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57" r:id="rId3"/>
    <p:sldId id="285" r:id="rId4"/>
    <p:sldId id="293" r:id="rId5"/>
    <p:sldId id="300" r:id="rId6"/>
    <p:sldId id="284" r:id="rId7"/>
    <p:sldId id="295" r:id="rId8"/>
    <p:sldId id="297" r:id="rId9"/>
    <p:sldId id="298" r:id="rId10"/>
    <p:sldId id="287" r:id="rId11"/>
    <p:sldId id="299" r:id="rId12"/>
    <p:sldId id="301" r:id="rId13"/>
    <p:sldId id="303" r:id="rId14"/>
    <p:sldId id="296" r:id="rId15"/>
    <p:sldId id="305" r:id="rId16"/>
    <p:sldId id="308" r:id="rId17"/>
    <p:sldId id="279" r:id="rId18"/>
    <p:sldId id="294" r:id="rId19"/>
    <p:sldId id="291" r:id="rId20"/>
    <p:sldId id="28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Generis Sans Com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Generis Sans Com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Generis Sans Com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Generis Sans Com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Generis Sans Com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Generis Sans Com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Generis Sans Com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Generis Sans Com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Generis Sans Com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B0"/>
    <a:srgbClr val="800000"/>
    <a:srgbClr val="9E8104"/>
    <a:srgbClr val="FF0000"/>
    <a:srgbClr val="B79505"/>
    <a:srgbClr val="86ADBC"/>
    <a:srgbClr val="0E5570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06" autoAdjust="0"/>
    <p:restoredTop sz="94611" autoAdjust="0"/>
  </p:normalViewPr>
  <p:slideViewPr>
    <p:cSldViewPr>
      <p:cViewPr varScale="1">
        <p:scale>
          <a:sx n="120" d="100"/>
          <a:sy n="12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89C122-EA7B-4615-AB70-ED759D4355B9}" type="doc">
      <dgm:prSet loTypeId="urn:microsoft.com/office/officeart/2005/8/layout/venn1" loCatId="relationship" qsTypeId="urn:microsoft.com/office/officeart/2005/8/quickstyle/simple4" qsCatId="simple" csTypeId="urn:microsoft.com/office/officeart/2005/8/colors/colorful5" csCatId="colorful" phldr="1"/>
      <dgm:spPr/>
    </dgm:pt>
    <dgm:pt modelId="{681BD134-A5CE-4FDC-85CE-44404EA11A5D}">
      <dgm:prSet phldrT="[Text]" custT="1"/>
      <dgm:spPr/>
      <dgm:t>
        <a:bodyPr/>
        <a:lstStyle/>
        <a:p>
          <a:r>
            <a:rPr lang="en-US" sz="1600" dirty="0" smtClean="0"/>
            <a:t>Manual Test Case Conversion</a:t>
          </a:r>
          <a:endParaRPr lang="en-US" sz="1600" dirty="0"/>
        </a:p>
      </dgm:t>
    </dgm:pt>
    <dgm:pt modelId="{FBDA029A-0AA4-4183-8860-BEF23A0AB801}" type="parTrans" cxnId="{BDDF2C38-BCAE-4FE8-98EB-1DDDA97E2EAE}">
      <dgm:prSet/>
      <dgm:spPr/>
      <dgm:t>
        <a:bodyPr/>
        <a:lstStyle/>
        <a:p>
          <a:endParaRPr lang="en-US"/>
        </a:p>
      </dgm:t>
    </dgm:pt>
    <dgm:pt modelId="{303243C4-2208-4C4F-81C2-3EC94E45FE11}" type="sibTrans" cxnId="{BDDF2C38-BCAE-4FE8-98EB-1DDDA97E2EAE}">
      <dgm:prSet/>
      <dgm:spPr/>
      <dgm:t>
        <a:bodyPr/>
        <a:lstStyle/>
        <a:p>
          <a:endParaRPr lang="en-US"/>
        </a:p>
      </dgm:t>
    </dgm:pt>
    <dgm:pt modelId="{0AA9C7D9-D06A-4051-96E6-6025F58B1B1F}">
      <dgm:prSet phldrT="[Text]" custT="1"/>
      <dgm:spPr/>
      <dgm:t>
        <a:bodyPr/>
        <a:lstStyle/>
        <a:p>
          <a:r>
            <a:rPr lang="en-US" sz="1600" dirty="0" smtClean="0"/>
            <a:t>Automation Framework</a:t>
          </a:r>
          <a:endParaRPr lang="en-US" sz="1600" dirty="0"/>
        </a:p>
      </dgm:t>
    </dgm:pt>
    <dgm:pt modelId="{76D75E91-A590-4BFE-8635-618E9DA042A1}" type="parTrans" cxnId="{1EACE84C-1F15-4828-8EA1-F7D5CCE8C6EB}">
      <dgm:prSet/>
      <dgm:spPr/>
      <dgm:t>
        <a:bodyPr/>
        <a:lstStyle/>
        <a:p>
          <a:endParaRPr lang="en-US"/>
        </a:p>
      </dgm:t>
    </dgm:pt>
    <dgm:pt modelId="{7991F10F-42CC-4DE4-96BE-426612F2C839}" type="sibTrans" cxnId="{1EACE84C-1F15-4828-8EA1-F7D5CCE8C6EB}">
      <dgm:prSet/>
      <dgm:spPr/>
      <dgm:t>
        <a:bodyPr/>
        <a:lstStyle/>
        <a:p>
          <a:endParaRPr lang="en-US"/>
        </a:p>
      </dgm:t>
    </dgm:pt>
    <dgm:pt modelId="{3C54CDFB-DDAE-4AF3-AE3C-49EE3640C7D6}">
      <dgm:prSet phldrT="[Text]" custT="1"/>
      <dgm:spPr/>
      <dgm:t>
        <a:bodyPr/>
        <a:lstStyle/>
        <a:p>
          <a:r>
            <a:rPr lang="en-US" sz="1600" dirty="0" smtClean="0"/>
            <a:t>Test Case Integrated Development Environment</a:t>
          </a:r>
          <a:endParaRPr lang="en-US" sz="1600" dirty="0"/>
        </a:p>
      </dgm:t>
    </dgm:pt>
    <dgm:pt modelId="{0BE51487-688A-4ECC-9F27-19D816AA746A}" type="parTrans" cxnId="{90C690B7-A80A-4CAE-BBAF-5863C99A70C3}">
      <dgm:prSet/>
      <dgm:spPr/>
      <dgm:t>
        <a:bodyPr/>
        <a:lstStyle/>
        <a:p>
          <a:endParaRPr lang="en-US"/>
        </a:p>
      </dgm:t>
    </dgm:pt>
    <dgm:pt modelId="{23F0EF3C-4409-407A-961D-C34E4EB7B200}" type="sibTrans" cxnId="{90C690B7-A80A-4CAE-BBAF-5863C99A70C3}">
      <dgm:prSet/>
      <dgm:spPr/>
      <dgm:t>
        <a:bodyPr/>
        <a:lstStyle/>
        <a:p>
          <a:endParaRPr lang="en-US"/>
        </a:p>
      </dgm:t>
    </dgm:pt>
    <dgm:pt modelId="{22F84720-F5D9-40BE-B59E-F95353111AA3}" type="pres">
      <dgm:prSet presAssocID="{3F89C122-EA7B-4615-AB70-ED759D4355B9}" presName="compositeShape" presStyleCnt="0">
        <dgm:presLayoutVars>
          <dgm:chMax val="7"/>
          <dgm:dir/>
          <dgm:resizeHandles val="exact"/>
        </dgm:presLayoutVars>
      </dgm:prSet>
      <dgm:spPr/>
    </dgm:pt>
    <dgm:pt modelId="{9E68A574-E053-4688-B964-F2B267D1E9D2}" type="pres">
      <dgm:prSet presAssocID="{681BD134-A5CE-4FDC-85CE-44404EA11A5D}" presName="circ1" presStyleLbl="vennNode1" presStyleIdx="0" presStyleCnt="3"/>
      <dgm:spPr/>
      <dgm:t>
        <a:bodyPr/>
        <a:lstStyle/>
        <a:p>
          <a:endParaRPr lang="en-US"/>
        </a:p>
      </dgm:t>
    </dgm:pt>
    <dgm:pt modelId="{8A6E5A09-1026-46B7-8394-59F0EB9BA179}" type="pres">
      <dgm:prSet presAssocID="{681BD134-A5CE-4FDC-85CE-44404EA11A5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E420F-F5A7-4D3C-B74E-9BA12195283C}" type="pres">
      <dgm:prSet presAssocID="{0AA9C7D9-D06A-4051-96E6-6025F58B1B1F}" presName="circ2" presStyleLbl="vennNode1" presStyleIdx="1" presStyleCnt="3"/>
      <dgm:spPr/>
      <dgm:t>
        <a:bodyPr/>
        <a:lstStyle/>
        <a:p>
          <a:endParaRPr lang="en-US"/>
        </a:p>
      </dgm:t>
    </dgm:pt>
    <dgm:pt modelId="{6BED7D2C-B094-4230-B599-4077D8CC88BF}" type="pres">
      <dgm:prSet presAssocID="{0AA9C7D9-D06A-4051-96E6-6025F58B1B1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360951-7838-4B6B-AD52-AE689FE0121F}" type="pres">
      <dgm:prSet presAssocID="{3C54CDFB-DDAE-4AF3-AE3C-49EE3640C7D6}" presName="circ3" presStyleLbl="vennNode1" presStyleIdx="2" presStyleCnt="3"/>
      <dgm:spPr/>
      <dgm:t>
        <a:bodyPr/>
        <a:lstStyle/>
        <a:p>
          <a:endParaRPr lang="en-US"/>
        </a:p>
      </dgm:t>
    </dgm:pt>
    <dgm:pt modelId="{45059710-8281-4D7E-A247-1D9767778CBF}" type="pres">
      <dgm:prSet presAssocID="{3C54CDFB-DDAE-4AF3-AE3C-49EE3640C7D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F29733-22C7-4AC2-AA54-D93CC5326500}" type="presOf" srcId="{681BD134-A5CE-4FDC-85CE-44404EA11A5D}" destId="{8A6E5A09-1026-46B7-8394-59F0EB9BA179}" srcOrd="1" destOrd="0" presId="urn:microsoft.com/office/officeart/2005/8/layout/venn1"/>
    <dgm:cxn modelId="{1EACE84C-1F15-4828-8EA1-F7D5CCE8C6EB}" srcId="{3F89C122-EA7B-4615-AB70-ED759D4355B9}" destId="{0AA9C7D9-D06A-4051-96E6-6025F58B1B1F}" srcOrd="1" destOrd="0" parTransId="{76D75E91-A590-4BFE-8635-618E9DA042A1}" sibTransId="{7991F10F-42CC-4DE4-96BE-426612F2C839}"/>
    <dgm:cxn modelId="{B666EEF5-B0E8-41AA-9FD5-EDD6E6423035}" type="presOf" srcId="{0AA9C7D9-D06A-4051-96E6-6025F58B1B1F}" destId="{6BED7D2C-B094-4230-B599-4077D8CC88BF}" srcOrd="1" destOrd="0" presId="urn:microsoft.com/office/officeart/2005/8/layout/venn1"/>
    <dgm:cxn modelId="{90C690B7-A80A-4CAE-BBAF-5863C99A70C3}" srcId="{3F89C122-EA7B-4615-AB70-ED759D4355B9}" destId="{3C54CDFB-DDAE-4AF3-AE3C-49EE3640C7D6}" srcOrd="2" destOrd="0" parTransId="{0BE51487-688A-4ECC-9F27-19D816AA746A}" sibTransId="{23F0EF3C-4409-407A-961D-C34E4EB7B200}"/>
    <dgm:cxn modelId="{6AD85CC0-DBD7-4E1B-96EF-956D85DA6FD4}" type="presOf" srcId="{3C54CDFB-DDAE-4AF3-AE3C-49EE3640C7D6}" destId="{30360951-7838-4B6B-AD52-AE689FE0121F}" srcOrd="0" destOrd="0" presId="urn:microsoft.com/office/officeart/2005/8/layout/venn1"/>
    <dgm:cxn modelId="{BDDF2C38-BCAE-4FE8-98EB-1DDDA97E2EAE}" srcId="{3F89C122-EA7B-4615-AB70-ED759D4355B9}" destId="{681BD134-A5CE-4FDC-85CE-44404EA11A5D}" srcOrd="0" destOrd="0" parTransId="{FBDA029A-0AA4-4183-8860-BEF23A0AB801}" sibTransId="{303243C4-2208-4C4F-81C2-3EC94E45FE11}"/>
    <dgm:cxn modelId="{FE455644-C8E1-44EC-A86E-E0BB607E538C}" type="presOf" srcId="{3F89C122-EA7B-4615-AB70-ED759D4355B9}" destId="{22F84720-F5D9-40BE-B59E-F95353111AA3}" srcOrd="0" destOrd="0" presId="urn:microsoft.com/office/officeart/2005/8/layout/venn1"/>
    <dgm:cxn modelId="{8096360C-A4A5-404F-B891-32316F88558F}" type="presOf" srcId="{3C54CDFB-DDAE-4AF3-AE3C-49EE3640C7D6}" destId="{45059710-8281-4D7E-A247-1D9767778CBF}" srcOrd="1" destOrd="0" presId="urn:microsoft.com/office/officeart/2005/8/layout/venn1"/>
    <dgm:cxn modelId="{EA0278B2-A40C-460F-B6B3-8EB961273E65}" type="presOf" srcId="{681BD134-A5CE-4FDC-85CE-44404EA11A5D}" destId="{9E68A574-E053-4688-B964-F2B267D1E9D2}" srcOrd="0" destOrd="0" presId="urn:microsoft.com/office/officeart/2005/8/layout/venn1"/>
    <dgm:cxn modelId="{79EE3191-D655-4048-B3C2-E41734628832}" type="presOf" srcId="{0AA9C7D9-D06A-4051-96E6-6025F58B1B1F}" destId="{B26E420F-F5A7-4D3C-B74E-9BA12195283C}" srcOrd="0" destOrd="0" presId="urn:microsoft.com/office/officeart/2005/8/layout/venn1"/>
    <dgm:cxn modelId="{F95D89CD-476B-4BFA-A14C-9D9ADE00CE1D}" type="presParOf" srcId="{22F84720-F5D9-40BE-B59E-F95353111AA3}" destId="{9E68A574-E053-4688-B964-F2B267D1E9D2}" srcOrd="0" destOrd="0" presId="urn:microsoft.com/office/officeart/2005/8/layout/venn1"/>
    <dgm:cxn modelId="{0A5FBCC3-BD17-4DB2-B985-C02A0DC99FB6}" type="presParOf" srcId="{22F84720-F5D9-40BE-B59E-F95353111AA3}" destId="{8A6E5A09-1026-46B7-8394-59F0EB9BA179}" srcOrd="1" destOrd="0" presId="urn:microsoft.com/office/officeart/2005/8/layout/venn1"/>
    <dgm:cxn modelId="{8F4048BB-93FD-4C31-B383-8F429D0C55B6}" type="presParOf" srcId="{22F84720-F5D9-40BE-B59E-F95353111AA3}" destId="{B26E420F-F5A7-4D3C-B74E-9BA12195283C}" srcOrd="2" destOrd="0" presId="urn:microsoft.com/office/officeart/2005/8/layout/venn1"/>
    <dgm:cxn modelId="{2957E3E5-9953-4D3A-91DA-2498D91F460A}" type="presParOf" srcId="{22F84720-F5D9-40BE-B59E-F95353111AA3}" destId="{6BED7D2C-B094-4230-B599-4077D8CC88BF}" srcOrd="3" destOrd="0" presId="urn:microsoft.com/office/officeart/2005/8/layout/venn1"/>
    <dgm:cxn modelId="{A15F0257-E0B9-4194-833B-A6149CDC3A6D}" type="presParOf" srcId="{22F84720-F5D9-40BE-B59E-F95353111AA3}" destId="{30360951-7838-4B6B-AD52-AE689FE0121F}" srcOrd="4" destOrd="0" presId="urn:microsoft.com/office/officeart/2005/8/layout/venn1"/>
    <dgm:cxn modelId="{C81D828D-A9A0-4879-B6C1-F391617784FA}" type="presParOf" srcId="{22F84720-F5D9-40BE-B59E-F95353111AA3}" destId="{45059710-8281-4D7E-A247-1D9767778CB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89C122-EA7B-4615-AB70-ED759D4355B9}" type="doc">
      <dgm:prSet loTypeId="urn:microsoft.com/office/officeart/2005/8/layout/venn1" loCatId="relationship" qsTypeId="urn:microsoft.com/office/officeart/2005/8/quickstyle/simple4" qsCatId="simple" csTypeId="urn:microsoft.com/office/officeart/2005/8/colors/colorful5" csCatId="colorful" phldr="1"/>
      <dgm:spPr/>
    </dgm:pt>
    <dgm:pt modelId="{681BD134-A5CE-4FDC-85CE-44404EA11A5D}">
      <dgm:prSet phldrT="[Text]" custT="1"/>
      <dgm:spPr/>
      <dgm:t>
        <a:bodyPr/>
        <a:lstStyle/>
        <a:p>
          <a:r>
            <a:rPr lang="en-US" sz="1600" dirty="0" smtClean="0"/>
            <a:t>Manual Test Case Conversion</a:t>
          </a:r>
          <a:endParaRPr lang="en-US" sz="1600" dirty="0"/>
        </a:p>
      </dgm:t>
    </dgm:pt>
    <dgm:pt modelId="{FBDA029A-0AA4-4183-8860-BEF23A0AB801}" type="parTrans" cxnId="{BDDF2C38-BCAE-4FE8-98EB-1DDDA97E2EAE}">
      <dgm:prSet/>
      <dgm:spPr/>
      <dgm:t>
        <a:bodyPr/>
        <a:lstStyle/>
        <a:p>
          <a:endParaRPr lang="en-US"/>
        </a:p>
      </dgm:t>
    </dgm:pt>
    <dgm:pt modelId="{303243C4-2208-4C4F-81C2-3EC94E45FE11}" type="sibTrans" cxnId="{BDDF2C38-BCAE-4FE8-98EB-1DDDA97E2EAE}">
      <dgm:prSet/>
      <dgm:spPr/>
      <dgm:t>
        <a:bodyPr/>
        <a:lstStyle/>
        <a:p>
          <a:endParaRPr lang="en-US"/>
        </a:p>
      </dgm:t>
    </dgm:pt>
    <dgm:pt modelId="{0AA9C7D9-D06A-4051-96E6-6025F58B1B1F}">
      <dgm:prSet phldrT="[Text]" custT="1"/>
      <dgm:spPr>
        <a:noFill/>
      </dgm:spPr>
      <dgm:t>
        <a:bodyPr/>
        <a:lstStyle/>
        <a:p>
          <a:r>
            <a:rPr lang="en-US" sz="1600" dirty="0" smtClean="0"/>
            <a:t>Automation Framework</a:t>
          </a:r>
          <a:endParaRPr lang="en-US" sz="1600" dirty="0"/>
        </a:p>
      </dgm:t>
    </dgm:pt>
    <dgm:pt modelId="{76D75E91-A590-4BFE-8635-618E9DA042A1}" type="parTrans" cxnId="{1EACE84C-1F15-4828-8EA1-F7D5CCE8C6EB}">
      <dgm:prSet/>
      <dgm:spPr/>
      <dgm:t>
        <a:bodyPr/>
        <a:lstStyle/>
        <a:p>
          <a:endParaRPr lang="en-US"/>
        </a:p>
      </dgm:t>
    </dgm:pt>
    <dgm:pt modelId="{7991F10F-42CC-4DE4-96BE-426612F2C839}" type="sibTrans" cxnId="{1EACE84C-1F15-4828-8EA1-F7D5CCE8C6EB}">
      <dgm:prSet/>
      <dgm:spPr/>
      <dgm:t>
        <a:bodyPr/>
        <a:lstStyle/>
        <a:p>
          <a:endParaRPr lang="en-US"/>
        </a:p>
      </dgm:t>
    </dgm:pt>
    <dgm:pt modelId="{3C54CDFB-DDAE-4AF3-AE3C-49EE3640C7D6}">
      <dgm:prSet phldrT="[Text]" custT="1"/>
      <dgm:spPr>
        <a:noFill/>
      </dgm:spPr>
      <dgm:t>
        <a:bodyPr/>
        <a:lstStyle/>
        <a:p>
          <a:r>
            <a:rPr lang="en-US" sz="1600" dirty="0" smtClean="0"/>
            <a:t>Test Case Integrated Development Environment</a:t>
          </a:r>
          <a:endParaRPr lang="en-US" sz="1600" dirty="0"/>
        </a:p>
      </dgm:t>
    </dgm:pt>
    <dgm:pt modelId="{0BE51487-688A-4ECC-9F27-19D816AA746A}" type="parTrans" cxnId="{90C690B7-A80A-4CAE-BBAF-5863C99A70C3}">
      <dgm:prSet/>
      <dgm:spPr/>
      <dgm:t>
        <a:bodyPr/>
        <a:lstStyle/>
        <a:p>
          <a:endParaRPr lang="en-US"/>
        </a:p>
      </dgm:t>
    </dgm:pt>
    <dgm:pt modelId="{23F0EF3C-4409-407A-961D-C34E4EB7B200}" type="sibTrans" cxnId="{90C690B7-A80A-4CAE-BBAF-5863C99A70C3}">
      <dgm:prSet/>
      <dgm:spPr/>
      <dgm:t>
        <a:bodyPr/>
        <a:lstStyle/>
        <a:p>
          <a:endParaRPr lang="en-US"/>
        </a:p>
      </dgm:t>
    </dgm:pt>
    <dgm:pt modelId="{22F84720-F5D9-40BE-B59E-F95353111AA3}" type="pres">
      <dgm:prSet presAssocID="{3F89C122-EA7B-4615-AB70-ED759D4355B9}" presName="compositeShape" presStyleCnt="0">
        <dgm:presLayoutVars>
          <dgm:chMax val="7"/>
          <dgm:dir/>
          <dgm:resizeHandles val="exact"/>
        </dgm:presLayoutVars>
      </dgm:prSet>
      <dgm:spPr/>
    </dgm:pt>
    <dgm:pt modelId="{9E68A574-E053-4688-B964-F2B267D1E9D2}" type="pres">
      <dgm:prSet presAssocID="{681BD134-A5CE-4FDC-85CE-44404EA11A5D}" presName="circ1" presStyleLbl="vennNode1" presStyleIdx="0" presStyleCnt="3" custLinFactNeighborX="809" custLinFactNeighborY="-734"/>
      <dgm:spPr/>
      <dgm:t>
        <a:bodyPr/>
        <a:lstStyle/>
        <a:p>
          <a:endParaRPr lang="en-US"/>
        </a:p>
      </dgm:t>
    </dgm:pt>
    <dgm:pt modelId="{8A6E5A09-1026-46B7-8394-59F0EB9BA179}" type="pres">
      <dgm:prSet presAssocID="{681BD134-A5CE-4FDC-85CE-44404EA11A5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6E420F-F5A7-4D3C-B74E-9BA12195283C}" type="pres">
      <dgm:prSet presAssocID="{0AA9C7D9-D06A-4051-96E6-6025F58B1B1F}" presName="circ2" presStyleLbl="vennNode1" presStyleIdx="1" presStyleCnt="3"/>
      <dgm:spPr/>
      <dgm:t>
        <a:bodyPr/>
        <a:lstStyle/>
        <a:p>
          <a:endParaRPr lang="en-US"/>
        </a:p>
      </dgm:t>
    </dgm:pt>
    <dgm:pt modelId="{6BED7D2C-B094-4230-B599-4077D8CC88BF}" type="pres">
      <dgm:prSet presAssocID="{0AA9C7D9-D06A-4051-96E6-6025F58B1B1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360951-7838-4B6B-AD52-AE689FE0121F}" type="pres">
      <dgm:prSet presAssocID="{3C54CDFB-DDAE-4AF3-AE3C-49EE3640C7D6}" presName="circ3" presStyleLbl="vennNode1" presStyleIdx="2" presStyleCnt="3"/>
      <dgm:spPr/>
      <dgm:t>
        <a:bodyPr/>
        <a:lstStyle/>
        <a:p>
          <a:endParaRPr lang="en-US"/>
        </a:p>
      </dgm:t>
    </dgm:pt>
    <dgm:pt modelId="{45059710-8281-4D7E-A247-1D9767778CBF}" type="pres">
      <dgm:prSet presAssocID="{3C54CDFB-DDAE-4AF3-AE3C-49EE3640C7D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ACE84C-1F15-4828-8EA1-F7D5CCE8C6EB}" srcId="{3F89C122-EA7B-4615-AB70-ED759D4355B9}" destId="{0AA9C7D9-D06A-4051-96E6-6025F58B1B1F}" srcOrd="1" destOrd="0" parTransId="{76D75E91-A590-4BFE-8635-618E9DA042A1}" sibTransId="{7991F10F-42CC-4DE4-96BE-426612F2C839}"/>
    <dgm:cxn modelId="{D4407573-6043-43E4-BC22-6C8CD85E950F}" type="presOf" srcId="{3F89C122-EA7B-4615-AB70-ED759D4355B9}" destId="{22F84720-F5D9-40BE-B59E-F95353111AA3}" srcOrd="0" destOrd="0" presId="urn:microsoft.com/office/officeart/2005/8/layout/venn1"/>
    <dgm:cxn modelId="{0B8EBD2F-7DE8-461B-8A17-E6147DA0F081}" type="presOf" srcId="{681BD134-A5CE-4FDC-85CE-44404EA11A5D}" destId="{8A6E5A09-1026-46B7-8394-59F0EB9BA179}" srcOrd="1" destOrd="0" presId="urn:microsoft.com/office/officeart/2005/8/layout/venn1"/>
    <dgm:cxn modelId="{385AFC09-ABBC-4A33-B90B-6DC0DB4AD788}" type="presOf" srcId="{3C54CDFB-DDAE-4AF3-AE3C-49EE3640C7D6}" destId="{30360951-7838-4B6B-AD52-AE689FE0121F}" srcOrd="0" destOrd="0" presId="urn:microsoft.com/office/officeart/2005/8/layout/venn1"/>
    <dgm:cxn modelId="{E3CF28AD-3962-4253-9632-BE79A1480937}" type="presOf" srcId="{0AA9C7D9-D06A-4051-96E6-6025F58B1B1F}" destId="{B26E420F-F5A7-4D3C-B74E-9BA12195283C}" srcOrd="0" destOrd="0" presId="urn:microsoft.com/office/officeart/2005/8/layout/venn1"/>
    <dgm:cxn modelId="{90C690B7-A80A-4CAE-BBAF-5863C99A70C3}" srcId="{3F89C122-EA7B-4615-AB70-ED759D4355B9}" destId="{3C54CDFB-DDAE-4AF3-AE3C-49EE3640C7D6}" srcOrd="2" destOrd="0" parTransId="{0BE51487-688A-4ECC-9F27-19D816AA746A}" sibTransId="{23F0EF3C-4409-407A-961D-C34E4EB7B200}"/>
    <dgm:cxn modelId="{BDDF2C38-BCAE-4FE8-98EB-1DDDA97E2EAE}" srcId="{3F89C122-EA7B-4615-AB70-ED759D4355B9}" destId="{681BD134-A5CE-4FDC-85CE-44404EA11A5D}" srcOrd="0" destOrd="0" parTransId="{FBDA029A-0AA4-4183-8860-BEF23A0AB801}" sibTransId="{303243C4-2208-4C4F-81C2-3EC94E45FE11}"/>
    <dgm:cxn modelId="{2A7791DD-6E77-4ACC-B855-9F612231DF05}" type="presOf" srcId="{3C54CDFB-DDAE-4AF3-AE3C-49EE3640C7D6}" destId="{45059710-8281-4D7E-A247-1D9767778CBF}" srcOrd="1" destOrd="0" presId="urn:microsoft.com/office/officeart/2005/8/layout/venn1"/>
    <dgm:cxn modelId="{70C9D7D5-701B-41E1-B6F6-3699309EDDFF}" type="presOf" srcId="{0AA9C7D9-D06A-4051-96E6-6025F58B1B1F}" destId="{6BED7D2C-B094-4230-B599-4077D8CC88BF}" srcOrd="1" destOrd="0" presId="urn:microsoft.com/office/officeart/2005/8/layout/venn1"/>
    <dgm:cxn modelId="{403CE270-6F1F-46D5-82FC-20D7053A17DA}" type="presOf" srcId="{681BD134-A5CE-4FDC-85CE-44404EA11A5D}" destId="{9E68A574-E053-4688-B964-F2B267D1E9D2}" srcOrd="0" destOrd="0" presId="urn:microsoft.com/office/officeart/2005/8/layout/venn1"/>
    <dgm:cxn modelId="{5978898F-DFD7-4435-ACC5-ABED55EFF6DE}" type="presParOf" srcId="{22F84720-F5D9-40BE-B59E-F95353111AA3}" destId="{9E68A574-E053-4688-B964-F2B267D1E9D2}" srcOrd="0" destOrd="0" presId="urn:microsoft.com/office/officeart/2005/8/layout/venn1"/>
    <dgm:cxn modelId="{FC3E978A-B87A-4B01-B305-03604FEF9B08}" type="presParOf" srcId="{22F84720-F5D9-40BE-B59E-F95353111AA3}" destId="{8A6E5A09-1026-46B7-8394-59F0EB9BA179}" srcOrd="1" destOrd="0" presId="urn:microsoft.com/office/officeart/2005/8/layout/venn1"/>
    <dgm:cxn modelId="{03DFE358-BCE8-4524-A8F8-15C68EFE207D}" type="presParOf" srcId="{22F84720-F5D9-40BE-B59E-F95353111AA3}" destId="{B26E420F-F5A7-4D3C-B74E-9BA12195283C}" srcOrd="2" destOrd="0" presId="urn:microsoft.com/office/officeart/2005/8/layout/venn1"/>
    <dgm:cxn modelId="{14309386-ED93-43C8-90BD-A1461F4744D3}" type="presParOf" srcId="{22F84720-F5D9-40BE-B59E-F95353111AA3}" destId="{6BED7D2C-B094-4230-B599-4077D8CC88BF}" srcOrd="3" destOrd="0" presId="urn:microsoft.com/office/officeart/2005/8/layout/venn1"/>
    <dgm:cxn modelId="{C29DF156-3B57-4897-BA6C-C1332E4A38E1}" type="presParOf" srcId="{22F84720-F5D9-40BE-B59E-F95353111AA3}" destId="{30360951-7838-4B6B-AD52-AE689FE0121F}" srcOrd="4" destOrd="0" presId="urn:microsoft.com/office/officeart/2005/8/layout/venn1"/>
    <dgm:cxn modelId="{C1A84989-0AF4-4520-810A-BCA641356C45}" type="presParOf" srcId="{22F84720-F5D9-40BE-B59E-F95353111AA3}" destId="{45059710-8281-4D7E-A247-1D9767778CB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68A574-E053-4688-B964-F2B267D1E9D2}">
      <dsp:nvSpPr>
        <dsp:cNvPr id="0" name=""/>
        <dsp:cNvSpPr/>
      </dsp:nvSpPr>
      <dsp:spPr>
        <a:xfrm>
          <a:off x="709679" y="1167417"/>
          <a:ext cx="1966778" cy="196677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Test Case Conversion</a:t>
          </a:r>
          <a:endParaRPr lang="en-US" sz="1600" kern="1200" dirty="0"/>
        </a:p>
      </dsp:txBody>
      <dsp:txXfrm>
        <a:off x="971916" y="1511603"/>
        <a:ext cx="1442304" cy="885050"/>
      </dsp:txXfrm>
    </dsp:sp>
    <dsp:sp modelId="{B26E420F-F5A7-4D3C-B74E-9BA12195283C}">
      <dsp:nvSpPr>
        <dsp:cNvPr id="0" name=""/>
        <dsp:cNvSpPr/>
      </dsp:nvSpPr>
      <dsp:spPr>
        <a:xfrm>
          <a:off x="1419358" y="2396654"/>
          <a:ext cx="1966778" cy="196677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8461164"/>
                <a:satOff val="-22126"/>
                <a:lumOff val="-4803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8461164"/>
                <a:satOff val="-22126"/>
                <a:lumOff val="-4803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8461164"/>
                <a:satOff val="-22126"/>
                <a:lumOff val="-480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Automation Framework</a:t>
          </a:r>
          <a:endParaRPr lang="en-US" sz="1600" kern="1200" dirty="0"/>
        </a:p>
      </dsp:txBody>
      <dsp:txXfrm>
        <a:off x="2020864" y="2904738"/>
        <a:ext cx="1180067" cy="1081728"/>
      </dsp:txXfrm>
    </dsp:sp>
    <dsp:sp modelId="{30360951-7838-4B6B-AD52-AE689FE0121F}">
      <dsp:nvSpPr>
        <dsp:cNvPr id="0" name=""/>
        <dsp:cNvSpPr/>
      </dsp:nvSpPr>
      <dsp:spPr>
        <a:xfrm>
          <a:off x="0" y="2396654"/>
          <a:ext cx="1966778" cy="1966778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16922327"/>
                <a:satOff val="-44253"/>
                <a:lumOff val="-9606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16922327"/>
                <a:satOff val="-44253"/>
                <a:lumOff val="-9606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16922327"/>
                <a:satOff val="-44253"/>
                <a:lumOff val="-960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Case Integrated Development Environment</a:t>
          </a:r>
          <a:endParaRPr lang="en-US" sz="1600" kern="1200" dirty="0"/>
        </a:p>
      </dsp:txBody>
      <dsp:txXfrm>
        <a:off x="185204" y="2904738"/>
        <a:ext cx="1180067" cy="108172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68A574-E053-4688-B964-F2B267D1E9D2}">
      <dsp:nvSpPr>
        <dsp:cNvPr id="0" name=""/>
        <dsp:cNvSpPr/>
      </dsp:nvSpPr>
      <dsp:spPr>
        <a:xfrm>
          <a:off x="685790" y="304802"/>
          <a:ext cx="1858896" cy="1858896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Manual Test Case Conversion</a:t>
          </a:r>
          <a:endParaRPr lang="en-US" sz="1600" kern="1200" dirty="0"/>
        </a:p>
      </dsp:txBody>
      <dsp:txXfrm>
        <a:off x="933643" y="630109"/>
        <a:ext cx="1363190" cy="836503"/>
      </dsp:txXfrm>
    </dsp:sp>
    <dsp:sp modelId="{B26E420F-F5A7-4D3C-B74E-9BA12195283C}">
      <dsp:nvSpPr>
        <dsp:cNvPr id="0" name=""/>
        <dsp:cNvSpPr/>
      </dsp:nvSpPr>
      <dsp:spPr>
        <a:xfrm>
          <a:off x="1341503" y="1480256"/>
          <a:ext cx="1858896" cy="185889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Automation Framework</a:t>
          </a:r>
          <a:endParaRPr lang="en-US" sz="1600" kern="1200" dirty="0"/>
        </a:p>
      </dsp:txBody>
      <dsp:txXfrm>
        <a:off x="1910016" y="1960471"/>
        <a:ext cx="1115337" cy="1022393"/>
      </dsp:txXfrm>
    </dsp:sp>
    <dsp:sp modelId="{30360951-7838-4B6B-AD52-AE689FE0121F}">
      <dsp:nvSpPr>
        <dsp:cNvPr id="0" name=""/>
        <dsp:cNvSpPr/>
      </dsp:nvSpPr>
      <dsp:spPr>
        <a:xfrm>
          <a:off x="0" y="1480256"/>
          <a:ext cx="1858896" cy="1858896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 Case Integrated Development Environment</a:t>
          </a:r>
          <a:endParaRPr lang="en-US" sz="1600" kern="1200" dirty="0"/>
        </a:p>
      </dsp:txBody>
      <dsp:txXfrm>
        <a:off x="175046" y="1960471"/>
        <a:ext cx="1115337" cy="1022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3F7F8-C7DE-4003-84B2-E25BB171CE3F}" type="datetimeFigureOut">
              <a:rPr lang="en-US" smtClean="0"/>
              <a:pPr/>
              <a:t>10/25/2011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96A32-3E5C-4F94-AF34-E4D3B50986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1650" y="3790950"/>
            <a:ext cx="8031163" cy="704850"/>
          </a:xfr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0225" y="4362450"/>
            <a:ext cx="7997825" cy="373063"/>
          </a:xfrm>
        </p:spPr>
        <p:txBody>
          <a:bodyPr/>
          <a:lstStyle>
            <a:lvl1pPr marL="0" indent="0">
              <a:buFont typeface="Generis Sans Com Medium" pitchFamily="34" charset="0"/>
              <a:buNone/>
              <a:defRPr sz="1700">
                <a:solidFill>
                  <a:srgbClr val="DDDDDD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7213" y="3621088"/>
            <a:ext cx="2133600" cy="2460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EAEAEA"/>
                </a:solidFill>
              </a:defRPr>
            </a:lvl1pPr>
          </a:lstStyle>
          <a:p>
            <a:endParaRPr lang="en-US"/>
          </a:p>
        </p:txBody>
      </p:sp>
      <p:pic>
        <p:nvPicPr>
          <p:cNvPr id="8199" name="Picture 7" descr="FactSet Logo 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0500" y="663575"/>
            <a:ext cx="1987550" cy="3841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196850"/>
            <a:ext cx="2044700" cy="6265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875" y="196850"/>
            <a:ext cx="5983288" cy="6265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196850"/>
            <a:ext cx="8180388" cy="696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23863" y="931863"/>
            <a:ext cx="3917950" cy="5530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213" y="931863"/>
            <a:ext cx="3917950" cy="5530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75" y="196850"/>
            <a:ext cx="8180388" cy="696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23863" y="931863"/>
            <a:ext cx="7988300" cy="5530850"/>
          </a:xfrm>
        </p:spPr>
        <p:txBody>
          <a:bodyPr/>
          <a:lstStyle/>
          <a:p>
            <a:r>
              <a:rPr lang="en-US" smtClean="0"/>
              <a:t>Click icon to add SmartArt graphic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rotWithShape="0">
          <a:gsLst>
            <a:gs pos="0">
              <a:schemeClr val="accent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229100"/>
            <a:ext cx="7772400" cy="647700"/>
          </a:xfrm>
        </p:spPr>
        <p:txBody>
          <a:bodyPr anchor="t"/>
          <a:lstStyle>
            <a:lvl1pPr algn="l">
              <a:defRPr sz="36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7" descr="FactSet Logo Wh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0500" y="663575"/>
            <a:ext cx="1987550" cy="3841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863" y="931863"/>
            <a:ext cx="3917950" cy="5530850"/>
          </a:xfrm>
        </p:spPr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4213" y="931863"/>
            <a:ext cx="3917950" cy="5530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26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73050"/>
            <a:ext cx="8191500" cy="56515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900" y="1104900"/>
            <a:ext cx="6210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00" y="1104900"/>
            <a:ext cx="1828799" cy="5410200"/>
          </a:xfrm>
          <a:solidFill>
            <a:schemeClr val="accent2">
              <a:alpha val="8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75" y="196850"/>
            <a:ext cx="8180388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863" y="931863"/>
            <a:ext cx="798830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5" name="Picture 4" descr="blueFactSetlogo.png"/>
          <p:cNvPicPr>
            <a:picLocks noChangeAspect="1"/>
          </p:cNvPicPr>
          <p:nvPr/>
        </p:nvPicPr>
        <p:blipFill>
          <a:blip r:embed="rId15" cstate="print">
            <a:lum bright="3000" contrast="-100000"/>
          </a:blip>
          <a:stretch>
            <a:fillRect/>
          </a:stretch>
        </p:blipFill>
        <p:spPr>
          <a:xfrm rot="5400000">
            <a:off x="8217987" y="674187"/>
            <a:ext cx="1295400" cy="251825"/>
          </a:xfrm>
          <a:prstGeom prst="rect">
            <a:avLst/>
          </a:prstGeom>
          <a:effectLst>
            <a:innerShdw blurRad="38100" dist="25400" dir="13500000">
              <a:schemeClr val="bg1">
                <a:lumMod val="50000"/>
                <a:alpha val="26000"/>
              </a:schemeClr>
            </a:innerShdw>
          </a:effec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29700" y="17145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15400" y="17145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029700" y="1828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915400" y="1828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801100" y="1828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686800" y="1828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029700" y="19431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915400" y="19431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029700" y="2057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15400" y="2057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801100" y="2057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686800" y="2057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29700" y="21717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8915400" y="21717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029700" y="22860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915400" y="22860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801100" y="22860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686800" y="22860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029700" y="24003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915400" y="24003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029700" y="25146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915400" y="25146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801100" y="25146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686800" y="25146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29700" y="26289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8915400" y="26289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9029700" y="27432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8915400" y="27432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8801100" y="27432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8686800" y="27432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9029700" y="28575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8915400" y="28575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9029700" y="2971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915400" y="2971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801100" y="2971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8686800" y="2971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9029700" y="30861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8915400" y="30861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9029700" y="3200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8915400" y="3200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8801100" y="3200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686800" y="3200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9029700" y="33147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8915400" y="33147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9029700" y="34290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915400" y="34290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801100" y="34290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8686800" y="34290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9029700" y="35433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8915400" y="35433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9029700" y="36576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8915400" y="36576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8801100" y="36576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8686800" y="36576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9029700" y="37719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8915400" y="37719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9029700" y="38862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8915400" y="38862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8801100" y="38862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8686800" y="38862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9029700" y="40005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8915400" y="40005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9029700" y="4114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8915400" y="4114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8801100" y="4114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8686800" y="4114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9029700" y="42291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8915400" y="42291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9029700" y="4343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8915400" y="4343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8801100" y="4343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8686800" y="4343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9029700" y="44577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8915400" y="44577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9029700" y="45720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8915400" y="45720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8801100" y="45720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8686800" y="45720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9029700" y="46863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8915400" y="46863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9029700" y="48006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8915400" y="48006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8801100" y="48006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8686800" y="48006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9029700" y="49149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8915400" y="49149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9029700" y="50292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8915400" y="50292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8801100" y="50292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8686800" y="50292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9029700" y="51435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8915400" y="51435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9029700" y="5257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8915400" y="5257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8801100" y="5257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8686800" y="5257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3" name="Rectangle 102"/>
          <p:cNvSpPr>
            <a:spLocks noChangeArrowheads="1"/>
          </p:cNvSpPr>
          <p:nvPr/>
        </p:nvSpPr>
        <p:spPr bwMode="auto">
          <a:xfrm>
            <a:off x="9029700" y="53721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8915400" y="53721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5" name="Rectangle 104"/>
          <p:cNvSpPr>
            <a:spLocks noChangeArrowheads="1"/>
          </p:cNvSpPr>
          <p:nvPr/>
        </p:nvSpPr>
        <p:spPr bwMode="auto">
          <a:xfrm>
            <a:off x="9029700" y="5486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8915400" y="5486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801100" y="5486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8686800" y="5486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9029700" y="56007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8915400" y="56007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9029700" y="57150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8915400" y="57150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8801100" y="57150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8686800" y="57150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9029700" y="58293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8915400" y="58293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9029700" y="59436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8" name="Rectangle 117"/>
          <p:cNvSpPr>
            <a:spLocks noChangeArrowheads="1"/>
          </p:cNvSpPr>
          <p:nvPr/>
        </p:nvSpPr>
        <p:spPr bwMode="auto">
          <a:xfrm>
            <a:off x="8915400" y="59436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19" name="Rectangle 118"/>
          <p:cNvSpPr>
            <a:spLocks noChangeArrowheads="1"/>
          </p:cNvSpPr>
          <p:nvPr/>
        </p:nvSpPr>
        <p:spPr bwMode="auto">
          <a:xfrm>
            <a:off x="8801100" y="59436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8686800" y="59436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9029700" y="60579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8915400" y="60579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9029700" y="61722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8915400" y="61722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5" name="Rectangle 124"/>
          <p:cNvSpPr>
            <a:spLocks noChangeArrowheads="1"/>
          </p:cNvSpPr>
          <p:nvPr/>
        </p:nvSpPr>
        <p:spPr bwMode="auto">
          <a:xfrm>
            <a:off x="8801100" y="61722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6" name="Rectangle 125"/>
          <p:cNvSpPr>
            <a:spLocks noChangeArrowheads="1"/>
          </p:cNvSpPr>
          <p:nvPr/>
        </p:nvSpPr>
        <p:spPr bwMode="auto">
          <a:xfrm>
            <a:off x="8686800" y="61722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7" name="Rectangle 126"/>
          <p:cNvSpPr>
            <a:spLocks noChangeArrowheads="1"/>
          </p:cNvSpPr>
          <p:nvPr/>
        </p:nvSpPr>
        <p:spPr bwMode="auto">
          <a:xfrm>
            <a:off x="9029700" y="62865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8915400" y="62865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9029700" y="6400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0" name="Rectangle 129"/>
          <p:cNvSpPr>
            <a:spLocks noChangeArrowheads="1"/>
          </p:cNvSpPr>
          <p:nvPr/>
        </p:nvSpPr>
        <p:spPr bwMode="auto">
          <a:xfrm>
            <a:off x="8915400" y="6400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1" name="Rectangle 130"/>
          <p:cNvSpPr>
            <a:spLocks noChangeArrowheads="1"/>
          </p:cNvSpPr>
          <p:nvPr/>
        </p:nvSpPr>
        <p:spPr bwMode="auto">
          <a:xfrm>
            <a:off x="8801100" y="6400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2" name="Rectangle 131"/>
          <p:cNvSpPr>
            <a:spLocks noChangeArrowheads="1"/>
          </p:cNvSpPr>
          <p:nvPr/>
        </p:nvSpPr>
        <p:spPr bwMode="auto">
          <a:xfrm>
            <a:off x="8686800" y="64008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3" name="Rectangle 132"/>
          <p:cNvSpPr>
            <a:spLocks noChangeArrowheads="1"/>
          </p:cNvSpPr>
          <p:nvPr/>
        </p:nvSpPr>
        <p:spPr bwMode="auto">
          <a:xfrm>
            <a:off x="9029700" y="65151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4" name="Rectangle 133"/>
          <p:cNvSpPr>
            <a:spLocks noChangeArrowheads="1"/>
          </p:cNvSpPr>
          <p:nvPr/>
        </p:nvSpPr>
        <p:spPr bwMode="auto">
          <a:xfrm>
            <a:off x="8915400" y="65151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5" name="Rectangle 134"/>
          <p:cNvSpPr>
            <a:spLocks noChangeArrowheads="1"/>
          </p:cNvSpPr>
          <p:nvPr/>
        </p:nvSpPr>
        <p:spPr bwMode="auto">
          <a:xfrm>
            <a:off x="9029700" y="6629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6" name="Rectangle 135"/>
          <p:cNvSpPr>
            <a:spLocks noChangeArrowheads="1"/>
          </p:cNvSpPr>
          <p:nvPr/>
        </p:nvSpPr>
        <p:spPr bwMode="auto">
          <a:xfrm>
            <a:off x="8915400" y="6629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7" name="Rectangle 136"/>
          <p:cNvSpPr>
            <a:spLocks noChangeArrowheads="1"/>
          </p:cNvSpPr>
          <p:nvPr/>
        </p:nvSpPr>
        <p:spPr bwMode="auto">
          <a:xfrm>
            <a:off x="8801100" y="6629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8" name="Rectangle 137"/>
          <p:cNvSpPr>
            <a:spLocks noChangeArrowheads="1"/>
          </p:cNvSpPr>
          <p:nvPr/>
        </p:nvSpPr>
        <p:spPr bwMode="auto">
          <a:xfrm>
            <a:off x="8686800" y="66294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39" name="Rectangle 138"/>
          <p:cNvSpPr>
            <a:spLocks noChangeArrowheads="1"/>
          </p:cNvSpPr>
          <p:nvPr/>
        </p:nvSpPr>
        <p:spPr bwMode="auto">
          <a:xfrm>
            <a:off x="9029700" y="67437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140" name="Rectangle 139"/>
          <p:cNvSpPr>
            <a:spLocks noChangeArrowheads="1"/>
          </p:cNvSpPr>
          <p:nvPr/>
        </p:nvSpPr>
        <p:spPr bwMode="auto">
          <a:xfrm>
            <a:off x="8915400" y="6743700"/>
            <a:ext cx="76200" cy="76200"/>
          </a:xfrm>
          <a:prstGeom prst="rect">
            <a:avLst/>
          </a:prstGeom>
          <a:solidFill>
            <a:srgbClr val="DADADA">
              <a:alpha val="51000"/>
            </a:srgbClr>
          </a:solidFill>
          <a:ln w="1905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 sz="1800" b="0" baseline="-25000" dirty="0">
              <a:solidFill>
                <a:schemeClr val="lt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Generis Sans Com" pitchFamily="34" charset="0"/>
        </a:defRPr>
      </a:lvl9pPr>
    </p:titleStyle>
    <p:bodyStyle>
      <a:lvl1pPr marL="344488" indent="-344488" algn="l" rtl="0" eaLnBrk="1" fontAlgn="base" hangingPunct="1">
        <a:spcBef>
          <a:spcPct val="20000"/>
        </a:spcBef>
        <a:spcAft>
          <a:spcPct val="0"/>
        </a:spcAft>
        <a:buClr>
          <a:srgbClr val="00AEEF"/>
        </a:buClr>
        <a:buSzPct val="120000"/>
        <a:buFont typeface="Generis Sans Com Medium" pitchFamily="34" charset="0"/>
        <a:buChar char="+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28600" algn="l" rtl="0" eaLnBrk="1" fontAlgn="base" hangingPunct="1">
        <a:spcBef>
          <a:spcPct val="0"/>
        </a:spcBef>
        <a:spcAft>
          <a:spcPct val="0"/>
        </a:spcAft>
        <a:buChar char="–"/>
        <a:defRPr sz="2000" b="1">
          <a:solidFill>
            <a:schemeClr val="bg1">
              <a:lumMod val="50000"/>
            </a:schemeClr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 i="1">
          <a:solidFill>
            <a:schemeClr val="accent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cid:image001.png@01CBF8EF.614FC10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cid:image002.png@01CBF8EF.614FC100" TargetMode="Externa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ownloads.automatedqa.com/docs/getting_started_with_testcomplet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Ken Morris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01650" y="2819400"/>
            <a:ext cx="8031163" cy="1524000"/>
          </a:xfrm>
        </p:spPr>
        <p:txBody>
          <a:bodyPr/>
          <a:lstStyle/>
          <a:p>
            <a:r>
              <a:rPr lang="en-US" dirty="0" smtClean="0"/>
              <a:t>Manual Test Case Conversion – </a:t>
            </a:r>
            <a:br>
              <a:rPr lang="en-US" dirty="0" smtClean="0"/>
            </a:br>
            <a:r>
              <a:rPr lang="en-US" dirty="0" smtClean="0"/>
              <a:t>                                               05/02/2011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Test Case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Convert Test Plans </a:t>
            </a:r>
          </a:p>
          <a:p>
            <a:pPr lvl="1"/>
            <a:r>
              <a:rPr lang="en-US" sz="2200" dirty="0" smtClean="0"/>
              <a:t>Manual Test Cases/Test Steps into Test Complete/Execute automated test cases</a:t>
            </a:r>
          </a:p>
          <a:p>
            <a:pPr lvl="1"/>
            <a:r>
              <a:rPr lang="en-US" sz="2200" dirty="0" smtClean="0"/>
              <a:t>Location of Manual Test Cases</a:t>
            </a:r>
          </a:p>
          <a:p>
            <a:pPr lvl="2"/>
            <a:r>
              <a:rPr lang="en-US" sz="1800" dirty="0" smtClean="0"/>
              <a:t>Justifier is the target application</a:t>
            </a:r>
          </a:p>
          <a:p>
            <a:pPr lvl="1"/>
            <a:endParaRPr lang="en-US" sz="600" dirty="0" smtClean="0"/>
          </a:p>
          <a:p>
            <a:pPr lvl="1"/>
            <a:r>
              <a:rPr lang="en-US" sz="2200" dirty="0" smtClean="0"/>
              <a:t>Naturally there will be some that will have to remain as manual test cases.</a:t>
            </a:r>
          </a:p>
          <a:p>
            <a:pPr lvl="1"/>
            <a:r>
              <a:rPr lang="en-US" sz="2200" dirty="0" smtClean="0"/>
              <a:t>We do this by taking manual tests and converting them into automated test steps by designated team members</a:t>
            </a:r>
          </a:p>
          <a:p>
            <a:pPr lvl="2"/>
            <a:r>
              <a:rPr lang="en-US" sz="1800" dirty="0" smtClean="0"/>
              <a:t>FactSet experienced manual test case/test step writer</a:t>
            </a:r>
          </a:p>
          <a:p>
            <a:pPr lvl="2"/>
            <a:r>
              <a:rPr lang="en-US" sz="1800" dirty="0" smtClean="0"/>
              <a:t>FactSet Experienced manual test case/test step execution</a:t>
            </a:r>
          </a:p>
          <a:p>
            <a:pPr lvl="2"/>
            <a:r>
              <a:rPr lang="en-US" sz="1800" dirty="0" smtClean="0"/>
              <a:t>Role – Test Case Developer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-  Convert Manual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931863"/>
            <a:ext cx="6053137" cy="4097337"/>
          </a:xfrm>
        </p:spPr>
        <p:txBody>
          <a:bodyPr/>
          <a:lstStyle/>
          <a:p>
            <a:r>
              <a:rPr lang="en-US" dirty="0" smtClean="0"/>
              <a:t>Records test case manual steps</a:t>
            </a:r>
          </a:p>
          <a:p>
            <a:pPr lvl="1"/>
            <a:r>
              <a:rPr lang="en-US" dirty="0" smtClean="0"/>
              <a:t>Use Test Complete 8 keyword recording mode</a:t>
            </a:r>
          </a:p>
          <a:p>
            <a:pPr lvl="1"/>
            <a:r>
              <a:rPr lang="en-US" dirty="0" smtClean="0"/>
              <a:t>Play back your recording on your lap top</a:t>
            </a:r>
          </a:p>
          <a:p>
            <a:pPr lvl="1"/>
            <a:r>
              <a:rPr lang="en-US" dirty="0" smtClean="0"/>
              <a:t>Open an RPD to create a test case</a:t>
            </a:r>
          </a:p>
          <a:p>
            <a:pPr lvl="1"/>
            <a:r>
              <a:rPr lang="en-US" dirty="0" smtClean="0"/>
              <a:t>Send test to Ken or *  by copy it into a QA directory</a:t>
            </a:r>
          </a:p>
          <a:p>
            <a:pPr lvl="1"/>
            <a:r>
              <a:rPr lang="en-US" dirty="0" smtClean="0"/>
              <a:t>If you get stuck sent it to them anyway( still open RPD)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2400" dirty="0" smtClean="0"/>
          </a:p>
          <a:p>
            <a:pPr lvl="1"/>
            <a:endParaRPr lang="en-US" sz="2200" dirty="0" smtClean="0"/>
          </a:p>
          <a:p>
            <a:pPr lvl="1"/>
            <a:endParaRPr lang="en-US" dirty="0"/>
          </a:p>
        </p:txBody>
      </p:sp>
      <p:pic>
        <p:nvPicPr>
          <p:cNvPr id="6" name="Picture 5" descr="KeywordRecord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800" y="3886200"/>
            <a:ext cx="1914525" cy="838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-  Convert to Java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931863"/>
            <a:ext cx="6053137" cy="4097337"/>
          </a:xfrm>
        </p:spPr>
        <p:txBody>
          <a:bodyPr/>
          <a:lstStyle/>
          <a:p>
            <a:r>
              <a:rPr lang="en-US" dirty="0" smtClean="0"/>
              <a:t>Script Developer</a:t>
            </a:r>
          </a:p>
          <a:p>
            <a:pPr lvl="1"/>
            <a:r>
              <a:rPr lang="en-US" dirty="0" smtClean="0"/>
              <a:t>We will convert keyword tests into Java Script functions</a:t>
            </a:r>
          </a:p>
          <a:p>
            <a:pPr lvl="1"/>
            <a:r>
              <a:rPr lang="en-US" dirty="0" smtClean="0"/>
              <a:t>Look for common functions to become utilities</a:t>
            </a:r>
          </a:p>
          <a:p>
            <a:pPr lvl="1"/>
            <a:r>
              <a:rPr lang="en-US" dirty="0" smtClean="0"/>
              <a:t>Save the test cases and the utilities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sz="2400" dirty="0" smtClean="0"/>
          </a:p>
          <a:p>
            <a:pPr lvl="1"/>
            <a:endParaRPr lang="en-US" sz="2200" dirty="0" smtClean="0"/>
          </a:p>
          <a:p>
            <a:pPr lvl="1"/>
            <a:endParaRPr lang="en-US" dirty="0"/>
          </a:p>
        </p:txBody>
      </p:sp>
      <p:pic>
        <p:nvPicPr>
          <p:cNvPr id="7" name="Picture 6" descr="ScriptConvers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352800"/>
            <a:ext cx="3476625" cy="130492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7988300" cy="2438400"/>
          </a:xfrm>
        </p:spPr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 algn="ctr">
              <a:buNone/>
            </a:pPr>
            <a:r>
              <a:rPr lang="en-US" sz="2800" dirty="0" smtClean="0"/>
              <a:t>Q and A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7988300" cy="2438400"/>
          </a:xfrm>
        </p:spPr>
        <p:txBody>
          <a:bodyPr/>
          <a:lstStyle/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2800" dirty="0" smtClean="0"/>
              <a:t>Test Cases and Keywords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Cases(</a:t>
            </a:r>
            <a:r>
              <a:rPr lang="en-US" dirty="0" err="1" smtClean="0"/>
              <a:t>js</a:t>
            </a:r>
            <a:r>
              <a:rPr lang="en-US" dirty="0" smtClean="0"/>
              <a:t>) and Keywords – Test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sz="2200" dirty="0" smtClean="0"/>
          </a:p>
          <a:p>
            <a:r>
              <a:rPr lang="en-US" dirty="0" smtClean="0"/>
              <a:t>Test Project TC == Test Plan in Justifier</a:t>
            </a:r>
          </a:p>
          <a:p>
            <a:r>
              <a:rPr lang="en-US" dirty="0" smtClean="0"/>
              <a:t>Test Unit TC == Test Case</a:t>
            </a:r>
          </a:p>
          <a:p>
            <a:r>
              <a:rPr lang="en-US" dirty="0" smtClean="0"/>
              <a:t>Test Routine TC == Test Step</a:t>
            </a:r>
          </a:p>
          <a:p>
            <a:r>
              <a:rPr lang="en-US" dirty="0" smtClean="0"/>
              <a:t>To keep it simple we’ll call a Test Unit a Test Case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– Test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Test Case </a:t>
            </a:r>
          </a:p>
          <a:p>
            <a:pPr lvl="1"/>
            <a:r>
              <a:rPr lang="en-US" sz="2200" dirty="0" smtClean="0"/>
              <a:t>Uses a “Main” function as a wrapper around Test Steps</a:t>
            </a:r>
          </a:p>
          <a:p>
            <a:r>
              <a:rPr lang="en-US" sz="2400" dirty="0" smtClean="0"/>
              <a:t>Test Steps</a:t>
            </a:r>
          </a:p>
          <a:p>
            <a:pPr lvl="1"/>
            <a:r>
              <a:rPr lang="en-US" sz="1800" dirty="0" smtClean="0"/>
              <a:t>Are composed of</a:t>
            </a:r>
          </a:p>
          <a:p>
            <a:pPr lvl="2"/>
            <a:r>
              <a:rPr lang="en-US" sz="1400" dirty="0" smtClean="0"/>
              <a:t>TC built-in functions</a:t>
            </a:r>
          </a:p>
          <a:p>
            <a:pPr lvl="2"/>
            <a:r>
              <a:rPr lang="en-US" sz="1400" dirty="0" smtClean="0"/>
              <a:t>JS functions</a:t>
            </a:r>
          </a:p>
          <a:p>
            <a:pPr lvl="2"/>
            <a:r>
              <a:rPr lang="en-US" sz="1400" dirty="0" smtClean="0"/>
              <a:t>Common Utilities</a:t>
            </a:r>
          </a:p>
          <a:p>
            <a:r>
              <a:rPr lang="en-US" sz="2400" dirty="0" smtClean="0"/>
              <a:t>Common Utilities</a:t>
            </a:r>
          </a:p>
          <a:p>
            <a:pPr lvl="1"/>
            <a:r>
              <a:rPr lang="en-US" sz="1800" dirty="0" smtClean="0"/>
              <a:t>Are a collection of related functions </a:t>
            </a:r>
            <a:r>
              <a:rPr lang="en-US" sz="1800" dirty="0" smtClean="0">
                <a:solidFill>
                  <a:srgbClr val="FF0000"/>
                </a:solidFill>
              </a:rPr>
              <a:t>grouped</a:t>
            </a:r>
            <a:r>
              <a:rPr lang="en-US" sz="1800" dirty="0" smtClean="0"/>
              <a:t> together to perform common tasks</a:t>
            </a:r>
          </a:p>
          <a:p>
            <a:pPr lvl="2"/>
            <a:r>
              <a:rPr lang="en-US" sz="1400" b="1" dirty="0" smtClean="0">
                <a:solidFill>
                  <a:srgbClr val="FF0000"/>
                </a:solidFill>
              </a:rPr>
              <a:t>The Utility + Function  has a high level name and accepts parameters.</a:t>
            </a:r>
          </a:p>
          <a:p>
            <a:pPr lvl="1">
              <a:buNone/>
            </a:pPr>
            <a:r>
              <a:rPr lang="en-US" sz="2200" dirty="0" smtClean="0"/>
              <a:t>		For example UtilsFDSW.sj contains many functions that control FDSW</a:t>
            </a:r>
          </a:p>
          <a:p>
            <a:pPr lvl="1">
              <a:buNone/>
            </a:pPr>
            <a:r>
              <a:rPr lang="en-US" sz="2200" dirty="0" smtClean="0"/>
              <a:t>function </a:t>
            </a:r>
            <a:r>
              <a:rPr lang="en-US" sz="2200" dirty="0" err="1" smtClean="0"/>
              <a:t>ShowTerminalWindow</a:t>
            </a:r>
            <a:r>
              <a:rPr lang="en-US" sz="2200" dirty="0" smtClean="0"/>
              <a:t>() {</a:t>
            </a:r>
          </a:p>
          <a:p>
            <a:pPr lvl="1">
              <a:buNone/>
            </a:pPr>
            <a:r>
              <a:rPr lang="en-US" sz="2200" dirty="0" smtClean="0"/>
              <a:t>function </a:t>
            </a:r>
            <a:r>
              <a:rPr lang="en-US" sz="2200" dirty="0" err="1" smtClean="0"/>
              <a:t>GetSingleInstanceOfFDSWFrame</a:t>
            </a:r>
            <a:r>
              <a:rPr lang="en-US" sz="2200" dirty="0" smtClean="0"/>
              <a:t>(</a:t>
            </a:r>
            <a:r>
              <a:rPr lang="en-US" sz="2200" dirty="0" err="1" smtClean="0"/>
              <a:t>nSleepTime,bQuiet</a:t>
            </a:r>
            <a:r>
              <a:rPr lang="en-US" sz="2200" dirty="0" smtClean="0"/>
              <a:t>) {</a:t>
            </a:r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 – Test Case 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988300" cy="5530850"/>
          </a:xfrm>
        </p:spPr>
        <p:txBody>
          <a:bodyPr/>
          <a:lstStyle/>
          <a:p>
            <a:r>
              <a:rPr lang="en-US" sz="2400" dirty="0" smtClean="0"/>
              <a:t>UtilsCommon.sj</a:t>
            </a:r>
          </a:p>
          <a:p>
            <a:pPr lvl="1"/>
            <a:r>
              <a:rPr lang="en-US" sz="1800" dirty="0" smtClean="0"/>
              <a:t>function </a:t>
            </a:r>
            <a:r>
              <a:rPr lang="en-US" sz="1800" dirty="0" err="1" smtClean="0"/>
              <a:t>DeleteFile</a:t>
            </a:r>
            <a:r>
              <a:rPr lang="en-US" sz="1800" dirty="0" smtClean="0"/>
              <a:t>(</a:t>
            </a:r>
            <a:r>
              <a:rPr lang="en-US" sz="1800" dirty="0" err="1" smtClean="0"/>
              <a:t>strPath</a:t>
            </a:r>
            <a:r>
              <a:rPr lang="en-US" sz="1800" dirty="0" smtClean="0"/>
              <a:t>, </a:t>
            </a:r>
            <a:r>
              <a:rPr lang="en-US" sz="1800" dirty="0" err="1" smtClean="0"/>
              <a:t>bCheckIfFileExists</a:t>
            </a:r>
            <a:r>
              <a:rPr lang="en-US" sz="1800" dirty="0" smtClean="0"/>
              <a:t>/*optional*/, </a:t>
            </a:r>
            <a:r>
              <a:rPr lang="en-US" sz="1800" dirty="0" err="1" smtClean="0"/>
              <a:t>bEatIfFileNotExist</a:t>
            </a:r>
            <a:r>
              <a:rPr lang="en-US" sz="1800" dirty="0" smtClean="0"/>
              <a:t> /* optional */) {</a:t>
            </a:r>
          </a:p>
          <a:p>
            <a:r>
              <a:rPr lang="en-US" sz="2400" dirty="0" smtClean="0"/>
              <a:t>Called from a Test Case</a:t>
            </a:r>
          </a:p>
          <a:p>
            <a:pPr lvl="1">
              <a:buNone/>
            </a:pPr>
            <a:endParaRPr lang="en-US" sz="14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sz="1800" dirty="0" smtClean="0"/>
              <a:t>	if(!AssertNoError("</a:t>
            </a:r>
            <a:r>
              <a:rPr lang="en-US" sz="1800" dirty="0" err="1" smtClean="0">
                <a:solidFill>
                  <a:srgbClr val="FF0000"/>
                </a:solidFill>
              </a:rPr>
              <a:t>UtilsCommon.DeleteFile</a:t>
            </a:r>
            <a:r>
              <a:rPr lang="en-US" sz="1800" dirty="0" err="1" smtClean="0"/>
              <a:t>",strTempPath+strScreenName</a:t>
            </a:r>
            <a:r>
              <a:rPr lang="en-US" sz="1800" dirty="0" smtClean="0"/>
              <a:t>+".</a:t>
            </a:r>
            <a:r>
              <a:rPr lang="en-US" sz="1800" dirty="0" err="1" smtClean="0"/>
              <a:t>xls</a:t>
            </a:r>
            <a:r>
              <a:rPr lang="en-US" sz="1800" dirty="0" smtClean="0"/>
              <a:t>"))</a:t>
            </a:r>
          </a:p>
          <a:p>
            <a:pPr lvl="1">
              <a:buNone/>
            </a:pPr>
            <a:r>
              <a:rPr lang="en-US" sz="1800" dirty="0" smtClean="0"/>
              <a:t>                throw new </a:t>
            </a:r>
            <a:r>
              <a:rPr lang="en-US" sz="1800" dirty="0" err="1" smtClean="0"/>
              <a:t>UserError</a:t>
            </a:r>
            <a:r>
              <a:rPr lang="en-US" sz="1800" dirty="0" smtClean="0"/>
              <a:t>("[FSO Error]","The test file wasn't </a:t>
            </a:r>
            <a:r>
              <a:rPr lang="en-US" sz="1800" dirty="0" err="1" smtClean="0"/>
              <a:t>deleted.",STR_FUNCTION_NAME</a:t>
            </a:r>
            <a:r>
              <a:rPr lang="en-US" sz="1800" dirty="0" smtClean="0"/>
              <a:t>);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sz="2400" dirty="0" err="1" smtClean="0"/>
              <a:t>UtilsCommon.DeleteFile</a:t>
            </a:r>
            <a:endParaRPr lang="en-US" sz="2400" dirty="0" smtClean="0"/>
          </a:p>
          <a:p>
            <a:pPr lvl="1"/>
            <a:r>
              <a:rPr lang="en-US" sz="1800" dirty="0" smtClean="0"/>
              <a:t>Can be represented by a keyword for a Test Step</a:t>
            </a:r>
          </a:p>
          <a:p>
            <a:pPr lvl="2"/>
            <a:r>
              <a:rPr lang="en-US" dirty="0" err="1" smtClean="0"/>
              <a:t>DeleteFile</a:t>
            </a:r>
            <a:r>
              <a:rPr lang="en-US" dirty="0" smtClean="0"/>
              <a:t> followed by parameters</a:t>
            </a:r>
          </a:p>
          <a:p>
            <a:pPr lvl="2"/>
            <a:endParaRPr lang="en-US" sz="1800" dirty="0" smtClean="0"/>
          </a:p>
          <a:p>
            <a:pPr lvl="1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- Create New Automated Test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931863"/>
            <a:ext cx="7988300" cy="4783137"/>
          </a:xfrm>
        </p:spPr>
        <p:txBody>
          <a:bodyPr/>
          <a:lstStyle/>
          <a:p>
            <a:pPr lvl="1"/>
            <a:r>
              <a:rPr lang="en-US" sz="2200" dirty="0" smtClean="0"/>
              <a:t>Use Test Complete as our Test Case Integrated Development environment. </a:t>
            </a:r>
          </a:p>
          <a:p>
            <a:pPr lvl="1"/>
            <a:r>
              <a:rPr lang="en-US" sz="2200" dirty="0" smtClean="0"/>
              <a:t>We will create Keywords in TCIDE to represent Operations.</a:t>
            </a:r>
          </a:p>
          <a:p>
            <a:pPr lvl="1"/>
            <a:r>
              <a:rPr lang="en-US" sz="2200" dirty="0" smtClean="0"/>
              <a:t> These Operations will be linked to functions. </a:t>
            </a:r>
          </a:p>
          <a:p>
            <a:pPr lvl="1"/>
            <a:r>
              <a:rPr lang="en-US" sz="2200" dirty="0" smtClean="0"/>
              <a:t>Those operations that are common will be listed under a common group name.</a:t>
            </a:r>
          </a:p>
          <a:p>
            <a:pPr lvl="1"/>
            <a:endParaRPr lang="en-US" sz="2200" dirty="0" smtClean="0"/>
          </a:p>
          <a:p>
            <a:pPr lvl="1">
              <a:buNone/>
            </a:pPr>
            <a:endParaRPr lang="en-US" sz="2200" dirty="0" smtClean="0"/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026" name="Picture 2" descr="cid:image001.png@01CBF8EF.614FC100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1219200" y="3505200"/>
            <a:ext cx="1495425" cy="1314450"/>
          </a:xfrm>
          <a:prstGeom prst="rect">
            <a:avLst/>
          </a:prstGeom>
          <a:noFill/>
        </p:spPr>
      </p:pic>
      <p:pic>
        <p:nvPicPr>
          <p:cNvPr id="1027" name="Picture 1" descr="cid:image002.png@01CBF8EF.614FC100"/>
          <p:cNvPicPr>
            <a:picLocks noChangeAspect="1" noChangeArrowheads="1"/>
          </p:cNvPicPr>
          <p:nvPr/>
        </p:nvPicPr>
        <p:blipFill>
          <a:blip r:embed="rId4" r:link="rId5" cstate="print"/>
          <a:srcRect/>
          <a:stretch>
            <a:fillRect/>
          </a:stretch>
        </p:blipFill>
        <p:spPr bwMode="auto">
          <a:xfrm>
            <a:off x="3200400" y="3505200"/>
            <a:ext cx="1571625" cy="3200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Goal – Develop Keyword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863" y="931863"/>
            <a:ext cx="7988300" cy="1735137"/>
          </a:xfrm>
        </p:spPr>
        <p:txBody>
          <a:bodyPr/>
          <a:lstStyle/>
          <a:p>
            <a:r>
              <a:rPr lang="en-US" sz="2000" dirty="0" smtClean="0"/>
              <a:t>Getting Started with Test Complete 8 PDF</a:t>
            </a:r>
          </a:p>
          <a:p>
            <a:pPr>
              <a:buNone/>
            </a:pPr>
            <a:r>
              <a:rPr lang="en-US" sz="1800" u="sng" dirty="0" smtClean="0">
                <a:hlinkClick r:id="rId2"/>
              </a:rPr>
              <a:t>http://downloads.automatedqa.com/docs/getting_started_with_testcomplete.pdf</a:t>
            </a:r>
            <a:endParaRPr lang="en-US" sz="1800" dirty="0" smtClean="0"/>
          </a:p>
          <a:p>
            <a:r>
              <a:rPr lang="en-US" sz="2000" dirty="0" smtClean="0"/>
              <a:t>Where to find information on how to develop keyword operations. Use the Help menu within Test Complete 8 and the Test Complete website.</a:t>
            </a:r>
          </a:p>
          <a:p>
            <a:pPr>
              <a:buNone/>
            </a:pPr>
            <a:endParaRPr lang="en-US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743200"/>
            <a:ext cx="44005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962400" y="41910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Look at “Creating Keyword Test Operations – Basic Concepts” and</a:t>
            </a:r>
          </a:p>
          <a:p>
            <a:r>
              <a:rPr lang="en-US" sz="1400" dirty="0" smtClean="0"/>
              <a:t>“Creating Script Extensions – Basic Concepts” for starters.</a:t>
            </a:r>
            <a:endParaRPr 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953000"/>
            <a:ext cx="548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are we trying to provide?</a:t>
            </a:r>
          </a:p>
          <a:p>
            <a:r>
              <a:rPr lang="en-US" dirty="0" smtClean="0"/>
              <a:t>How are we going to provide this?</a:t>
            </a:r>
          </a:p>
          <a:p>
            <a:r>
              <a:rPr lang="en-US" dirty="0" smtClean="0"/>
              <a:t>Who? Roles</a:t>
            </a:r>
          </a:p>
          <a:p>
            <a:r>
              <a:rPr lang="en-US" dirty="0" smtClean="0"/>
              <a:t>Today - Manual Test Case Conversion</a:t>
            </a:r>
          </a:p>
          <a:p>
            <a:r>
              <a:rPr lang="en-US" dirty="0" smtClean="0"/>
              <a:t>Roles – Manual Test Case Conversion</a:t>
            </a:r>
          </a:p>
          <a:p>
            <a:r>
              <a:rPr lang="en-US" dirty="0" smtClean="0"/>
              <a:t>Conversion</a:t>
            </a:r>
          </a:p>
          <a:p>
            <a:r>
              <a:rPr lang="en-US" dirty="0" smtClean="0"/>
              <a:t>Keyword</a:t>
            </a:r>
          </a:p>
          <a:p>
            <a:r>
              <a:rPr lang="en-US" dirty="0" smtClean="0"/>
              <a:t>Questions</a:t>
            </a:r>
          </a:p>
          <a:p>
            <a:r>
              <a:rPr lang="en-US" dirty="0" smtClean="0"/>
              <a:t>Additional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We want to be able to execute these test cases on as many parallel machines as possible.</a:t>
            </a:r>
          </a:p>
          <a:p>
            <a:pPr lvl="1"/>
            <a:r>
              <a:rPr lang="en-US" sz="2200" dirty="0" smtClean="0"/>
              <a:t>We do this by using a highly reliable, and scalable Software Test Automation Framework that will drive Test Execute</a:t>
            </a:r>
          </a:p>
          <a:p>
            <a:r>
              <a:rPr lang="en-US" dirty="0" smtClean="0"/>
              <a:t>Framework Developer </a:t>
            </a:r>
          </a:p>
          <a:p>
            <a:pPr lvl="1"/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Execute automated test cases </a:t>
            </a:r>
          </a:p>
          <a:p>
            <a:pPr lvl="1"/>
            <a:r>
              <a:rPr lang="en-US" dirty="0" smtClean="0"/>
              <a:t>Drive multiple copies of Test Execute</a:t>
            </a:r>
          </a:p>
          <a:p>
            <a:pPr lvl="1"/>
            <a:r>
              <a:rPr lang="en-US" dirty="0" smtClean="0"/>
              <a:t>Report results</a:t>
            </a:r>
          </a:p>
          <a:p>
            <a:r>
              <a:rPr lang="en-US" dirty="0" smtClean="0"/>
              <a:t>More in later PPTs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trying to provide?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n-US" sz="2800" dirty="0" smtClean="0"/>
          </a:p>
          <a:p>
            <a:r>
              <a:rPr lang="en-US" sz="2800" dirty="0" smtClean="0"/>
              <a:t>Better code coverage to detect errors and reduce the cost of failures</a:t>
            </a:r>
          </a:p>
          <a:p>
            <a:r>
              <a:rPr lang="en-US" sz="2800" dirty="0" smtClean="0"/>
              <a:t>Repeatability to save time in a shortened test cycle and reduce the cost to market</a:t>
            </a:r>
          </a:p>
          <a:p>
            <a:r>
              <a:rPr lang="en-US" sz="2800" dirty="0" smtClean="0"/>
              <a:t>Leverage exiting resources to improve productivity</a:t>
            </a:r>
          </a:p>
          <a:p>
            <a:r>
              <a:rPr lang="en-US" sz="2800" dirty="0" smtClean="0"/>
              <a:t>Summary</a:t>
            </a:r>
          </a:p>
          <a:p>
            <a:pPr lvl="1"/>
            <a:r>
              <a:rPr lang="en-US" sz="2400" dirty="0" smtClean="0"/>
              <a:t>Better code coverage for growing features in a shortened cycle with improved productivity</a:t>
            </a:r>
          </a:p>
          <a:p>
            <a:pPr lvl="1"/>
            <a:endParaRPr lang="en-US" sz="2200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we going to provide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953000" y="762000"/>
          <a:ext cx="3386137" cy="5530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1143000"/>
            <a:ext cx="4572000" cy="529375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dirty="0" smtClean="0"/>
              <a:t>Manual Test Case Conversion</a:t>
            </a:r>
          </a:p>
          <a:p>
            <a:pPr lvl="1"/>
            <a:r>
              <a:rPr lang="en-US" sz="2200" dirty="0" smtClean="0"/>
              <a:t>Reduce the number of manual test cases</a:t>
            </a:r>
          </a:p>
          <a:p>
            <a:pPr lvl="1"/>
            <a:endParaRPr lang="en-US" sz="2200" dirty="0" smtClean="0"/>
          </a:p>
          <a:p>
            <a:pPr lvl="0"/>
            <a:r>
              <a:rPr lang="en-US" sz="2800" dirty="0" smtClean="0"/>
              <a:t>Test Case IDE</a:t>
            </a:r>
          </a:p>
          <a:p>
            <a:pPr lvl="0"/>
            <a:r>
              <a:rPr lang="en-US" sz="2200" dirty="0" smtClean="0"/>
              <a:t>      Create New Automated test cases</a:t>
            </a:r>
          </a:p>
          <a:p>
            <a:pPr lvl="0"/>
            <a:endParaRPr lang="en-US" sz="2200" dirty="0" smtClean="0"/>
          </a:p>
          <a:p>
            <a:pPr lvl="0"/>
            <a:r>
              <a:rPr lang="en-US" sz="2800" dirty="0" smtClean="0"/>
              <a:t>Automation Framework</a:t>
            </a:r>
          </a:p>
          <a:p>
            <a:pPr lvl="1"/>
            <a:r>
              <a:rPr lang="en-US" sz="2200" dirty="0" smtClean="0"/>
              <a:t>Manage and execute automated test cases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– Roles High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Tester</a:t>
            </a:r>
          </a:p>
          <a:p>
            <a:pPr lvl="1"/>
            <a:r>
              <a:rPr lang="en-US" dirty="0" smtClean="0"/>
              <a:t>Executes and/or reviews results</a:t>
            </a:r>
          </a:p>
          <a:p>
            <a:pPr lvl="1"/>
            <a:r>
              <a:rPr lang="en-US" dirty="0" smtClean="0"/>
              <a:t>Does not need programming skills</a:t>
            </a:r>
          </a:p>
          <a:p>
            <a:pPr lvl="1"/>
            <a:r>
              <a:rPr lang="en-US" dirty="0" smtClean="0"/>
              <a:t>Does not need to know Test Complete but will learn</a:t>
            </a:r>
          </a:p>
          <a:p>
            <a:r>
              <a:rPr lang="en-US" dirty="0" smtClean="0"/>
              <a:t>Test Case Developer/QA lead/ PD/SME </a:t>
            </a:r>
          </a:p>
          <a:p>
            <a:pPr lvl="1"/>
            <a:r>
              <a:rPr lang="en-US" dirty="0" smtClean="0"/>
              <a:t>Designs and configures test cases </a:t>
            </a:r>
          </a:p>
          <a:p>
            <a:pPr lvl="1"/>
            <a:r>
              <a:rPr lang="en-US" dirty="0" smtClean="0"/>
              <a:t>Programming skills are not required</a:t>
            </a:r>
          </a:p>
          <a:p>
            <a:pPr lvl="1"/>
            <a:r>
              <a:rPr lang="en-US" dirty="0" smtClean="0"/>
              <a:t>Will learn how to interact with TC8 and TCIDE</a:t>
            </a:r>
          </a:p>
          <a:p>
            <a:r>
              <a:rPr lang="en-US" dirty="0" smtClean="0"/>
              <a:t>Script Developer</a:t>
            </a:r>
          </a:p>
          <a:p>
            <a:pPr lvl="1"/>
            <a:r>
              <a:rPr lang="en-US" dirty="0" smtClean="0"/>
              <a:t>Creates java script functions and high level keywords</a:t>
            </a:r>
          </a:p>
          <a:p>
            <a:pPr lvl="1"/>
            <a:r>
              <a:rPr lang="en-US" dirty="0" smtClean="0"/>
              <a:t>Needs programming skills Java Script</a:t>
            </a:r>
          </a:p>
          <a:p>
            <a:pPr lvl="1"/>
            <a:r>
              <a:rPr lang="en-US" dirty="0" smtClean="0"/>
              <a:t>Needs Test Complete skills</a:t>
            </a:r>
          </a:p>
          <a:p>
            <a:r>
              <a:rPr lang="en-US" dirty="0" smtClean="0"/>
              <a:t>Framework Developer</a:t>
            </a:r>
          </a:p>
          <a:p>
            <a:pPr lvl="1"/>
            <a:r>
              <a:rPr lang="en-US" dirty="0" smtClean="0"/>
              <a:t>Needs skills in automation framework development</a:t>
            </a:r>
          </a:p>
          <a:p>
            <a:pPr lvl="2"/>
            <a:r>
              <a:rPr lang="en-US" dirty="0" smtClean="0"/>
              <a:t>Either Helios/STAF or similar.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sz="1800" dirty="0" smtClean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TestComplete supports the following types of testing</a:t>
            </a:r>
          </a:p>
          <a:p>
            <a:pPr lvl="1"/>
            <a:r>
              <a:rPr lang="en-US" dirty="0" smtClean="0"/>
              <a:t>Keyword (Basic)</a:t>
            </a:r>
          </a:p>
          <a:p>
            <a:pPr lvl="2"/>
            <a:r>
              <a:rPr lang="en-US" sz="1800" dirty="0" smtClean="0"/>
              <a:t>An abstraction layer that allows for “high level” (i.e. end user, non-technical user, sales person, etc. ) creation of test.  </a:t>
            </a:r>
          </a:p>
          <a:p>
            <a:pPr lvl="2"/>
            <a:r>
              <a:rPr lang="en-US" sz="1800" dirty="0" smtClean="0"/>
              <a:t>Having to know about operating system, windowing system, object organization, or code level information is not needed.</a:t>
            </a:r>
          </a:p>
          <a:p>
            <a:pPr lvl="2"/>
            <a:r>
              <a:rPr lang="en-US" sz="1800" dirty="0" smtClean="0"/>
              <a:t>In TestComplete, these are created </a:t>
            </a:r>
            <a:r>
              <a:rPr lang="en-US" sz="1800" b="1" dirty="0" smtClean="0"/>
              <a:t>visually</a:t>
            </a:r>
            <a:r>
              <a:rPr lang="en-US" sz="1800" dirty="0" smtClean="0"/>
              <a:t>.</a:t>
            </a:r>
          </a:p>
          <a:p>
            <a:pPr lvl="2"/>
            <a:r>
              <a:rPr lang="en-US" sz="1800" dirty="0" smtClean="0"/>
              <a:t>Not supported by current production test environment</a:t>
            </a:r>
          </a:p>
          <a:p>
            <a:pPr lvl="1"/>
            <a:r>
              <a:rPr lang="en-US" dirty="0" smtClean="0"/>
              <a:t>Scripted (Advanced)</a:t>
            </a:r>
          </a:p>
          <a:p>
            <a:pPr lvl="2"/>
            <a:r>
              <a:rPr lang="en-US" sz="1800" dirty="0" smtClean="0"/>
              <a:t>This is another abstraction layer that allows for “mid-level” (i.e. Test Complete subject matter experts, more familiar with application construction, etc.) test creation.</a:t>
            </a:r>
          </a:p>
          <a:p>
            <a:pPr lvl="2"/>
            <a:r>
              <a:rPr lang="en-US" sz="1800" dirty="0" smtClean="0"/>
              <a:t>Allows for more complex operations, interfacing with other languages (possibly), etc.</a:t>
            </a:r>
          </a:p>
          <a:p>
            <a:pPr lvl="2"/>
            <a:r>
              <a:rPr lang="en-US" sz="1800" dirty="0" smtClean="0"/>
              <a:t>Abstracts (mostly) the underlying operating system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 – Manual Test Case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5562600" cy="2209800"/>
          </a:xfrm>
        </p:spPr>
        <p:txBody>
          <a:bodyPr/>
          <a:lstStyle/>
          <a:p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Manual Test Case Conversion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Who – Two Roles</a:t>
            </a:r>
          </a:p>
          <a:p>
            <a:pPr lvl="1"/>
            <a:r>
              <a:rPr lang="en-US" dirty="0" smtClean="0"/>
              <a:t>Test Case Developer/QA lead/ PD/SME  </a:t>
            </a:r>
          </a:p>
          <a:p>
            <a:pPr lvl="1"/>
            <a:r>
              <a:rPr lang="en-US" dirty="0" smtClean="0"/>
              <a:t>Script Developer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sz="1800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5181600" y="2895600"/>
          <a:ext cx="3200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– Test Case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Dual roles</a:t>
            </a:r>
          </a:p>
          <a:p>
            <a:pPr lvl="1"/>
            <a:r>
              <a:rPr lang="en-US" dirty="0" smtClean="0"/>
              <a:t>Role 1</a:t>
            </a:r>
          </a:p>
          <a:p>
            <a:pPr lvl="2"/>
            <a:r>
              <a:rPr lang="en-US" dirty="0" smtClean="0"/>
              <a:t>Learn how to convert using TC8 record mode</a:t>
            </a:r>
          </a:p>
          <a:p>
            <a:pPr lvl="1"/>
            <a:r>
              <a:rPr lang="en-US" dirty="0" smtClean="0"/>
              <a:t>Role 2</a:t>
            </a:r>
          </a:p>
          <a:p>
            <a:pPr lvl="2"/>
            <a:r>
              <a:rPr lang="en-US" dirty="0" smtClean="0"/>
              <a:t>Learn how to create New test cases from Keywords</a:t>
            </a:r>
          </a:p>
          <a:p>
            <a:r>
              <a:rPr lang="en-US" dirty="0" smtClean="0"/>
              <a:t>Open RPDs </a:t>
            </a:r>
          </a:p>
          <a:p>
            <a:pPr lvl="2"/>
            <a:r>
              <a:rPr lang="en-US" dirty="0" smtClean="0"/>
              <a:t>Report any issues</a:t>
            </a:r>
          </a:p>
          <a:p>
            <a:pPr lvl="2"/>
            <a:r>
              <a:rPr lang="en-US" dirty="0" smtClean="0"/>
              <a:t>Conversion from Keyword recording to scripts </a:t>
            </a:r>
          </a:p>
          <a:p>
            <a:r>
              <a:rPr lang="en-US" dirty="0" smtClean="0"/>
              <a:t>Assist Tester in tasks</a:t>
            </a:r>
          </a:p>
          <a:p>
            <a:pPr lvl="1"/>
            <a:r>
              <a:rPr lang="en-US" dirty="0" smtClean="0"/>
              <a:t>Help tester in understand test cases</a:t>
            </a:r>
          </a:p>
          <a:p>
            <a:pPr lvl="1"/>
            <a:r>
              <a:rPr lang="en-US" dirty="0" smtClean="0"/>
              <a:t>Help tester to learn execution of automated tests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sz="1800" dirty="0" smtClean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– Script Developer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Developing Keywords in Test Complete</a:t>
            </a:r>
          </a:p>
          <a:p>
            <a:pPr lvl="2"/>
            <a:r>
              <a:rPr lang="en-US" dirty="0" smtClean="0"/>
              <a:t>Representing new functions and tasks</a:t>
            </a:r>
          </a:p>
          <a:p>
            <a:pPr lvl="1"/>
            <a:r>
              <a:rPr lang="en-US" dirty="0" smtClean="0"/>
              <a:t>Convert Keyword tests into Java Scripts</a:t>
            </a:r>
          </a:p>
          <a:p>
            <a:pPr lvl="1"/>
            <a:r>
              <a:rPr lang="en-US" dirty="0" smtClean="0"/>
              <a:t>Create Keywords for existing functions</a:t>
            </a:r>
          </a:p>
          <a:p>
            <a:r>
              <a:rPr lang="en-US" dirty="0" smtClean="0"/>
              <a:t>RPDs</a:t>
            </a:r>
          </a:p>
          <a:p>
            <a:pPr lvl="1"/>
            <a:r>
              <a:rPr lang="en-US" dirty="0" smtClean="0"/>
              <a:t>Open and resolve RPDs based conversion and keywords</a:t>
            </a:r>
          </a:p>
          <a:p>
            <a:r>
              <a:rPr lang="en-US" dirty="0" smtClean="0"/>
              <a:t>Work closely</a:t>
            </a:r>
          </a:p>
          <a:p>
            <a:pPr lvl="1"/>
            <a:r>
              <a:rPr lang="en-US" dirty="0" smtClean="0"/>
              <a:t>Test Case Developer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sz="1800" dirty="0" smtClean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ctSet Template 2010 LIGHT for PPT2007">
  <a:themeElements>
    <a:clrScheme name="FactSet 2010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AEEF"/>
      </a:accent1>
      <a:accent2>
        <a:srgbClr val="98CA3C"/>
      </a:accent2>
      <a:accent3>
        <a:srgbClr val="DCDCDC"/>
      </a:accent3>
      <a:accent4>
        <a:srgbClr val="B4DFEF"/>
      </a:accent4>
      <a:accent5>
        <a:srgbClr val="F7C807"/>
      </a:accent5>
      <a:accent6>
        <a:srgbClr val="9A3366"/>
      </a:accent6>
      <a:hlink>
        <a:srgbClr val="00AEEF"/>
      </a:hlink>
      <a:folHlink>
        <a:srgbClr val="BEBEBE"/>
      </a:folHlink>
    </a:clrScheme>
    <a:fontScheme name="Custom Design">
      <a:majorFont>
        <a:latin typeface="Generis Sans Com"/>
        <a:ea typeface=""/>
        <a:cs typeface=""/>
      </a:majorFont>
      <a:minorFont>
        <a:latin typeface="Generis Sans Co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accent5">
              <a:lumMod val="75000"/>
            </a:schemeClr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hlink"/>
          </a:solidFill>
          <a:prstDash val="solid"/>
          <a:round/>
          <a:headEnd type="oval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neris Sans Com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0080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007300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FF33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E72D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EEF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D3F6"/>
        </a:accent5>
        <a:accent6>
          <a:srgbClr val="8AB900"/>
        </a:accent6>
        <a:hlink>
          <a:srgbClr val="F8C807"/>
        </a:hlink>
        <a:folHlink>
          <a:srgbClr val="86A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FactSet Template 2010 LIGHT for PPT2007</Template>
  <TotalTime>2178</TotalTime>
  <Words>967</Words>
  <Application>Microsoft Office PowerPoint</Application>
  <PresentationFormat>On-screen Show (4:3)</PresentationFormat>
  <Paragraphs>201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FactSet Template 2010 LIGHT for PPT2007</vt:lpstr>
      <vt:lpstr>Manual Test Case Conversion –                                                 05/02/2011</vt:lpstr>
      <vt:lpstr>Agenda</vt:lpstr>
      <vt:lpstr>What are we trying to provide?</vt:lpstr>
      <vt:lpstr>How are we going to provide</vt:lpstr>
      <vt:lpstr>Who – Roles High level</vt:lpstr>
      <vt:lpstr>Different Ways to Test</vt:lpstr>
      <vt:lpstr>Today – Manual Test Case Conversion</vt:lpstr>
      <vt:lpstr>Roles – Test Case Developer</vt:lpstr>
      <vt:lpstr>Roles – Script Developer</vt:lpstr>
      <vt:lpstr>Manual Test Case Conversion</vt:lpstr>
      <vt:lpstr>Keyword -  Convert Manual Test Case</vt:lpstr>
      <vt:lpstr>Keyword -  Convert to Java Script</vt:lpstr>
      <vt:lpstr>QUESTIONS</vt:lpstr>
      <vt:lpstr>ADDITIONAL</vt:lpstr>
      <vt:lpstr>Test Cases(js) and Keywords – Test Complete</vt:lpstr>
      <vt:lpstr>TC – Test Case</vt:lpstr>
      <vt:lpstr>TC – Test Case another example</vt:lpstr>
      <vt:lpstr>Process - Create New Automated Test Cases</vt:lpstr>
      <vt:lpstr>Process Goal – Develop Keyword Operations</vt:lpstr>
      <vt:lpstr>Automation Framework</vt:lpstr>
    </vt:vector>
  </TitlesOfParts>
  <Company>FactSet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 D. Morris</dc:creator>
  <cp:lastModifiedBy>Ken D. Morris</cp:lastModifiedBy>
  <cp:revision>219</cp:revision>
  <dcterms:created xsi:type="dcterms:W3CDTF">2010-10-26T14:26:43Z</dcterms:created>
  <dcterms:modified xsi:type="dcterms:W3CDTF">2011-10-25T19:14:47Z</dcterms:modified>
</cp:coreProperties>
</file>