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6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2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2352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021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144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539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221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90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01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70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69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38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11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36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35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22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69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609600"/>
            <a:ext cx="6728712" cy="1320800"/>
          </a:xfrm>
        </p:spPr>
        <p:txBody>
          <a:bodyPr/>
          <a:lstStyle/>
          <a:p>
            <a:pPr algn="ctr"/>
            <a:r>
              <a:rPr lang="en-IN" dirty="0" smtClean="0"/>
              <a:t>Credit  </a:t>
            </a:r>
            <a:r>
              <a:rPr lang="en-IN" dirty="0"/>
              <a:t>Card</a:t>
            </a:r>
            <a:r>
              <a:rPr lang="en-IN" spc="-105" dirty="0"/>
              <a:t> </a:t>
            </a:r>
            <a:r>
              <a:rPr lang="en-IN" spc="-5" dirty="0"/>
              <a:t>Fraud  </a:t>
            </a:r>
            <a:r>
              <a:rPr lang="en-IN" dirty="0"/>
              <a:t>Detection  </a:t>
            </a:r>
            <a:r>
              <a:rPr lang="en-IN" spc="-5" dirty="0" smtClean="0"/>
              <a:t>Capstone Project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725932" y="5105400"/>
            <a:ext cx="2895600" cy="1371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Submitted by:</a:t>
            </a:r>
          </a:p>
          <a:p>
            <a:r>
              <a:rPr lang="en-IN" smtClean="0"/>
              <a:t>Bhupendra</a:t>
            </a:r>
            <a:r>
              <a:rPr lang="en-IN"/>
              <a:t> </a:t>
            </a:r>
            <a:r>
              <a:rPr lang="en-IN" smtClean="0"/>
              <a:t>Gautam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8327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6347713" cy="1320800"/>
          </a:xfrm>
        </p:spPr>
        <p:txBody>
          <a:bodyPr/>
          <a:lstStyle/>
          <a:p>
            <a:pPr algn="ctr"/>
            <a:r>
              <a:rPr lang="en-IN" dirty="0" smtClean="0"/>
              <a:t>Thanks 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161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2075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Age</a:t>
            </a:r>
            <a:r>
              <a:rPr sz="4000" spc="-20" dirty="0"/>
              <a:t>n</a:t>
            </a:r>
            <a:r>
              <a:rPr sz="4000" spc="-10" dirty="0"/>
              <a:t>da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2277995"/>
            <a:ext cx="3299460" cy="34270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Objective</a:t>
            </a:r>
            <a:endParaRPr sz="24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Background</a:t>
            </a:r>
            <a:endParaRPr sz="24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Key</a:t>
            </a:r>
            <a:r>
              <a:rPr sz="2400" spc="-355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Insights</a:t>
            </a:r>
            <a:endParaRPr sz="24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Cost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Benefit</a:t>
            </a:r>
            <a:r>
              <a:rPr sz="2400" spc="-345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2400" spc="-65" dirty="0">
                <a:solidFill>
                  <a:srgbClr val="3D3C2C"/>
                </a:solidFill>
                <a:latin typeface="URW Gothic"/>
                <a:cs typeface="URW Gothic"/>
              </a:rPr>
              <a:t>Analysis</a:t>
            </a:r>
            <a:endParaRPr sz="24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Appendix:</a:t>
            </a:r>
            <a:endParaRPr sz="2400">
              <a:latin typeface="URW Gothic"/>
              <a:cs typeface="URW Gothic"/>
            </a:endParaRPr>
          </a:p>
          <a:p>
            <a:pPr marL="584200" indent="-274955">
              <a:lnSpc>
                <a:spcPct val="100000"/>
              </a:lnSpc>
              <a:spcBef>
                <a:spcPts val="525"/>
              </a:spcBef>
              <a:buClr>
                <a:srgbClr val="93C500"/>
              </a:buClr>
              <a:buSzPct val="75000"/>
              <a:buFont typeface="Courier New"/>
              <a:buChar char="o"/>
              <a:tabLst>
                <a:tab pos="584835" algn="l"/>
              </a:tabLst>
            </a:pPr>
            <a:r>
              <a:rPr sz="2200" spc="-5" dirty="0">
                <a:solidFill>
                  <a:srgbClr val="3D3C2C"/>
                </a:solidFill>
                <a:latin typeface="URW Gothic"/>
                <a:cs typeface="URW Gothic"/>
              </a:rPr>
              <a:t>Data</a:t>
            </a:r>
            <a:r>
              <a:rPr sz="2200" spc="-10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2200" spc="-5" dirty="0">
                <a:solidFill>
                  <a:srgbClr val="3D3C2C"/>
                </a:solidFill>
                <a:latin typeface="URW Gothic"/>
                <a:cs typeface="URW Gothic"/>
              </a:rPr>
              <a:t>Attributes</a:t>
            </a:r>
            <a:endParaRPr sz="2200">
              <a:latin typeface="URW Gothic"/>
              <a:cs typeface="URW Gothic"/>
            </a:endParaRPr>
          </a:p>
          <a:p>
            <a:pPr marL="584200" indent="-274955">
              <a:lnSpc>
                <a:spcPct val="100000"/>
              </a:lnSpc>
              <a:spcBef>
                <a:spcPts val="530"/>
              </a:spcBef>
              <a:buClr>
                <a:srgbClr val="93C500"/>
              </a:buClr>
              <a:buSzPct val="75000"/>
              <a:buFont typeface="Courier New"/>
              <a:buChar char="o"/>
              <a:tabLst>
                <a:tab pos="584835" algn="l"/>
              </a:tabLst>
            </a:pPr>
            <a:r>
              <a:rPr sz="2200" spc="-5" dirty="0">
                <a:solidFill>
                  <a:srgbClr val="3D3C2C"/>
                </a:solidFill>
                <a:latin typeface="URW Gothic"/>
                <a:cs typeface="URW Gothic"/>
              </a:rPr>
              <a:t>Data</a:t>
            </a:r>
            <a:r>
              <a:rPr sz="2200" spc="-30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2200" spc="-5" dirty="0">
                <a:solidFill>
                  <a:srgbClr val="3D3C2C"/>
                </a:solidFill>
                <a:latin typeface="URW Gothic"/>
                <a:cs typeface="URW Gothic"/>
              </a:rPr>
              <a:t>Methodology</a:t>
            </a:r>
            <a:endParaRPr sz="2200">
              <a:latin typeface="URW Gothic"/>
              <a:cs typeface="URW Gothic"/>
            </a:endParaRPr>
          </a:p>
          <a:p>
            <a:pPr marL="584200" indent="-274955">
              <a:lnSpc>
                <a:spcPct val="100000"/>
              </a:lnSpc>
              <a:spcBef>
                <a:spcPts val="525"/>
              </a:spcBef>
              <a:buClr>
                <a:srgbClr val="93C500"/>
              </a:buClr>
              <a:buSzPct val="75000"/>
              <a:buFont typeface="Courier New"/>
              <a:buChar char="o"/>
              <a:tabLst>
                <a:tab pos="584835" algn="l"/>
              </a:tabLst>
            </a:pPr>
            <a:r>
              <a:rPr sz="2200" spc="-10" dirty="0">
                <a:solidFill>
                  <a:srgbClr val="3D3C2C"/>
                </a:solidFill>
                <a:latin typeface="URW Gothic"/>
                <a:cs typeface="URW Gothic"/>
              </a:rPr>
              <a:t>Attached</a:t>
            </a:r>
            <a:r>
              <a:rPr sz="2200" spc="10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2200" spc="-5" dirty="0">
                <a:solidFill>
                  <a:srgbClr val="3D3C2C"/>
                </a:solidFill>
                <a:latin typeface="URW Gothic"/>
                <a:cs typeface="URW Gothic"/>
              </a:rPr>
              <a:t>Files</a:t>
            </a:r>
            <a:endParaRPr sz="220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2458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Objective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2351023"/>
            <a:ext cx="601726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251460" indent="-274955">
              <a:lnSpc>
                <a:spcPct val="100000"/>
              </a:lnSpc>
              <a:spcBef>
                <a:spcPts val="100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Getting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in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place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a credit card fraud  detection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system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to save on</a:t>
            </a:r>
            <a:r>
              <a:rPr sz="2400" spc="-120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incurred  costs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incurred</a:t>
            </a:r>
            <a:endParaRPr sz="2400">
              <a:latin typeface="URW Gothic"/>
              <a:cs typeface="URW Gothic"/>
            </a:endParaRPr>
          </a:p>
          <a:p>
            <a:pPr marL="287020" marR="5080" indent="-274955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Huge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costs are being incurred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due to 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frauds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and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a manual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detection</a:t>
            </a:r>
            <a:r>
              <a:rPr sz="2400" spc="-100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system</a:t>
            </a:r>
            <a:endParaRPr sz="240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3035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Background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2351023"/>
            <a:ext cx="642366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A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machine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learning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model has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been</a:t>
            </a:r>
            <a:r>
              <a:rPr sz="2400" spc="-425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2400" spc="-105" dirty="0">
                <a:solidFill>
                  <a:srgbClr val="3D3C2C"/>
                </a:solidFill>
                <a:latin typeface="URW Gothic"/>
                <a:cs typeface="URW Gothic"/>
              </a:rPr>
              <a:t>built 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to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detect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frauds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early and mitigate</a:t>
            </a:r>
            <a:r>
              <a:rPr sz="2400" spc="-15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losses</a:t>
            </a:r>
            <a:endParaRPr sz="2400">
              <a:latin typeface="URW Gothic"/>
              <a:cs typeface="URW Gothic"/>
            </a:endParaRPr>
          </a:p>
          <a:p>
            <a:pPr marL="287020" marR="39370" indent="-274955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A cost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benefit analysis has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been done</a:t>
            </a:r>
            <a:r>
              <a:rPr sz="2400" spc="-430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2400" spc="-170" dirty="0">
                <a:solidFill>
                  <a:srgbClr val="3D3C2C"/>
                </a:solidFill>
                <a:latin typeface="URW Gothic"/>
                <a:cs typeface="URW Gothic"/>
              </a:rPr>
              <a:t>for 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the deployment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of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the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same</a:t>
            </a:r>
            <a:endParaRPr sz="240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2811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Key</a:t>
            </a:r>
            <a:r>
              <a:rPr sz="4000" spc="-55" dirty="0"/>
              <a:t> </a:t>
            </a:r>
            <a:r>
              <a:rPr sz="4000" spc="-10" dirty="0"/>
              <a:t>Insights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2351023"/>
            <a:ext cx="3695065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Transaction amount,  category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and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gender 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are the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most</a:t>
            </a:r>
            <a:r>
              <a:rPr sz="2400" spc="-65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important 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variables</a:t>
            </a:r>
            <a:endParaRPr sz="2400">
              <a:latin typeface="URW Gothic"/>
              <a:cs typeface="URW Gothic"/>
            </a:endParaRPr>
          </a:p>
          <a:p>
            <a:pPr marL="287020" marR="107314" indent="-274955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Gas and transport,  grocery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and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shopping  are the top three 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categories</a:t>
            </a:r>
            <a:endParaRPr sz="2400">
              <a:latin typeface="URW Gothic"/>
              <a:cs typeface="URW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10200" y="1871091"/>
            <a:ext cx="2133600" cy="392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5677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Current </a:t>
            </a:r>
            <a:r>
              <a:rPr sz="4000" spc="-10" dirty="0"/>
              <a:t>Incurred</a:t>
            </a:r>
            <a:r>
              <a:rPr sz="4000" spc="-15" dirty="0"/>
              <a:t> </a:t>
            </a:r>
            <a:r>
              <a:rPr sz="4000" spc="-5" dirty="0"/>
              <a:t>Losses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2277995"/>
            <a:ext cx="6452870" cy="21469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400" spc="-10" dirty="0">
                <a:solidFill>
                  <a:srgbClr val="3D3C2C"/>
                </a:solidFill>
                <a:latin typeface="URW Gothic"/>
                <a:cs typeface="URW Gothic"/>
              </a:rPr>
              <a:t>77,183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credit card transactions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per</a:t>
            </a:r>
            <a:r>
              <a:rPr sz="2400" spc="-415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2400" spc="-90" dirty="0">
                <a:solidFill>
                  <a:srgbClr val="3D3C2C"/>
                </a:solidFill>
                <a:latin typeface="URW Gothic"/>
                <a:cs typeface="URW Gothic"/>
              </a:rPr>
              <a:t>month</a:t>
            </a:r>
            <a:endParaRPr sz="24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402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fraudulent transactions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per</a:t>
            </a:r>
            <a:r>
              <a:rPr sz="2400" spc="-409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month</a:t>
            </a:r>
            <a:endParaRPr sz="240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$ </a:t>
            </a:r>
            <a:r>
              <a:rPr sz="2400" spc="-10" dirty="0">
                <a:solidFill>
                  <a:srgbClr val="3D3C2C"/>
                </a:solidFill>
                <a:latin typeface="URW Gothic"/>
                <a:cs typeface="URW Gothic"/>
              </a:rPr>
              <a:t>530.66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amount per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fraud</a:t>
            </a:r>
            <a:r>
              <a:rPr sz="2400" spc="-380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transaction</a:t>
            </a:r>
            <a:endParaRPr sz="2400">
              <a:latin typeface="URW Gothic"/>
              <a:cs typeface="URW Gothic"/>
            </a:endParaRPr>
          </a:p>
          <a:p>
            <a:pPr marL="287020" marR="1697355" indent="-274955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Total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costs incurred </a:t>
            </a:r>
            <a:r>
              <a:rPr sz="2400" spc="-5" dirty="0">
                <a:solidFill>
                  <a:srgbClr val="3D3C2C"/>
                </a:solidFill>
                <a:latin typeface="URW Gothic"/>
                <a:cs typeface="URW Gothic"/>
              </a:rPr>
              <a:t>from</a:t>
            </a:r>
            <a:r>
              <a:rPr sz="2400" spc="-395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2400" spc="-110" dirty="0">
                <a:solidFill>
                  <a:srgbClr val="3D3C2C"/>
                </a:solidFill>
                <a:latin typeface="URW Gothic"/>
                <a:cs typeface="URW Gothic"/>
              </a:rPr>
              <a:t>fraud 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transactions </a:t>
            </a:r>
            <a:r>
              <a:rPr sz="2400" spc="10" dirty="0">
                <a:solidFill>
                  <a:srgbClr val="3D3C2C"/>
                </a:solidFill>
                <a:latin typeface="URW Gothic"/>
                <a:cs typeface="URW Gothic"/>
              </a:rPr>
              <a:t>is </a:t>
            </a:r>
            <a:r>
              <a:rPr sz="2400" dirty="0">
                <a:solidFill>
                  <a:srgbClr val="3D3C2C"/>
                </a:solidFill>
                <a:latin typeface="URW Gothic"/>
                <a:cs typeface="URW Gothic"/>
              </a:rPr>
              <a:t>$</a:t>
            </a:r>
            <a:r>
              <a:rPr sz="2400" spc="-90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URW Gothic"/>
                <a:cs typeface="URW Gothic"/>
              </a:rPr>
              <a:t>213,392.22</a:t>
            </a:r>
            <a:endParaRPr sz="240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553336"/>
            <a:ext cx="6660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After New </a:t>
            </a:r>
            <a:r>
              <a:rPr sz="3600" spc="-10" dirty="0"/>
              <a:t>Model</a:t>
            </a:r>
            <a:r>
              <a:rPr sz="3600" spc="-20" dirty="0"/>
              <a:t> </a:t>
            </a:r>
            <a:r>
              <a:rPr sz="3600" spc="-5" dirty="0"/>
              <a:t>Deployment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0955" y="2317495"/>
            <a:ext cx="6424295" cy="3345179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7020" marR="8890" indent="-274955">
              <a:lnSpc>
                <a:spcPts val="2380"/>
              </a:lnSpc>
              <a:spcBef>
                <a:spcPts val="390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200" spc="-10" dirty="0">
                <a:solidFill>
                  <a:srgbClr val="3D3C2C"/>
                </a:solidFill>
                <a:latin typeface="URW Gothic"/>
                <a:cs typeface="URW Gothic"/>
              </a:rPr>
              <a:t>1720 fraudulent </a:t>
            </a:r>
            <a:r>
              <a:rPr sz="2200" spc="-5" dirty="0">
                <a:solidFill>
                  <a:srgbClr val="3D3C2C"/>
                </a:solidFill>
                <a:latin typeface="URW Gothic"/>
                <a:cs typeface="URW Gothic"/>
              </a:rPr>
              <a:t>transactions detected by </a:t>
            </a:r>
            <a:r>
              <a:rPr sz="2200" spc="-155" dirty="0">
                <a:solidFill>
                  <a:srgbClr val="3D3C2C"/>
                </a:solidFill>
                <a:latin typeface="URW Gothic"/>
                <a:cs typeface="URW Gothic"/>
              </a:rPr>
              <a:t>the  </a:t>
            </a:r>
            <a:r>
              <a:rPr sz="2200" spc="-5" dirty="0">
                <a:solidFill>
                  <a:srgbClr val="3D3C2C"/>
                </a:solidFill>
                <a:latin typeface="URW Gothic"/>
                <a:cs typeface="URW Gothic"/>
              </a:rPr>
              <a:t>model</a:t>
            </a:r>
            <a:endParaRPr sz="2200">
              <a:latin typeface="URW Gothic"/>
              <a:cs typeface="URW Gothic"/>
            </a:endParaRPr>
          </a:p>
          <a:p>
            <a:pPr marL="12700">
              <a:lnSpc>
                <a:spcPts val="2510"/>
              </a:lnSpc>
              <a:spcBef>
                <a:spcPts val="225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200" spc="-5" dirty="0">
                <a:solidFill>
                  <a:srgbClr val="3D3C2C"/>
                </a:solidFill>
                <a:latin typeface="URW Gothic"/>
                <a:cs typeface="URW Gothic"/>
              </a:rPr>
              <a:t>$ </a:t>
            </a:r>
            <a:r>
              <a:rPr sz="2200" spc="-15" dirty="0">
                <a:solidFill>
                  <a:srgbClr val="3D3C2C"/>
                </a:solidFill>
                <a:latin typeface="URW Gothic"/>
                <a:cs typeface="URW Gothic"/>
              </a:rPr>
              <a:t>1.5 </a:t>
            </a:r>
            <a:r>
              <a:rPr sz="2200" spc="-5" dirty="0">
                <a:solidFill>
                  <a:srgbClr val="3D3C2C"/>
                </a:solidFill>
                <a:latin typeface="URW Gothic"/>
                <a:cs typeface="URW Gothic"/>
              </a:rPr>
              <a:t>cost </a:t>
            </a:r>
            <a:r>
              <a:rPr sz="2200" dirty="0">
                <a:solidFill>
                  <a:srgbClr val="3D3C2C"/>
                </a:solidFill>
                <a:latin typeface="URW Gothic"/>
                <a:cs typeface="URW Gothic"/>
              </a:rPr>
              <a:t>to </a:t>
            </a:r>
            <a:r>
              <a:rPr sz="2200" spc="-5" dirty="0">
                <a:solidFill>
                  <a:srgbClr val="3D3C2C"/>
                </a:solidFill>
                <a:latin typeface="URW Gothic"/>
                <a:cs typeface="URW Gothic"/>
              </a:rPr>
              <a:t>provide customer </a:t>
            </a:r>
            <a:r>
              <a:rPr sz="2200" spc="-10" dirty="0">
                <a:solidFill>
                  <a:srgbClr val="3D3C2C"/>
                </a:solidFill>
                <a:latin typeface="URW Gothic"/>
                <a:cs typeface="URW Gothic"/>
              </a:rPr>
              <a:t>support</a:t>
            </a:r>
            <a:r>
              <a:rPr sz="2200" spc="-55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2200" dirty="0">
                <a:solidFill>
                  <a:srgbClr val="3D3C2C"/>
                </a:solidFill>
                <a:latin typeface="URW Gothic"/>
                <a:cs typeface="URW Gothic"/>
              </a:rPr>
              <a:t>to</a:t>
            </a:r>
            <a:endParaRPr sz="2200">
              <a:latin typeface="URW Gothic"/>
              <a:cs typeface="URW Gothic"/>
            </a:endParaRPr>
          </a:p>
          <a:p>
            <a:pPr marL="287020">
              <a:lnSpc>
                <a:spcPts val="2510"/>
              </a:lnSpc>
            </a:pPr>
            <a:r>
              <a:rPr sz="2200" spc="-5" dirty="0">
                <a:solidFill>
                  <a:srgbClr val="3D3C2C"/>
                </a:solidFill>
                <a:latin typeface="URW Gothic"/>
                <a:cs typeface="URW Gothic"/>
              </a:rPr>
              <a:t>these transactions that </a:t>
            </a:r>
            <a:r>
              <a:rPr sz="2200" dirty="0">
                <a:solidFill>
                  <a:srgbClr val="3D3C2C"/>
                </a:solidFill>
                <a:latin typeface="URW Gothic"/>
                <a:cs typeface="URW Gothic"/>
              </a:rPr>
              <a:t>is </a:t>
            </a:r>
            <a:r>
              <a:rPr sz="2200" spc="-5" dirty="0">
                <a:solidFill>
                  <a:srgbClr val="3D3C2C"/>
                </a:solidFill>
                <a:latin typeface="URW Gothic"/>
                <a:cs typeface="URW Gothic"/>
              </a:rPr>
              <a:t>$ 2,580.38 </a:t>
            </a:r>
            <a:r>
              <a:rPr sz="2200" dirty="0">
                <a:solidFill>
                  <a:srgbClr val="3D3C2C"/>
                </a:solidFill>
                <a:latin typeface="URW Gothic"/>
                <a:cs typeface="URW Gothic"/>
              </a:rPr>
              <a:t>in</a:t>
            </a:r>
            <a:r>
              <a:rPr sz="2200" spc="5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2200" spc="-5" dirty="0">
                <a:solidFill>
                  <a:srgbClr val="3D3C2C"/>
                </a:solidFill>
                <a:latin typeface="URW Gothic"/>
                <a:cs typeface="URW Gothic"/>
              </a:rPr>
              <a:t>total</a:t>
            </a:r>
            <a:endParaRPr sz="2200">
              <a:latin typeface="URW Gothic"/>
              <a:cs typeface="URW Gothic"/>
            </a:endParaRPr>
          </a:p>
          <a:p>
            <a:pPr marL="287020" marR="319405" indent="-274955">
              <a:lnSpc>
                <a:spcPts val="2380"/>
              </a:lnSpc>
              <a:spcBef>
                <a:spcPts val="560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200" spc="-5" dirty="0">
                <a:solidFill>
                  <a:srgbClr val="3D3C2C"/>
                </a:solidFill>
                <a:latin typeface="URW Gothic"/>
                <a:cs typeface="URW Gothic"/>
              </a:rPr>
              <a:t>68 </a:t>
            </a:r>
            <a:r>
              <a:rPr sz="2200" spc="-10" dirty="0">
                <a:solidFill>
                  <a:srgbClr val="3D3C2C"/>
                </a:solidFill>
                <a:latin typeface="URW Gothic"/>
                <a:cs typeface="URW Gothic"/>
              </a:rPr>
              <a:t>fraudulent </a:t>
            </a:r>
            <a:r>
              <a:rPr sz="2200" spc="-5" dirty="0">
                <a:solidFill>
                  <a:srgbClr val="3D3C2C"/>
                </a:solidFill>
                <a:latin typeface="URW Gothic"/>
                <a:cs typeface="URW Gothic"/>
              </a:rPr>
              <a:t>transactions not detected </a:t>
            </a:r>
            <a:r>
              <a:rPr sz="2200" spc="-235" dirty="0">
                <a:solidFill>
                  <a:srgbClr val="3D3C2C"/>
                </a:solidFill>
                <a:latin typeface="URW Gothic"/>
                <a:cs typeface="URW Gothic"/>
              </a:rPr>
              <a:t>by  </a:t>
            </a:r>
            <a:r>
              <a:rPr sz="2200" spc="-5" dirty="0">
                <a:solidFill>
                  <a:srgbClr val="3D3C2C"/>
                </a:solidFill>
                <a:latin typeface="URW Gothic"/>
                <a:cs typeface="URW Gothic"/>
              </a:rPr>
              <a:t>model which amounts </a:t>
            </a:r>
            <a:r>
              <a:rPr sz="2200" dirty="0">
                <a:solidFill>
                  <a:srgbClr val="3D3C2C"/>
                </a:solidFill>
                <a:latin typeface="URW Gothic"/>
                <a:cs typeface="URW Gothic"/>
              </a:rPr>
              <a:t>to </a:t>
            </a:r>
            <a:r>
              <a:rPr sz="2200" spc="-5" dirty="0">
                <a:solidFill>
                  <a:srgbClr val="3D3C2C"/>
                </a:solidFill>
                <a:latin typeface="URW Gothic"/>
                <a:cs typeface="URW Gothic"/>
              </a:rPr>
              <a:t>$ 35,908.09</a:t>
            </a:r>
            <a:r>
              <a:rPr sz="2200" spc="10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2200" spc="-10" dirty="0">
                <a:solidFill>
                  <a:srgbClr val="3D3C2C"/>
                </a:solidFill>
                <a:latin typeface="URW Gothic"/>
                <a:cs typeface="URW Gothic"/>
              </a:rPr>
              <a:t>loss</a:t>
            </a:r>
            <a:endParaRPr sz="2200">
              <a:latin typeface="URW Gothic"/>
              <a:cs typeface="URW Gothic"/>
            </a:endParaRPr>
          </a:p>
          <a:p>
            <a:pPr marL="287020" marR="1322070" indent="-274955">
              <a:lnSpc>
                <a:spcPts val="2380"/>
              </a:lnSpc>
              <a:spcBef>
                <a:spcPts val="525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200" spc="-5" dirty="0">
                <a:solidFill>
                  <a:srgbClr val="3D3C2C"/>
                </a:solidFill>
                <a:latin typeface="URW Gothic"/>
                <a:cs typeface="URW Gothic"/>
              </a:rPr>
              <a:t>Total cost incurred after new</a:t>
            </a:r>
            <a:r>
              <a:rPr sz="2200" spc="-114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2200" spc="-105" dirty="0">
                <a:solidFill>
                  <a:srgbClr val="3D3C2C"/>
                </a:solidFill>
                <a:latin typeface="URW Gothic"/>
                <a:cs typeface="URW Gothic"/>
              </a:rPr>
              <a:t>model  </a:t>
            </a:r>
            <a:r>
              <a:rPr sz="2200" spc="-10" dirty="0">
                <a:solidFill>
                  <a:srgbClr val="3D3C2C"/>
                </a:solidFill>
                <a:latin typeface="URW Gothic"/>
                <a:cs typeface="URW Gothic"/>
              </a:rPr>
              <a:t>deployment </a:t>
            </a:r>
            <a:r>
              <a:rPr sz="2200" spc="5" dirty="0">
                <a:solidFill>
                  <a:srgbClr val="3D3C2C"/>
                </a:solidFill>
                <a:latin typeface="URW Gothic"/>
                <a:cs typeface="URW Gothic"/>
              </a:rPr>
              <a:t>is </a:t>
            </a:r>
            <a:r>
              <a:rPr sz="2200" spc="-5" dirty="0">
                <a:solidFill>
                  <a:srgbClr val="3D3C2C"/>
                </a:solidFill>
                <a:latin typeface="URW Gothic"/>
                <a:cs typeface="URW Gothic"/>
              </a:rPr>
              <a:t>$</a:t>
            </a:r>
            <a:r>
              <a:rPr sz="2200" spc="-15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2200" spc="-5" dirty="0">
                <a:solidFill>
                  <a:srgbClr val="3D3C2C"/>
                </a:solidFill>
                <a:latin typeface="URW Gothic"/>
                <a:cs typeface="URW Gothic"/>
              </a:rPr>
              <a:t>38,488.46</a:t>
            </a:r>
            <a:endParaRPr sz="2200">
              <a:latin typeface="URW Gothic"/>
              <a:cs typeface="URW Gothic"/>
            </a:endParaRPr>
          </a:p>
          <a:p>
            <a:pPr marL="12700">
              <a:lnSpc>
                <a:spcPts val="2510"/>
              </a:lnSpc>
              <a:spcBef>
                <a:spcPts val="225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200" dirty="0">
                <a:solidFill>
                  <a:srgbClr val="3D3C2C"/>
                </a:solidFill>
                <a:latin typeface="URW Gothic"/>
                <a:cs typeface="URW Gothic"/>
              </a:rPr>
              <a:t>Final savings </a:t>
            </a:r>
            <a:r>
              <a:rPr sz="2200" spc="-5" dirty="0">
                <a:solidFill>
                  <a:srgbClr val="3D3C2C"/>
                </a:solidFill>
                <a:latin typeface="URW Gothic"/>
                <a:cs typeface="URW Gothic"/>
              </a:rPr>
              <a:t>after new model deployment</a:t>
            </a:r>
            <a:r>
              <a:rPr sz="2200" spc="-225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2200" dirty="0">
                <a:solidFill>
                  <a:srgbClr val="3D3C2C"/>
                </a:solidFill>
                <a:latin typeface="URW Gothic"/>
                <a:cs typeface="URW Gothic"/>
              </a:rPr>
              <a:t>is</a:t>
            </a:r>
            <a:endParaRPr sz="2200">
              <a:latin typeface="URW Gothic"/>
              <a:cs typeface="URW Gothic"/>
            </a:endParaRPr>
          </a:p>
          <a:p>
            <a:pPr marL="287020">
              <a:lnSpc>
                <a:spcPts val="2510"/>
              </a:lnSpc>
            </a:pPr>
            <a:r>
              <a:rPr sz="2200" spc="-5" dirty="0">
                <a:solidFill>
                  <a:srgbClr val="3D3C2C"/>
                </a:solidFill>
                <a:latin typeface="URW Gothic"/>
                <a:cs typeface="URW Gothic"/>
              </a:rPr>
              <a:t>$174,903.76 that </a:t>
            </a:r>
            <a:r>
              <a:rPr sz="2200" dirty="0">
                <a:solidFill>
                  <a:srgbClr val="3D3C2C"/>
                </a:solidFill>
                <a:latin typeface="URW Gothic"/>
                <a:cs typeface="URW Gothic"/>
              </a:rPr>
              <a:t>is </a:t>
            </a:r>
            <a:r>
              <a:rPr sz="2200" spc="-5" dirty="0">
                <a:solidFill>
                  <a:srgbClr val="3D3C2C"/>
                </a:solidFill>
                <a:latin typeface="URW Gothic"/>
                <a:cs typeface="URW Gothic"/>
              </a:rPr>
              <a:t>reduction </a:t>
            </a:r>
            <a:r>
              <a:rPr sz="2200" dirty="0">
                <a:solidFill>
                  <a:srgbClr val="3D3C2C"/>
                </a:solidFill>
                <a:latin typeface="URW Gothic"/>
                <a:cs typeface="URW Gothic"/>
              </a:rPr>
              <a:t>in </a:t>
            </a:r>
            <a:r>
              <a:rPr sz="2200" spc="-5" dirty="0">
                <a:solidFill>
                  <a:srgbClr val="3D3C2C"/>
                </a:solidFill>
                <a:latin typeface="URW Gothic"/>
                <a:cs typeface="URW Gothic"/>
              </a:rPr>
              <a:t>losses by</a:t>
            </a:r>
            <a:r>
              <a:rPr sz="2200" spc="-10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2200" spc="-5" dirty="0">
                <a:solidFill>
                  <a:srgbClr val="3D3C2C"/>
                </a:solidFill>
                <a:latin typeface="URW Gothic"/>
                <a:cs typeface="URW Gothic"/>
              </a:rPr>
              <a:t>~82%</a:t>
            </a:r>
            <a:endParaRPr sz="220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64249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Appendix: </a:t>
            </a:r>
            <a:r>
              <a:rPr sz="4000" spc="-10" dirty="0"/>
              <a:t>Data</a:t>
            </a:r>
            <a:r>
              <a:rPr sz="4000" spc="10" dirty="0"/>
              <a:t> </a:t>
            </a:r>
            <a:r>
              <a:rPr sz="4000" spc="-5" dirty="0"/>
              <a:t>Attributes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2325116"/>
            <a:ext cx="3237865" cy="3331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95"/>
              </a:lnSpc>
              <a:spcBef>
                <a:spcPts val="95"/>
              </a:spcBef>
              <a:tabLst>
                <a:tab pos="286385" algn="l"/>
              </a:tabLst>
            </a:pPr>
            <a:r>
              <a:rPr sz="750" spc="145" dirty="0">
                <a:solidFill>
                  <a:srgbClr val="93C500"/>
                </a:solidFill>
                <a:latin typeface="Arial"/>
                <a:cs typeface="Arial"/>
              </a:rPr>
              <a:t>	</a:t>
            </a:r>
            <a:r>
              <a:rPr sz="1000" spc="-5" dirty="0">
                <a:solidFill>
                  <a:srgbClr val="3D3C2C"/>
                </a:solidFill>
                <a:latin typeface="URW Gothic"/>
                <a:cs typeface="URW Gothic"/>
              </a:rPr>
              <a:t>Snapshot of the</a:t>
            </a:r>
            <a:r>
              <a:rPr sz="1000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1000" spc="-5" dirty="0">
                <a:solidFill>
                  <a:srgbClr val="3D3C2C"/>
                </a:solidFill>
                <a:latin typeface="URW Gothic"/>
                <a:cs typeface="URW Gothic"/>
              </a:rPr>
              <a:t>data:</a:t>
            </a:r>
            <a:endParaRPr sz="1000" dirty="0">
              <a:latin typeface="URW Gothic"/>
              <a:cs typeface="URW Gothic"/>
            </a:endParaRPr>
          </a:p>
          <a:p>
            <a:pPr marL="584200" indent="-274955">
              <a:lnSpc>
                <a:spcPts val="1075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index - Unique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Identifier for each</a:t>
            </a:r>
            <a:r>
              <a:rPr sz="900" spc="-60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row</a:t>
            </a:r>
            <a:endParaRPr sz="900" dirty="0">
              <a:latin typeface="URW Gothic"/>
              <a:cs typeface="URW Goth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trans</a:t>
            </a:r>
            <a:r>
              <a:rPr sz="900" i="1" spc="-5" dirty="0">
                <a:solidFill>
                  <a:srgbClr val="3D3C2C"/>
                </a:solidFill>
                <a:latin typeface="URW Gothic"/>
                <a:cs typeface="URW Gothic"/>
              </a:rPr>
              <a:t>date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trans_time </a:t>
            </a: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-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Transaction</a:t>
            </a:r>
            <a:r>
              <a:rPr sz="900" spc="-20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900" spc="-10" dirty="0">
                <a:solidFill>
                  <a:srgbClr val="3D3C2C"/>
                </a:solidFill>
                <a:latin typeface="URW Gothic"/>
                <a:cs typeface="URW Gothic"/>
              </a:rPr>
              <a:t>DateTime</a:t>
            </a:r>
            <a:endParaRPr sz="900" dirty="0">
              <a:latin typeface="URW Gothic"/>
              <a:cs typeface="URW Goth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cc_num - Credit Card </a:t>
            </a:r>
            <a:r>
              <a:rPr sz="900" spc="-10" dirty="0">
                <a:solidFill>
                  <a:srgbClr val="3D3C2C"/>
                </a:solidFill>
                <a:latin typeface="URW Gothic"/>
                <a:cs typeface="URW Gothic"/>
              </a:rPr>
              <a:t>Number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of</a:t>
            </a:r>
            <a:r>
              <a:rPr sz="900" spc="-50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Customer</a:t>
            </a:r>
            <a:endParaRPr sz="900" dirty="0">
              <a:latin typeface="URW Gothic"/>
              <a:cs typeface="URW Goth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merchant </a:t>
            </a: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-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Merchant</a:t>
            </a: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900" spc="-10" dirty="0">
                <a:solidFill>
                  <a:srgbClr val="3D3C2C"/>
                </a:solidFill>
                <a:latin typeface="URW Gothic"/>
                <a:cs typeface="URW Gothic"/>
              </a:rPr>
              <a:t>Name</a:t>
            </a:r>
            <a:endParaRPr sz="900" dirty="0">
              <a:latin typeface="URW Gothic"/>
              <a:cs typeface="URW Goth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category </a:t>
            </a: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-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Category of</a:t>
            </a:r>
            <a:r>
              <a:rPr sz="900" spc="20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Merchant</a:t>
            </a:r>
            <a:endParaRPr sz="900" dirty="0">
              <a:latin typeface="URW Gothic"/>
              <a:cs typeface="URW Goth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spc="-10" dirty="0">
                <a:solidFill>
                  <a:srgbClr val="3D3C2C"/>
                </a:solidFill>
                <a:latin typeface="URW Gothic"/>
                <a:cs typeface="URW Gothic"/>
              </a:rPr>
              <a:t>amt </a:t>
            </a: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- </a:t>
            </a:r>
            <a:r>
              <a:rPr sz="900" spc="-15" dirty="0">
                <a:solidFill>
                  <a:srgbClr val="3D3C2C"/>
                </a:solidFill>
                <a:latin typeface="URW Gothic"/>
                <a:cs typeface="URW Gothic"/>
              </a:rPr>
              <a:t>Amount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of</a:t>
            </a:r>
            <a:r>
              <a:rPr sz="900" spc="85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Transaction</a:t>
            </a:r>
            <a:endParaRPr sz="900" dirty="0">
              <a:latin typeface="URW Gothic"/>
              <a:cs typeface="URW Goth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first - First </a:t>
            </a:r>
            <a:r>
              <a:rPr sz="900" spc="-10" dirty="0">
                <a:solidFill>
                  <a:srgbClr val="3D3C2C"/>
                </a:solidFill>
                <a:latin typeface="URW Gothic"/>
                <a:cs typeface="URW Gothic"/>
              </a:rPr>
              <a:t>Name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of </a:t>
            </a: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Credit Card</a:t>
            </a:r>
            <a:r>
              <a:rPr sz="900" spc="-35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Holder</a:t>
            </a:r>
            <a:endParaRPr sz="900" dirty="0">
              <a:latin typeface="URW Gothic"/>
              <a:cs typeface="URW Goth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last </a:t>
            </a: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-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Last </a:t>
            </a:r>
            <a:r>
              <a:rPr sz="900" spc="-10" dirty="0">
                <a:solidFill>
                  <a:srgbClr val="3D3C2C"/>
                </a:solidFill>
                <a:latin typeface="URW Gothic"/>
                <a:cs typeface="URW Gothic"/>
              </a:rPr>
              <a:t>Name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of </a:t>
            </a: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Credit Card</a:t>
            </a:r>
            <a:r>
              <a:rPr sz="900" spc="-40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Holder</a:t>
            </a:r>
            <a:endParaRPr sz="900" dirty="0">
              <a:latin typeface="URW Gothic"/>
              <a:cs typeface="URW Goth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gender </a:t>
            </a: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-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Gender of </a:t>
            </a: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Credit Card</a:t>
            </a:r>
            <a:r>
              <a:rPr sz="900" spc="-40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Holder</a:t>
            </a:r>
            <a:endParaRPr sz="900" dirty="0">
              <a:latin typeface="URW Gothic"/>
              <a:cs typeface="URW Goth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street </a:t>
            </a: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-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Street </a:t>
            </a:r>
            <a:r>
              <a:rPr sz="900" spc="-10" dirty="0">
                <a:solidFill>
                  <a:srgbClr val="3D3C2C"/>
                </a:solidFill>
                <a:latin typeface="URW Gothic"/>
                <a:cs typeface="URW Gothic"/>
              </a:rPr>
              <a:t>Address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of </a:t>
            </a: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Credit Card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 Holder</a:t>
            </a:r>
            <a:endParaRPr sz="900" dirty="0">
              <a:latin typeface="URW Gothic"/>
              <a:cs typeface="URW Goth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city - City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of </a:t>
            </a: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Credit Card</a:t>
            </a:r>
            <a:r>
              <a:rPr sz="900" spc="-45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Holder</a:t>
            </a:r>
            <a:endParaRPr sz="900" dirty="0">
              <a:latin typeface="URW Gothic"/>
              <a:cs typeface="URW Goth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spc="-10" dirty="0">
                <a:solidFill>
                  <a:srgbClr val="3D3C2C"/>
                </a:solidFill>
                <a:latin typeface="URW Gothic"/>
                <a:cs typeface="URW Gothic"/>
              </a:rPr>
              <a:t>state </a:t>
            </a: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- </a:t>
            </a:r>
            <a:r>
              <a:rPr sz="900" spc="-10" dirty="0">
                <a:solidFill>
                  <a:srgbClr val="3D3C2C"/>
                </a:solidFill>
                <a:latin typeface="URW Gothic"/>
                <a:cs typeface="URW Gothic"/>
              </a:rPr>
              <a:t>State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of </a:t>
            </a: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Credit Card</a:t>
            </a:r>
            <a:r>
              <a:rPr sz="900" spc="10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Holder</a:t>
            </a:r>
            <a:endParaRPr sz="900" dirty="0">
              <a:latin typeface="URW Gothic"/>
              <a:cs typeface="URW Goth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zip - Zip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of </a:t>
            </a: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Credit Card</a:t>
            </a:r>
            <a:r>
              <a:rPr sz="900" spc="-60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Holder</a:t>
            </a:r>
            <a:endParaRPr sz="900" dirty="0">
              <a:latin typeface="URW Gothic"/>
              <a:cs typeface="URW Goth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lat </a:t>
            </a: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-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Latitude Location of </a:t>
            </a: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Credit Card</a:t>
            </a:r>
            <a:r>
              <a:rPr sz="900" spc="-75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Holder</a:t>
            </a:r>
            <a:endParaRPr sz="900" dirty="0">
              <a:latin typeface="URW Gothic"/>
              <a:cs typeface="URW Goth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long </a:t>
            </a: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-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Longitude Location of </a:t>
            </a: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Credit Card</a:t>
            </a:r>
            <a:r>
              <a:rPr sz="900" spc="-70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Holder</a:t>
            </a:r>
            <a:endParaRPr sz="900" dirty="0">
              <a:latin typeface="URW Gothic"/>
              <a:cs typeface="URW Gothic"/>
            </a:endParaRPr>
          </a:p>
          <a:p>
            <a:pPr marL="584200" indent="-274955">
              <a:lnSpc>
                <a:spcPct val="100000"/>
              </a:lnSpc>
              <a:spcBef>
                <a:spcPts val="5"/>
              </a:spcBef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city_pop </a:t>
            </a: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- Credit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Card Holder's City</a:t>
            </a:r>
            <a:r>
              <a:rPr sz="900" spc="-30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Population</a:t>
            </a:r>
            <a:endParaRPr sz="900" dirty="0">
              <a:latin typeface="URW Gothic"/>
              <a:cs typeface="URW Goth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job -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Job of </a:t>
            </a: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Credit Card</a:t>
            </a:r>
            <a:r>
              <a:rPr sz="900" spc="-25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Holder</a:t>
            </a:r>
            <a:endParaRPr sz="900" dirty="0">
              <a:latin typeface="URW Gothic"/>
              <a:cs typeface="URW Goth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dob </a:t>
            </a: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-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Date of Birth of </a:t>
            </a: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Credit Card</a:t>
            </a:r>
            <a:r>
              <a:rPr sz="900" spc="-35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Holder</a:t>
            </a:r>
            <a:endParaRPr sz="900" dirty="0">
              <a:latin typeface="URW Gothic"/>
              <a:cs typeface="URW Goth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trans_num </a:t>
            </a: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-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Transaction </a:t>
            </a:r>
            <a:r>
              <a:rPr sz="900" spc="-10" dirty="0">
                <a:solidFill>
                  <a:srgbClr val="3D3C2C"/>
                </a:solidFill>
                <a:latin typeface="URW Gothic"/>
                <a:cs typeface="URW Gothic"/>
              </a:rPr>
              <a:t>Number</a:t>
            </a:r>
            <a:endParaRPr sz="900" dirty="0">
              <a:latin typeface="URW Gothic"/>
              <a:cs typeface="URW Goth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unix_time </a:t>
            </a: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- UNIX </a:t>
            </a:r>
            <a:r>
              <a:rPr sz="900" spc="-10" dirty="0">
                <a:solidFill>
                  <a:srgbClr val="3D3C2C"/>
                </a:solidFill>
                <a:latin typeface="URW Gothic"/>
                <a:cs typeface="URW Gothic"/>
              </a:rPr>
              <a:t>Time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of transaction</a:t>
            </a:r>
            <a:endParaRPr sz="900" dirty="0">
              <a:latin typeface="URW Gothic"/>
              <a:cs typeface="URW Goth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merch_lat </a:t>
            </a: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-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Latitude Location of</a:t>
            </a:r>
            <a:r>
              <a:rPr sz="900" spc="-20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Merchant</a:t>
            </a:r>
            <a:endParaRPr sz="900" dirty="0">
              <a:latin typeface="URW Gothic"/>
              <a:cs typeface="URW Goth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merch_long </a:t>
            </a: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-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Longitude Location of Merchant</a:t>
            </a:r>
            <a:endParaRPr sz="900" dirty="0">
              <a:latin typeface="URW Gothic"/>
              <a:cs typeface="URW Goth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dirty="0">
                <a:solidFill>
                  <a:srgbClr val="3D3C2C"/>
                </a:solidFill>
                <a:latin typeface="URW Gothic"/>
                <a:cs typeface="URW Gothic"/>
              </a:rPr>
              <a:t>is_fraud -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Fraud Flag &lt;--- </a:t>
            </a:r>
            <a:r>
              <a:rPr sz="900" spc="-10" dirty="0">
                <a:solidFill>
                  <a:srgbClr val="3D3C2C"/>
                </a:solidFill>
                <a:latin typeface="URW Gothic"/>
                <a:cs typeface="URW Gothic"/>
              </a:rPr>
              <a:t>Target</a:t>
            </a:r>
            <a:r>
              <a:rPr sz="900" spc="-15" dirty="0">
                <a:solidFill>
                  <a:srgbClr val="3D3C2C"/>
                </a:solidFill>
                <a:latin typeface="URW Gothic"/>
                <a:cs typeface="URW Goth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URW Gothic"/>
                <a:cs typeface="URW Gothic"/>
              </a:rPr>
              <a:t>Class</a:t>
            </a:r>
            <a:endParaRPr sz="900" dirty="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553336"/>
            <a:ext cx="66935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Appendix: Data</a:t>
            </a:r>
            <a:r>
              <a:rPr sz="3600" spc="-20" dirty="0"/>
              <a:t> </a:t>
            </a:r>
            <a:r>
              <a:rPr sz="3600" spc="-5" dirty="0"/>
              <a:t>Methodology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487680" indent="-274955">
              <a:lnSpc>
                <a:spcPct val="100000"/>
              </a:lnSpc>
              <a:spcBef>
                <a:spcPts val="100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pc="-5" dirty="0"/>
              <a:t>A </a:t>
            </a:r>
            <a:r>
              <a:rPr spc="-10" dirty="0"/>
              <a:t>random </a:t>
            </a:r>
            <a:r>
              <a:rPr spc="-5" dirty="0"/>
              <a:t>forest </a:t>
            </a:r>
            <a:r>
              <a:rPr dirty="0"/>
              <a:t>classifier built </a:t>
            </a:r>
            <a:r>
              <a:rPr spc="-5" dirty="0"/>
              <a:t>on top</a:t>
            </a:r>
            <a:r>
              <a:rPr spc="-375" dirty="0"/>
              <a:t> </a:t>
            </a:r>
            <a:r>
              <a:rPr spc="-509" dirty="0"/>
              <a:t>a  </a:t>
            </a:r>
            <a:r>
              <a:rPr dirty="0"/>
              <a:t>Kaggle simulated</a:t>
            </a:r>
            <a:r>
              <a:rPr spc="-65" dirty="0"/>
              <a:t> </a:t>
            </a:r>
            <a:r>
              <a:rPr spc="-5" dirty="0"/>
              <a:t>dataset</a:t>
            </a:r>
            <a:endParaRPr sz="1800">
              <a:latin typeface="Arial"/>
              <a:cs typeface="Arial"/>
            </a:endParaRPr>
          </a:p>
          <a:p>
            <a:pPr marL="287020" marR="84455" indent="-274955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dirty="0"/>
              <a:t>Class imbalance adjusted </a:t>
            </a:r>
            <a:r>
              <a:rPr spc="5" dirty="0"/>
              <a:t>using</a:t>
            </a:r>
            <a:r>
              <a:rPr spc="-450" dirty="0"/>
              <a:t> </a:t>
            </a:r>
            <a:r>
              <a:rPr spc="-70" dirty="0"/>
              <a:t>Adaptive  </a:t>
            </a:r>
            <a:r>
              <a:rPr spc="-5" dirty="0"/>
              <a:t>Synthetic (ADASYN) </a:t>
            </a:r>
            <a:r>
              <a:rPr dirty="0"/>
              <a:t>sampling</a:t>
            </a:r>
            <a:r>
              <a:rPr spc="-110" dirty="0"/>
              <a:t> </a:t>
            </a:r>
            <a:r>
              <a:rPr spc="-5" dirty="0"/>
              <a:t>method</a:t>
            </a:r>
            <a:endParaRPr sz="1800">
              <a:latin typeface="Arial"/>
              <a:cs typeface="Arial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dirty="0"/>
              <a:t>Manual </a:t>
            </a:r>
            <a:r>
              <a:rPr spc="-5" dirty="0"/>
              <a:t>hyperparameter </a:t>
            </a:r>
            <a:r>
              <a:rPr dirty="0"/>
              <a:t>tuning </a:t>
            </a:r>
            <a:r>
              <a:rPr spc="-5" dirty="0"/>
              <a:t>done</a:t>
            </a:r>
            <a:r>
              <a:rPr spc="-380" dirty="0"/>
              <a:t> </a:t>
            </a:r>
            <a:r>
              <a:rPr spc="-180" dirty="0"/>
              <a:t>due  </a:t>
            </a:r>
            <a:r>
              <a:rPr dirty="0"/>
              <a:t>to extensive computational </a:t>
            </a:r>
            <a:r>
              <a:rPr spc="-5" dirty="0"/>
              <a:t>times when  </a:t>
            </a:r>
            <a:r>
              <a:rPr spc="5" dirty="0"/>
              <a:t>using </a:t>
            </a:r>
            <a:r>
              <a:rPr dirty="0"/>
              <a:t>Grid </a:t>
            </a:r>
            <a:r>
              <a:rPr spc="-5" dirty="0"/>
              <a:t>Search </a:t>
            </a:r>
            <a:r>
              <a:rPr dirty="0"/>
              <a:t>Cross</a:t>
            </a:r>
            <a:r>
              <a:rPr spc="-75" dirty="0"/>
              <a:t> </a:t>
            </a:r>
            <a:r>
              <a:rPr spc="-5" dirty="0"/>
              <a:t>Validation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277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Trebuchet MS</vt:lpstr>
      <vt:lpstr>URW Gothic</vt:lpstr>
      <vt:lpstr>Wingdings 3</vt:lpstr>
      <vt:lpstr>Facet</vt:lpstr>
      <vt:lpstr>Credit  Card Fraud  Detection  Capstone Project</vt:lpstr>
      <vt:lpstr>Agenda</vt:lpstr>
      <vt:lpstr>Objective</vt:lpstr>
      <vt:lpstr>Background</vt:lpstr>
      <vt:lpstr>Key Insights</vt:lpstr>
      <vt:lpstr>Current Incurred Losses</vt:lpstr>
      <vt:lpstr>After New Model Deployment</vt:lpstr>
      <vt:lpstr>Appendix: Data Attributes</vt:lpstr>
      <vt:lpstr>Appendix: Data Methodology</vt:lpstr>
      <vt:lpstr>Thanks 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Bhavin</dc:creator>
  <cp:lastModifiedBy>dell</cp:lastModifiedBy>
  <cp:revision>2</cp:revision>
  <dcterms:created xsi:type="dcterms:W3CDTF">2023-06-28T10:18:42Z</dcterms:created>
  <dcterms:modified xsi:type="dcterms:W3CDTF">2023-07-08T04:27:10Z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2023-06-28T00:00:00Z</vt:filetime>
  </property>
</Properties>
</file>