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84" r:id="rId3"/>
    <p:sldId id="281" r:id="rId4"/>
    <p:sldId id="280" r:id="rId5"/>
    <p:sldId id="279" r:id="rId6"/>
    <p:sldId id="278" r:id="rId7"/>
    <p:sldId id="277" r:id="rId8"/>
    <p:sldId id="272" r:id="rId9"/>
    <p:sldId id="260" r:id="rId10"/>
    <p:sldId id="275" r:id="rId11"/>
    <p:sldId id="274" r:id="rId12"/>
    <p:sldId id="258" r:id="rId13"/>
    <p:sldId id="283" r:id="rId14"/>
    <p:sldId id="269" r:id="rId15"/>
    <p:sldId id="270" r:id="rId16"/>
    <p:sldId id="271" r:id="rId17"/>
    <p:sldId id="286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8F"/>
    <a:srgbClr val="E64BFF"/>
    <a:srgbClr val="FF99FF"/>
    <a:srgbClr val="FF9933"/>
    <a:srgbClr val="99FF33"/>
    <a:srgbClr val="9999FF"/>
    <a:srgbClr val="339933"/>
    <a:srgbClr val="66FF99"/>
    <a:srgbClr val="FFFF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5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3ACD-9F42-4CC2-82D9-BD459E665FA8}" type="datetimeFigureOut">
              <a:rPr lang="en-US" smtClean="0"/>
              <a:pPr/>
              <a:t>7/7/14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7BE9-6BB2-49BA-A223-50687F778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7BE9-6BB2-49BA-A223-50687F7780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85752" y="5186363"/>
            <a:ext cx="8715375" cy="4762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4414" y="119044"/>
            <a:ext cx="7472386" cy="654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CD1A-746C-48FF-81CA-4D7360348305}" type="datetime1">
              <a:rPr lang="en-US"/>
              <a:pPr>
                <a:defRPr/>
              </a:pPr>
              <a:t>7/7/14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ver-1.2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26349-E0EF-4A8D-87EA-BE0AB3E866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8940-F2F9-4D42-AB16-AE59385605F4}" type="datetimeFigureOut">
              <a:rPr lang="en-US" smtClean="0"/>
              <a:pPr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571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</a:p>
          </p:txBody>
        </p:sp>
        <p:pic>
          <p:nvPicPr>
            <p:cNvPr id="8198" name="Picture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1587152"/>
              <a:ext cx="2905663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" name="TextBox 4"/>
            <p:cNvSpPr txBox="1">
              <a:spLocks noChangeArrowheads="1"/>
            </p:cNvSpPr>
            <p:nvPr/>
          </p:nvSpPr>
          <p:spPr bwMode="auto">
            <a:xfrm>
              <a:off x="3810000" y="2212022"/>
              <a:ext cx="5046574" cy="156966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Verdana" pitchFamily="34" charset="0"/>
                </a:rPr>
                <a:t>eLitmus</a:t>
              </a:r>
              <a:endParaRPr lang="en-IN" sz="9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635A3-9319-4B50-BDFC-22205883DFF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685801" y="4610101"/>
            <a:ext cx="8202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Verdana" pitchFamily="34" charset="0"/>
              </a:rPr>
              <a:t>eLitmus Evaluation Private Limited</a:t>
            </a:r>
            <a:endParaRPr lang="en-IN" sz="3600" dirty="0">
              <a:solidFill>
                <a:srgbClr val="FF66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52500"/>
            <a:ext cx="8534400" cy="4572000"/>
          </a:xfrm>
          <a:solidFill>
            <a:schemeClr val="bg1"/>
          </a:solidFill>
          <a:ln w="603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x-none" sz="2000" dirty="0"/>
              <a:t>सोना आग मे जल कर ही खरा होता है</a:t>
            </a:r>
            <a:endParaRPr lang="en-US" sz="2000" dirty="0"/>
          </a:p>
          <a:p>
            <a:pPr lvl="1"/>
            <a:r>
              <a:rPr lang="en-US" sz="1600" dirty="0"/>
              <a:t>We seek talent which believes it is gold </a:t>
            </a:r>
          </a:p>
          <a:p>
            <a:pPr lvl="2"/>
            <a:r>
              <a:rPr lang="en-US" sz="1400" dirty="0"/>
              <a:t>Talent which is gold shines</a:t>
            </a:r>
          </a:p>
          <a:p>
            <a:pPr lvl="2"/>
            <a:r>
              <a:rPr lang="en-US" sz="1400" dirty="0"/>
              <a:t>Talent which </a:t>
            </a:r>
            <a:r>
              <a:rPr lang="en-US" sz="1400" dirty="0" smtClean="0"/>
              <a:t>has </a:t>
            </a:r>
            <a:r>
              <a:rPr lang="en-US" sz="1400" dirty="0"/>
              <a:t>impurity stagnates in the organization – though as eLitmus we try our level best not to hire one</a:t>
            </a:r>
          </a:p>
          <a:p>
            <a:pPr lvl="1"/>
            <a:r>
              <a:rPr lang="en-US" sz="1600" dirty="0"/>
              <a:t>Feels privileged to be undergoing the </a:t>
            </a:r>
            <a:r>
              <a:rPr lang="en-US" sz="1600" dirty="0" err="1"/>
              <a:t>rigour</a:t>
            </a:r>
            <a:endParaRPr lang="en-US" sz="1600" dirty="0"/>
          </a:p>
          <a:p>
            <a:pPr lvl="2"/>
            <a:r>
              <a:rPr lang="en-US" sz="1400" dirty="0"/>
              <a:t>Rather than benchmarking with friends who have easy life and more money </a:t>
            </a:r>
          </a:p>
          <a:p>
            <a:pPr lvl="2"/>
            <a:endParaRPr lang="en-US" sz="1400" dirty="0"/>
          </a:p>
          <a:p>
            <a:r>
              <a:rPr lang="en-US" sz="2000" dirty="0"/>
              <a:t>Its never about employer its about you </a:t>
            </a:r>
          </a:p>
          <a:p>
            <a:pPr lvl="1"/>
            <a:r>
              <a:rPr lang="en-US" sz="1600" dirty="0"/>
              <a:t>Like it is never about teachers - In the same class </a:t>
            </a:r>
            <a:r>
              <a:rPr lang="en-US" sz="1600" dirty="0" smtClean="0"/>
              <a:t>you have </a:t>
            </a:r>
            <a:r>
              <a:rPr lang="en-US" sz="1600" dirty="0"/>
              <a:t>both </a:t>
            </a:r>
            <a:r>
              <a:rPr lang="en-US" sz="1600" dirty="0" smtClean="0"/>
              <a:t>bright </a:t>
            </a:r>
            <a:r>
              <a:rPr lang="en-US" sz="1600" dirty="0"/>
              <a:t>and poor students</a:t>
            </a:r>
          </a:p>
          <a:p>
            <a:pPr lvl="2"/>
            <a:r>
              <a:rPr lang="en-US" sz="1400" dirty="0" err="1"/>
              <a:t>Dronacharya</a:t>
            </a:r>
            <a:r>
              <a:rPr lang="en-US" sz="1400" dirty="0"/>
              <a:t> had </a:t>
            </a:r>
            <a:r>
              <a:rPr lang="en-US" sz="1400" dirty="0" err="1"/>
              <a:t>Arjuna</a:t>
            </a:r>
            <a:r>
              <a:rPr lang="en-US" sz="1400" dirty="0"/>
              <a:t> and </a:t>
            </a:r>
            <a:r>
              <a:rPr lang="en-US" sz="1400" dirty="0" err="1"/>
              <a:t>Eklavya</a:t>
            </a:r>
            <a:r>
              <a:rPr lang="en-US" sz="1400" dirty="0"/>
              <a:t> as students at one end and other 104 at the other end</a:t>
            </a:r>
          </a:p>
          <a:p>
            <a:pPr lvl="1"/>
            <a:r>
              <a:rPr lang="en-US" sz="1600" dirty="0"/>
              <a:t>Our research shows 90% of job hoppers are poor performers on the job</a:t>
            </a:r>
          </a:p>
          <a:p>
            <a:pPr lvl="2"/>
            <a:r>
              <a:rPr lang="en-US" sz="1400" dirty="0"/>
              <a:t>We would rather have high attrition than have a poor performer in our team. So no non performer employee friendly policies. However we love gold and know how to value it . </a:t>
            </a:r>
          </a:p>
          <a:p>
            <a:pPr lvl="3"/>
            <a:r>
              <a:rPr lang="en-US" sz="1200" dirty="0" smtClean="0"/>
              <a:t>Everyone </a:t>
            </a:r>
            <a:r>
              <a:rPr lang="en-US" sz="1200" dirty="0"/>
              <a:t>who completes </a:t>
            </a:r>
            <a:r>
              <a:rPr lang="en-US" sz="1200" dirty="0" smtClean="0"/>
              <a:t>3 </a:t>
            </a:r>
            <a:r>
              <a:rPr lang="en-US" sz="1200" dirty="0"/>
              <a:t>years are offered stock options</a:t>
            </a:r>
          </a:p>
          <a:p>
            <a:pPr lvl="1"/>
            <a:r>
              <a:rPr lang="en-US" sz="1600" dirty="0"/>
              <a:t>You should always ask “</a:t>
            </a:r>
            <a:r>
              <a:rPr lang="en-US" sz="1600" i="1" dirty="0"/>
              <a:t>What I can do for the </a:t>
            </a:r>
            <a:r>
              <a:rPr lang="en-US" sz="1600" i="1" dirty="0" smtClean="0"/>
              <a:t>company</a:t>
            </a:r>
            <a:r>
              <a:rPr lang="en-US" sz="1600" dirty="0" smtClean="0"/>
              <a:t>” </a:t>
            </a:r>
            <a:r>
              <a:rPr lang="en-US" sz="1600" dirty="0"/>
              <a:t>not </a:t>
            </a:r>
            <a:r>
              <a:rPr lang="en-US" sz="1600" dirty="0" smtClean="0"/>
              <a:t>“</a:t>
            </a:r>
            <a:r>
              <a:rPr lang="en-US" sz="1600" i="1" dirty="0" smtClean="0"/>
              <a:t>what </a:t>
            </a:r>
            <a:r>
              <a:rPr lang="en-US" sz="1600" i="1" dirty="0"/>
              <a:t>company can do for me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1503"/>
            <a:ext cx="51054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Our Philosophy..</a:t>
            </a:r>
            <a:endParaRPr lang="en-US" sz="4800" b="1" dirty="0"/>
          </a:p>
        </p:txBody>
      </p:sp>
      <p:pic>
        <p:nvPicPr>
          <p:cNvPr id="5" name="Picture 4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7105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38050"/>
            <a:ext cx="67818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Technology at eLitmus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28700"/>
            <a:ext cx="7620000" cy="440120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Linux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Ruby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Apache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Rails 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PHP 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AWS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Vagrant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ImageMagick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OpenCV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Nginx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Chef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Varnish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Jekyll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Tomcat	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MySQL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PHPBB	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Git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just"/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Docker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Java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Sphinx	</a:t>
            </a:r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43555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79248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 b="1"/>
            </a:lvl1pPr>
          </a:lstStyle>
          <a:p>
            <a:r>
              <a:rPr lang="en-US" dirty="0"/>
              <a:t>So, really, who do we want? </a:t>
            </a:r>
          </a:p>
        </p:txBody>
      </p:sp>
      <p:pic>
        <p:nvPicPr>
          <p:cNvPr id="6" name="Picture 5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  <p:sp>
        <p:nvSpPr>
          <p:cNvPr id="60" name="TextBox 59"/>
          <p:cNvSpPr txBox="1"/>
          <p:nvPr/>
        </p:nvSpPr>
        <p:spPr>
          <a:xfrm>
            <a:off x="152400" y="1187827"/>
            <a:ext cx="5105400" cy="4031873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Smart with chops </a:t>
            </a:r>
            <a:r>
              <a:rPr lang="en-US" sz="1600" dirty="0" smtClean="0"/>
              <a:t>- you are the best at whatever you do. You can write poetry in code. </a:t>
            </a:r>
            <a:r>
              <a:rPr lang="en-IN" sz="1600" dirty="0" smtClean="0"/>
              <a:t>You </a:t>
            </a:r>
            <a:r>
              <a:rPr lang="en-IN" sz="1600" dirty="0"/>
              <a:t>take to </a:t>
            </a:r>
            <a:r>
              <a:rPr lang="en-IN" sz="1600" dirty="0" smtClean="0"/>
              <a:t>coding </a:t>
            </a:r>
            <a:r>
              <a:rPr lang="en-IN" sz="1600" dirty="0"/>
              <a:t>as fish to water</a:t>
            </a:r>
            <a:endParaRPr lang="en-US" sz="1600" dirty="0" smtClean="0"/>
          </a:p>
          <a:p>
            <a:pPr>
              <a:buFontTx/>
              <a:buChar char="-"/>
            </a:pPr>
            <a:endParaRPr lang="en-US" sz="1600" dirty="0" smtClean="0"/>
          </a:p>
          <a:p>
            <a:r>
              <a:rPr lang="en-IN" sz="1600" b="1" dirty="0"/>
              <a:t>High intellectual horse </a:t>
            </a:r>
            <a:r>
              <a:rPr lang="en-IN" sz="1600" b="1" dirty="0" smtClean="0"/>
              <a:t>power</a:t>
            </a:r>
            <a:r>
              <a:rPr lang="en-IN" sz="1600" dirty="0" smtClean="0"/>
              <a:t> – you thrive on ambiguity. You can come up with 3 different solutions to a problem, one better than the other, all  with no hand holding or spoon feeding</a:t>
            </a:r>
          </a:p>
          <a:p>
            <a:endParaRPr lang="en-US" sz="1600" dirty="0" smtClean="0"/>
          </a:p>
          <a:p>
            <a:r>
              <a:rPr lang="en-US" sz="1600" b="1" dirty="0" smtClean="0"/>
              <a:t>Geek at heart</a:t>
            </a:r>
            <a:r>
              <a:rPr lang="en-US" sz="1600" dirty="0" smtClean="0"/>
              <a:t> - </a:t>
            </a:r>
            <a:r>
              <a:rPr lang="en-IN" sz="1600" dirty="0"/>
              <a:t>You explored beyond course content and </a:t>
            </a:r>
            <a:r>
              <a:rPr lang="en-IN" sz="1600" dirty="0" smtClean="0"/>
              <a:t>also tried your hand at contributing </a:t>
            </a:r>
            <a:r>
              <a:rPr lang="en-IN" sz="1600" dirty="0"/>
              <a:t>to Open </a:t>
            </a:r>
            <a:r>
              <a:rPr lang="en-IN" sz="1600" dirty="0" smtClean="0"/>
              <a:t>Source</a:t>
            </a:r>
          </a:p>
          <a:p>
            <a:endParaRPr lang="en-US" sz="1600" dirty="0"/>
          </a:p>
          <a:p>
            <a:r>
              <a:rPr lang="en-US" sz="1600" b="1" dirty="0" smtClean="0"/>
              <a:t>Entrepreneurial zeal </a:t>
            </a:r>
            <a:r>
              <a:rPr lang="en-US" sz="1600" dirty="0" smtClean="0"/>
              <a:t>- you can work on your own or in a team, in a car or on a camel, while obsessing on details at 2 AM. </a:t>
            </a:r>
          </a:p>
          <a:p>
            <a:pPr>
              <a:buFontTx/>
              <a:buChar char="-"/>
            </a:pPr>
            <a:endParaRPr lang="en-US" sz="1600" dirty="0" smtClean="0"/>
          </a:p>
        </p:txBody>
      </p:sp>
      <p:pic>
        <p:nvPicPr>
          <p:cNvPr id="4" name="Picture 3" descr="Guy-at-beach-with-Laptop-Purchas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57300"/>
            <a:ext cx="3722358" cy="3733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8209938">
            <a:off x="7238585" y="1435779"/>
            <a:ext cx="1624565" cy="1546516"/>
            <a:chOff x="6688261" y="1169967"/>
            <a:chExt cx="1950718" cy="1851066"/>
          </a:xfrm>
        </p:grpSpPr>
        <p:sp>
          <p:nvSpPr>
            <p:cNvPr id="2" name="&quot;No&quot; Symbol 1"/>
            <p:cNvSpPr/>
            <p:nvPr/>
          </p:nvSpPr>
          <p:spPr>
            <a:xfrm flipH="1" flipV="1">
              <a:off x="6688261" y="1169967"/>
              <a:ext cx="1950718" cy="1851066"/>
            </a:xfrm>
            <a:prstGeom prst="noSmoking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618928">
              <a:off x="6860056" y="1830230"/>
              <a:ext cx="147668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  I  R  E  D</a:t>
              </a:r>
              <a:endParaRPr lang="en-IN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0500"/>
            <a:ext cx="7391400" cy="769441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Perks…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04900"/>
            <a:ext cx="7543800" cy="3693319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Change the world, one byte at a time</a:t>
            </a:r>
            <a:r>
              <a:rPr lang="en-US" dirty="0" smtClean="0"/>
              <a:t> – Solve real world problems. See your solution in action. See the smiles you bring to peoples faces</a:t>
            </a:r>
          </a:p>
          <a:p>
            <a:pPr algn="just"/>
            <a:r>
              <a:rPr lang="en-US" dirty="0" smtClean="0"/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Give wings to your entrepreneurial aspirations</a:t>
            </a:r>
            <a:r>
              <a:rPr lang="en-US" dirty="0" smtClean="0"/>
              <a:t> - Plenty of opportunity to own and run initiatives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Freedom to learn new technology. Keep your boss on his toes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Contribute to open source. Earn good karma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Choose which one you want to use as your primary tool. An iMac or a MacBook. </a:t>
            </a:r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3630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65532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Selection Process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52500"/>
            <a:ext cx="8343900" cy="397031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We are very serious about who we hire.</a:t>
            </a:r>
          </a:p>
          <a:p>
            <a:endParaRPr lang="en-US" dirty="0" smtClean="0"/>
          </a:p>
          <a:p>
            <a:r>
              <a:rPr lang="en-US" dirty="0" smtClean="0"/>
              <a:t>    Selection process starts with a written test and ends with a face-to-face interview</a:t>
            </a:r>
          </a:p>
          <a:p>
            <a:endParaRPr lang="en-US" dirty="0" smtClean="0"/>
          </a:p>
          <a:p>
            <a:r>
              <a:rPr lang="en-US" dirty="0" smtClean="0"/>
              <a:t>    in between, there can be multiple rounds of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Written tests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Hands on coding assignments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Face-to-face interviews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i="1" dirty="0" smtClean="0"/>
              <a:t>Basically, it all depends on how soon you are able to convince us whether you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fit</a:t>
            </a:r>
            <a:r>
              <a:rPr lang="en-US" i="1" dirty="0" smtClean="0"/>
              <a:t> 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don’t fit</a:t>
            </a:r>
            <a:r>
              <a:rPr lang="en-US" i="1" dirty="0" smtClean="0"/>
              <a:t> the bill</a:t>
            </a:r>
          </a:p>
          <a:p>
            <a:pPr lvl="1" algn="ctr"/>
            <a:endParaRPr lang="en-US" i="1" dirty="0" smtClean="0"/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7772400" cy="64633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Most important things… </a:t>
            </a:r>
            <a:r>
              <a:rPr lang="en-US" sz="2000" b="1" i="1" dirty="0" smtClean="0"/>
              <a:t>(for non-geeks)</a:t>
            </a:r>
            <a:endParaRPr lang="en-US" sz="4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952500"/>
            <a:ext cx="8077200" cy="175432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Salary Details :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/>
              <a:t>	</a:t>
            </a:r>
            <a:r>
              <a:rPr lang="en-US" b="1" dirty="0" smtClean="0"/>
              <a:t>- </a:t>
            </a:r>
            <a:r>
              <a:rPr lang="en-US" dirty="0" smtClean="0"/>
              <a:t>4.2 LPA </a:t>
            </a:r>
          </a:p>
          <a:p>
            <a:pPr algn="just"/>
            <a:r>
              <a:rPr lang="en-US" dirty="0" smtClean="0"/>
              <a:t>	- 24 months commitment (originals + </a:t>
            </a:r>
            <a:r>
              <a:rPr lang="en-US" dirty="0"/>
              <a:t>PDC of 75k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- Job location – Bangalore</a:t>
            </a:r>
          </a:p>
          <a:p>
            <a:pPr algn="just"/>
            <a:endParaRPr lang="en-US" dirty="0" smtClean="0"/>
          </a:p>
        </p:txBody>
      </p:sp>
      <p:pic>
        <p:nvPicPr>
          <p:cNvPr id="6" name="Picture 5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36576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Thank you.</a:t>
            </a:r>
            <a:endParaRPr lang="en-US" sz="4800" b="1" dirty="0"/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533400" y="1028700"/>
            <a:ext cx="8077200" cy="58477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Any Questions….?</a:t>
            </a:r>
            <a:endParaRPr 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64770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Important Instructions</a:t>
            </a:r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152400" y="1333500"/>
            <a:ext cx="8077200" cy="2862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Switch </a:t>
            </a:r>
            <a:r>
              <a:rPr lang="en-US" dirty="0"/>
              <a:t>off your cell phone. Put it in your bag. And put the bag </a:t>
            </a:r>
            <a:r>
              <a:rPr lang="en-US" dirty="0" smtClean="0"/>
              <a:t>away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You only need to keep with you these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/>
              <a:t>a pen, 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/>
              <a:t>Your photo ID card, 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/>
              <a:t>admit card – with hall id written, photo pasted and signed by you, 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/>
              <a:t>Latest </a:t>
            </a:r>
            <a:r>
              <a:rPr lang="en-US" dirty="0" smtClean="0"/>
              <a:t>resume</a:t>
            </a:r>
          </a:p>
          <a:p>
            <a:pPr marL="800100" lvl="1" indent="-342900" algn="just">
              <a:buFont typeface="Arial"/>
              <a:buChar char="•"/>
            </a:pPr>
            <a:endParaRPr lang="en-US" dirty="0"/>
          </a:p>
          <a:p>
            <a:pPr marL="800100" lvl="1" indent="-342900"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15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0500"/>
            <a:ext cx="8077200" cy="28623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Before we begin…</a:t>
            </a:r>
          </a:p>
          <a:p>
            <a:pPr algn="just"/>
            <a:endParaRPr lang="en-US" b="1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Do you know your Hall ID? 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Do you have a print out of your admit card?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smtClean="0"/>
              <a:t>Have you pasted your photograph on the admit card?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Do you have a print out of your latest resume?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Do you have a pen with you?</a:t>
            </a:r>
          </a:p>
          <a:p>
            <a:pPr marL="342900" indent="-342900" algn="just">
              <a:buAutoNum type="arabicPeriod"/>
            </a:pPr>
            <a:endParaRPr lang="en-US" sz="600" b="1" dirty="0"/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If the answer to any of the above is NO, go get it now</a:t>
            </a:r>
            <a:r>
              <a:rPr lang="en-US" b="1" dirty="0" smtClean="0"/>
              <a:t>.</a:t>
            </a:r>
          </a:p>
          <a:p>
            <a:pPr algn="just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1648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60198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If you are the kinds..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52500"/>
            <a:ext cx="7848600" cy="424731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who, </a:t>
            </a:r>
          </a:p>
          <a:p>
            <a:pPr algn="just"/>
            <a:endParaRPr lang="en-US" i="1" dirty="0" smtClean="0"/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Is worried about “career path”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Is curious about “take home salary”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“</a:t>
            </a:r>
            <a:r>
              <a:rPr lang="en-US" i="1" dirty="0"/>
              <a:t>SENSEX” and “NIFTY” </a:t>
            </a:r>
            <a:r>
              <a:rPr lang="en-US" i="1" dirty="0" smtClean="0"/>
              <a:t>are alien terms</a:t>
            </a:r>
            <a:endParaRPr lang="en-US" i="1" dirty="0"/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Spends less than “10 hours a day on computers”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Spends </a:t>
            </a:r>
            <a:r>
              <a:rPr lang="en-US" i="1" dirty="0"/>
              <a:t>3 hours a day on “</a:t>
            </a:r>
            <a:r>
              <a:rPr lang="en-US" i="1" dirty="0" err="1"/>
              <a:t>fb</a:t>
            </a:r>
            <a:r>
              <a:rPr lang="en-US" i="1" dirty="0" smtClean="0"/>
              <a:t>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Has never heard of  “Ruby on Rails”, “node.js”, “</a:t>
            </a:r>
            <a:r>
              <a:rPr lang="en-US" i="1" dirty="0" err="1" smtClean="0"/>
              <a:t>nosql</a:t>
            </a:r>
            <a:r>
              <a:rPr lang="en-US" i="1" dirty="0" smtClean="0"/>
              <a:t>”,”</a:t>
            </a:r>
            <a:r>
              <a:rPr lang="en-US" i="1" dirty="0" err="1" smtClean="0"/>
              <a:t>websockets</a:t>
            </a:r>
            <a:r>
              <a:rPr lang="en-US" i="1" dirty="0" smtClean="0"/>
              <a:t>”</a:t>
            </a:r>
          </a:p>
          <a:p>
            <a:pPr algn="just">
              <a:buFontTx/>
              <a:buChar char="-"/>
            </a:pPr>
            <a:endParaRPr lang="en-US" i="1" dirty="0" smtClean="0"/>
          </a:p>
          <a:p>
            <a:pPr algn="just"/>
            <a:r>
              <a:rPr lang="en-US" i="1" dirty="0" smtClean="0"/>
              <a:t>and prefers, </a:t>
            </a:r>
          </a:p>
          <a:p>
            <a:pPr algn="just"/>
            <a:endParaRPr lang="en-US" i="1" dirty="0" smtClean="0"/>
          </a:p>
          <a:p>
            <a:pPr algn="just">
              <a:buFontTx/>
              <a:buChar char="-"/>
            </a:pPr>
            <a:r>
              <a:rPr lang="en-US" i="1" dirty="0" smtClean="0"/>
              <a:t>    plush offices, instant coffee machines, fixed work hrs and is proud of a safe job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b="1" dirty="0" smtClean="0"/>
              <a:t>WARNING: Contents may be alien to you.</a:t>
            </a:r>
          </a:p>
          <a:p>
            <a:pPr algn="just"/>
            <a:endParaRPr lang="en-US" i="1" dirty="0"/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8190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00100"/>
            <a:ext cx="8305800" cy="1938992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Some Trivia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508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00100"/>
            <a:ext cx="8305800" cy="4278094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“Varnish”?</a:t>
            </a: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400" dirty="0" smtClean="0"/>
              <a:t>New fashion brand launched by </a:t>
            </a:r>
            <a:r>
              <a:rPr lang="en-US" sz="2400" dirty="0" err="1" smtClean="0"/>
              <a:t>Flipkart</a:t>
            </a:r>
            <a:r>
              <a:rPr lang="en-US" sz="2400" dirty="0" smtClean="0"/>
              <a:t> / </a:t>
            </a:r>
            <a:r>
              <a:rPr lang="en-US" sz="2400" dirty="0" err="1" smtClean="0"/>
              <a:t>Myntra</a:t>
            </a:r>
            <a:endParaRPr lang="en-US" sz="2400" dirty="0"/>
          </a:p>
          <a:p>
            <a:pPr marL="514350" indent="-514350" algn="just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/>
              <a:t>R</a:t>
            </a:r>
            <a:r>
              <a:rPr lang="en-US" sz="2400" dirty="0" smtClean="0"/>
              <a:t>everse </a:t>
            </a:r>
            <a:r>
              <a:rPr lang="en-US" sz="2400" dirty="0"/>
              <a:t>HTTP proxy, </a:t>
            </a:r>
            <a:r>
              <a:rPr lang="en-US" sz="2400" dirty="0" smtClean="0"/>
              <a:t>also </a:t>
            </a:r>
            <a:r>
              <a:rPr lang="en-US" sz="2400" dirty="0"/>
              <a:t>referred to as </a:t>
            </a:r>
            <a:r>
              <a:rPr lang="en-US" sz="2400" dirty="0" smtClean="0"/>
              <a:t>web accelerator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FontTx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transparent, </a:t>
            </a:r>
            <a:r>
              <a:rPr lang="en-US" sz="2400" dirty="0" smtClean="0"/>
              <a:t>protective chemical used </a:t>
            </a:r>
            <a:r>
              <a:rPr lang="en-US" sz="2400" dirty="0"/>
              <a:t>in wood </a:t>
            </a:r>
            <a:r>
              <a:rPr lang="en-US" sz="2400" dirty="0" smtClean="0"/>
              <a:t>finishing</a:t>
            </a:r>
          </a:p>
          <a:p>
            <a:pPr marL="514350" indent="-514350">
              <a:buFontTx/>
              <a:buAutoNum type="arabicPeriod"/>
            </a:pPr>
            <a:endParaRPr lang="en-US" sz="2400" dirty="0"/>
          </a:p>
          <a:p>
            <a:pPr marL="514350" indent="-514350" algn="just">
              <a:buFontTx/>
              <a:buAutoNum type="arabicPeriod"/>
            </a:pPr>
            <a:r>
              <a:rPr lang="en-US" sz="2400" dirty="0" smtClean="0"/>
              <a:t>A protective screen guard for mobile phones</a:t>
            </a:r>
          </a:p>
          <a:p>
            <a:pPr marL="514350" indent="-514350" algn="just">
              <a:buFontTx/>
              <a:buAutoNum type="arabicPeriod"/>
            </a:pPr>
            <a:endParaRPr lang="en-US" sz="2400" dirty="0"/>
          </a:p>
        </p:txBody>
      </p:sp>
      <p:pic>
        <p:nvPicPr>
          <p:cNvPr id="3" name="Picture 2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65988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06827"/>
            <a:ext cx="8305800" cy="4031873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“Bootstrap”?</a:t>
            </a:r>
          </a:p>
          <a:p>
            <a:pPr algn="just"/>
            <a:endParaRPr lang="en-US" sz="2400" dirty="0" smtClean="0"/>
          </a:p>
          <a:p>
            <a:pPr marL="514350" indent="-514350" algn="just">
              <a:buAutoNum type="arabicPeriod"/>
            </a:pPr>
            <a:r>
              <a:rPr lang="en-US" sz="2400" dirty="0" smtClean="0"/>
              <a:t>The process of booting up a computer</a:t>
            </a:r>
          </a:p>
          <a:p>
            <a:pPr marL="514350" indent="-514350" algn="just">
              <a:buAutoNum type="arabicPeriod"/>
            </a:pPr>
            <a:endParaRPr lang="en-US" sz="2400" dirty="0" smtClean="0"/>
          </a:p>
          <a:p>
            <a:pPr marL="514350" indent="-514350" algn="just">
              <a:buFontTx/>
              <a:buAutoNum type="arabicPeriod"/>
            </a:pPr>
            <a:r>
              <a:rPr lang="en-US" sz="2400" dirty="0"/>
              <a:t>Strap used by lumberjacks to reach higher branches</a:t>
            </a:r>
          </a:p>
          <a:p>
            <a:pPr marL="514350" indent="-514350" algn="just">
              <a:buAutoNum type="arabicPeriod"/>
            </a:pPr>
            <a:endParaRPr lang="en-US" sz="2400" dirty="0" smtClean="0"/>
          </a:p>
          <a:p>
            <a:pPr marL="514350" indent="-514350" algn="just">
              <a:buAutoNum type="arabicPeriod"/>
            </a:pPr>
            <a:r>
              <a:rPr lang="en-US" sz="2400" dirty="0" smtClean="0"/>
              <a:t>UI Framework for web design</a:t>
            </a:r>
            <a:endParaRPr lang="en-US" sz="2400" dirty="0"/>
          </a:p>
          <a:p>
            <a:pPr algn="just"/>
            <a:endParaRPr lang="en-US" sz="2400" dirty="0"/>
          </a:p>
          <a:p>
            <a:pPr marL="514350" indent="-514350" algn="just">
              <a:buAutoNum type="arabicPeriod"/>
            </a:pPr>
            <a:r>
              <a:rPr lang="en-US" sz="2400" dirty="0" smtClean="0"/>
              <a:t>Name of a Rock band</a:t>
            </a:r>
            <a:endParaRPr lang="en-US" sz="2400" dirty="0"/>
          </a:p>
          <a:p>
            <a:pPr marL="514350" indent="-514350" algn="just">
              <a:buFontTx/>
              <a:buAutoNum type="arabicPeriod"/>
            </a:pPr>
            <a:endParaRPr lang="en-US" sz="2400" dirty="0"/>
          </a:p>
        </p:txBody>
      </p:sp>
      <p:pic>
        <p:nvPicPr>
          <p:cNvPr id="3" name="Picture 2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65988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89206"/>
            <a:ext cx="8305800" cy="4278094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“Chef”?</a:t>
            </a:r>
          </a:p>
          <a:p>
            <a:pPr algn="ctr"/>
            <a:endParaRPr lang="en-US" sz="4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400" dirty="0" smtClean="0"/>
              <a:t>Name of a new programming language</a:t>
            </a:r>
          </a:p>
          <a:p>
            <a:pPr marL="514350" indent="-514350" algn="just">
              <a:buAutoNum type="arabicPeriod"/>
            </a:pPr>
            <a:endParaRPr lang="en-US" sz="2400" dirty="0" smtClean="0"/>
          </a:p>
          <a:p>
            <a:pPr marL="514350" indent="-514350" algn="just">
              <a:buFontTx/>
              <a:buAutoNum type="arabicPeriod"/>
            </a:pPr>
            <a:r>
              <a:rPr lang="en-US" sz="2400" dirty="0"/>
              <a:t>Judge </a:t>
            </a:r>
            <a:r>
              <a:rPr lang="en-US" sz="2400" dirty="0" smtClean="0"/>
              <a:t>of </a:t>
            </a:r>
            <a:r>
              <a:rPr lang="en-US" sz="2400" dirty="0" err="1"/>
              <a:t>MasterChef</a:t>
            </a:r>
            <a:r>
              <a:rPr lang="en-US" sz="2400" dirty="0"/>
              <a:t> India </a:t>
            </a:r>
            <a:r>
              <a:rPr lang="en-US" sz="2400" dirty="0" smtClean="0"/>
              <a:t>(a reality </a:t>
            </a:r>
            <a:r>
              <a:rPr lang="en-US" sz="2400" dirty="0"/>
              <a:t>TV </a:t>
            </a:r>
            <a:r>
              <a:rPr lang="en-US" sz="2400" dirty="0" smtClean="0"/>
              <a:t>show)</a:t>
            </a:r>
            <a:endParaRPr lang="en-US" sz="2400" dirty="0"/>
          </a:p>
          <a:p>
            <a:pPr marL="514350" indent="-514350" algn="just">
              <a:buFontTx/>
              <a:buAutoNum type="arabicPeriod"/>
            </a:pPr>
            <a:endParaRPr lang="en-US" sz="2400" dirty="0" smtClean="0"/>
          </a:p>
          <a:p>
            <a:pPr marL="514350" indent="-514350" algn="just">
              <a:buFontTx/>
              <a:buAutoNum type="arabicPeriod"/>
            </a:pPr>
            <a:r>
              <a:rPr lang="en-US" sz="2400" dirty="0"/>
              <a:t>A professional cook</a:t>
            </a:r>
          </a:p>
          <a:p>
            <a:pPr marL="514350" indent="-514350" algn="just">
              <a:buAutoNum type="arabicPeriod"/>
            </a:pPr>
            <a:endParaRPr lang="en-US" sz="2400" dirty="0" smtClean="0"/>
          </a:p>
          <a:p>
            <a:pPr marL="514350" indent="-514350" algn="just">
              <a:buAutoNum type="arabicPeriod"/>
            </a:pPr>
            <a:r>
              <a:rPr lang="en-US" sz="2400" dirty="0" smtClean="0"/>
              <a:t>A Configuration management tool</a:t>
            </a:r>
            <a:endParaRPr lang="en-US" sz="2400" dirty="0"/>
          </a:p>
          <a:p>
            <a:pPr marL="514350" indent="-514350" algn="just">
              <a:buFontTx/>
              <a:buAutoNum type="arabicPeriod"/>
            </a:pPr>
            <a:endParaRPr lang="en-US" sz="2400" dirty="0"/>
          </a:p>
        </p:txBody>
      </p:sp>
      <p:pic>
        <p:nvPicPr>
          <p:cNvPr id="5" name="Picture 4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14497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9813" y="1737330"/>
            <a:ext cx="7848600" cy="1569660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As a member of eLitmus’ technology team, terms like these are going to be part of your daily lingo.</a:t>
            </a:r>
            <a:endParaRPr lang="en-US" sz="2400" b="1" dirty="0" smtClean="0"/>
          </a:p>
          <a:p>
            <a:pPr algn="ctr"/>
            <a:endParaRPr lang="en-US" sz="2400" i="1" dirty="0"/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51054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Who we are..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04900"/>
            <a:ext cx="7543800" cy="424731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eLitmus</a:t>
            </a:r>
            <a:r>
              <a:rPr lang="en-US" dirty="0" smtClean="0"/>
              <a:t> is India’s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largest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most trusted </a:t>
            </a:r>
            <a:r>
              <a:rPr lang="en-US" dirty="0" smtClean="0"/>
              <a:t>fresher assessment and recruitment company.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making India competitive, one job at a time, by promoting meritocracy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touching lives and bringing smiles to thousands of families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a very small team, which means, great opportunity to grow with the company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serve our clients in 28 countries, across 5 continents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926</Words>
  <Application>Microsoft Macintosh PowerPoint</Application>
  <PresentationFormat>On-screen Show (16:10)</PresentationFormat>
  <Paragraphs>146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carriappack</dc:creator>
  <cp:lastModifiedBy>Mohit Negi</cp:lastModifiedBy>
  <cp:revision>142</cp:revision>
  <dcterms:created xsi:type="dcterms:W3CDTF">2011-12-15T07:04:43Z</dcterms:created>
  <dcterms:modified xsi:type="dcterms:W3CDTF">2014-07-07T11:16:35Z</dcterms:modified>
</cp:coreProperties>
</file>