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81" r:id="rId3"/>
    <p:sldId id="260" r:id="rId4"/>
    <p:sldId id="275" r:id="rId5"/>
    <p:sldId id="274" r:id="rId6"/>
    <p:sldId id="258" r:id="rId7"/>
    <p:sldId id="283" r:id="rId8"/>
    <p:sldId id="269" r:id="rId9"/>
    <p:sldId id="271" r:id="rId10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518F"/>
    <a:srgbClr val="E64BFF"/>
    <a:srgbClr val="FF99FF"/>
    <a:srgbClr val="FF9933"/>
    <a:srgbClr val="99FF33"/>
    <a:srgbClr val="9999FF"/>
    <a:srgbClr val="339933"/>
    <a:srgbClr val="66FF99"/>
    <a:srgbClr val="FFFF99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32" y="-10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B3ACD-9F42-4CC2-82D9-BD459E665FA8}" type="datetimeFigureOut">
              <a:rPr lang="en-US" smtClean="0"/>
              <a:pPr/>
              <a:t>8/13/14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7BE9-6BB2-49BA-A223-50687F7780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89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7BE9-6BB2-49BA-A223-50687F77803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8940-F2F9-4D42-AB16-AE59385605F4}" type="datetimeFigureOut">
              <a:rPr lang="en-US" smtClean="0"/>
              <a:pPr/>
              <a:t>8/13/14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8268-84E9-48DF-8F4C-52C6997A00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8940-F2F9-4D42-AB16-AE59385605F4}" type="datetimeFigureOut">
              <a:rPr lang="en-US" smtClean="0"/>
              <a:pPr/>
              <a:t>8/13/14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8268-84E9-48DF-8F4C-52C6997A00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8940-F2F9-4D42-AB16-AE59385605F4}" type="datetimeFigureOut">
              <a:rPr lang="en-US" smtClean="0"/>
              <a:pPr/>
              <a:t>8/13/14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8268-84E9-48DF-8F4C-52C6997A00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/>
          <p:cNvSpPr/>
          <p:nvPr/>
        </p:nvSpPr>
        <p:spPr>
          <a:xfrm>
            <a:off x="285752" y="5186363"/>
            <a:ext cx="8715375" cy="47625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14414" y="119044"/>
            <a:ext cx="7472386" cy="6548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1CD1A-746C-48FF-81CA-4D7360348305}" type="datetime1">
              <a:rPr lang="en-US"/>
              <a:pPr>
                <a:defRPr/>
              </a:pPr>
              <a:t>8/13/14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ver-1.2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26349-E0EF-4A8D-87EA-BE0AB3E866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8940-F2F9-4D42-AB16-AE59385605F4}" type="datetimeFigureOut">
              <a:rPr lang="en-US" smtClean="0"/>
              <a:pPr/>
              <a:t>8/13/14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8268-84E9-48DF-8F4C-52C6997A00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8940-F2F9-4D42-AB16-AE59385605F4}" type="datetimeFigureOut">
              <a:rPr lang="en-US" smtClean="0"/>
              <a:pPr/>
              <a:t>8/13/14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8268-84E9-48DF-8F4C-52C6997A00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8940-F2F9-4D42-AB16-AE59385605F4}" type="datetimeFigureOut">
              <a:rPr lang="en-US" smtClean="0"/>
              <a:pPr/>
              <a:t>8/13/14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8268-84E9-48DF-8F4C-52C6997A00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8940-F2F9-4D42-AB16-AE59385605F4}" type="datetimeFigureOut">
              <a:rPr lang="en-US" smtClean="0"/>
              <a:pPr/>
              <a:t>8/13/14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8268-84E9-48DF-8F4C-52C6997A00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8940-F2F9-4D42-AB16-AE59385605F4}" type="datetimeFigureOut">
              <a:rPr lang="en-US" smtClean="0"/>
              <a:pPr/>
              <a:t>8/13/14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8268-84E9-48DF-8F4C-52C6997A00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8940-F2F9-4D42-AB16-AE59385605F4}" type="datetimeFigureOut">
              <a:rPr lang="en-US" smtClean="0"/>
              <a:pPr/>
              <a:t>8/13/14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8268-84E9-48DF-8F4C-52C6997A00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8940-F2F9-4D42-AB16-AE59385605F4}" type="datetimeFigureOut">
              <a:rPr lang="en-US" smtClean="0"/>
              <a:pPr/>
              <a:t>8/13/14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8268-84E9-48DF-8F4C-52C6997A00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8940-F2F9-4D42-AB16-AE59385605F4}" type="datetimeFigureOut">
              <a:rPr lang="en-US" smtClean="0"/>
              <a:pPr/>
              <a:t>8/13/14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8268-84E9-48DF-8F4C-52C6997A00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B8940-F2F9-4D42-AB16-AE59385605F4}" type="datetimeFigureOut">
              <a:rPr lang="en-US" smtClean="0"/>
              <a:pPr/>
              <a:t>8/13/14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A8268-84E9-48DF-8F4C-52C6997A00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0" y="0"/>
            <a:ext cx="9144000" cy="5715000"/>
            <a:chOff x="0" y="0"/>
            <a:chExt cx="9144000" cy="5715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5715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e</a:t>
              </a:r>
            </a:p>
          </p:txBody>
        </p:sp>
        <p:pic>
          <p:nvPicPr>
            <p:cNvPr id="8198" name="Picture 2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5800" y="1587152"/>
              <a:ext cx="2905663" cy="281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199" name="TextBox 4"/>
            <p:cNvSpPr txBox="1">
              <a:spLocks noChangeArrowheads="1"/>
            </p:cNvSpPr>
            <p:nvPr/>
          </p:nvSpPr>
          <p:spPr bwMode="auto">
            <a:xfrm>
              <a:off x="3810000" y="2212022"/>
              <a:ext cx="5046574" cy="156966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9600" dirty="0">
                  <a:solidFill>
                    <a:schemeClr val="bg1"/>
                  </a:solidFill>
                  <a:latin typeface="Verdana" pitchFamily="34" charset="0"/>
                </a:rPr>
                <a:t>eLitmus</a:t>
              </a:r>
              <a:endParaRPr lang="en-IN" sz="9600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7635A3-9319-4B50-BDFC-22205883DFF3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8196" name="TextBox 7"/>
          <p:cNvSpPr txBox="1">
            <a:spLocks noChangeArrowheads="1"/>
          </p:cNvSpPr>
          <p:nvPr/>
        </p:nvSpPr>
        <p:spPr bwMode="auto">
          <a:xfrm>
            <a:off x="685801" y="4610101"/>
            <a:ext cx="82024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6600"/>
                </a:solidFill>
                <a:latin typeface="Verdana" pitchFamily="34" charset="0"/>
              </a:rPr>
              <a:t>eLitmus Evaluation Private Limited</a:t>
            </a:r>
            <a:endParaRPr lang="en-IN" sz="3600" dirty="0">
              <a:solidFill>
                <a:srgbClr val="FF6600"/>
              </a:solidFill>
              <a:latin typeface="Verdana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0"/>
            <a:ext cx="6019800" cy="830997"/>
          </a:xfrm>
          <a:prstGeom prst="rect">
            <a:avLst/>
          </a:prstGeom>
          <a:solidFill>
            <a:schemeClr val="bg1"/>
          </a:solidFill>
          <a:ln w="76200" cap="flat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If you are the kinds..</a:t>
            </a:r>
            <a:endParaRPr lang="en-US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952500"/>
            <a:ext cx="7848600" cy="4247317"/>
          </a:xfrm>
          <a:prstGeom prst="rect">
            <a:avLst/>
          </a:prstGeom>
          <a:solidFill>
            <a:schemeClr val="bg1"/>
          </a:solidFill>
          <a:ln w="76200" cmpd="sng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who, </a:t>
            </a:r>
          </a:p>
          <a:p>
            <a:pPr algn="just"/>
            <a:endParaRPr lang="en-US" i="1" dirty="0" smtClean="0"/>
          </a:p>
          <a:p>
            <a:pPr marL="285750" indent="-285750" algn="just">
              <a:buFontTx/>
              <a:buChar char="-"/>
            </a:pPr>
            <a:r>
              <a:rPr lang="en-US" i="1" dirty="0" smtClean="0"/>
              <a:t>Is worried about “career path”</a:t>
            </a:r>
          </a:p>
          <a:p>
            <a:pPr marL="285750" indent="-285750" algn="just">
              <a:buFontTx/>
              <a:buChar char="-"/>
            </a:pPr>
            <a:r>
              <a:rPr lang="en-US" i="1" dirty="0" smtClean="0"/>
              <a:t>Is curious about “take home salary”</a:t>
            </a:r>
          </a:p>
          <a:p>
            <a:pPr marL="285750" indent="-285750" algn="just">
              <a:buFontTx/>
              <a:buChar char="-"/>
            </a:pPr>
            <a:r>
              <a:rPr lang="en-US" i="1" dirty="0" smtClean="0"/>
              <a:t>“</a:t>
            </a:r>
            <a:r>
              <a:rPr lang="en-US" i="1" dirty="0"/>
              <a:t>SENSEX” and “NIFTY” </a:t>
            </a:r>
            <a:r>
              <a:rPr lang="en-US" i="1" dirty="0" smtClean="0"/>
              <a:t>are alien terms</a:t>
            </a:r>
            <a:endParaRPr lang="en-US" i="1" dirty="0"/>
          </a:p>
          <a:p>
            <a:pPr marL="285750" indent="-285750" algn="just">
              <a:buFontTx/>
              <a:buChar char="-"/>
            </a:pPr>
            <a:r>
              <a:rPr lang="en-US" i="1" dirty="0" smtClean="0"/>
              <a:t>Spends less than “10 hours a day on computers”</a:t>
            </a:r>
          </a:p>
          <a:p>
            <a:pPr marL="285750" indent="-285750" algn="just">
              <a:buFontTx/>
              <a:buChar char="-"/>
            </a:pPr>
            <a:r>
              <a:rPr lang="en-US" i="1" dirty="0" smtClean="0"/>
              <a:t>Spends </a:t>
            </a:r>
            <a:r>
              <a:rPr lang="en-US" i="1" dirty="0"/>
              <a:t>3 hours a day on “</a:t>
            </a:r>
            <a:r>
              <a:rPr lang="en-US" i="1" dirty="0" err="1"/>
              <a:t>fb</a:t>
            </a:r>
            <a:r>
              <a:rPr lang="en-US" i="1" dirty="0" smtClean="0"/>
              <a:t>”</a:t>
            </a:r>
          </a:p>
          <a:p>
            <a:pPr marL="285750" indent="-285750" algn="just">
              <a:buFontTx/>
              <a:buChar char="-"/>
            </a:pPr>
            <a:r>
              <a:rPr lang="en-US" i="1" dirty="0" smtClean="0"/>
              <a:t>Has never heard of  “Ruby on Rails”, “node.js”, “</a:t>
            </a:r>
            <a:r>
              <a:rPr lang="en-US" i="1" dirty="0" err="1" smtClean="0"/>
              <a:t>nosql</a:t>
            </a:r>
            <a:r>
              <a:rPr lang="en-US" i="1" dirty="0" smtClean="0"/>
              <a:t>”,”</a:t>
            </a:r>
            <a:r>
              <a:rPr lang="en-US" i="1" dirty="0" err="1" smtClean="0"/>
              <a:t>websockets</a:t>
            </a:r>
            <a:r>
              <a:rPr lang="en-US" i="1" dirty="0" smtClean="0"/>
              <a:t>”</a:t>
            </a:r>
          </a:p>
          <a:p>
            <a:pPr algn="just">
              <a:buFontTx/>
              <a:buChar char="-"/>
            </a:pPr>
            <a:endParaRPr lang="en-US" i="1" dirty="0" smtClean="0"/>
          </a:p>
          <a:p>
            <a:pPr algn="just"/>
            <a:r>
              <a:rPr lang="en-US" i="1" dirty="0" smtClean="0"/>
              <a:t>and prefers, </a:t>
            </a:r>
          </a:p>
          <a:p>
            <a:pPr algn="just"/>
            <a:endParaRPr lang="en-US" i="1" dirty="0" smtClean="0"/>
          </a:p>
          <a:p>
            <a:pPr algn="just">
              <a:buFontTx/>
              <a:buChar char="-"/>
            </a:pPr>
            <a:r>
              <a:rPr lang="en-US" i="1" dirty="0" smtClean="0"/>
              <a:t>    plush offices, instant coffee machines, fixed work hrs and is proud of a safe job</a:t>
            </a:r>
          </a:p>
          <a:p>
            <a:pPr algn="just"/>
            <a:endParaRPr lang="en-US" i="1" dirty="0" smtClean="0"/>
          </a:p>
          <a:p>
            <a:pPr algn="just"/>
            <a:r>
              <a:rPr lang="en-US" b="1" dirty="0" smtClean="0"/>
              <a:t>WARNING: Contents may be alien to you.</a:t>
            </a:r>
          </a:p>
          <a:p>
            <a:pPr algn="just"/>
            <a:endParaRPr lang="en-US" i="1" dirty="0"/>
          </a:p>
        </p:txBody>
      </p:sp>
      <p:pic>
        <p:nvPicPr>
          <p:cNvPr id="4" name="Picture 3" descr="[e]_logo_lar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58200" y="154844"/>
            <a:ext cx="533400" cy="521307"/>
          </a:xfrm>
          <a:prstGeom prst="rect">
            <a:avLst/>
          </a:prstGeom>
          <a:ln w="76200">
            <a:solidFill>
              <a:schemeClr val="tx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2381902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0"/>
            <a:ext cx="5105400" cy="830997"/>
          </a:xfrm>
          <a:prstGeom prst="rect">
            <a:avLst/>
          </a:prstGeom>
          <a:solidFill>
            <a:schemeClr val="bg1"/>
          </a:solidFill>
          <a:ln w="76200" cap="flat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Who we are..</a:t>
            </a:r>
            <a:endParaRPr lang="en-US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104900"/>
            <a:ext cx="7543800" cy="4247317"/>
          </a:xfrm>
          <a:prstGeom prst="rect">
            <a:avLst/>
          </a:prstGeom>
          <a:solidFill>
            <a:schemeClr val="bg1"/>
          </a:solidFill>
          <a:ln w="76200" cmpd="sng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eLitmus</a:t>
            </a:r>
            <a:r>
              <a:rPr lang="en-US" dirty="0" smtClean="0"/>
              <a:t> is India’s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largest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most trusted </a:t>
            </a:r>
            <a:r>
              <a:rPr lang="en-US" dirty="0" smtClean="0"/>
              <a:t>fresher assessment and recruitment company. 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We are making India competitive, one job at a time, by promoting meritocracy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We are touching lives and bringing smiles to thousands of families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We are a very small team, which means, great opportunity to grow with the company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We serve our clients in 28 countries, across 5 continents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  <p:pic>
        <p:nvPicPr>
          <p:cNvPr id="7" name="Picture 6" descr="[e]_logo_lar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58200" y="154844"/>
            <a:ext cx="533400" cy="521307"/>
          </a:xfrm>
          <a:prstGeom prst="rect">
            <a:avLst/>
          </a:prstGeom>
          <a:ln w="76200">
            <a:solidFill>
              <a:schemeClr val="tx1"/>
            </a:solidFill>
            <a:prstDash val="solid"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52500"/>
            <a:ext cx="8534400" cy="4572000"/>
          </a:xfrm>
          <a:solidFill>
            <a:schemeClr val="bg1"/>
          </a:solidFill>
          <a:ln w="60325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x-none" sz="2000" dirty="0"/>
              <a:t>सोना आग मे जल कर ही खरा होता है</a:t>
            </a:r>
            <a:endParaRPr lang="en-US" sz="2000" dirty="0"/>
          </a:p>
          <a:p>
            <a:pPr lvl="1"/>
            <a:r>
              <a:rPr lang="en-US" sz="1600" dirty="0"/>
              <a:t>We seek talent which believes it is gold </a:t>
            </a:r>
          </a:p>
          <a:p>
            <a:pPr lvl="2"/>
            <a:r>
              <a:rPr lang="en-US" sz="1400" dirty="0"/>
              <a:t>Talent which is gold shines</a:t>
            </a:r>
          </a:p>
          <a:p>
            <a:pPr lvl="2"/>
            <a:r>
              <a:rPr lang="en-US" sz="1400" dirty="0"/>
              <a:t>Talent which </a:t>
            </a:r>
            <a:r>
              <a:rPr lang="en-US" sz="1400" dirty="0" smtClean="0"/>
              <a:t>has </a:t>
            </a:r>
            <a:r>
              <a:rPr lang="en-US" sz="1400" dirty="0"/>
              <a:t>impurity stagnates in the organization – though as eLitmus we try our level best not to hire one</a:t>
            </a:r>
          </a:p>
          <a:p>
            <a:pPr lvl="1"/>
            <a:r>
              <a:rPr lang="en-US" sz="1600" dirty="0"/>
              <a:t>Feels privileged to be undergoing the </a:t>
            </a:r>
            <a:r>
              <a:rPr lang="en-US" sz="1600" dirty="0" err="1"/>
              <a:t>rigour</a:t>
            </a:r>
            <a:endParaRPr lang="en-US" sz="1600" dirty="0"/>
          </a:p>
          <a:p>
            <a:pPr lvl="2"/>
            <a:r>
              <a:rPr lang="en-US" sz="1400" dirty="0"/>
              <a:t>Rather than benchmarking with friends who have easy life and more money </a:t>
            </a:r>
          </a:p>
          <a:p>
            <a:pPr lvl="2"/>
            <a:endParaRPr lang="en-US" sz="1400" dirty="0"/>
          </a:p>
          <a:p>
            <a:r>
              <a:rPr lang="en-US" sz="2000" dirty="0"/>
              <a:t>Its never about employer its about you </a:t>
            </a:r>
          </a:p>
          <a:p>
            <a:pPr lvl="1"/>
            <a:r>
              <a:rPr lang="en-US" sz="1600" dirty="0"/>
              <a:t>Like it is never about teachers - In the same class </a:t>
            </a:r>
            <a:r>
              <a:rPr lang="en-US" sz="1600" dirty="0" smtClean="0"/>
              <a:t>you have </a:t>
            </a:r>
            <a:r>
              <a:rPr lang="en-US" sz="1600" dirty="0"/>
              <a:t>both </a:t>
            </a:r>
            <a:r>
              <a:rPr lang="en-US" sz="1600" dirty="0" smtClean="0"/>
              <a:t>bright </a:t>
            </a:r>
            <a:r>
              <a:rPr lang="en-US" sz="1600" dirty="0"/>
              <a:t>and poor students</a:t>
            </a:r>
          </a:p>
          <a:p>
            <a:pPr lvl="2"/>
            <a:r>
              <a:rPr lang="en-US" sz="1400" dirty="0" err="1"/>
              <a:t>Dronacharya</a:t>
            </a:r>
            <a:r>
              <a:rPr lang="en-US" sz="1400" dirty="0"/>
              <a:t> had </a:t>
            </a:r>
            <a:r>
              <a:rPr lang="en-US" sz="1400" dirty="0" err="1"/>
              <a:t>Arjuna</a:t>
            </a:r>
            <a:r>
              <a:rPr lang="en-US" sz="1400" dirty="0"/>
              <a:t> and </a:t>
            </a:r>
            <a:r>
              <a:rPr lang="en-US" sz="1400" dirty="0" err="1"/>
              <a:t>Eklavya</a:t>
            </a:r>
            <a:r>
              <a:rPr lang="en-US" sz="1400" dirty="0"/>
              <a:t> as students at one end and other 104 at the other end</a:t>
            </a:r>
          </a:p>
          <a:p>
            <a:pPr lvl="1"/>
            <a:r>
              <a:rPr lang="en-US" sz="1600" dirty="0"/>
              <a:t>Our research shows 90% of job hoppers are poor performers on the job</a:t>
            </a:r>
          </a:p>
          <a:p>
            <a:pPr lvl="2"/>
            <a:r>
              <a:rPr lang="en-US" sz="1400" dirty="0"/>
              <a:t>We would rather have high attrition than have a poor performer in our team. So no non performer employee friendly policies. However we love gold and know how to value it . </a:t>
            </a:r>
          </a:p>
          <a:p>
            <a:pPr lvl="3"/>
            <a:r>
              <a:rPr lang="en-US" sz="1200" dirty="0" smtClean="0"/>
              <a:t>Everyone </a:t>
            </a:r>
            <a:r>
              <a:rPr lang="en-US" sz="1200" dirty="0"/>
              <a:t>who completes </a:t>
            </a:r>
            <a:r>
              <a:rPr lang="en-US" sz="1200" dirty="0" smtClean="0"/>
              <a:t>3 </a:t>
            </a:r>
            <a:r>
              <a:rPr lang="en-US" sz="1200" dirty="0"/>
              <a:t>years are offered stock options</a:t>
            </a:r>
          </a:p>
          <a:p>
            <a:pPr lvl="1"/>
            <a:r>
              <a:rPr lang="en-US" sz="1600" dirty="0"/>
              <a:t>You should always ask “</a:t>
            </a:r>
            <a:r>
              <a:rPr lang="en-US" sz="1600" i="1" dirty="0"/>
              <a:t>What I can do for the </a:t>
            </a:r>
            <a:r>
              <a:rPr lang="en-US" sz="1600" i="1" dirty="0" smtClean="0"/>
              <a:t>company</a:t>
            </a:r>
            <a:r>
              <a:rPr lang="en-US" sz="1600" dirty="0" smtClean="0"/>
              <a:t>” </a:t>
            </a:r>
            <a:r>
              <a:rPr lang="en-US" sz="1600" dirty="0"/>
              <a:t>not </a:t>
            </a:r>
            <a:r>
              <a:rPr lang="en-US" sz="1600" dirty="0" smtClean="0"/>
              <a:t>“</a:t>
            </a:r>
            <a:r>
              <a:rPr lang="en-US" sz="1600" i="1" dirty="0" smtClean="0"/>
              <a:t>what </a:t>
            </a:r>
            <a:r>
              <a:rPr lang="en-US" sz="1600" i="1" dirty="0"/>
              <a:t>company can do for me</a:t>
            </a:r>
            <a:r>
              <a:rPr lang="en-US" sz="1600" dirty="0" smtClean="0"/>
              <a:t>”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21503"/>
            <a:ext cx="5105400" cy="830997"/>
          </a:xfrm>
          <a:prstGeom prst="rect">
            <a:avLst/>
          </a:prstGeom>
          <a:solidFill>
            <a:schemeClr val="bg1"/>
          </a:solidFill>
          <a:ln w="76200" cap="flat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Our Philosophy..</a:t>
            </a:r>
            <a:endParaRPr lang="en-US" sz="4800" b="1" dirty="0"/>
          </a:p>
        </p:txBody>
      </p:sp>
      <p:pic>
        <p:nvPicPr>
          <p:cNvPr id="5" name="Picture 4" descr="[e]_logo_lar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58200" y="154844"/>
            <a:ext cx="533400" cy="521307"/>
          </a:xfrm>
          <a:prstGeom prst="rect">
            <a:avLst/>
          </a:prstGeom>
          <a:ln w="76200">
            <a:solidFill>
              <a:schemeClr val="tx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171053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-38050"/>
            <a:ext cx="6781800" cy="83099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Technology at eLitmus</a:t>
            </a:r>
            <a:endParaRPr lang="en-US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028700"/>
            <a:ext cx="7620000" cy="440120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Linux</a:t>
            </a: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	</a:t>
            </a:r>
            <a:r>
              <a:rPr 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Ruby</a:t>
            </a: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	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Apache</a:t>
            </a: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	 </a:t>
            </a:r>
            <a:r>
              <a:rPr 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Rails 	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PHP </a:t>
            </a:r>
          </a:p>
          <a:p>
            <a:pPr algn="just"/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algn="just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AWS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	Vagrant</a:t>
            </a: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	</a:t>
            </a:r>
            <a:r>
              <a:rPr lang="en-US" sz="3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ImageMagick</a:t>
            </a: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	</a:t>
            </a: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3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OpenCV</a:t>
            </a:r>
            <a:endParaRPr 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algn="just"/>
            <a:endParaRPr lang="en-US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algn="just"/>
            <a:r>
              <a:rPr lang="en-US" sz="3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Nginx</a:t>
            </a: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	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Chef</a:t>
            </a: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	</a:t>
            </a:r>
            <a:r>
              <a:rPr lang="en-US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Varnish</a:t>
            </a: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		</a:t>
            </a:r>
            <a:r>
              <a:rPr lang="en-US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Jekyll</a:t>
            </a:r>
            <a:endParaRPr lang="en-US" sz="3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algn="just"/>
            <a:endParaRPr lang="en-US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algn="just"/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Tomcat	</a:t>
            </a:r>
            <a:r>
              <a:rPr 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MySQL</a:t>
            </a: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		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PHPBB	</a:t>
            </a:r>
            <a:r>
              <a:rPr lang="en-US" sz="3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Git</a:t>
            </a: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</a:p>
          <a:p>
            <a:pPr algn="just"/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algn="just"/>
            <a:r>
              <a:rPr lang="en-US" sz="3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Docker</a:t>
            </a: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		</a:t>
            </a:r>
            <a:r>
              <a:rPr lang="en-US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Java</a:t>
            </a: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		Sphinx	</a:t>
            </a:r>
          </a:p>
        </p:txBody>
      </p:sp>
      <p:pic>
        <p:nvPicPr>
          <p:cNvPr id="7" name="Picture 6" descr="[e]_logo_lar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58200" y="154844"/>
            <a:ext cx="533400" cy="521307"/>
          </a:xfrm>
          <a:prstGeom prst="rect">
            <a:avLst/>
          </a:prstGeom>
          <a:ln w="76200">
            <a:solidFill>
              <a:schemeClr val="tx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2435559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-38050"/>
            <a:ext cx="7924800" cy="83099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800" b="1"/>
            </a:lvl1pPr>
          </a:lstStyle>
          <a:p>
            <a:r>
              <a:rPr lang="en-US" dirty="0"/>
              <a:t>So, really, who do we want? </a:t>
            </a:r>
          </a:p>
        </p:txBody>
      </p:sp>
      <p:pic>
        <p:nvPicPr>
          <p:cNvPr id="6" name="Picture 5" descr="[e]_logo_lar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58200" y="154844"/>
            <a:ext cx="533400" cy="521307"/>
          </a:xfrm>
          <a:prstGeom prst="rect">
            <a:avLst/>
          </a:prstGeom>
          <a:ln w="76200">
            <a:solidFill>
              <a:schemeClr val="tx1"/>
            </a:solidFill>
            <a:prstDash val="solid"/>
          </a:ln>
        </p:spPr>
      </p:pic>
      <p:sp>
        <p:nvSpPr>
          <p:cNvPr id="60" name="TextBox 59"/>
          <p:cNvSpPr txBox="1"/>
          <p:nvPr/>
        </p:nvSpPr>
        <p:spPr>
          <a:xfrm>
            <a:off x="152400" y="1187827"/>
            <a:ext cx="5105400" cy="4031873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Smart with chops </a:t>
            </a:r>
            <a:r>
              <a:rPr lang="en-US" sz="1600" dirty="0" smtClean="0"/>
              <a:t>- you are the best at whatever you do. You can write poetry in code. </a:t>
            </a:r>
            <a:r>
              <a:rPr lang="en-IN" sz="1600" dirty="0" smtClean="0"/>
              <a:t>You </a:t>
            </a:r>
            <a:r>
              <a:rPr lang="en-IN" sz="1600" dirty="0"/>
              <a:t>take to </a:t>
            </a:r>
            <a:r>
              <a:rPr lang="en-IN" sz="1600" dirty="0" smtClean="0"/>
              <a:t>coding </a:t>
            </a:r>
            <a:r>
              <a:rPr lang="en-IN" sz="1600" dirty="0"/>
              <a:t>as fish to water</a:t>
            </a:r>
            <a:endParaRPr lang="en-US" sz="1600" dirty="0" smtClean="0"/>
          </a:p>
          <a:p>
            <a:pPr>
              <a:buFontTx/>
              <a:buChar char="-"/>
            </a:pPr>
            <a:endParaRPr lang="en-US" sz="1600" dirty="0" smtClean="0"/>
          </a:p>
          <a:p>
            <a:r>
              <a:rPr lang="en-IN" sz="1600" b="1" dirty="0"/>
              <a:t>High intellectual horse </a:t>
            </a:r>
            <a:r>
              <a:rPr lang="en-IN" sz="1600" b="1" dirty="0" smtClean="0"/>
              <a:t>power</a:t>
            </a:r>
            <a:r>
              <a:rPr lang="en-IN" sz="1600" dirty="0" smtClean="0"/>
              <a:t> – you thrive on ambiguity. You can come up with 3 different solutions to a problem, one better than the other, all  with no hand holding or spoon feeding</a:t>
            </a:r>
          </a:p>
          <a:p>
            <a:endParaRPr lang="en-US" sz="1600" dirty="0" smtClean="0"/>
          </a:p>
          <a:p>
            <a:r>
              <a:rPr lang="en-US" sz="1600" b="1" dirty="0" smtClean="0"/>
              <a:t>Geek at heart</a:t>
            </a:r>
            <a:r>
              <a:rPr lang="en-US" sz="1600" dirty="0" smtClean="0"/>
              <a:t> - </a:t>
            </a:r>
            <a:r>
              <a:rPr lang="en-IN" sz="1600" dirty="0"/>
              <a:t>You explored beyond course content and </a:t>
            </a:r>
            <a:r>
              <a:rPr lang="en-IN" sz="1600" dirty="0" smtClean="0"/>
              <a:t>also tried your hand at contributing </a:t>
            </a:r>
            <a:r>
              <a:rPr lang="en-IN" sz="1600" dirty="0"/>
              <a:t>to Open </a:t>
            </a:r>
            <a:r>
              <a:rPr lang="en-IN" sz="1600" dirty="0" smtClean="0"/>
              <a:t>Source</a:t>
            </a:r>
          </a:p>
          <a:p>
            <a:endParaRPr lang="en-US" sz="1600" dirty="0"/>
          </a:p>
          <a:p>
            <a:r>
              <a:rPr lang="en-US" sz="1600" b="1" dirty="0" smtClean="0"/>
              <a:t>Entrepreneurial zeal </a:t>
            </a:r>
            <a:r>
              <a:rPr lang="en-US" sz="1600" dirty="0" smtClean="0"/>
              <a:t>- you can work on your own or in a team, in a car or on a camel, while obsessing on details at 2 AM. </a:t>
            </a:r>
          </a:p>
          <a:p>
            <a:pPr>
              <a:buFontTx/>
              <a:buChar char="-"/>
            </a:pPr>
            <a:endParaRPr lang="en-US" sz="1600" dirty="0" smtClean="0"/>
          </a:p>
        </p:txBody>
      </p:sp>
      <p:pic>
        <p:nvPicPr>
          <p:cNvPr id="4" name="Picture 3" descr="Guy-at-beach-with-Laptop-Purchased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257300"/>
            <a:ext cx="3722358" cy="37338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 rot="18209938">
            <a:off x="7238585" y="1435779"/>
            <a:ext cx="1624565" cy="1546516"/>
            <a:chOff x="6688261" y="1169967"/>
            <a:chExt cx="1950718" cy="1851066"/>
          </a:xfrm>
        </p:grpSpPr>
        <p:sp>
          <p:nvSpPr>
            <p:cNvPr id="2" name="&quot;No&quot; Symbol 1"/>
            <p:cNvSpPr/>
            <p:nvPr/>
          </p:nvSpPr>
          <p:spPr>
            <a:xfrm flipH="1" flipV="1">
              <a:off x="6688261" y="1169967"/>
              <a:ext cx="1950718" cy="1851066"/>
            </a:xfrm>
            <a:prstGeom prst="noSmoking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 rot="2618928">
              <a:off x="6860056" y="1830230"/>
              <a:ext cx="1476686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H  I  R  E  D</a:t>
              </a:r>
              <a:endParaRPr lang="en-IN" sz="1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90500"/>
            <a:ext cx="7391400" cy="769441"/>
          </a:xfrm>
          <a:prstGeom prst="rect">
            <a:avLst/>
          </a:prstGeom>
          <a:solidFill>
            <a:schemeClr val="bg1"/>
          </a:solidFill>
          <a:ln w="76200" cap="flat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Perks…</a:t>
            </a:r>
            <a:endParaRPr lang="en-US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104900"/>
            <a:ext cx="7543800" cy="3693319"/>
          </a:xfrm>
          <a:prstGeom prst="rect">
            <a:avLst/>
          </a:prstGeom>
          <a:solidFill>
            <a:schemeClr val="bg1"/>
          </a:solidFill>
          <a:ln w="76200" cmpd="sng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endParaRPr lang="en-US" b="1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smtClean="0"/>
              <a:t>Change the world, one byte at a time</a:t>
            </a:r>
            <a:r>
              <a:rPr lang="en-US" dirty="0" smtClean="0"/>
              <a:t> – Solve real world problems. See your solution in action. See the smiles you bring to peoples faces</a:t>
            </a:r>
          </a:p>
          <a:p>
            <a:pPr algn="just"/>
            <a:r>
              <a:rPr lang="en-US" dirty="0" smtClean="0"/>
              <a:t> </a:t>
            </a:r>
          </a:p>
          <a:p>
            <a:pPr marL="285750" indent="-285750" algn="just">
              <a:buFont typeface="Arial"/>
              <a:buChar char="•"/>
            </a:pPr>
            <a:r>
              <a:rPr lang="en-US" b="1" dirty="0" smtClean="0"/>
              <a:t>Give wings to your entrepreneurial aspirations</a:t>
            </a:r>
            <a:r>
              <a:rPr lang="en-US" dirty="0" smtClean="0"/>
              <a:t> - Plenty of opportunity to own and run initiatives</a:t>
            </a:r>
          </a:p>
          <a:p>
            <a:pPr marL="285750" indent="-285750" algn="just">
              <a:buFont typeface="Arial"/>
              <a:buChar char="•"/>
            </a:pPr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dirty="0" smtClean="0"/>
              <a:t>Freedom to learn new technology. Keep your boss on his toes</a:t>
            </a:r>
          </a:p>
          <a:p>
            <a:pPr marL="285750" indent="-285750" algn="just">
              <a:buFont typeface="Arial"/>
              <a:buChar char="•"/>
            </a:pPr>
            <a:endParaRPr lang="en-US" dirty="0"/>
          </a:p>
          <a:p>
            <a:pPr marL="285750" indent="-285750" algn="just">
              <a:buFont typeface="Arial"/>
              <a:buChar char="•"/>
            </a:pPr>
            <a:r>
              <a:rPr lang="en-US" dirty="0" smtClean="0"/>
              <a:t>Contribute to open source. Earn good karma</a:t>
            </a:r>
          </a:p>
          <a:p>
            <a:pPr marL="285750" indent="-285750" algn="just">
              <a:buFont typeface="Arial"/>
              <a:buChar char="•"/>
            </a:pPr>
            <a:endParaRPr lang="en-US" dirty="0"/>
          </a:p>
          <a:p>
            <a:pPr marL="285750" indent="-285750" algn="just">
              <a:buFont typeface="Arial"/>
              <a:buChar char="•"/>
            </a:pPr>
            <a:r>
              <a:rPr lang="en-US" dirty="0" smtClean="0"/>
              <a:t>Choose which one you want to use as your primary tool. An iMac or a MacBook. </a:t>
            </a:r>
          </a:p>
        </p:txBody>
      </p:sp>
      <p:pic>
        <p:nvPicPr>
          <p:cNvPr id="7" name="Picture 6" descr="[e]_logo_lar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58200" y="154844"/>
            <a:ext cx="533400" cy="521307"/>
          </a:xfrm>
          <a:prstGeom prst="rect">
            <a:avLst/>
          </a:prstGeom>
          <a:ln w="76200">
            <a:solidFill>
              <a:schemeClr val="tx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3363035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-38050"/>
            <a:ext cx="6553200" cy="83099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Selection Process</a:t>
            </a:r>
            <a:endParaRPr lang="en-US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952500"/>
            <a:ext cx="8343900" cy="397031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We are very serious about who we hire.</a:t>
            </a:r>
          </a:p>
          <a:p>
            <a:endParaRPr lang="en-US" dirty="0" smtClean="0"/>
          </a:p>
          <a:p>
            <a:r>
              <a:rPr lang="en-US" dirty="0" smtClean="0"/>
              <a:t>    Selection process starts with a written test and ends with a face-to-face interview</a:t>
            </a:r>
          </a:p>
          <a:p>
            <a:endParaRPr lang="en-US" dirty="0" smtClean="0"/>
          </a:p>
          <a:p>
            <a:r>
              <a:rPr lang="en-US" dirty="0" smtClean="0"/>
              <a:t>    in between, there can be multiple rounds of 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Written tests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Hands on coding assignments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Face-to-face interviews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i="1" dirty="0" smtClean="0"/>
              <a:t>Basically, it all depends on how soon you are able to convince us whether you 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</a:rPr>
              <a:t>fit</a:t>
            </a:r>
            <a:r>
              <a:rPr lang="en-US" i="1" dirty="0" smtClean="0"/>
              <a:t> or 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</a:rPr>
              <a:t>don’t fit</a:t>
            </a:r>
            <a:r>
              <a:rPr lang="en-US" i="1" dirty="0" smtClean="0"/>
              <a:t> the bill</a:t>
            </a:r>
          </a:p>
          <a:p>
            <a:pPr lvl="1" algn="ctr"/>
            <a:endParaRPr lang="en-US" i="1" dirty="0" smtClean="0"/>
          </a:p>
        </p:txBody>
      </p:sp>
      <p:pic>
        <p:nvPicPr>
          <p:cNvPr id="7" name="Picture 6" descr="[e]_logo_lar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58200" y="154844"/>
            <a:ext cx="533400" cy="521307"/>
          </a:xfrm>
          <a:prstGeom prst="rect">
            <a:avLst/>
          </a:prstGeom>
          <a:ln w="76200">
            <a:solidFill>
              <a:schemeClr val="tx1"/>
            </a:solidFill>
            <a:prstDash val="solid"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571500"/>
            <a:ext cx="3657600" cy="83099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Thank you.</a:t>
            </a:r>
            <a:endParaRPr lang="en-US" sz="4800" b="1" dirty="0"/>
          </a:p>
        </p:txBody>
      </p:sp>
      <p:pic>
        <p:nvPicPr>
          <p:cNvPr id="4" name="Picture 3" descr="[e]_logo_lar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58200" y="154844"/>
            <a:ext cx="533400" cy="521307"/>
          </a:xfrm>
          <a:prstGeom prst="rect">
            <a:avLst/>
          </a:prstGeom>
          <a:ln w="76200">
            <a:solidFill>
              <a:schemeClr val="tx1"/>
            </a:solidFill>
            <a:prstDash val="solid"/>
          </a:ln>
        </p:spPr>
      </p:pic>
      <p:sp>
        <p:nvSpPr>
          <p:cNvPr id="6" name="TextBox 5"/>
          <p:cNvSpPr txBox="1"/>
          <p:nvPr/>
        </p:nvSpPr>
        <p:spPr>
          <a:xfrm>
            <a:off x="457200" y="2628900"/>
            <a:ext cx="8229600" cy="113877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Excited? But have questions?</a:t>
            </a:r>
            <a:endParaRPr lang="en-US" sz="2400" b="1" dirty="0" smtClean="0"/>
          </a:p>
          <a:p>
            <a:endParaRPr lang="en-US" sz="2400" b="1" dirty="0"/>
          </a:p>
          <a:p>
            <a:r>
              <a:rPr lang="en-US" sz="2000" dirty="0" smtClean="0"/>
              <a:t>Feel free to drop an email to our Head of Technology, </a:t>
            </a:r>
            <a:r>
              <a:rPr lang="en-US" sz="2000" dirty="0" err="1" smtClean="0"/>
              <a:t>shireesh@elitmus.com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4191000" y="5324959"/>
            <a:ext cx="5180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V 2.3.2</a:t>
            </a:r>
            <a:endParaRPr lang="en-US" sz="9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1341</TotalTime>
  <Words>688</Words>
  <Application>Microsoft Macintosh PowerPoint</Application>
  <PresentationFormat>On-screen Show (16:10)</PresentationFormat>
  <Paragraphs>94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carriappack</dc:creator>
  <cp:lastModifiedBy>Mohit Negi</cp:lastModifiedBy>
  <cp:revision>144</cp:revision>
  <dcterms:created xsi:type="dcterms:W3CDTF">2011-12-15T07:04:43Z</dcterms:created>
  <dcterms:modified xsi:type="dcterms:W3CDTF">2014-08-13T09:19:35Z</dcterms:modified>
</cp:coreProperties>
</file>