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90" r:id="rId2"/>
    <p:sldId id="451" r:id="rId3"/>
    <p:sldId id="508" r:id="rId4"/>
    <p:sldId id="442" r:id="rId5"/>
    <p:sldId id="444" r:id="rId6"/>
    <p:sldId id="457" r:id="rId7"/>
    <p:sldId id="507" r:id="rId8"/>
    <p:sldId id="458" r:id="rId9"/>
    <p:sldId id="460" r:id="rId10"/>
    <p:sldId id="459" r:id="rId11"/>
    <p:sldId id="441" r:id="rId12"/>
    <p:sldId id="445" r:id="rId13"/>
    <p:sldId id="452" r:id="rId14"/>
    <p:sldId id="446" r:id="rId15"/>
    <p:sldId id="447" r:id="rId16"/>
    <p:sldId id="448" r:id="rId17"/>
    <p:sldId id="449" r:id="rId18"/>
    <p:sldId id="453" r:id="rId19"/>
    <p:sldId id="450" r:id="rId20"/>
    <p:sldId id="455" r:id="rId21"/>
    <p:sldId id="454" r:id="rId22"/>
    <p:sldId id="472" r:id="rId23"/>
    <p:sldId id="461" r:id="rId24"/>
    <p:sldId id="505" r:id="rId25"/>
    <p:sldId id="465" r:id="rId26"/>
    <p:sldId id="510" r:id="rId27"/>
    <p:sldId id="463" r:id="rId28"/>
    <p:sldId id="462" r:id="rId29"/>
    <p:sldId id="466" r:id="rId30"/>
    <p:sldId id="467" r:id="rId31"/>
    <p:sldId id="509" r:id="rId32"/>
    <p:sldId id="506" r:id="rId33"/>
    <p:sldId id="470" r:id="rId34"/>
    <p:sldId id="473" r:id="rId35"/>
    <p:sldId id="474" r:id="rId36"/>
    <p:sldId id="475" r:id="rId37"/>
    <p:sldId id="476" r:id="rId38"/>
    <p:sldId id="477" r:id="rId39"/>
    <p:sldId id="479" r:id="rId40"/>
    <p:sldId id="480" r:id="rId41"/>
    <p:sldId id="482" r:id="rId42"/>
    <p:sldId id="469" r:id="rId43"/>
    <p:sldId id="481" r:id="rId44"/>
    <p:sldId id="483" r:id="rId45"/>
    <p:sldId id="484" r:id="rId46"/>
    <p:sldId id="468" r:id="rId47"/>
    <p:sldId id="486" r:id="rId48"/>
    <p:sldId id="488" r:id="rId49"/>
    <p:sldId id="487" r:id="rId50"/>
    <p:sldId id="489" r:id="rId51"/>
    <p:sldId id="490" r:id="rId52"/>
    <p:sldId id="491" r:id="rId53"/>
    <p:sldId id="492" r:id="rId54"/>
    <p:sldId id="493" r:id="rId55"/>
    <p:sldId id="495" r:id="rId56"/>
    <p:sldId id="496" r:id="rId57"/>
    <p:sldId id="497" r:id="rId58"/>
    <p:sldId id="504" r:id="rId59"/>
    <p:sldId id="500" r:id="rId60"/>
    <p:sldId id="501" r:id="rId61"/>
    <p:sldId id="502" r:id="rId62"/>
    <p:sldId id="503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900"/>
    <a:srgbClr val="008000"/>
    <a:srgbClr val="99FF33"/>
    <a:srgbClr val="000000"/>
    <a:srgbClr val="404040"/>
    <a:srgbClr val="195DAF"/>
    <a:srgbClr val="0050B0"/>
    <a:srgbClr val="7CBF33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6" autoAdjust="0"/>
    <p:restoredTop sz="89812" autoAdjust="0"/>
  </p:normalViewPr>
  <p:slideViewPr>
    <p:cSldViewPr>
      <p:cViewPr varScale="1">
        <p:scale>
          <a:sx n="87" d="100"/>
          <a:sy n="87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4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981885F-FEE6-454B-BE53-3E4505C10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FDC3-136A-4F0B-8799-4E4DF56A8580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F14E-7E8B-40A4-A8F4-D48F312D3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CUDA literature focused on</a:t>
            </a:r>
            <a:r>
              <a:rPr lang="en-US" baseline="0" dirty="0" smtClean="0"/>
              <a:t> hardware implementation details rather than algorithm designed, and it shows in early CUDA code. Put the algorithm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r>
              <a:rPr lang="en-US" baseline="0" dirty="0" smtClean="0"/>
              <a:t> we have good performance at all is because of register blocking. Doing a scalar per thread would have very poor throughput.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1" y="3957937"/>
            <a:ext cx="4954587" cy="107721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7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3" y="274638"/>
            <a:ext cx="677108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und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3810000"/>
            <a:ext cx="8229600" cy="2578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iny Cla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7772400" cy="5829300"/>
          </a:xfrm>
          <a:prstGeom prst="rect">
            <a:avLst/>
          </a:prstGeom>
        </p:spPr>
      </p:pic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733802"/>
            <a:ext cx="5715000" cy="107721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9" y="5253337"/>
            <a:ext cx="5180013" cy="461665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82589" y="5867402"/>
            <a:ext cx="5180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NVIDIA Research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23439"/>
          </a:xfrm>
        </p:spPr>
        <p:txBody>
          <a:bodyPr/>
          <a:lstStyle>
            <a:lvl1pPr algn="l">
              <a:defRPr sz="4000" b="1" cap="all" spc="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ckground cropp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64739" y="0"/>
            <a:ext cx="1379263" cy="1143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739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rngp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Vlabs/moderngpu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sbaxter@nvidia.co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6629400" cy="4031873"/>
          </a:xfrm>
        </p:spPr>
        <p:txBody>
          <a:bodyPr/>
          <a:lstStyle/>
          <a:p>
            <a:r>
              <a:rPr lang="en-US" sz="4000" dirty="0" smtClean="0"/>
              <a:t>Turning the Crank on Streaming </a:t>
            </a:r>
            <a:r>
              <a:rPr lang="en-US" sz="4000" dirty="0" smtClean="0"/>
              <a:t>Algorithms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20 Nov 2013, Markham, </a:t>
            </a:r>
            <a:r>
              <a:rPr lang="en-US" sz="2800" dirty="0" smtClean="0">
                <a:solidFill>
                  <a:schemeClr val="tx1"/>
                </a:solidFill>
              </a:rPr>
              <a:t>ON</a:t>
            </a:r>
            <a:r>
              <a:rPr lang="en-US" sz="2800" smtClean="0">
                <a:solidFill>
                  <a:schemeClr val="tx1"/>
                </a:solidFill>
              </a:rPr>
              <a:t/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IBM CASCON </a:t>
            </a:r>
            <a:r>
              <a:rPr lang="en-US" sz="2800" dirty="0" smtClean="0">
                <a:solidFill>
                  <a:schemeClr val="tx1"/>
                </a:solidFill>
              </a:rPr>
              <a:t>2013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0"/>
            <a:ext cx="5180013" cy="461665"/>
          </a:xfrm>
        </p:spPr>
        <p:txBody>
          <a:bodyPr/>
          <a:lstStyle/>
          <a:p>
            <a:r>
              <a:rPr lang="en-US" b="0" dirty="0" smtClean="0"/>
              <a:t>Sean Baxter</a:t>
            </a:r>
          </a:p>
        </p:txBody>
      </p:sp>
    </p:spTree>
    <p:extLst>
      <p:ext uri="{BB962C8B-B14F-4D97-AF65-F5344CB8AC3E}">
        <p14:creationId xmlns:p14="http://schemas.microsoft.com/office/powerpoint/2010/main" val="580359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Hitting peak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Must have more outstanding loads to DRAM than threads supported by GPU.</a:t>
            </a:r>
          </a:p>
          <a:p>
            <a:pPr lvl="1"/>
            <a:r>
              <a:rPr lang="en-US" dirty="0" smtClean="0"/>
              <a:t>28,672 threads is 100% occupancy on K20X.</a:t>
            </a:r>
          </a:p>
          <a:p>
            <a:pPr lvl="1"/>
            <a:r>
              <a:rPr lang="en-US" dirty="0" smtClean="0"/>
              <a:t>Still not enough loads to hit peak for most problems.</a:t>
            </a:r>
          </a:p>
          <a:p>
            <a:pPr lvl="1"/>
            <a:endParaRPr lang="en-US" dirty="0"/>
          </a:p>
          <a:p>
            <a:r>
              <a:rPr lang="en-US" i="1" dirty="0" smtClean="0"/>
              <a:t>Register block </a:t>
            </a:r>
            <a:r>
              <a:rPr lang="en-US" dirty="0" smtClean="0"/>
              <a:t>for instruction-level parallelism.</a:t>
            </a:r>
          </a:p>
          <a:p>
            <a:pPr lvl="1"/>
            <a:r>
              <a:rPr lang="en-US" dirty="0" smtClean="0"/>
              <a:t>Parallelism = </a:t>
            </a:r>
            <a:r>
              <a:rPr lang="en-US" dirty="0" err="1" smtClean="0"/>
              <a:t>Num</a:t>
            </a:r>
            <a:r>
              <a:rPr lang="en-US" dirty="0" smtClean="0"/>
              <a:t> threads * ILP.</a:t>
            </a:r>
          </a:p>
          <a:p>
            <a:pPr lvl="1"/>
            <a:r>
              <a:rPr lang="en-US" dirty="0" smtClean="0"/>
              <a:t>Each thread issues many loads before doing arithmetic.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loads. Sync.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arithmetic. Sync.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stores. Sync. Next tile.</a:t>
            </a:r>
          </a:p>
        </p:txBody>
      </p:sp>
    </p:spTree>
    <p:extLst>
      <p:ext uri="{BB962C8B-B14F-4D97-AF65-F5344CB8AC3E}">
        <p14:creationId xmlns:p14="http://schemas.microsoft.com/office/powerpoint/2010/main" val="38030161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</a:t>
            </a:r>
            <a:r>
              <a:rPr lang="en-US" dirty="0" err="1" smtClean="0"/>
              <a:t>manycore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30,000 concurrent threads plus ILP.</a:t>
            </a:r>
          </a:p>
          <a:p>
            <a:pPr lvl="1"/>
            <a:r>
              <a:rPr lang="en-US" dirty="0" smtClean="0"/>
              <a:t>How to produce this parallelism?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 state must fit in on-chip memory.</a:t>
            </a:r>
          </a:p>
          <a:p>
            <a:pPr lvl="1"/>
            <a:r>
              <a:rPr lang="en-US" dirty="0" smtClean="0"/>
              <a:t>Small state per thread when divided 30,000 ways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48KB shared @ 2048 threads = 24 bytes/thread.</a:t>
            </a:r>
            <a:endParaRPr lang="en-US" dirty="0" smtClean="0"/>
          </a:p>
          <a:p>
            <a:pPr lvl="1"/>
            <a:r>
              <a:rPr lang="en-US" dirty="0" smtClean="0"/>
              <a:t>Register blocking uses more state; reduces occupancy.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Exploit data locality.</a:t>
            </a:r>
          </a:p>
          <a:p>
            <a:pPr lvl="1"/>
            <a:r>
              <a:rPr lang="en-US" dirty="0" smtClean="0"/>
              <a:t>Neighboring threads load/store neighboring addresses.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tunable code.</a:t>
            </a:r>
          </a:p>
          <a:p>
            <a:pPr lvl="1"/>
            <a:r>
              <a:rPr lang="en-US" dirty="0" smtClean="0"/>
              <a:t>Find balance between work per thread and parallelism.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on </a:t>
            </a:r>
            <a:r>
              <a:rPr lang="en-US" dirty="0" err="1" smtClean="0"/>
              <a:t>manycore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Many dimensions of design, optimization.</a:t>
            </a:r>
          </a:p>
          <a:p>
            <a:pPr lvl="1"/>
            <a:r>
              <a:rPr lang="en-US" dirty="0" smtClean="0"/>
              <a:t>Satisfy demands of </a:t>
            </a:r>
            <a:r>
              <a:rPr lang="en-US" dirty="0" err="1" smtClean="0"/>
              <a:t>manycore</a:t>
            </a:r>
            <a:r>
              <a:rPr lang="en-US" dirty="0" smtClean="0"/>
              <a:t> while solving problem?</a:t>
            </a:r>
          </a:p>
          <a:p>
            <a:pPr lvl="1"/>
            <a:r>
              <a:rPr lang="en-US" dirty="0" smtClean="0"/>
              <a:t>Deal with intricacies of GPU and focus on algorithm?</a:t>
            </a:r>
          </a:p>
          <a:p>
            <a:pPr marL="1588" indent="0">
              <a:buNone/>
            </a:pPr>
            <a:endParaRPr lang="en-US" dirty="0" smtClean="0"/>
          </a:p>
          <a:p>
            <a:r>
              <a:rPr lang="en-US" dirty="0" smtClean="0"/>
              <a:t>Success:</a:t>
            </a:r>
          </a:p>
          <a:p>
            <a:pPr lvl="1"/>
            <a:r>
              <a:rPr lang="en-US" dirty="0" smtClean="0"/>
              <a:t>Patterns for streaming algorithms.</a:t>
            </a:r>
          </a:p>
          <a:p>
            <a:pPr lvl="1"/>
            <a:r>
              <a:rPr lang="en-US" dirty="0" smtClean="0"/>
              <a:t>Parallel aspects will feel like boilerplate.</a:t>
            </a:r>
          </a:p>
          <a:p>
            <a:pPr lvl="1"/>
            <a:r>
              <a:rPr lang="en-US" dirty="0" smtClean="0"/>
              <a:t>Algorithmic details contained in small, clear sections.</a:t>
            </a:r>
          </a:p>
          <a:p>
            <a:pPr lvl="1"/>
            <a:r>
              <a:rPr lang="en-US" dirty="0" smtClean="0"/>
              <a:t>GPU programming made unexpectedly possible.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Streaming algorithms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260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and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Parallel computation is difficult and inefficient.</a:t>
            </a:r>
          </a:p>
          <a:p>
            <a:pPr lvl="1"/>
            <a:r>
              <a:rPr lang="en-US" dirty="0" smtClean="0"/>
              <a:t>Difficulty with PRAM methods show this.</a:t>
            </a:r>
          </a:p>
          <a:p>
            <a:endParaRPr lang="en-US" dirty="0" smtClean="0"/>
          </a:p>
          <a:p>
            <a:r>
              <a:rPr lang="en-US" dirty="0" smtClean="0"/>
              <a:t>Parallel scan:</a:t>
            </a:r>
          </a:p>
          <a:p>
            <a:pPr lvl="1"/>
            <a:r>
              <a:rPr lang="en-US" dirty="0" smtClean="0"/>
              <a:t>Barriers each step.</a:t>
            </a:r>
          </a:p>
          <a:p>
            <a:pPr lvl="1"/>
            <a:r>
              <a:rPr lang="en-US" dirty="0" smtClean="0"/>
              <a:t>Parallel is O(n log n). Sequential is O(n).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merge:</a:t>
            </a:r>
          </a:p>
          <a:p>
            <a:pPr lvl="1"/>
            <a:r>
              <a:rPr lang="en-US" dirty="0" smtClean="0"/>
              <a:t>PRAM lit says “transform to ANSV.”</a:t>
            </a:r>
          </a:p>
          <a:p>
            <a:pPr lvl="1"/>
            <a:r>
              <a:rPr lang="en-US" dirty="0" smtClean="0"/>
              <a:t>Lose sight of actual algorithm.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full-outer join:</a:t>
            </a:r>
          </a:p>
          <a:p>
            <a:pPr lvl="1"/>
            <a:r>
              <a:rPr lang="en-US" dirty="0" smtClean="0"/>
              <a:t>Too hard to contemplate.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i="1" dirty="0" smtClean="0"/>
              <a:t>computation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Work-efficient.</a:t>
            </a:r>
          </a:p>
          <a:p>
            <a:pPr lvl="1"/>
            <a:r>
              <a:rPr lang="en-US" dirty="0" smtClean="0"/>
              <a:t>Clearly express algorithmic intent.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And…</a:t>
            </a:r>
          </a:p>
          <a:p>
            <a:r>
              <a:rPr lang="en-US" dirty="0" smtClean="0"/>
              <a:t>Parallel </a:t>
            </a:r>
            <a:r>
              <a:rPr lang="en-US" i="1" dirty="0" smtClean="0"/>
              <a:t>communication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dirty="0" smtClean="0"/>
              <a:t>Parallel process only results of sequential computation.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parallel scan on reductions of sequential computation.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Or…</a:t>
            </a:r>
          </a:p>
          <a:p>
            <a:r>
              <a:rPr lang="en-US" dirty="0" smtClean="0"/>
              <a:t>Parallel </a:t>
            </a:r>
            <a:r>
              <a:rPr lang="en-US" i="1" dirty="0" smtClean="0"/>
              <a:t>partitioning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Exact mapping of VT work-items to each thread.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Register blocking</a:t>
            </a:r>
          </a:p>
          <a:p>
            <a:r>
              <a:rPr lang="en-US" dirty="0" smtClean="0"/>
              <a:t>Assign a </a:t>
            </a:r>
            <a:r>
              <a:rPr lang="en-US" i="1" dirty="0" smtClean="0"/>
              <a:t>grain-size</a:t>
            </a:r>
            <a:r>
              <a:rPr lang="en-US" dirty="0" smtClean="0"/>
              <a:t> of “work-items” to each thread.</a:t>
            </a:r>
          </a:p>
          <a:p>
            <a:r>
              <a:rPr lang="en-US" dirty="0" smtClean="0"/>
              <a:t>Grain-size is fixed, statically-tunable parameter.</a:t>
            </a:r>
          </a:p>
          <a:p>
            <a:endParaRPr lang="en-US" dirty="0"/>
          </a:p>
          <a:p>
            <a:r>
              <a:rPr lang="en-US" dirty="0" smtClean="0"/>
              <a:t>VT = Values per Thread (grain-size).</a:t>
            </a:r>
          </a:p>
          <a:p>
            <a:r>
              <a:rPr lang="en-US" dirty="0" smtClean="0"/>
              <a:t>NT = </a:t>
            </a:r>
            <a:r>
              <a:rPr lang="en-US" dirty="0" err="1" smtClean="0"/>
              <a:t>Num</a:t>
            </a:r>
            <a:r>
              <a:rPr lang="en-US" dirty="0" smtClean="0"/>
              <a:t> Threads per </a:t>
            </a:r>
            <a:r>
              <a:rPr lang="en-US" dirty="0" smtClean="0"/>
              <a:t>tile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NV = NT * VT = </a:t>
            </a:r>
            <a:r>
              <a:rPr lang="en-US" dirty="0" err="1" smtClean="0"/>
              <a:t>Num</a:t>
            </a:r>
            <a:r>
              <a:rPr lang="en-US" dirty="0" smtClean="0"/>
              <a:t> Values per </a:t>
            </a:r>
            <a:r>
              <a:rPr lang="en-US" dirty="0" smtClean="0"/>
              <a:t>ti</a:t>
            </a:r>
            <a:r>
              <a:rPr lang="en-US" dirty="0" smtClean="0"/>
              <a:t>le.</a:t>
            </a:r>
          </a:p>
          <a:p>
            <a:endParaRPr lang="en-US" dirty="0"/>
          </a:p>
          <a:p>
            <a:r>
              <a:rPr lang="en-US" dirty="0" smtClean="0"/>
              <a:t>Size grid to data</a:t>
            </a:r>
          </a:p>
          <a:p>
            <a:pPr lvl="1"/>
            <a:r>
              <a:rPr lang="en-US" dirty="0" smtClean="0"/>
              <a:t>If N = 10M, CTA of 128x7 launches 1.4M threads. </a:t>
            </a:r>
          </a:p>
          <a:p>
            <a:pPr lvl="1"/>
            <a:r>
              <a:rPr lang="en-US" dirty="0" smtClean="0"/>
              <a:t>GPU does load balancing.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2420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Grain-size VT is best tuning parameter.</a:t>
            </a:r>
          </a:p>
          <a:p>
            <a:endParaRPr lang="en-US" dirty="0" smtClean="0"/>
          </a:p>
          <a:p>
            <a:r>
              <a:rPr lang="en-US" dirty="0" smtClean="0"/>
              <a:t>Increase for more sequential work</a:t>
            </a:r>
          </a:p>
          <a:p>
            <a:pPr lvl="1"/>
            <a:r>
              <a:rPr lang="en-US" dirty="0" smtClean="0"/>
              <a:t>Improved work-efficiency.</a:t>
            </a:r>
          </a:p>
          <a:p>
            <a:endParaRPr lang="en-US" dirty="0" smtClean="0"/>
          </a:p>
          <a:p>
            <a:r>
              <a:rPr lang="en-US" dirty="0" smtClean="0"/>
              <a:t>Decrease for less state per thread.</a:t>
            </a:r>
          </a:p>
          <a:p>
            <a:pPr lvl="1"/>
            <a:r>
              <a:rPr lang="en-US" dirty="0" smtClean="0"/>
              <a:t>More concurrent threads per SM.</a:t>
            </a:r>
          </a:p>
          <a:p>
            <a:pPr lvl="1"/>
            <a:r>
              <a:rPr lang="en-US" dirty="0" smtClean="0"/>
              <a:t>Higher occupancy = better latency-hiding.</a:t>
            </a:r>
          </a:p>
          <a:p>
            <a:pPr lvl="1"/>
            <a:endParaRPr lang="en-US" dirty="0"/>
          </a:p>
          <a:p>
            <a:r>
              <a:rPr lang="en-US" dirty="0" smtClean="0"/>
              <a:t>Throughput-oriented processor built with lots of arithmetic and I/O, very little cache.</a:t>
            </a:r>
          </a:p>
          <a:p>
            <a:pPr lvl="1"/>
            <a:r>
              <a:rPr lang="en-US" dirty="0" smtClean="0"/>
              <a:t>Finer control over how on-chip memory is utilized.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15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/>
              <a:t>setting depends on:</a:t>
            </a:r>
          </a:p>
          <a:p>
            <a:pPr lvl="1"/>
            <a:r>
              <a:rPr lang="en-US" dirty="0"/>
              <a:t>Data-type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Input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mix.</a:t>
            </a:r>
            <a:endParaRPr lang="en-US" dirty="0"/>
          </a:p>
          <a:p>
            <a:pPr lvl="1"/>
            <a:r>
              <a:rPr lang="en-US" dirty="0"/>
              <a:t>On-chip memory capacity </a:t>
            </a:r>
            <a:r>
              <a:rPr lang="en-US" dirty="0" smtClean="0"/>
              <a:t>(</a:t>
            </a:r>
            <a:r>
              <a:rPr lang="en-US" dirty="0"/>
              <a:t>shared, L1, L2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Memory latency.</a:t>
            </a:r>
            <a:endParaRPr lang="en-US" dirty="0"/>
          </a:p>
          <a:p>
            <a:pPr lvl="1"/>
            <a:r>
              <a:rPr lang="en-US" dirty="0"/>
              <a:t>Execution </a:t>
            </a:r>
            <a:r>
              <a:rPr lang="en-US" dirty="0" smtClean="0"/>
              <a:t>width.</a:t>
            </a:r>
          </a:p>
          <a:p>
            <a:endParaRPr lang="en-US" dirty="0" smtClean="0"/>
          </a:p>
          <a:p>
            <a:r>
              <a:rPr lang="en-US" dirty="0" smtClean="0"/>
              <a:t>Too many factors for analysis</a:t>
            </a:r>
          </a:p>
          <a:p>
            <a:pPr lvl="1"/>
            <a:r>
              <a:rPr lang="en-US" dirty="0" smtClean="0"/>
              <a:t>Empirical selection.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22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44122"/>
              </p:ext>
            </p:extLst>
          </p:nvPr>
        </p:nvGraphicFramePr>
        <p:xfrm>
          <a:off x="4267200" y="5219700"/>
          <a:ext cx="4114800" cy="1371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GTX 480 (Fermi)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GTX Titan (</a:t>
                      </a:r>
                      <a:r>
                        <a:rPr lang="en-US" u="sng" dirty="0" err="1"/>
                        <a:t>Kepler</a:t>
                      </a:r>
                      <a:r>
                        <a:rPr lang="en-US" u="sng" dirty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32-bit 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128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23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256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64-bit 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128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256</a:t>
                      </a:r>
                      <a:r>
                        <a:rPr lang="en-US" dirty="0"/>
                        <a:t>x</a:t>
                      </a:r>
                      <a:r>
                        <a:rPr lang="en-US" b="1" dirty="0"/>
                        <a:t>5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960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5257800"/>
            <a:ext cx="563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/>
              <a:t>Choose optimal tunings empirically.</a:t>
            </a:r>
          </a:p>
        </p:txBody>
      </p:sp>
    </p:spTree>
    <p:extLst>
      <p:ext uri="{BB962C8B-B14F-4D97-AF65-F5344CB8AC3E}">
        <p14:creationId xmlns:p14="http://schemas.microsoft.com/office/powerpoint/2010/main" val="1419473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with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Out the door and on to the next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92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Scan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717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 smtClean="0"/>
              <a:t>Load tile of NT x VT inputs into </a:t>
            </a:r>
            <a:r>
              <a:rPr lang="en-US" dirty="0" err="1" smtClean="0"/>
              <a:t>smem</a:t>
            </a:r>
            <a:r>
              <a:rPr lang="en-US" dirty="0"/>
              <a:t> </a:t>
            </a:r>
            <a:r>
              <a:rPr lang="en-US" dirty="0" smtClean="0"/>
              <a:t>or register.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DOWNSWEEP</a:t>
            </a:r>
            <a:r>
              <a:rPr lang="en-US" dirty="0" smtClean="0"/>
              <a:t>: Sequential reduction.</a:t>
            </a:r>
          </a:p>
          <a:p>
            <a:pPr lvl="1"/>
            <a:r>
              <a:rPr lang="en-US" dirty="0" smtClean="0"/>
              <a:t>VT elements per thread.</a:t>
            </a:r>
          </a:p>
          <a:p>
            <a:pPr marL="5715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SPINE</a:t>
            </a:r>
            <a:r>
              <a:rPr lang="en-US" dirty="0" smtClean="0"/>
              <a:t>: Parallel communication.</a:t>
            </a:r>
          </a:p>
          <a:p>
            <a:pPr lvl="1"/>
            <a:r>
              <a:rPr lang="en-US" dirty="0" smtClean="0"/>
              <a:t>O(log NT) per tile.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UPSWEEP</a:t>
            </a:r>
            <a:r>
              <a:rPr lang="en-US" dirty="0" smtClean="0"/>
              <a:t>: Sequential scan.</a:t>
            </a:r>
          </a:p>
          <a:p>
            <a:pPr lvl="1"/>
            <a:r>
              <a:rPr lang="en-US" dirty="0" smtClean="0"/>
              <a:t>VT elements per thread.</a:t>
            </a:r>
          </a:p>
          <a:p>
            <a:endParaRPr lang="en-US" dirty="0" smtClean="0"/>
          </a:p>
          <a:p>
            <a:r>
              <a:rPr lang="en-US" dirty="0" smtClean="0"/>
              <a:t>Store results to global.</a:t>
            </a:r>
          </a:p>
        </p:txBody>
      </p:sp>
    </p:spTree>
    <p:extLst>
      <p:ext uri="{BB962C8B-B14F-4D97-AF65-F5344CB8AC3E}">
        <p14:creationId xmlns:p14="http://schemas.microsoft.com/office/powerpoint/2010/main" val="38476215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Kernel: Reduce a tile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</a:p>
          <a:p>
            <a:pPr marL="0" indent="0" algn="ctr">
              <a:buNone/>
            </a:pPr>
            <a:r>
              <a:rPr lang="en-US" dirty="0" smtClean="0"/>
              <a:t>Parallel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801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 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Schedule VT overlapped loads from off-chip memory into register.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values[VT];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(index &lt; count) 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: (T)0;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Sequentially reduce within threads to a 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commutative property of addition to fold non-adjacent inputs.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 (x +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 :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Cooperatively reduce across threads.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CTAReduce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mgpu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::plus&lt;T&gt; &gt;::Reduce(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reduce_shared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tile’s reduction to off-chip memory.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[block] = total;</a:t>
            </a:r>
          </a:p>
        </p:txBody>
      </p:sp>
    </p:spTree>
    <p:extLst>
      <p:ext uri="{BB962C8B-B14F-4D97-AF65-F5344CB8AC3E}">
        <p14:creationId xmlns:p14="http://schemas.microsoft.com/office/powerpoint/2010/main" val="41318516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/>
          <a:lstStyle/>
          <a:p>
            <a:r>
              <a:rPr lang="en-US" dirty="0" smtClean="0"/>
              <a:t>242 GB/s for </a:t>
            </a:r>
            <a:r>
              <a:rPr lang="en-US" dirty="0" err="1" smtClean="0"/>
              <a:t>int</a:t>
            </a:r>
            <a:r>
              <a:rPr lang="en-US" dirty="0" smtClean="0"/>
              <a:t> reduction.</a:t>
            </a:r>
          </a:p>
          <a:p>
            <a:r>
              <a:rPr lang="en-US" dirty="0" smtClean="0"/>
              <a:t>250 GB/s for int64 reduction.</a:t>
            </a:r>
          </a:p>
          <a:p>
            <a:r>
              <a:rPr lang="en-US" dirty="0" smtClean="0"/>
              <a:t>288 GB/s theoretical peak GTX Titan.</a:t>
            </a:r>
            <a:endParaRPr lang="en-US" dirty="0"/>
          </a:p>
        </p:txBody>
      </p:sp>
      <p:pic>
        <p:nvPicPr>
          <p:cNvPr id="87042" name="Picture 2" descr="http://nvlabs.github.io/moderngpu/benchmark_redu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Kernel: Scan a tile</a:t>
            </a:r>
          </a:p>
          <a:p>
            <a:pPr marL="0" indent="0" algn="ctr">
              <a:buNone/>
            </a:pPr>
            <a:r>
              <a:rPr lang="en-US" dirty="0" smtClean="0"/>
              <a:t>Transpose through on-chip memory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</a:p>
          <a:p>
            <a:pPr marL="0" indent="0" algn="ctr">
              <a:buNone/>
            </a:pPr>
            <a:r>
              <a:rPr lang="en-US" dirty="0" smtClean="0"/>
              <a:t>Parallel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004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Load data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order.</a:t>
            </a:r>
            <a:endParaRPr lang="en-US" dirty="0" smtClean="0"/>
          </a:p>
          <a:p>
            <a:pPr lvl="1"/>
            <a:r>
              <a:rPr lang="en-US" dirty="0" smtClean="0"/>
              <a:t>Data[NT *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 for 0 &lt;= I &lt; VT.</a:t>
            </a:r>
          </a:p>
          <a:p>
            <a:pPr lvl="1"/>
            <a:r>
              <a:rPr lang="en-US" dirty="0" smtClean="0"/>
              <a:t>Coalesced.</a:t>
            </a:r>
          </a:p>
          <a:p>
            <a:pPr lvl="1"/>
            <a:r>
              <a:rPr lang="en-US" dirty="0" smtClean="0"/>
              <a:t>Threads cooperatively load full cache lines.</a:t>
            </a:r>
          </a:p>
          <a:p>
            <a:pPr lvl="1"/>
            <a:endParaRPr lang="en-US" dirty="0"/>
          </a:p>
          <a:p>
            <a:r>
              <a:rPr lang="en-US" dirty="0" smtClean="0"/>
              <a:t>Transpose through shared memory to </a:t>
            </a:r>
            <a:r>
              <a:rPr lang="en-US" i="1" dirty="0" smtClean="0"/>
              <a:t>thread order.</a:t>
            </a:r>
            <a:endParaRPr lang="en-US" dirty="0" smtClean="0"/>
          </a:p>
          <a:p>
            <a:pPr lvl="1"/>
            <a:r>
              <a:rPr lang="en-US" dirty="0" smtClean="0"/>
              <a:t>Store to shared memory.</a:t>
            </a:r>
          </a:p>
          <a:p>
            <a:pPr lvl="1"/>
            <a:r>
              <a:rPr lang="en-US" dirty="0" smtClean="0"/>
              <a:t>Load back with x[</a:t>
            </a:r>
            <a:r>
              <a:rPr lang="en-US" dirty="0" err="1" smtClean="0"/>
              <a:t>i</a:t>
            </a:r>
            <a:r>
              <a:rPr lang="en-US" dirty="0" smtClean="0"/>
              <a:t>] = shared[VT * </a:t>
            </a:r>
            <a:r>
              <a:rPr lang="en-US" dirty="0" err="1" smtClean="0"/>
              <a:t>tid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Each thread has VT consecutive items.</a:t>
            </a:r>
          </a:p>
          <a:p>
            <a:pPr lvl="1"/>
            <a:endParaRPr lang="en-US" dirty="0"/>
          </a:p>
          <a:p>
            <a:r>
              <a:rPr lang="en-US" dirty="0" smtClean="0"/>
              <a:t>May load in thread order with __</a:t>
            </a:r>
            <a:r>
              <a:rPr lang="en-US" dirty="0" err="1" smtClean="0"/>
              <a:t>ldg</a:t>
            </a:r>
            <a:r>
              <a:rPr lang="en-US" dirty="0" smtClean="0"/>
              <a:t>/texture.</a:t>
            </a:r>
          </a:p>
          <a:p>
            <a:r>
              <a:rPr lang="en-US" dirty="0" smtClean="0"/>
              <a:t>Still need to manually transpose to store.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19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 tile (1) – Load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 VT overlapped loads from off-chip memory into register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into </a:t>
            </a:r>
            <a:r>
              <a:rPr lang="en-US" sz="1400" dirty="0" err="1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strided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values[VT];	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(index &lt; count) 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: (T)0;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data in shared memory.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data into register in thread order.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82237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 tile (2) – The good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UPSWEEP: Sequentially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 within threads.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(x + values[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: values[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SPINE: Cooperatively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across threads. Return the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-scan.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CTAScan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&lt;NT,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mgpu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::plus&lt;T&gt; &gt;::Scan(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shared.scanStorage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DOWNSWEEP: Sequentially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-scan of reductions into inputs.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 x2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if(inclusive) x += x2;		// Inclusive: add then store.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x;			// x is the scan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if(!inclusive) x += x2;		// Exclusive: store then add.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634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584775"/>
          </a:xfrm>
        </p:spPr>
        <p:txBody>
          <a:bodyPr/>
          <a:lstStyle/>
          <a:p>
            <a:r>
              <a:rPr lang="en-US" dirty="0" smtClean="0"/>
              <a:t>Scan a tile (3) – Store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results to shared memory.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shared.scanStorage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results from shared memory in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strided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and make coalesced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stores to off-chip memory.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index &lt; count)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index]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97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Streaming algorithm overview</a:t>
            </a:r>
          </a:p>
          <a:p>
            <a:pPr marL="569912" lvl="1" indent="0">
              <a:buNone/>
            </a:pPr>
            <a:r>
              <a:rPr lang="en-US" dirty="0" smtClean="0"/>
              <a:t>Two-phase decomposition.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</a:t>
            </a:r>
          </a:p>
          <a:p>
            <a:pPr marL="569912" lvl="1" indent="0">
              <a:buNone/>
            </a:pPr>
            <a:r>
              <a:rPr lang="en-US" dirty="0" smtClean="0"/>
              <a:t>Parallel </a:t>
            </a:r>
            <a:r>
              <a:rPr lang="en-US" i="1" dirty="0" smtClean="0"/>
              <a:t>communication</a:t>
            </a:r>
            <a:r>
              <a:rPr lang="en-US" dirty="0" smtClean="0"/>
              <a:t>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</a:t>
            </a:r>
          </a:p>
          <a:p>
            <a:pPr marL="569912" lvl="1" indent="0">
              <a:buNone/>
            </a:pPr>
            <a:r>
              <a:rPr lang="en-US" dirty="0" smtClean="0"/>
              <a:t>Parallel </a:t>
            </a:r>
            <a:r>
              <a:rPr lang="en-US" i="1" dirty="0" smtClean="0"/>
              <a:t>partitioning</a:t>
            </a:r>
            <a:r>
              <a:rPr lang="en-US" dirty="0" smtClean="0"/>
              <a:t>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</a:t>
            </a:r>
          </a:p>
          <a:p>
            <a:pPr marL="571500" lvl="1" indent="0">
              <a:buNone/>
            </a:pPr>
            <a:r>
              <a:rPr lang="en-US" dirty="0" smtClean="0"/>
              <a:t>Leverage merge-like streaming primitives.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62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Increasing VT:</a:t>
            </a:r>
          </a:p>
          <a:p>
            <a:pPr lvl="1"/>
            <a:r>
              <a:rPr lang="en-US" dirty="0" smtClean="0"/>
              <a:t>Amortize parallel scan for better work-efficiency.</a:t>
            </a:r>
          </a:p>
          <a:p>
            <a:pPr lvl="1"/>
            <a:r>
              <a:rPr lang="en-US" dirty="0" smtClean="0"/>
              <a:t>Support more concurrent loads.</a:t>
            </a:r>
          </a:p>
          <a:p>
            <a:pPr lvl="1"/>
            <a:endParaRPr lang="en-US" dirty="0"/>
          </a:p>
          <a:p>
            <a:r>
              <a:rPr lang="en-US" dirty="0" smtClean="0"/>
              <a:t>Decreasing VT:</a:t>
            </a:r>
          </a:p>
          <a:p>
            <a:pPr lvl="1"/>
            <a:r>
              <a:rPr lang="en-US" dirty="0" smtClean="0"/>
              <a:t>Reduces per-thread state for better occupancy.</a:t>
            </a:r>
          </a:p>
          <a:p>
            <a:pPr lvl="1"/>
            <a:r>
              <a:rPr lang="en-US" dirty="0" smtClean="0"/>
              <a:t>Fit more CTAs/SM for better latency hiding at barriers.</a:t>
            </a:r>
          </a:p>
          <a:p>
            <a:pPr lvl="1"/>
            <a:r>
              <a:rPr lang="en-US" dirty="0" smtClean="0"/>
              <a:t>Better utilization for small inputs (fewer idle SMs).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6541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odd VT:</a:t>
            </a:r>
          </a:p>
          <a:p>
            <a:pPr lvl="1"/>
            <a:r>
              <a:rPr lang="en-US" dirty="0"/>
              <a:t>Avoid bank conflicts when transposing through on-chip memory.</a:t>
            </a:r>
          </a:p>
          <a:p>
            <a:pPr lvl="1"/>
            <a:r>
              <a:rPr lang="en-US" dirty="0"/>
              <a:t>((VT * </a:t>
            </a:r>
            <a:r>
              <a:rPr lang="en-US" dirty="0" err="1"/>
              <a:t>tid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% 32) hits each bank once per warp per step.</a:t>
            </a:r>
          </a:p>
          <a:p>
            <a:endParaRPr lang="en-US" dirty="0" smtClean="0"/>
          </a:p>
          <a:p>
            <a:r>
              <a:rPr lang="en-US" dirty="0" smtClean="0"/>
              <a:t>When transposing with VT = 8, 8-way conflicts:</a:t>
            </a:r>
          </a:p>
          <a:p>
            <a:pPr lvl="1"/>
            <a:r>
              <a:rPr lang="en-US" dirty="0" smtClean="0"/>
              <a:t>0-&gt;0 (0), 4-&gt;32 (0), 8-&gt;64 (0), 12-&gt;96 (0),</a:t>
            </a:r>
          </a:p>
          <a:p>
            <a:pPr lvl="1"/>
            <a:r>
              <a:rPr lang="en-US" dirty="0" smtClean="0"/>
              <a:t>16-&gt;128 (0), 20-&gt;160 (0), 24-&gt;192 (0), 28-&gt;224 (0)</a:t>
            </a:r>
          </a:p>
          <a:p>
            <a:r>
              <a:rPr lang="en-US" dirty="0" smtClean="0"/>
              <a:t>When transposing with VT = 7, no bank conflicts:</a:t>
            </a:r>
          </a:p>
          <a:p>
            <a:pPr lvl="1"/>
            <a:r>
              <a:rPr lang="en-US" dirty="0" smtClean="0"/>
              <a:t>0-&gt;0 (0), 1-&gt;7 (7), 2-&gt;14 (14), 3-&gt;21 (21)</a:t>
            </a:r>
          </a:p>
          <a:p>
            <a:pPr lvl="1"/>
            <a:r>
              <a:rPr lang="en-US" dirty="0" smtClean="0"/>
              <a:t>4-&gt;28 (28), 5-&gt;35 (3), 6-&gt;42 (10), 7-&gt;49 (17)</a:t>
            </a:r>
          </a:p>
          <a:p>
            <a:pPr lvl="1"/>
            <a:r>
              <a:rPr lang="en-US" dirty="0" smtClean="0"/>
              <a:t>8-&gt;56 (24), 9-&gt;63 (31), 10-&gt;70 (6), 11-&gt;77 (13)…</a:t>
            </a:r>
          </a:p>
        </p:txBody>
      </p:sp>
    </p:spTree>
    <p:extLst>
      <p:ext uri="{BB962C8B-B14F-4D97-AF65-F5344CB8AC3E}">
        <p14:creationId xmlns:p14="http://schemas.microsoft.com/office/powerpoint/2010/main" val="331971450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95400"/>
          </a:xfrm>
        </p:spPr>
        <p:txBody>
          <a:bodyPr/>
          <a:lstStyle/>
          <a:p>
            <a:r>
              <a:rPr lang="en-US" dirty="0" smtClean="0"/>
              <a:t>238 GB/s for </a:t>
            </a:r>
            <a:r>
              <a:rPr lang="en-US" dirty="0" err="1" smtClean="0"/>
              <a:t>int</a:t>
            </a:r>
            <a:r>
              <a:rPr lang="en-US" dirty="0" smtClean="0"/>
              <a:t> scan.</a:t>
            </a:r>
          </a:p>
          <a:p>
            <a:r>
              <a:rPr lang="en-US" dirty="0" smtClean="0"/>
              <a:t>233 GB/s for int64 scan.</a:t>
            </a:r>
          </a:p>
          <a:p>
            <a:r>
              <a:rPr lang="en-US" dirty="0" smtClean="0"/>
              <a:t>288 GB/s theoretical peak GTX Titan.</a:t>
            </a:r>
            <a:endParaRPr lang="en-US" dirty="0"/>
          </a:p>
        </p:txBody>
      </p:sp>
      <p:pic>
        <p:nvPicPr>
          <p:cNvPr id="89090" name="Picture 2" descr="http://nvlabs.github.io/moderngpu/benchmark_sc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Merge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7637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CPUMerge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T*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T*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Comp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0, bi = 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if(bi &gt;=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else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else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!comp(b[bi], a[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a[</a:t>
            </a:r>
            <a:r>
              <a:rPr lang="en-US" sz="16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&lt;= b[bi]</a:t>
            </a:r>
            <a:endParaRPr lang="en-US" sz="1600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Emit smaller element.</a:t>
            </a:r>
            <a:endParaRPr lang="en-US" sz="1600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p ? a[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: b[bi++];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Examine two keys and output one element per iteration. O(n) work-efficiency.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0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</a:p>
          <a:p>
            <a:pPr lvl="1"/>
            <a:r>
              <a:rPr lang="en-US" dirty="0" smtClean="0"/>
              <a:t>Low-latency when number of  processors is order N.</a:t>
            </a:r>
          </a:p>
          <a:p>
            <a:pPr lvl="1"/>
            <a:r>
              <a:rPr lang="en-US" dirty="0" smtClean="0"/>
              <a:t>One item per thread. Communication free.</a:t>
            </a:r>
          </a:p>
          <a:p>
            <a:endParaRPr lang="en-US" dirty="0"/>
          </a:p>
          <a:p>
            <a:r>
              <a:rPr lang="en-US" dirty="0" smtClean="0"/>
              <a:t>Two kernels: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 smtClean="0"/>
              <a:t>KernelA</a:t>
            </a:r>
            <a:r>
              <a:rPr lang="en-US" dirty="0" smtClean="0"/>
              <a:t> assigns one thread to each item in A.</a:t>
            </a:r>
          </a:p>
          <a:p>
            <a:pPr marL="1028700" lvl="2" indent="0">
              <a:buNone/>
            </a:pPr>
            <a:r>
              <a:rPr lang="en-US" dirty="0" smtClean="0"/>
              <a:t>Insert A[</a:t>
            </a:r>
            <a:r>
              <a:rPr lang="en-US" dirty="0" err="1" smtClean="0"/>
              <a:t>i</a:t>
            </a:r>
            <a:r>
              <a:rPr lang="en-US" dirty="0" smtClean="0"/>
              <a:t>] into </a:t>
            </a:r>
            <a:r>
              <a:rPr lang="en-US" dirty="0" err="1" smtClean="0"/>
              <a:t>dest</a:t>
            </a:r>
            <a:r>
              <a:rPr lang="en-US" dirty="0" smtClean="0"/>
              <a:t> at 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 + </a:t>
            </a:r>
            <a:r>
              <a:rPr lang="en-US" dirty="0" err="1" smtClean="0">
                <a:solidFill>
                  <a:srgbClr val="73B900"/>
                </a:solidFill>
              </a:rPr>
              <a:t>lower_bound</a:t>
            </a:r>
            <a:r>
              <a:rPr lang="en-US" dirty="0" smtClean="0">
                <a:solidFill>
                  <a:srgbClr val="73B900"/>
                </a:solidFill>
              </a:rPr>
              <a:t>(A[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], B)</a:t>
            </a:r>
            <a:r>
              <a:rPr lang="en-US" dirty="0" smtClean="0"/>
              <a:t>.</a:t>
            </a:r>
          </a:p>
          <a:p>
            <a:pPr marL="1028700" lvl="1" indent="-457200">
              <a:buFont typeface="+mj-lt"/>
              <a:buAutoNum type="arabicPeriod"/>
            </a:pPr>
            <a:endParaRPr lang="en-US" dirty="0" smtClean="0"/>
          </a:p>
          <a:p>
            <a:pPr marL="1028700" lvl="1" indent="-457200">
              <a:buFont typeface="+mj-lt"/>
              <a:buAutoNum type="arabicPeriod"/>
            </a:pPr>
            <a:r>
              <a:rPr lang="en-US" dirty="0" err="1" smtClean="0"/>
              <a:t>KernelB</a:t>
            </a:r>
            <a:r>
              <a:rPr lang="en-US" dirty="0" smtClean="0"/>
              <a:t> assigns one thread to each item in B.</a:t>
            </a:r>
          </a:p>
          <a:p>
            <a:pPr marL="1028700" lvl="2" indent="0">
              <a:buNone/>
            </a:pPr>
            <a:r>
              <a:rPr lang="en-US" dirty="0" smtClean="0"/>
              <a:t>Insert B[</a:t>
            </a:r>
            <a:r>
              <a:rPr lang="en-US" dirty="0" err="1" smtClean="0"/>
              <a:t>i</a:t>
            </a:r>
            <a:r>
              <a:rPr lang="en-US" dirty="0" smtClean="0"/>
              <a:t>] into </a:t>
            </a:r>
            <a:r>
              <a:rPr lang="en-US" dirty="0" err="1" smtClean="0"/>
              <a:t>dest</a:t>
            </a:r>
            <a:r>
              <a:rPr lang="en-US" dirty="0" smtClean="0"/>
              <a:t> at 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 + </a:t>
            </a:r>
            <a:r>
              <a:rPr lang="en-US" dirty="0" err="1" smtClean="0">
                <a:solidFill>
                  <a:srgbClr val="73B900"/>
                </a:solidFill>
              </a:rPr>
              <a:t>upper_bound</a:t>
            </a:r>
            <a:r>
              <a:rPr lang="en-US" dirty="0" smtClean="0">
                <a:solidFill>
                  <a:srgbClr val="73B900"/>
                </a:solidFill>
              </a:rPr>
              <a:t>(B[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], A)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873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 smtClean="0"/>
              <a:t>Parallel version is concurrent but inefficient.</a:t>
            </a:r>
          </a:p>
          <a:p>
            <a:pPr lvl="1"/>
            <a:r>
              <a:rPr lang="en-US" dirty="0" smtClean="0"/>
              <a:t>Serial code is O(n).</a:t>
            </a:r>
          </a:p>
          <a:p>
            <a:pPr lvl="1"/>
            <a:r>
              <a:rPr lang="en-US" dirty="0" smtClean="0"/>
              <a:t>Parallel code is O(n log n).</a:t>
            </a:r>
          </a:p>
          <a:p>
            <a:pPr lvl="1"/>
            <a:r>
              <a:rPr lang="en-US" dirty="0" smtClean="0"/>
              <a:t>Each thread only does one element. How to register block?</a:t>
            </a:r>
          </a:p>
          <a:p>
            <a:endParaRPr lang="en-US" dirty="0"/>
          </a:p>
          <a:p>
            <a:r>
              <a:rPr lang="en-US" u="sng" dirty="0" smtClean="0"/>
              <a:t>Parallel code doesn’t resemble sequential code at all.</a:t>
            </a:r>
          </a:p>
          <a:p>
            <a:pPr lvl="1"/>
            <a:r>
              <a:rPr lang="en-US" dirty="0" smtClean="0"/>
              <a:t>Hard to extend to other merge-like operations.</a:t>
            </a:r>
          </a:p>
          <a:p>
            <a:endParaRPr lang="en-US" dirty="0"/>
          </a:p>
          <a:p>
            <a:r>
              <a:rPr lang="en-US" u="sng" dirty="0" smtClean="0"/>
              <a:t>Parallel code tries to solve two problems at once</a:t>
            </a:r>
            <a:r>
              <a:rPr lang="en-US" dirty="0" smtClean="0"/>
              <a:t>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Decomposition/scheduling work to parallel processors.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Merge-specific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29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implementation in two phases: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PARTITIONING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Maps fixed-size work onto each tile/thread.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Expose adjustable </a:t>
            </a:r>
            <a:r>
              <a:rPr lang="en-US" i="1" dirty="0" smtClean="0"/>
              <a:t>grain size</a:t>
            </a:r>
            <a:r>
              <a:rPr lang="en-US" dirty="0" smtClean="0"/>
              <a:t> parameter (VT).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Implement with one binary search per partition.</a:t>
            </a:r>
          </a:p>
          <a:p>
            <a:pPr marL="1485900" lvl="2" indent="-457200">
              <a:buFont typeface="+mj-lt"/>
              <a:buAutoNum type="arabicPeriod"/>
            </a:pPr>
            <a:endParaRPr lang="en-US" dirty="0"/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WORK LOGIC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Executes code specific for solving problem.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Resembles CPU sequential code.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More efficient and more extensible.</a:t>
            </a:r>
          </a:p>
        </p:txBody>
      </p:sp>
    </p:spTree>
    <p:extLst>
      <p:ext uri="{BB962C8B-B14F-4D97-AF65-F5344CB8AC3E}">
        <p14:creationId xmlns:p14="http://schemas.microsoft.com/office/powerpoint/2010/main" val="374472439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multi-select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k-smallest inputs in two sorted inputs.</a:t>
            </a:r>
          </a:p>
          <a:p>
            <a:r>
              <a:rPr lang="en-US" dirty="0" smtClean="0"/>
              <a:t>Partitions problem into n / NV disjoint interval pairs.</a:t>
            </a:r>
          </a:p>
          <a:p>
            <a:endParaRPr lang="en-US" dirty="0" smtClean="0"/>
          </a:p>
          <a:p>
            <a:r>
              <a:rPr lang="en-US" dirty="0" smtClean="0"/>
              <a:t>Coarse-grained partition:</a:t>
            </a:r>
          </a:p>
          <a:p>
            <a:pPr lvl="1"/>
            <a:r>
              <a:rPr lang="en-US" dirty="0" smtClean="0"/>
              <a:t>k = NV * tile.</a:t>
            </a:r>
          </a:p>
          <a:p>
            <a:pPr lvl="1"/>
            <a:r>
              <a:rPr lang="en-US" dirty="0" smtClean="0"/>
              <a:t>Load interval from A and B into on-chip memory.</a:t>
            </a:r>
          </a:p>
          <a:p>
            <a:pPr lvl="1"/>
            <a:endParaRPr lang="en-US" dirty="0"/>
          </a:p>
          <a:p>
            <a:r>
              <a:rPr lang="en-US" dirty="0" smtClean="0"/>
              <a:t>Fine-grained partition:</a:t>
            </a:r>
          </a:p>
          <a:p>
            <a:pPr lvl="1"/>
            <a:r>
              <a:rPr lang="en-US" dirty="0" smtClean="0"/>
              <a:t>k = VT * </a:t>
            </a:r>
            <a:r>
              <a:rPr lang="en-US" dirty="0" err="1" smtClean="0"/>
              <a:t>tid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Sequential merge of VT inputs from on-chip memory into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724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543550" cy="4820478"/>
          </a:xfrm>
        </p:spPr>
      </p:pic>
    </p:spTree>
    <p:extLst>
      <p:ext uri="{BB962C8B-B14F-4D97-AF65-F5344CB8AC3E}">
        <p14:creationId xmlns:p14="http://schemas.microsoft.com/office/powerpoint/2010/main" val="17675733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Array-processing functions with 1D locality:</a:t>
            </a:r>
          </a:p>
          <a:p>
            <a:pPr lvl="1"/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Radix sort</a:t>
            </a:r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</a:p>
          <a:p>
            <a:pPr lvl="1"/>
            <a:r>
              <a:rPr lang="en-US" dirty="0" smtClean="0"/>
              <a:t>Relational joins (sort-merge-join)</a:t>
            </a:r>
          </a:p>
          <a:p>
            <a:pPr lvl="2"/>
            <a:r>
              <a:rPr lang="en-US" dirty="0" smtClean="0"/>
              <a:t>Inner, left, right, outer</a:t>
            </a:r>
          </a:p>
          <a:p>
            <a:pPr lvl="1"/>
            <a:r>
              <a:rPr lang="en-US" dirty="0" err="1" smtClean="0"/>
              <a:t>Multiset</a:t>
            </a:r>
            <a:r>
              <a:rPr lang="en-US" dirty="0" smtClean="0"/>
              <a:t> operations </a:t>
            </a:r>
          </a:p>
          <a:p>
            <a:pPr lvl="2"/>
            <a:r>
              <a:rPr lang="en-US" dirty="0" smtClean="0"/>
              <a:t>Intersection, union, difference, symmetric difference</a:t>
            </a:r>
          </a:p>
          <a:p>
            <a:pPr lvl="1"/>
            <a:r>
              <a:rPr lang="en-US" dirty="0" smtClean="0"/>
              <a:t>Segmented reduction</a:t>
            </a:r>
          </a:p>
          <a:p>
            <a:pPr lvl="1"/>
            <a:r>
              <a:rPr lang="en-US" dirty="0" smtClean="0"/>
              <a:t>Sparse matrix * dense vector (</a:t>
            </a:r>
            <a:r>
              <a:rPr lang="en-US" dirty="0" err="1" smtClean="0"/>
              <a:t>Spmv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543549" cy="4820478"/>
          </a:xfrm>
        </p:spPr>
      </p:pic>
    </p:spTree>
    <p:extLst>
      <p:ext uri="{BB962C8B-B14F-4D97-AF65-F5344CB8AC3E}">
        <p14:creationId xmlns:p14="http://schemas.microsoft.com/office/powerpoint/2010/main" val="32245010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943600" cy="4645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Device code: Merge</a:t>
            </a:r>
            <a:endParaRPr lang="en-US" sz="3200" dirty="0">
              <a:solidFill>
                <a:srgbClr val="73B900"/>
              </a:solidFill>
            </a:endParaRPr>
          </a:p>
          <a:p>
            <a:pPr marL="0" indent="0" algn="ctr">
              <a:buNone/>
            </a:pPr>
            <a:r>
              <a:rPr lang="en-US" dirty="0"/>
              <a:t>Parallel </a:t>
            </a:r>
            <a:r>
              <a:rPr lang="en-US" dirty="0" smtClean="0"/>
              <a:t>decomposition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73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It1,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It2,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(It1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It2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Comp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begin = max(0,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= min(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while(begin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!comp(b[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else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begin;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0" lvl="1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Simultaneously search two arrays by using constraint</a:t>
            </a:r>
            <a:r>
              <a:rPr lang="en-US" kern="0" dirty="0" smtClean="0">
                <a:solidFill>
                  <a:srgbClr val="73B900"/>
                </a:solidFill>
              </a:rPr>
              <a:t> </a:t>
            </a:r>
            <a:r>
              <a:rPr lang="en-US" kern="0" dirty="0" err="1" smtClean="0">
                <a:solidFill>
                  <a:srgbClr val="73B900"/>
                </a:solidFill>
              </a:rPr>
              <a:t>ai</a:t>
            </a:r>
            <a:r>
              <a:rPr lang="en-US" kern="0" dirty="0" smtClean="0">
                <a:solidFill>
                  <a:srgbClr val="73B900"/>
                </a:solidFill>
              </a:rPr>
              <a:t> + bi = </a:t>
            </a:r>
            <a:r>
              <a:rPr lang="en-US" kern="0" dirty="0" err="1" smtClean="0">
                <a:solidFill>
                  <a:srgbClr val="73B900"/>
                </a:solidFill>
              </a:rPr>
              <a:t>diag</a:t>
            </a:r>
            <a:r>
              <a:rPr lang="en-US" kern="0" dirty="0" smtClean="0">
                <a:solidFill>
                  <a:srgbClr val="73B900"/>
                </a:solidFill>
              </a:rPr>
              <a:t> </a:t>
            </a:r>
            <a:r>
              <a:rPr lang="en-US" kern="0" dirty="0" smtClean="0"/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192977196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T x1 = keys[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T x2 = keys[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If p is true, emit from A, otherwise emit from B.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if(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!comp(x2, x1);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// p = x1 &lt;= x2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because of #pragma unroll, merged[</a:t>
            </a:r>
            <a:r>
              <a:rPr lang="en-US" sz="1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is static indexing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	// so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is kept in RF, not </a:t>
            </a:r>
            <a:r>
              <a:rPr lang="en-US" sz="1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p ? x1 : x2;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if(p)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5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grain-size VT enables loop unrolling.</a:t>
            </a:r>
          </a:p>
          <a:p>
            <a:pPr lvl="1"/>
            <a:r>
              <a:rPr lang="en-US" dirty="0" smtClean="0"/>
              <a:t>Simpler control.</a:t>
            </a:r>
          </a:p>
          <a:p>
            <a:r>
              <a:rPr lang="en-US" dirty="0" smtClean="0"/>
              <a:t>Load from on-chip shared memory.</a:t>
            </a:r>
          </a:p>
          <a:p>
            <a:pPr lvl="1"/>
            <a:r>
              <a:rPr lang="en-US" dirty="0" smtClean="0"/>
              <a:t>Requires dynamic indexing.</a:t>
            </a:r>
          </a:p>
          <a:p>
            <a:r>
              <a:rPr lang="en-US" dirty="0" smtClean="0"/>
              <a:t>Merge into register.</a:t>
            </a:r>
          </a:p>
          <a:p>
            <a:pPr lvl="1"/>
            <a:r>
              <a:rPr lang="en-US" dirty="0" smtClean="0"/>
              <a:t>RF is capacious. </a:t>
            </a:r>
          </a:p>
          <a:p>
            <a:endParaRPr lang="en-US" dirty="0"/>
          </a:p>
          <a:p>
            <a:r>
              <a:rPr lang="en-US" dirty="0" smtClean="0"/>
              <a:t>After merge, __</a:t>
            </a:r>
            <a:r>
              <a:rPr lang="en-US" dirty="0" err="1" smtClean="0"/>
              <a:t>syncthreads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free to use on-chip memory without stepping on toes.</a:t>
            </a:r>
          </a:p>
          <a:p>
            <a:r>
              <a:rPr lang="en-US" dirty="0" smtClean="0"/>
              <a:t>Transpose in on-chip memory and store to global.</a:t>
            </a:r>
          </a:p>
          <a:p>
            <a:pPr lvl="1"/>
            <a:r>
              <a:rPr lang="en-US" dirty="0" smtClean="0"/>
              <a:t>Same as Scan kernel…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41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6941"/>
            <a:ext cx="7175720" cy="428705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8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/>
              <a:t>peak bandwidth GTX Titan.</a:t>
            </a:r>
          </a:p>
          <a:p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/>
              <a:t>peak bandwidth GTX 480.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11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Relational Joins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4004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143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dirty="0" smtClean="0"/>
              <a:t>We join two sorted tables (sort-merge join).</a:t>
            </a:r>
          </a:p>
          <a:p>
            <a:endParaRPr lang="en-US" kern="0" dirty="0" smtClean="0"/>
          </a:p>
          <a:p>
            <a:r>
              <a:rPr lang="en-US" kern="0" dirty="0" smtClean="0"/>
              <a:t>Equal keys in A and B are expanded with outer product.</a:t>
            </a:r>
          </a:p>
          <a:p>
            <a:endParaRPr lang="en-US" kern="0" dirty="0" smtClean="0"/>
          </a:p>
          <a:p>
            <a:r>
              <a:rPr lang="en-US" kern="0" dirty="0" smtClean="0"/>
              <a:t>Keys in A not found in B are emitted with left-join (null B key).</a:t>
            </a:r>
          </a:p>
          <a:p>
            <a:endParaRPr lang="en-US" kern="0" dirty="0" smtClean="0"/>
          </a:p>
          <a:p>
            <a:r>
              <a:rPr lang="en-US" kern="0" dirty="0" smtClean="0"/>
              <a:t>Keys in B not found in A are emitted with right-join (null A key).</a:t>
            </a:r>
          </a:p>
          <a:p>
            <a:endParaRPr lang="en-US" kern="0" dirty="0"/>
          </a:p>
          <a:p>
            <a:r>
              <a:rPr lang="en-US" kern="0" dirty="0" smtClean="0"/>
              <a:t>Called “merge-join” because it’s like a merge.</a:t>
            </a:r>
          </a:p>
        </p:txBody>
      </p:sp>
    </p:spTree>
    <p:extLst>
      <p:ext uri="{BB962C8B-B14F-4D97-AF65-F5344CB8AC3E}">
        <p14:creationId xmlns:p14="http://schemas.microsoft.com/office/powerpoint/2010/main" val="17251648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24537"/>
              </p:ext>
            </p:extLst>
          </p:nvPr>
        </p:nvGraphicFramePr>
        <p:xfrm>
          <a:off x="3962400" y="76200"/>
          <a:ext cx="4120980" cy="5533341"/>
        </p:xfrm>
        <a:graphic>
          <a:graphicData uri="http://schemas.openxmlformats.org/drawingml/2006/table">
            <a:tbl>
              <a:tblPr/>
              <a:tblGrid>
                <a:gridCol w="686830"/>
                <a:gridCol w="686830"/>
                <a:gridCol w="686830"/>
                <a:gridCol w="686830"/>
                <a:gridCol w="591008"/>
                <a:gridCol w="782652"/>
              </a:tblGrid>
              <a:tr h="266209"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Row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A index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A key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B key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B index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Join type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 dirty="0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2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2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3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G</a:t>
                      </a:r>
                      <a:r>
                        <a:rPr lang="en-US" sz="1050" b="1" baseline="30000" dirty="0">
                          <a:effectLst/>
                        </a:rPr>
                        <a:t>0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J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J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M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M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L</a:t>
                      </a:r>
                      <a:r>
                        <a:rPr lang="en-US" sz="1050" b="1" baseline="30000" dirty="0">
                          <a:effectLst/>
                        </a:rPr>
                        <a:t>0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590800"/>
            <a:ext cx="342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dirty="0" smtClean="0"/>
              <a:t>Use two-phase decomposition to implement outer join with perfect load-balancing.</a:t>
            </a:r>
          </a:p>
          <a:p>
            <a:endParaRPr lang="en-US" kern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322898"/>
              </p:ext>
            </p:extLst>
          </p:nvPr>
        </p:nvGraphicFramePr>
        <p:xfrm>
          <a:off x="381000" y="5638800"/>
          <a:ext cx="8534408" cy="1097280"/>
        </p:xfrm>
        <a:graphic>
          <a:graphicData uri="http://schemas.openxmlformats.org/drawingml/2006/table">
            <a:tbl>
              <a:tblPr/>
              <a:tblGrid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baseline="30000" dirty="0"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30000" dirty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02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Streaming algorithms:</a:t>
            </a:r>
          </a:p>
          <a:p>
            <a:pPr lvl="1"/>
            <a:r>
              <a:rPr lang="en-US" sz="2400" dirty="0">
                <a:solidFill>
                  <a:srgbClr val="73B900"/>
                </a:solidFill>
              </a:rPr>
              <a:t>*** Bandwidth-limited </a:t>
            </a:r>
            <a:r>
              <a:rPr lang="en-US" sz="2400" dirty="0" smtClean="0">
                <a:solidFill>
                  <a:srgbClr val="73B900"/>
                </a:solidFill>
              </a:rPr>
              <a:t>*** </a:t>
            </a:r>
            <a:r>
              <a:rPr lang="en-US" sz="2400" dirty="0" smtClean="0"/>
              <a:t>(if we do it right).</a:t>
            </a:r>
          </a:p>
          <a:p>
            <a:pPr lvl="1"/>
            <a:r>
              <a:rPr lang="en-US" dirty="0" smtClean="0"/>
              <a:t>One or two input sequences.</a:t>
            </a:r>
          </a:p>
          <a:p>
            <a:pPr lvl="1"/>
            <a:r>
              <a:rPr lang="en-US" dirty="0" smtClean="0"/>
              <a:t>One output sequence.</a:t>
            </a:r>
          </a:p>
          <a:p>
            <a:pPr lvl="1"/>
            <a:r>
              <a:rPr lang="en-US" dirty="0" smtClean="0"/>
              <a:t>1D locality.</a:t>
            </a:r>
          </a:p>
          <a:p>
            <a:pPr lvl="1"/>
            <a:r>
              <a:rPr lang="en-US" dirty="0" smtClean="0"/>
              <a:t>Low flops/byte.</a:t>
            </a:r>
          </a:p>
          <a:p>
            <a:pPr lvl="1"/>
            <a:r>
              <a:rPr lang="en-US" dirty="0" smtClean="0"/>
              <a:t>Runs great on GPU!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GPU for details:</a:t>
            </a:r>
          </a:p>
          <a:p>
            <a:pPr lvl="1"/>
            <a:r>
              <a:rPr lang="en-US" dirty="0" smtClean="0"/>
              <a:t>Text: </a:t>
            </a:r>
            <a:r>
              <a:rPr lang="en-US" dirty="0" smtClean="0">
                <a:hlinkClick r:id="rId3"/>
              </a:rPr>
              <a:t>http://www.moderngpu.com/</a:t>
            </a:r>
            <a:endParaRPr lang="en-US" dirty="0" smtClean="0"/>
          </a:p>
          <a:p>
            <a:pPr lvl="1"/>
            <a:r>
              <a:rPr lang="en-US" dirty="0" smtClean="0"/>
              <a:t>Code: </a:t>
            </a:r>
            <a:r>
              <a:rPr lang="en-US" dirty="0" smtClean="0">
                <a:hlinkClick r:id="rId4"/>
              </a:rPr>
              <a:t>https://github.com/NVlabs/moderngpu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needles A and haystack B.</a:t>
            </a:r>
          </a:p>
          <a:p>
            <a:r>
              <a:rPr lang="en-US" dirty="0" smtClean="0"/>
              <a:t>Binary search for all keys from A in sorted array B.</a:t>
            </a:r>
          </a:p>
          <a:p>
            <a:pPr lvl="1"/>
            <a:r>
              <a:rPr lang="en-US" dirty="0" smtClean="0"/>
              <a:t>O(A log B).</a:t>
            </a:r>
          </a:p>
          <a:p>
            <a:pPr lvl="1"/>
            <a:endParaRPr lang="en-US" dirty="0"/>
          </a:p>
          <a:p>
            <a:r>
              <a:rPr lang="en-US" dirty="0" smtClean="0"/>
              <a:t>What if needles array A is also sorted?</a:t>
            </a:r>
          </a:p>
          <a:p>
            <a:pPr lvl="1"/>
            <a:r>
              <a:rPr lang="en-US" dirty="0" smtClean="0"/>
              <a:t>Use each found needle as a constraint on the next.</a:t>
            </a:r>
          </a:p>
          <a:p>
            <a:pPr lvl="1"/>
            <a:r>
              <a:rPr lang="en-US" dirty="0" smtClean="0"/>
              <a:t>Increment A or B on each step.</a:t>
            </a:r>
          </a:p>
          <a:p>
            <a:endParaRPr lang="en-US" dirty="0" smtClean="0"/>
          </a:p>
          <a:p>
            <a:r>
              <a:rPr lang="en-US" dirty="0" smtClean="0"/>
              <a:t>Searching for sorted needles in sorted haystack is a merge-like function.</a:t>
            </a:r>
          </a:p>
          <a:p>
            <a:pPr lvl="1"/>
            <a:r>
              <a:rPr lang="en-US" dirty="0" smtClean="0"/>
              <a:t>O(A  + B).</a:t>
            </a:r>
          </a:p>
        </p:txBody>
      </p:sp>
    </p:spTree>
    <p:extLst>
      <p:ext uri="{BB962C8B-B14F-4D97-AF65-F5344CB8AC3E}">
        <p14:creationId xmlns:p14="http://schemas.microsoft.com/office/powerpoint/2010/main" val="12419364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CPUMerge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T* a,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const T* b,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Comp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0, bi = 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if(bi &gt;=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else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else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!comp(b[bi], a[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a[</a:t>
            </a:r>
            <a:r>
              <a:rPr lang="en-US" sz="14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&lt;= b[bi]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defined(MERGE)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MERGE: Emit smaller element.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p ? a[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: b[bi++];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defined(SEARCH)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SEARCH: Save value of haystack cursor bi when advancing needles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cursor </a:t>
            </a:r>
            <a:r>
              <a:rPr lang="en-US" sz="14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if(p)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= bi;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else ++bi;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Important primitive for parallel computing.</a:t>
            </a:r>
          </a:p>
          <a:p>
            <a:r>
              <a:rPr lang="en-US" dirty="0" smtClean="0"/>
              <a:t>Searches sorted needles A into sorted haystack B.</a:t>
            </a:r>
          </a:p>
          <a:p>
            <a:r>
              <a:rPr lang="en-US" dirty="0" smtClean="0"/>
              <a:t>Simple usage:</a:t>
            </a:r>
          </a:p>
          <a:p>
            <a:pPr lvl="1"/>
            <a:r>
              <a:rPr lang="en-US" dirty="0" smtClean="0"/>
              <a:t>Lower/upper-bound of A into B.</a:t>
            </a:r>
          </a:p>
          <a:p>
            <a:r>
              <a:rPr lang="en-US" dirty="0" smtClean="0"/>
              <a:t>Power usage:</a:t>
            </a:r>
          </a:p>
          <a:p>
            <a:pPr lvl="1"/>
            <a:r>
              <a:rPr lang="en-US" dirty="0" smtClean="0"/>
              <a:t>Lower-bound of A into B.</a:t>
            </a:r>
          </a:p>
          <a:p>
            <a:pPr lvl="1"/>
            <a:r>
              <a:rPr lang="en-US" dirty="0" smtClean="0"/>
              <a:t>Upper-bound of B into A.</a:t>
            </a:r>
          </a:p>
          <a:p>
            <a:pPr lvl="1"/>
            <a:r>
              <a:rPr lang="en-US" dirty="0" smtClean="0"/>
              <a:t>Flags for all matches of A into B.</a:t>
            </a:r>
          </a:p>
          <a:p>
            <a:pPr lvl="1"/>
            <a:r>
              <a:rPr lang="en-US" dirty="0" smtClean="0"/>
              <a:t>Flags for all matches of B into A.</a:t>
            </a:r>
          </a:p>
          <a:p>
            <a:pPr lvl="1"/>
            <a:r>
              <a:rPr lang="en-US" dirty="0" smtClean="0"/>
              <a:t>All this with a single pass!</a:t>
            </a:r>
          </a:p>
          <a:p>
            <a:r>
              <a:rPr lang="en-US" dirty="0" smtClean="0"/>
              <a:t>Implemented </a:t>
            </a:r>
            <a:r>
              <a:rPr lang="en-US" i="1" dirty="0" smtClean="0"/>
              <a:t>just like merge</a:t>
            </a:r>
            <a:r>
              <a:rPr lang="en-US" dirty="0" smtClean="0"/>
              <a:t>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Parallel partitioning.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Sequential work.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pic>
        <p:nvPicPr>
          <p:cNvPr id="1026" name="Picture 2" descr="http://nvlabs.github.io/moderngpu/benchmark_sortedsearc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696075" cy="4000501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/>
          <a:lstStyle/>
          <a:p>
            <a:r>
              <a:rPr lang="en-US" dirty="0" smtClean="0"/>
              <a:t>For 25% needles/75% haystack: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14 billion inputs/s .</a:t>
            </a:r>
          </a:p>
          <a:p>
            <a:pPr lvl="1"/>
            <a:r>
              <a:rPr lang="en-US" dirty="0" smtClean="0"/>
              <a:t>Int64: 10 billion inputs/s.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Load-balancing search is a special decomposition</a:t>
            </a:r>
          </a:p>
          <a:p>
            <a:r>
              <a:rPr lang="en-US" dirty="0" smtClean="0"/>
              <a:t>… Or a change of coordinates</a:t>
            </a:r>
          </a:p>
          <a:p>
            <a:r>
              <a:rPr lang="en-US" dirty="0" smtClean="0"/>
              <a:t>… Or a kind of inverse of prefix sum</a:t>
            </a:r>
          </a:p>
          <a:p>
            <a:r>
              <a:rPr lang="en-US" dirty="0" smtClean="0"/>
              <a:t>… Or a flattening transform</a:t>
            </a:r>
          </a:p>
          <a:p>
            <a:r>
              <a:rPr lang="en-US" dirty="0" smtClean="0"/>
              <a:t>Really a tool for mapping irregular problems to a regular domain.</a:t>
            </a:r>
          </a:p>
          <a:p>
            <a:endParaRPr lang="en-US" dirty="0" smtClean="0"/>
          </a:p>
          <a:p>
            <a:r>
              <a:rPr lang="en-US" dirty="0" smtClean="0"/>
              <a:t>Take N objects</a:t>
            </a:r>
          </a:p>
          <a:p>
            <a:pPr lvl="1"/>
            <a:r>
              <a:rPr lang="en-US" dirty="0" smtClean="0"/>
              <a:t>Each object generates variable number of outputs.</a:t>
            </a:r>
          </a:p>
          <a:p>
            <a:pPr lvl="1"/>
            <a:r>
              <a:rPr lang="en-US" dirty="0" smtClean="0"/>
              <a:t>We match each output with its generating object.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Alternatively, CSR format for </a:t>
            </a:r>
            <a:r>
              <a:rPr lang="en-US" dirty="0" err="1" smtClean="0"/>
              <a:t>Spmv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Expand CSR -&gt; COO.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47244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-scan of counts: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Load-balancing search: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Each output is paired with its generating object.</a:t>
            </a:r>
          </a:p>
          <a:p>
            <a:r>
              <a:rPr lang="en-US" dirty="0" smtClean="0"/>
              <a:t>A rank for the work-item within the generating object is inferred.</a:t>
            </a:r>
          </a:p>
          <a:p>
            <a:endParaRPr lang="en-US" dirty="0" smtClean="0"/>
          </a:p>
          <a:p>
            <a:r>
              <a:rPr lang="en-US" dirty="0" smtClean="0"/>
              <a:t>LBS is computed as </a:t>
            </a:r>
            <a:r>
              <a:rPr lang="en-US" dirty="0" err="1" smtClean="0"/>
              <a:t>lower_bound</a:t>
            </a:r>
            <a:r>
              <a:rPr lang="en-US" dirty="0" smtClean="0"/>
              <a:t>(</a:t>
            </a:r>
            <a:r>
              <a:rPr lang="en-US" dirty="0" err="1" smtClean="0"/>
              <a:t>counting_iterator</a:t>
            </a:r>
            <a:r>
              <a:rPr lang="en-US" dirty="0" smtClean="0"/>
              <a:t>(0), scan(counts)).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vectorized</a:t>
            </a:r>
            <a:r>
              <a:rPr lang="en-US" dirty="0" smtClean="0"/>
              <a:t> sorted search (upper-bound) pattern with some optimizations.</a:t>
            </a:r>
          </a:p>
          <a:p>
            <a:endParaRPr lang="en-US" dirty="0" smtClean="0"/>
          </a:p>
          <a:p>
            <a:r>
              <a:rPr lang="en-US" dirty="0" smtClean="0"/>
              <a:t>Same two-phase decomposition: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Parallel partitioning.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Sequential work.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pic>
        <p:nvPicPr>
          <p:cNvPr id="75778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6696075" cy="4000501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90600"/>
          </a:xfrm>
        </p:spPr>
        <p:txBody>
          <a:bodyPr/>
          <a:lstStyle/>
          <a:p>
            <a:r>
              <a:rPr lang="en-US" dirty="0" smtClean="0"/>
              <a:t>Search 20 billion elements per second.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3340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400" dirty="0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COUNTS:         3  3  1  0  2  2  2  2  0      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SCAN:           0  3  6  7  7  9 11 13 15 (15)   </a:t>
            </a: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0  0  0  1  1  1  2  4  4  5  5  6  6  7  7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400" dirty="0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LB[LBS]:        0  0  0  0  0  0  3  7  7  7  7  7  7  7  7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bIndices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Novel decomposition for easy implementation.</a:t>
            </a:r>
          </a:p>
          <a:p>
            <a:endParaRPr lang="en-US" dirty="0" smtClean="0"/>
          </a:p>
          <a:p>
            <a:r>
              <a:rPr lang="en-US" dirty="0" smtClean="0"/>
              <a:t>Don’t map fixed inputs to tile.</a:t>
            </a:r>
          </a:p>
          <a:p>
            <a:pPr lvl="1"/>
            <a:r>
              <a:rPr lang="en-US" dirty="0" smtClean="0"/>
              <a:t>Outputs might not fit in on-chip memory.</a:t>
            </a:r>
          </a:p>
          <a:p>
            <a:endParaRPr lang="en-US" dirty="0" smtClean="0"/>
          </a:p>
          <a:p>
            <a:r>
              <a:rPr lang="en-US" dirty="0" smtClean="0"/>
              <a:t>Don’t map fixed outputs to tile.</a:t>
            </a:r>
          </a:p>
          <a:p>
            <a:pPr lvl="1"/>
            <a:r>
              <a:rPr lang="en-US" dirty="0" smtClean="0"/>
              <a:t>Inputs might not fit in on-chip memory.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 fixed count of inputs + outputs to tile.</a:t>
            </a:r>
          </a:p>
          <a:p>
            <a:pPr lvl="1"/>
            <a:r>
              <a:rPr lang="en-US" dirty="0" smtClean="0"/>
              <a:t>Avoids load-imbalance.</a:t>
            </a:r>
          </a:p>
          <a:p>
            <a:pPr lvl="1"/>
            <a:r>
              <a:rPr lang="en-US" dirty="0" smtClean="0"/>
              <a:t>Inputs + outputs fixed </a:t>
            </a:r>
            <a:r>
              <a:rPr lang="en-US" i="1" dirty="0" smtClean="0"/>
              <a:t>exactly</a:t>
            </a:r>
            <a:r>
              <a:rPr lang="en-US" dirty="0" smtClean="0"/>
              <a:t> in on chip memory.</a:t>
            </a:r>
          </a:p>
          <a:p>
            <a:pPr lvl="1"/>
            <a:r>
              <a:rPr lang="en-US" dirty="0" smtClean="0"/>
              <a:t>Loop unwinding; static indexing; promotion to register.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Achieve a high fraction of peak bandwidth.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192 GB/s </a:t>
            </a:r>
            <a:r>
              <a:rPr lang="en-US" dirty="0" smtClean="0"/>
              <a:t>on </a:t>
            </a:r>
            <a:r>
              <a:rPr lang="en-US" dirty="0" err="1" smtClean="0"/>
              <a:t>Geforce</a:t>
            </a:r>
            <a:r>
              <a:rPr lang="en-US" dirty="0" smtClean="0"/>
              <a:t> GTX 680. 2012.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336 GB/s </a:t>
            </a:r>
            <a:r>
              <a:rPr lang="en-US" dirty="0" smtClean="0"/>
              <a:t>on </a:t>
            </a:r>
            <a:r>
              <a:rPr lang="en-US" dirty="0" err="1" smtClean="0"/>
              <a:t>Geforce</a:t>
            </a:r>
            <a:r>
              <a:rPr lang="en-US" dirty="0" smtClean="0"/>
              <a:t> GTX 780Ti. 2013.</a:t>
            </a:r>
          </a:p>
          <a:p>
            <a:pPr lvl="1"/>
            <a:r>
              <a:rPr lang="en-US" dirty="0" smtClean="0"/>
              <a:t>Bandwidth keeps going up.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1 TB/s </a:t>
            </a:r>
            <a:r>
              <a:rPr lang="en-US" dirty="0" smtClean="0"/>
              <a:t>target for Volta with Stacked DRAM. The future.</a:t>
            </a:r>
          </a:p>
          <a:p>
            <a:pPr lvl="1"/>
            <a:endParaRPr lang="en-US" dirty="0"/>
          </a:p>
          <a:p>
            <a:r>
              <a:rPr lang="en-US" dirty="0" smtClean="0"/>
              <a:t>Scan-like and merge-like functions run </a:t>
            </a:r>
            <a:r>
              <a:rPr lang="en-US" i="1" dirty="0" smtClean="0"/>
              <a:t>nearly as fast as </a:t>
            </a:r>
            <a:r>
              <a:rPr lang="en-US" i="1" dirty="0" err="1" smtClean="0"/>
              <a:t>cudaMemcpy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Lots of useful functions look like merge.</a:t>
            </a:r>
          </a:p>
          <a:p>
            <a:pPr lvl="1"/>
            <a:r>
              <a:rPr lang="en-US" dirty="0" smtClean="0"/>
              <a:t>Opens a lot of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276013410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71600"/>
          </a:xfrm>
        </p:spPr>
        <p:txBody>
          <a:bodyPr/>
          <a:lstStyle/>
          <a:p>
            <a:r>
              <a:rPr lang="en-US" dirty="0" smtClean="0"/>
              <a:t>Flexible merge-join at ~30 GB/s.</a:t>
            </a:r>
          </a:p>
          <a:p>
            <a:r>
              <a:rPr lang="en-US" dirty="0" smtClean="0"/>
              <a:t>Composed from merge-like sorted searches.</a:t>
            </a:r>
          </a:p>
          <a:p>
            <a:r>
              <a:rPr lang="en-US" dirty="0" smtClean="0"/>
              <a:t>Supports any key-type with &lt; comparator.</a:t>
            </a:r>
            <a:endParaRPr lang="en-US" dirty="0"/>
          </a:p>
        </p:txBody>
      </p:sp>
      <p:pic>
        <p:nvPicPr>
          <p:cNvPr id="80898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Decomposition:</a:t>
            </a:r>
          </a:p>
          <a:p>
            <a:pPr lvl="1"/>
            <a:r>
              <a:rPr lang="en-US" dirty="0" smtClean="0"/>
              <a:t>Parallel partition/communication.</a:t>
            </a:r>
          </a:p>
          <a:p>
            <a:pPr lvl="1"/>
            <a:r>
              <a:rPr lang="en-US" dirty="0" smtClean="0"/>
              <a:t>Sequential work.</a:t>
            </a:r>
          </a:p>
          <a:p>
            <a:endParaRPr lang="en-US" dirty="0" smtClean="0"/>
          </a:p>
          <a:p>
            <a:r>
              <a:rPr lang="en-US" dirty="0" smtClean="0"/>
              <a:t>Large grain size for ILP.</a:t>
            </a:r>
          </a:p>
          <a:p>
            <a:pPr lvl="1"/>
            <a:r>
              <a:rPr lang="en-US" dirty="0" smtClean="0"/>
              <a:t>More concurrent loads = more throughput.</a:t>
            </a:r>
          </a:p>
          <a:p>
            <a:pPr lvl="1"/>
            <a:r>
              <a:rPr lang="en-US" dirty="0" smtClean="0"/>
              <a:t>Expose grain size and empirically tune.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Streaming functions mostly the same.</a:t>
            </a:r>
          </a:p>
          <a:p>
            <a:pPr lvl="1"/>
            <a:r>
              <a:rPr lang="en-US" dirty="0" smtClean="0"/>
              <a:t>Write a lot to make it mechanical.</a:t>
            </a:r>
          </a:p>
          <a:p>
            <a:pPr lvl="1"/>
            <a:r>
              <a:rPr lang="en-US" dirty="0" smtClean="0"/>
              <a:t>Start with merge and hack it up.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3810000" cy="2971800"/>
          </a:xfrm>
        </p:spPr>
        <p:txBody>
          <a:bodyPr/>
          <a:lstStyle/>
          <a:p>
            <a:r>
              <a:rPr lang="en-US" dirty="0" smtClean="0"/>
              <a:t>Sean Baxter</a:t>
            </a:r>
          </a:p>
          <a:p>
            <a:r>
              <a:rPr lang="en-US" dirty="0" smtClean="0">
                <a:hlinkClick r:id="rId2"/>
              </a:rPr>
              <a:t>sbaxter@nvidia.com</a:t>
            </a:r>
            <a:endParaRPr lang="en-US" dirty="0" smtClean="0"/>
          </a:p>
          <a:p>
            <a:r>
              <a:rPr lang="en-US" dirty="0" smtClean="0"/>
              <a:t>www.moderngpu.com</a:t>
            </a:r>
            <a:endParaRPr lang="en-US" dirty="0"/>
          </a:p>
        </p:txBody>
      </p:sp>
      <p:pic>
        <p:nvPicPr>
          <p:cNvPr id="84994" name="Picture 2" descr="http://3.cdn.nhle.com/sharks/images/upload/2012/05/SJS_2010_Territory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3627664" cy="482643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1077218"/>
          </a:xfrm>
        </p:spPr>
        <p:txBody>
          <a:bodyPr/>
          <a:lstStyle/>
          <a:p>
            <a:r>
              <a:rPr lang="en-US" dirty="0" smtClean="0"/>
              <a:t>Don’t think about these before thinking about your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Warp-synchronous programming.</a:t>
            </a:r>
          </a:p>
          <a:p>
            <a:pPr lvl="1"/>
            <a:r>
              <a:rPr lang="en-US" dirty="0" smtClean="0"/>
              <a:t>e.g., Intra-warp </a:t>
            </a:r>
            <a:r>
              <a:rPr lang="en-US" dirty="0" err="1" smtClean="0"/>
              <a:t>shfl</a:t>
            </a:r>
            <a:r>
              <a:rPr lang="en-US" dirty="0" smtClean="0"/>
              <a:t> instruction.</a:t>
            </a:r>
          </a:p>
          <a:p>
            <a:r>
              <a:rPr lang="en-US" dirty="0" smtClean="0"/>
              <a:t>Shared-memory bank conflicts.</a:t>
            </a:r>
          </a:p>
          <a:p>
            <a:r>
              <a:rPr lang="en-US" dirty="0" smtClean="0"/>
              <a:t>Control divergence.</a:t>
            </a:r>
          </a:p>
          <a:p>
            <a:r>
              <a:rPr lang="en-US" dirty="0" smtClean="0"/>
              <a:t>Doing your own buffering.</a:t>
            </a:r>
          </a:p>
          <a:p>
            <a:pPr lvl="1"/>
            <a:r>
              <a:rPr lang="en-US" dirty="0" smtClean="0"/>
              <a:t>Trust the cache.</a:t>
            </a:r>
          </a:p>
          <a:p>
            <a:r>
              <a:rPr lang="en-US" dirty="0" smtClean="0"/>
              <a:t>Streams and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CUDA Nested Parallelism.</a:t>
            </a:r>
            <a:endParaRPr lang="en-US" dirty="0" smtClean="0"/>
          </a:p>
          <a:p>
            <a:r>
              <a:rPr lang="en-US" dirty="0" err="1" smtClean="0"/>
              <a:t>GPUDirect</a:t>
            </a:r>
            <a:r>
              <a:rPr lang="en-US" dirty="0" smtClean="0"/>
              <a:t>/RDMA.</a:t>
            </a:r>
          </a:p>
          <a:p>
            <a:endParaRPr lang="en-US" dirty="0" smtClean="0"/>
          </a:p>
          <a:p>
            <a:r>
              <a:rPr lang="en-US" dirty="0" smtClean="0"/>
              <a:t>Focus on the algorithm!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u="sng" dirty="0" smtClean="0"/>
              <a:t>Massive parallelism</a:t>
            </a:r>
            <a:r>
              <a:rPr lang="en-US" dirty="0" smtClean="0"/>
              <a:t> needed to saturate bandwidth.</a:t>
            </a:r>
          </a:p>
          <a:p>
            <a:pPr marL="571500" lvl="1" indent="0">
              <a:buNone/>
            </a:pPr>
            <a:endParaRPr lang="en-US" dirty="0" smtClean="0"/>
          </a:p>
          <a:p>
            <a:r>
              <a:rPr lang="en-US" dirty="0" smtClean="0"/>
              <a:t>High arithmetic efficiency.</a:t>
            </a:r>
          </a:p>
          <a:p>
            <a:pPr lvl="1"/>
            <a:r>
              <a:rPr lang="en-US" dirty="0" smtClean="0"/>
              <a:t>Only a dozen arithmetic ops per LD/ST.</a:t>
            </a:r>
          </a:p>
          <a:p>
            <a:pPr lvl="1"/>
            <a:endParaRPr lang="en-US" dirty="0"/>
          </a:p>
          <a:p>
            <a:r>
              <a:rPr lang="en-US" dirty="0" smtClean="0"/>
              <a:t>Coalesced memory access.</a:t>
            </a:r>
          </a:p>
          <a:p>
            <a:pPr lvl="1"/>
            <a:r>
              <a:rPr lang="en-US" dirty="0" smtClean="0"/>
              <a:t>Use the entire cache line.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Issue many outstanding loads.</a:t>
            </a:r>
          </a:p>
        </p:txBody>
      </p:sp>
    </p:spTree>
    <p:extLst>
      <p:ext uri="{BB962C8B-B14F-4D97-AF65-F5344CB8AC3E}">
        <p14:creationId xmlns:p14="http://schemas.microsoft.com/office/powerpoint/2010/main" val="90284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Core design of throughput-oriented processor.</a:t>
            </a:r>
          </a:p>
          <a:p>
            <a:endParaRPr lang="en-US" dirty="0" smtClean="0"/>
          </a:p>
          <a:p>
            <a:r>
              <a:rPr lang="en-US" dirty="0" smtClean="0"/>
              <a:t>Execute instructions until we hit data dependency.</a:t>
            </a:r>
          </a:p>
          <a:p>
            <a:pPr lvl="1"/>
            <a:r>
              <a:rPr lang="en-US" dirty="0" smtClean="0"/>
              <a:t>Memory op (high-latency)</a:t>
            </a:r>
          </a:p>
          <a:p>
            <a:pPr lvl="1"/>
            <a:r>
              <a:rPr lang="en-US" dirty="0" smtClean="0"/>
              <a:t>Arithmetic op (low-latency)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 (depends on other threads)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GPU context switches to available threads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More threads = better latency hiding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6335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egreduce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segreduce</Template>
  <TotalTime>13669</TotalTime>
  <Words>3064</Words>
  <Application>Microsoft Office PowerPoint</Application>
  <PresentationFormat>On-screen Show (4:3)</PresentationFormat>
  <Paragraphs>848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segreduce</vt:lpstr>
      <vt:lpstr>Turning the Crank on Streaming Algorithms 20 Nov 2013, Markham, ON IBM CASCON 2013   </vt:lpstr>
      <vt:lpstr>Productivity with CUDA</vt:lpstr>
      <vt:lpstr>Agenda</vt:lpstr>
      <vt:lpstr>Streaming algorithms</vt:lpstr>
      <vt:lpstr>Streaming algorithms</vt:lpstr>
      <vt:lpstr>The Goal</vt:lpstr>
      <vt:lpstr>Don’t think about these before thinking about your problem</vt:lpstr>
      <vt:lpstr>The Challenge</vt:lpstr>
      <vt:lpstr>Latency hiding</vt:lpstr>
      <vt:lpstr>Hitting peak bandwidth</vt:lpstr>
      <vt:lpstr>Challenges of manycore</vt:lpstr>
      <vt:lpstr>Streaming on manycore</vt:lpstr>
      <vt:lpstr>PowerPoint Presentation</vt:lpstr>
      <vt:lpstr>Sequential and parallel</vt:lpstr>
      <vt:lpstr>Two-phase decomposition</vt:lpstr>
      <vt:lpstr>Two-phase decomposition</vt:lpstr>
      <vt:lpstr>Performance tuning</vt:lpstr>
      <vt:lpstr>Grain-size tuning</vt:lpstr>
      <vt:lpstr>Performance tuning</vt:lpstr>
      <vt:lpstr>PowerPoint Presentation</vt:lpstr>
      <vt:lpstr>Scan workflow</vt:lpstr>
      <vt:lpstr>PowerPoint Presentation</vt:lpstr>
      <vt:lpstr>Reduce a tile</vt:lpstr>
      <vt:lpstr>Reduce</vt:lpstr>
      <vt:lpstr>PowerPoint Presentation</vt:lpstr>
      <vt:lpstr>Transpose</vt:lpstr>
      <vt:lpstr>Scan a tile (1) – Load inputs</vt:lpstr>
      <vt:lpstr>Scan a tile (2) – The good parts</vt:lpstr>
      <vt:lpstr>Scan a tile (3) – Store outputs</vt:lpstr>
      <vt:lpstr>Tuning considerations</vt:lpstr>
      <vt:lpstr>Tuning considerations</vt:lpstr>
      <vt:lpstr>Scan</vt:lpstr>
      <vt:lpstr>PowerPoint Presentation</vt:lpstr>
      <vt:lpstr>Sequential Merge</vt:lpstr>
      <vt:lpstr>Naïve parallel merge</vt:lpstr>
      <vt:lpstr>Naïve parallel merge</vt:lpstr>
      <vt:lpstr>Two-phase decomposition</vt:lpstr>
      <vt:lpstr>Merge Path multi-select</vt:lpstr>
      <vt:lpstr>Merge Path</vt:lpstr>
      <vt:lpstr>Merge Path (2)</vt:lpstr>
      <vt:lpstr>Merge Path</vt:lpstr>
      <vt:lpstr>PowerPoint Presentation</vt:lpstr>
      <vt:lpstr>Merge Path search</vt:lpstr>
      <vt:lpstr>Serial Merge</vt:lpstr>
      <vt:lpstr>Serial Merge</vt:lpstr>
      <vt:lpstr>Merge performance</vt:lpstr>
      <vt:lpstr>PowerPoint Presentation</vt:lpstr>
      <vt:lpstr>Relational Joins</vt:lpstr>
      <vt:lpstr>Relational Joins</vt:lpstr>
      <vt:lpstr>Vectorized sorted search</vt:lpstr>
      <vt:lpstr>Vectorized sorted search</vt:lpstr>
      <vt:lpstr>Vectorized sorted search</vt:lpstr>
      <vt:lpstr>Vectorized sorted search</vt:lpstr>
      <vt:lpstr>Load-balancing search</vt:lpstr>
      <vt:lpstr>Load-balancing search</vt:lpstr>
      <vt:lpstr>Load-balancing search</vt:lpstr>
      <vt:lpstr>Load-balancing search</vt:lpstr>
      <vt:lpstr>Inner Join Logic</vt:lpstr>
      <vt:lpstr>Relational Joins</vt:lpstr>
      <vt:lpstr>Relational Joins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the Crank on Streaming Algorithms</dc:title>
  <dc:creator>Sean Baxter</dc:creator>
  <cp:lastModifiedBy>Sean Baxter</cp:lastModifiedBy>
  <cp:revision>270</cp:revision>
  <dcterms:created xsi:type="dcterms:W3CDTF">2013-11-10T02:13:08Z</dcterms:created>
  <dcterms:modified xsi:type="dcterms:W3CDTF">2013-11-20T15:20:27Z</dcterms:modified>
</cp:coreProperties>
</file>