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299" r:id="rId16"/>
    <p:sldId id="318" r:id="rId17"/>
    <p:sldId id="279" r:id="rId18"/>
    <p:sldId id="280" r:id="rId19"/>
    <p:sldId id="297" r:id="rId20"/>
    <p:sldId id="306" r:id="rId21"/>
    <p:sldId id="31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3673" autoAdjust="0"/>
  </p:normalViewPr>
  <p:slideViewPr>
    <p:cSldViewPr snapToGrid="0">
      <p:cViewPr varScale="1">
        <p:scale>
          <a:sx n="66" d="100"/>
          <a:sy n="66" d="100"/>
        </p:scale>
        <p:origin x="668" y="40"/>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gatherly.i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D3B45"/>
                </a:solidFill>
                <a:effectLst/>
                <a:latin typeface="Lato Extended"/>
              </a:rPr>
              <a:t>Covey.Town</a:t>
            </a:r>
            <a:r>
              <a:rPr lang="en-US" b="0" i="0" dirty="0">
                <a:solidFill>
                  <a:srgbClr val="2D3B45"/>
                </a:solidFill>
                <a:effectLst/>
                <a:latin typeface="Lato Extended"/>
              </a:rPr>
              <a:t> provides a virtual meeting space where different groups of people can have simultaneous video calls, allowing participants to drift between different conversations, just like in real life. </a:t>
            </a:r>
            <a:r>
              <a:rPr lang="en-US" b="0" i="0" dirty="0" err="1">
                <a:solidFill>
                  <a:srgbClr val="2D3B45"/>
                </a:solidFill>
                <a:effectLst/>
                <a:latin typeface="Lato Extended"/>
              </a:rPr>
              <a:t>Covey.Town</a:t>
            </a:r>
            <a:r>
              <a:rPr lang="en-US" b="0" i="0" dirty="0">
                <a:solidFill>
                  <a:srgbClr val="2D3B45"/>
                </a:solidFill>
                <a:effectLst/>
                <a:latin typeface="Lato Extended"/>
              </a:rPr>
              <a:t> is inspired by existing products like </a:t>
            </a:r>
            <a:r>
              <a:rPr lang="en-US" b="0" i="0" u="sng" dirty="0" err="1">
                <a:effectLst/>
                <a:latin typeface="Lato Extended"/>
              </a:rPr>
              <a:t>Gather.Town</a:t>
            </a:r>
            <a:r>
              <a:rPr lang="en-US" b="0" i="0" u="sng" dirty="0">
                <a:effectLst/>
                <a:latin typeface="Lato Extended"/>
              </a:rPr>
              <a:t> , </a:t>
            </a:r>
            <a:r>
              <a:rPr lang="en-US" b="0" i="0" u="sng" dirty="0" err="1">
                <a:effectLst/>
                <a:latin typeface="Lato Extended"/>
                <a:hlinkClick r:id="rId3"/>
              </a:rPr>
              <a:t>Sococo</a:t>
            </a:r>
            <a:r>
              <a:rPr lang="en-US" b="0" i="0" u="sng" dirty="0">
                <a:effectLst/>
                <a:latin typeface="Lato Extended"/>
                <a:hlinkClick r:id="rId3"/>
              </a:rPr>
              <a:t> (Links to an external site.)</a:t>
            </a:r>
            <a:r>
              <a:rPr lang="en-US" b="0" i="0" dirty="0">
                <a:solidFill>
                  <a:srgbClr val="2D3B45"/>
                </a:solidFill>
                <a:effectLst/>
                <a:latin typeface="Lato Extended"/>
              </a:rPr>
              <a:t>, and </a:t>
            </a:r>
            <a:r>
              <a:rPr lang="en-US" b="0" i="0" u="sng" dirty="0">
                <a:effectLst/>
                <a:latin typeface="Lato Extended"/>
                <a:hlinkClick r:id="rId4"/>
              </a:rPr>
              <a:t>Gatherly.IO (Links to an external site.)</a:t>
            </a:r>
            <a:r>
              <a:rPr lang="en-US" b="0" i="0" dirty="0">
                <a:solidFill>
                  <a:srgbClr val="2D3B45"/>
                </a:solidFill>
                <a:effectLst/>
                <a:latin typeface="Lato Extended"/>
              </a:rPr>
              <a:t> — but it is an open source effort, and the features will be proposed and implemented by you! All implementation will take place in the TypeScript programming language, using React for the user interface.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8/30/2022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8/30/2022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8/30/2022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8/30/2022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8/30/2022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8/30/2022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8/30/2022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8/30/2022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8/30/2022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8/30/2022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8/30/2022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8/30/2022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Fall-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lnSpcReduction="10000"/>
          </a:bodyPr>
          <a:lstStyle/>
          <a:p>
            <a:r>
              <a:rPr lang="en-US" dirty="0"/>
              <a:t>The course will mirror the steps of the software engineering life cycle</a:t>
            </a:r>
          </a:p>
          <a:p>
            <a:pPr lvl="1"/>
            <a:r>
              <a:rPr lang="en-US" dirty="0"/>
              <a:t>starting with requirements, through testing and deployment</a:t>
            </a:r>
          </a:p>
          <a:p>
            <a:r>
              <a:rPr lang="en-US" dirty="0"/>
              <a:t>We will move some material forward to make sure that you have the learning you need when you need it</a:t>
            </a:r>
          </a:p>
          <a:p>
            <a:r>
              <a:rPr lang="en-US" dirty="0"/>
              <a:t>We will start with an individual project, divided into 2 </a:t>
            </a:r>
            <a:r>
              <a:rPr lang="en-US" dirty="0" err="1"/>
              <a:t>homeworks</a:t>
            </a:r>
            <a:endParaRPr lang="en-US" dirty="0"/>
          </a:p>
          <a:p>
            <a:r>
              <a:rPr lang="en-US" dirty="0"/>
              <a:t>Then a group project, done in teams of about 4 people</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Visual Studio Code as our IDE</a:t>
            </a:r>
          </a:p>
          <a:p>
            <a:pPr lvl="1"/>
            <a:r>
              <a:rPr lang="en-US" dirty="0"/>
              <a:t>REACT for web pages</a:t>
            </a:r>
          </a:p>
          <a:p>
            <a:pPr lvl="1"/>
            <a:r>
              <a:rPr lang="en-US" dirty="0"/>
              <a:t>Also git, and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often be in-class exercises to give you practice with the technologies we will use.</a:t>
            </a:r>
          </a:p>
          <a:p>
            <a:r>
              <a:rPr lang="en-US" dirty="0"/>
              <a:t>In addition, there will be tutorials posted on the web.</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We will start with an individual project, divided into 2 </a:t>
            </a:r>
            <a:r>
              <a:rPr lang="en-US" dirty="0" err="1"/>
              <a:t>homeworks</a:t>
            </a:r>
            <a:r>
              <a:rPr lang="en-US" dirty="0"/>
              <a:t>.  This is to be done individually</a:t>
            </a:r>
          </a:p>
          <a:p>
            <a:r>
              <a:rPr lang="en-US" dirty="0"/>
              <a:t>Then a group project, done in teams of about 4 people</a:t>
            </a:r>
          </a:p>
          <a:p>
            <a:r>
              <a:rPr lang="en-US" dirty="0"/>
              <a:t>There will be an exam in Week 9.</a:t>
            </a:r>
          </a:p>
          <a:p>
            <a:r>
              <a:rPr lang="en-US" dirty="0"/>
              <a:t>The overall grading breakdown is:</a:t>
            </a:r>
          </a:p>
          <a:p>
            <a:pPr lvl="1"/>
            <a:r>
              <a:rPr lang="en-US" dirty="0"/>
              <a:t>30% Assignments (i.e., the Individual Project)</a:t>
            </a:r>
          </a:p>
          <a:p>
            <a:pPr lvl="1"/>
            <a:r>
              <a:rPr lang="en-US" dirty="0"/>
              <a:t>40% Team Project</a:t>
            </a:r>
          </a:p>
          <a:p>
            <a:pPr lvl="1"/>
            <a:r>
              <a:rPr lang="en-US" dirty="0"/>
              <a:t>10% Quizzes and in-class activities</a:t>
            </a:r>
          </a:p>
          <a:p>
            <a:pPr lvl="1"/>
            <a:r>
              <a:rPr lang="en-US" dirty="0"/>
              <a:t>20% Exam (Week 9)</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319186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Introducing </a:t>
            </a:r>
            <a:r>
              <a:rPr lang="en-US" dirty="0" err="1"/>
              <a:t>Covey.Town</a:t>
            </a:r>
            <a:endParaRPr lang="en-US" dirty="0"/>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5618356" cy="4351338"/>
          </a:xfrm>
        </p:spPr>
        <p:txBody>
          <a:bodyPr>
            <a:normAutofit lnSpcReduction="10000"/>
          </a:bodyPr>
          <a:lstStyle/>
          <a:p>
            <a:r>
              <a:rPr lang="en-US" dirty="0"/>
              <a:t>Individual projects will help you become familiar with codebase.</a:t>
            </a:r>
          </a:p>
          <a:p>
            <a:r>
              <a:rPr lang="en-US" dirty="0"/>
              <a:t>You will propose new features that will be implemented as part of team project</a:t>
            </a:r>
          </a:p>
          <a:p>
            <a:r>
              <a:rPr lang="en-US" dirty="0"/>
              <a:t>Further breakdown of team project grade (i.e., 40%) is:</a:t>
            </a:r>
          </a:p>
          <a:p>
            <a:pPr lvl="1"/>
            <a:r>
              <a:rPr lang="en-US" dirty="0"/>
              <a:t>30% Features and Testing</a:t>
            </a:r>
          </a:p>
          <a:p>
            <a:pPr lvl="1"/>
            <a:r>
              <a:rPr lang="en-US" dirty="0"/>
              <a:t>20% Project Pitch / Plan</a:t>
            </a:r>
          </a:p>
          <a:p>
            <a:pPr lvl="1"/>
            <a:r>
              <a:rPr lang="en-US" dirty="0"/>
              <a:t>15% Meetings and Evidence of work</a:t>
            </a:r>
          </a:p>
          <a:p>
            <a:pPr lvl="1"/>
            <a:r>
              <a:rPr lang="en-US" dirty="0"/>
              <a:t>35% Report and Demo</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pic>
        <p:nvPicPr>
          <p:cNvPr id="4" name="Picture 2" descr="Conversation Areas in Covey.Town">
            <a:extLst>
              <a:ext uri="{FF2B5EF4-FFF2-40B4-BE49-F238E27FC236}">
                <a16:creationId xmlns:a16="http://schemas.microsoft.com/office/drawing/2014/main" id="{CD25A98C-6460-DA1F-D73B-2EC23F2B08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65316" y="1703516"/>
            <a:ext cx="4877693" cy="3450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Peer evaluations will be utilized, and Individual contribution WILL impact your project grade.</a:t>
            </a:r>
          </a:p>
        </p:txBody>
      </p:sp>
    </p:spTree>
    <p:extLst>
      <p:ext uri="{BB962C8B-B14F-4D97-AF65-F5344CB8AC3E}">
        <p14:creationId xmlns:p14="http://schemas.microsoft.com/office/powerpoint/2010/main" val="252772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a:t>
            </a:r>
          </a:p>
          <a:p>
            <a:pPr lvl="1"/>
            <a:r>
              <a:rPr lang="en-US" dirty="0"/>
              <a:t>We will provide a dedicated portal for regrade requests. </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7 days from your receipt of the graded work.</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p:txBody>
          <a:bodyPr>
            <a:normAutofit lnSpcReduction="10000"/>
          </a:bodyPr>
          <a:lstStyle/>
          <a:p>
            <a:r>
              <a:rPr lang="en-US" dirty="0"/>
              <a:t>Your work is </a:t>
            </a:r>
            <a:r>
              <a:rPr lang="en-US" b="1" dirty="0"/>
              <a:t>late</a:t>
            </a:r>
            <a:r>
              <a:rPr lang="en-US" dirty="0"/>
              <a:t> if it is not turned in by the deadline. </a:t>
            </a:r>
          </a:p>
          <a:p>
            <a:pPr lvl="1"/>
            <a:r>
              <a:rPr lang="en-US" dirty="0"/>
              <a:t>10% will be deducted for late HW assignments turned in within 24 hours after the due date </a:t>
            </a:r>
          </a:p>
          <a:p>
            <a:pPr lvl="1"/>
            <a:r>
              <a:rPr lang="en-US" dirty="0"/>
              <a:t>HW assignments submitted more than 24 hours late will receive a zero.</a:t>
            </a:r>
          </a:p>
          <a:p>
            <a:pPr lvl="1"/>
            <a:r>
              <a:rPr lang="en-US" dirty="0"/>
              <a:t>If you're worried about being busy around the time of a HW submission, please plan ahead and get started early.</a:t>
            </a:r>
          </a:p>
          <a:p>
            <a:pPr lvl="1"/>
            <a:r>
              <a:rPr lang="en-US" dirty="0"/>
              <a:t>If you have an accommodation from Disability Services, you must request it from the instructors separately for each assignment or exam.</a:t>
            </a:r>
          </a:p>
          <a:p>
            <a:pPr lvl="2"/>
            <a:r>
              <a:rPr lang="en-US" dirty="0"/>
              <a:t>DSS Accommodations for group assignments</a:t>
            </a:r>
          </a:p>
        </p:txBody>
      </p:sp>
      <p:sp>
        <p:nvSpPr>
          <p:cNvPr id="259"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42231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pic>
        <p:nvPicPr>
          <p:cNvPr id="5" name="Content Placeholder 4" descr="A person smiling for the camera&#10;&#10;Description automatically generated with medium confidence">
            <a:extLst>
              <a:ext uri="{FF2B5EF4-FFF2-40B4-BE49-F238E27FC236}">
                <a16:creationId xmlns:a16="http://schemas.microsoft.com/office/drawing/2014/main" id="{6A155A6F-7642-4401-9E02-DEBB5958D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308" y="1694887"/>
            <a:ext cx="2708548" cy="2708548"/>
          </a:xfrm>
        </p:spPr>
      </p:pic>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6928887" y="4874380"/>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5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1146383" y="484846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Jonathan Bell</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4</a:t>
            </a:r>
          </a:p>
        </p:txBody>
      </p:sp>
      <p:sp>
        <p:nvSpPr>
          <p:cNvPr id="15" name="TextBox 14">
            <a:extLst>
              <a:ext uri="{FF2B5EF4-FFF2-40B4-BE49-F238E27FC236}">
                <a16:creationId xmlns:a16="http://schemas.microsoft.com/office/drawing/2014/main" id="{418EBC79-D586-4EF1-9F65-B76A9E709F75}"/>
              </a:ext>
            </a:extLst>
          </p:cNvPr>
          <p:cNvSpPr txBox="1"/>
          <p:nvPr/>
        </p:nvSpPr>
        <p:spPr>
          <a:xfrm>
            <a:off x="4059008" y="489655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2 &amp; 3</a:t>
            </a: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933" y="1694887"/>
            <a:ext cx="2708548" cy="2708548"/>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2769" y="1684138"/>
            <a:ext cx="2708548" cy="270854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166563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(https://neu-se.github.io/CS4530-Fall-2022)</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projects, etc.</a:t>
            </a:r>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5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195 students and 10 teaching assistants.</a:t>
            </a:r>
          </a:p>
          <a:p>
            <a:r>
              <a:rPr lang="en-US" dirty="0"/>
              <a:t>Their pictures will be on the website as soon as we collect them</a:t>
            </a:r>
          </a:p>
          <a:p>
            <a:pPr marL="0" indent="0">
              <a:buNone/>
            </a:pPr>
            <a:r>
              <a:rPr lang="en-US" dirty="0">
                <a:hlinkClick r:id="rId2"/>
              </a:rPr>
              <a:t>https://neu-se.github.io/CS4530-Fall-2022/</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1782</TotalTime>
  <Words>1396</Words>
  <Application>Microsoft Office PowerPoint</Application>
  <PresentationFormat>Widescreen</PresentationFormat>
  <Paragraphs>165</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Helvetica Neue Medium</vt:lpstr>
      <vt:lpstr>Lato Extended</vt:lpstr>
      <vt:lpstr>Palatino</vt:lpstr>
      <vt:lpstr>Verdana</vt:lpstr>
      <vt:lpstr>Office Theme</vt:lpstr>
      <vt:lpstr>CS 4530: Fundamentals of Software Engineering Lesson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Requirements</vt:lpstr>
      <vt:lpstr>Introducing Covey.Town</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55</cp:revision>
  <dcterms:created xsi:type="dcterms:W3CDTF">2021-01-07T15:19:22Z</dcterms:created>
  <dcterms:modified xsi:type="dcterms:W3CDTF">2022-08-31T02:07:08Z</dcterms:modified>
</cp:coreProperties>
</file>