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7"/>
  </p:notesMasterIdLst>
  <p:sldIdLst>
    <p:sldId id="485" r:id="rId2"/>
    <p:sldId id="486" r:id="rId3"/>
    <p:sldId id="500" r:id="rId4"/>
    <p:sldId id="498" r:id="rId5"/>
    <p:sldId id="499" r:id="rId6"/>
    <p:sldId id="496" r:id="rId7"/>
    <p:sldId id="433" r:id="rId8"/>
    <p:sldId id="445" r:id="rId9"/>
    <p:sldId id="447" r:id="rId10"/>
    <p:sldId id="488" r:id="rId11"/>
    <p:sldId id="435" r:id="rId12"/>
    <p:sldId id="457" r:id="rId13"/>
    <p:sldId id="458" r:id="rId14"/>
    <p:sldId id="459" r:id="rId15"/>
    <p:sldId id="460" r:id="rId16"/>
    <p:sldId id="448" r:id="rId17"/>
    <p:sldId id="501" r:id="rId18"/>
    <p:sldId id="502" r:id="rId19"/>
    <p:sldId id="406" r:id="rId20"/>
    <p:sldId id="379" r:id="rId21"/>
    <p:sldId id="378" r:id="rId22"/>
    <p:sldId id="380" r:id="rId23"/>
    <p:sldId id="503" r:id="rId24"/>
    <p:sldId id="504" r:id="rId25"/>
    <p:sldId id="505" r:id="rId26"/>
    <p:sldId id="463" r:id="rId27"/>
    <p:sldId id="506" r:id="rId28"/>
    <p:sldId id="464" r:id="rId29"/>
    <p:sldId id="465" r:id="rId30"/>
    <p:sldId id="466" r:id="rId31"/>
    <p:sldId id="451" r:id="rId32"/>
    <p:sldId id="489" r:id="rId33"/>
    <p:sldId id="467" r:id="rId34"/>
    <p:sldId id="468" r:id="rId35"/>
    <p:sldId id="469" r:id="rId36"/>
    <p:sldId id="470" r:id="rId37"/>
    <p:sldId id="456" r:id="rId38"/>
    <p:sldId id="472" r:id="rId39"/>
    <p:sldId id="471" r:id="rId40"/>
    <p:sldId id="490" r:id="rId41"/>
    <p:sldId id="491" r:id="rId42"/>
    <p:sldId id="492" r:id="rId43"/>
    <p:sldId id="493" r:id="rId44"/>
    <p:sldId id="494" r:id="rId45"/>
    <p:sldId id="487" r:id="rId46"/>
  </p:sldIdLst>
  <p:sldSz cx="12192000" cy="6858000"/>
  <p:notesSz cx="6858000" cy="9144000"/>
  <p:embeddedFontLst>
    <p:embeddedFont>
      <p:font typeface="Calibri" panose="020F0502020204030204" pitchFamily="34" charset="0"/>
      <p:regular r:id="rId48"/>
      <p:bold r:id="rId49"/>
      <p:italic r:id="rId50"/>
      <p:boldItalic r:id="rId51"/>
    </p:embeddedFont>
    <p:embeddedFont>
      <p:font typeface="Consolas" panose="020B0609020204030204" pitchFamily="49" charset="0"/>
      <p:regular r:id="rId52"/>
      <p:bold r:id="rId53"/>
      <p:italic r:id="rId54"/>
      <p:boldItalic r:id="rId55"/>
    </p:embeddedFont>
    <p:embeddedFont>
      <p:font typeface="Ink Free" panose="03080402000500000000" pitchFamily="66" charset="0"/>
      <p:regular r:id="rId56"/>
    </p:embeddedFont>
    <p:embeddedFont>
      <p:font typeface="Open Sans ExtraBold" panose="020B0906030804020204" pitchFamily="34" charset="0"/>
      <p:bold r:id="rId57"/>
      <p:boldItalic r:id="rId58"/>
    </p:embeddedFont>
    <p:embeddedFont>
      <p:font typeface="Verdana" panose="020B0604030504040204" pitchFamily="34" charset="0"/>
      <p:regular r:id="rId59"/>
      <p:bold r:id="rId60"/>
      <p:italic r:id="rId61"/>
      <p:boldItalic r:id="rId6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Interaction Scale" id="{574FCA2E-624B-445D-BF60-769BEA85A615}">
          <p14:sldIdLst>
            <p14:sldId id="485"/>
            <p14:sldId id="486"/>
            <p14:sldId id="500"/>
            <p14:sldId id="498"/>
            <p14:sldId id="499"/>
            <p14:sldId id="496"/>
            <p14:sldId id="433"/>
            <p14:sldId id="445"/>
            <p14:sldId id="447"/>
            <p14:sldId id="488"/>
            <p14:sldId id="435"/>
            <p14:sldId id="457"/>
            <p14:sldId id="458"/>
            <p14:sldId id="459"/>
            <p14:sldId id="460"/>
            <p14:sldId id="448"/>
            <p14:sldId id="501"/>
            <p14:sldId id="502"/>
            <p14:sldId id="406"/>
            <p14:sldId id="379"/>
            <p14:sldId id="378"/>
            <p14:sldId id="380"/>
            <p14:sldId id="503"/>
            <p14:sldId id="504"/>
            <p14:sldId id="505"/>
            <p14:sldId id="463"/>
            <p14:sldId id="506"/>
            <p14:sldId id="464"/>
            <p14:sldId id="465"/>
            <p14:sldId id="466"/>
            <p14:sldId id="451"/>
            <p14:sldId id="489"/>
            <p14:sldId id="467"/>
            <p14:sldId id="468"/>
            <p14:sldId id="469"/>
            <p14:sldId id="470"/>
            <p14:sldId id="456"/>
            <p14:sldId id="472"/>
            <p14:sldId id="471"/>
            <p14:sldId id="490"/>
            <p14:sldId id="491"/>
            <p14:sldId id="492"/>
            <p14:sldId id="493"/>
            <p14:sldId id="494"/>
            <p14:sldId id="4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E4F02F-5702-424E-8853-6BEFD9AA2352}" v="20" dt="2022-09-01T00:15:59.8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81" autoAdjust="0"/>
    <p:restoredTop sz="91168" autoAdjust="0"/>
  </p:normalViewPr>
  <p:slideViewPr>
    <p:cSldViewPr snapToGrid="0">
      <p:cViewPr varScale="1">
        <p:scale>
          <a:sx n="62" d="100"/>
          <a:sy n="62" d="100"/>
        </p:scale>
        <p:origin x="54" y="384"/>
      </p:cViewPr>
      <p:guideLst/>
    </p:cSldViewPr>
  </p:slideViewPr>
  <p:notesTextViewPr>
    <p:cViewPr>
      <p:scale>
        <a:sx n="3" d="2"/>
        <a:sy n="3" d="2"/>
      </p:scale>
      <p:origin x="0" y="0"/>
    </p:cViewPr>
  </p:notesTextViewPr>
  <p:sorterViewPr>
    <p:cViewPr>
      <p:scale>
        <a:sx n="80" d="100"/>
        <a:sy n="80" d="100"/>
      </p:scale>
      <p:origin x="0" y="-1351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9BE4F02F-5702-424E-8853-6BEFD9AA2352}"/>
    <pc:docChg chg="undo redo custSel addSld delSld modSld sldOrd modSection">
      <pc:chgData name="Mitchell Wand" userId="de9b44c55c049659" providerId="LiveId" clId="{9BE4F02F-5702-424E-8853-6BEFD9AA2352}" dt="2022-09-01T01:20:38.109" v="3571" actId="13926"/>
      <pc:docMkLst>
        <pc:docMk/>
      </pc:docMkLst>
      <pc:sldChg chg="modSp add mod ord">
        <pc:chgData name="Mitchell Wand" userId="de9b44c55c049659" providerId="LiveId" clId="{9BE4F02F-5702-424E-8853-6BEFD9AA2352}" dt="2022-08-31T21:47:53.589" v="2143" actId="5793"/>
        <pc:sldMkLst>
          <pc:docMk/>
          <pc:sldMk cId="460746757" sldId="378"/>
        </pc:sldMkLst>
        <pc:spChg chg="mod">
          <ac:chgData name="Mitchell Wand" userId="de9b44c55c049659" providerId="LiveId" clId="{9BE4F02F-5702-424E-8853-6BEFD9AA2352}" dt="2022-08-31T21:47:33.925" v="2140" actId="20577"/>
          <ac:spMkLst>
            <pc:docMk/>
            <pc:sldMk cId="460746757" sldId="378"/>
            <ac:spMk id="2" creationId="{E57F0954-DE7F-4D67-B5C7-A52BD03B2BDE}"/>
          </ac:spMkLst>
        </pc:spChg>
        <pc:spChg chg="mod">
          <ac:chgData name="Mitchell Wand" userId="de9b44c55c049659" providerId="LiveId" clId="{9BE4F02F-5702-424E-8853-6BEFD9AA2352}" dt="2022-08-31T21:47:53.589" v="2143" actId="5793"/>
          <ac:spMkLst>
            <pc:docMk/>
            <pc:sldMk cId="460746757" sldId="378"/>
            <ac:spMk id="3" creationId="{CA6A52B8-7A5F-4C28-94E4-811F61B438D7}"/>
          </ac:spMkLst>
        </pc:spChg>
      </pc:sldChg>
      <pc:sldChg chg="add">
        <pc:chgData name="Mitchell Wand" userId="de9b44c55c049659" providerId="LiveId" clId="{9BE4F02F-5702-424E-8853-6BEFD9AA2352}" dt="2022-08-31T21:42:27.232" v="2023"/>
        <pc:sldMkLst>
          <pc:docMk/>
          <pc:sldMk cId="1550252733" sldId="379"/>
        </pc:sldMkLst>
      </pc:sldChg>
      <pc:sldChg chg="add">
        <pc:chgData name="Mitchell Wand" userId="de9b44c55c049659" providerId="LiveId" clId="{9BE4F02F-5702-424E-8853-6BEFD9AA2352}" dt="2022-08-31T21:42:27.232" v="2023"/>
        <pc:sldMkLst>
          <pc:docMk/>
          <pc:sldMk cId="1567996913" sldId="380"/>
        </pc:sldMkLst>
      </pc:sldChg>
      <pc:sldChg chg="add del">
        <pc:chgData name="Mitchell Wand" userId="de9b44c55c049659" providerId="LiveId" clId="{9BE4F02F-5702-424E-8853-6BEFD9AA2352}" dt="2022-08-31T21:46:01.505" v="2131" actId="2696"/>
        <pc:sldMkLst>
          <pc:docMk/>
          <pc:sldMk cId="1562510924" sldId="381"/>
        </pc:sldMkLst>
      </pc:sldChg>
      <pc:sldChg chg="add del">
        <pc:chgData name="Mitchell Wand" userId="de9b44c55c049659" providerId="LiveId" clId="{9BE4F02F-5702-424E-8853-6BEFD9AA2352}" dt="2022-08-31T21:47:14.775" v="2136" actId="2696"/>
        <pc:sldMkLst>
          <pc:docMk/>
          <pc:sldMk cId="3880544634" sldId="405"/>
        </pc:sldMkLst>
      </pc:sldChg>
      <pc:sldChg chg="modSp add modNotes modNotesTx">
        <pc:chgData name="Mitchell Wand" userId="de9b44c55c049659" providerId="LiveId" clId="{9BE4F02F-5702-424E-8853-6BEFD9AA2352}" dt="2022-08-31T21:45:12.580" v="2130" actId="20577"/>
        <pc:sldMkLst>
          <pc:docMk/>
          <pc:sldMk cId="3293054105" sldId="406"/>
        </pc:sldMkLst>
        <pc:spChg chg="mod">
          <ac:chgData name="Mitchell Wand" userId="de9b44c55c049659" providerId="LiveId" clId="{9BE4F02F-5702-424E-8853-6BEFD9AA2352}" dt="2022-08-31T21:44:41.067" v="2129"/>
          <ac:spMkLst>
            <pc:docMk/>
            <pc:sldMk cId="3293054105" sldId="406"/>
            <ac:spMk id="5" creationId="{3D690EB0-BCAF-4552-9546-2D8553CC453D}"/>
          </ac:spMkLst>
        </pc:spChg>
      </pc:sldChg>
      <pc:sldChg chg="modSp mod modNotesTx">
        <pc:chgData name="Mitchell Wand" userId="de9b44c55c049659" providerId="LiveId" clId="{9BE4F02F-5702-424E-8853-6BEFD9AA2352}" dt="2022-08-31T20:57:29.489" v="1287" actId="14100"/>
        <pc:sldMkLst>
          <pc:docMk/>
          <pc:sldMk cId="4189392190" sldId="433"/>
        </pc:sldMkLst>
        <pc:spChg chg="mod">
          <ac:chgData name="Mitchell Wand" userId="de9b44c55c049659" providerId="LiveId" clId="{9BE4F02F-5702-424E-8853-6BEFD9AA2352}" dt="2022-08-31T20:57:16.385" v="1285" actId="20577"/>
          <ac:spMkLst>
            <pc:docMk/>
            <pc:sldMk cId="4189392190" sldId="433"/>
            <ac:spMk id="3" creationId="{B961C685-5760-44FE-A6EF-DD57E096CA0C}"/>
          </ac:spMkLst>
        </pc:spChg>
        <pc:spChg chg="mod">
          <ac:chgData name="Mitchell Wand" userId="de9b44c55c049659" providerId="LiveId" clId="{9BE4F02F-5702-424E-8853-6BEFD9AA2352}" dt="2022-08-31T20:57:29.489" v="1287" actId="14100"/>
          <ac:spMkLst>
            <pc:docMk/>
            <pc:sldMk cId="4189392190" sldId="433"/>
            <ac:spMk id="5" creationId="{A88B8998-39FA-44B9-A04D-98A718F69172}"/>
          </ac:spMkLst>
        </pc:spChg>
      </pc:sldChg>
      <pc:sldChg chg="modNotesTx">
        <pc:chgData name="Mitchell Wand" userId="de9b44c55c049659" providerId="LiveId" clId="{9BE4F02F-5702-424E-8853-6BEFD9AA2352}" dt="2022-08-31T21:02:36.137" v="1514" actId="20577"/>
        <pc:sldMkLst>
          <pc:docMk/>
          <pc:sldMk cId="614625841" sldId="445"/>
        </pc:sldMkLst>
      </pc:sldChg>
      <pc:sldChg chg="modSp modNotesTx">
        <pc:chgData name="Mitchell Wand" userId="de9b44c55c049659" providerId="LiveId" clId="{9BE4F02F-5702-424E-8853-6BEFD9AA2352}" dt="2022-08-31T21:06:58.652" v="1524"/>
        <pc:sldMkLst>
          <pc:docMk/>
          <pc:sldMk cId="1750428041" sldId="457"/>
        </pc:sldMkLst>
        <pc:spChg chg="mod">
          <ac:chgData name="Mitchell Wand" userId="de9b44c55c049659" providerId="LiveId" clId="{9BE4F02F-5702-424E-8853-6BEFD9AA2352}" dt="2022-08-31T21:06:58.652" v="1524"/>
          <ac:spMkLst>
            <pc:docMk/>
            <pc:sldMk cId="1750428041" sldId="457"/>
            <ac:spMk id="5" creationId="{7155BEF8-786F-4A11-92EC-982C8864DEC9}"/>
          </ac:spMkLst>
        </pc:spChg>
        <pc:spChg chg="mod">
          <ac:chgData name="Mitchell Wand" userId="de9b44c55c049659" providerId="LiveId" clId="{9BE4F02F-5702-424E-8853-6BEFD9AA2352}" dt="2022-08-31T21:06:58.652" v="1524"/>
          <ac:spMkLst>
            <pc:docMk/>
            <pc:sldMk cId="1750428041" sldId="457"/>
            <ac:spMk id="8" creationId="{8EA2192A-AD62-4EFB-9689-FF1EAF81C86C}"/>
          </ac:spMkLst>
        </pc:spChg>
      </pc:sldChg>
      <pc:sldChg chg="modSp mod modNotes">
        <pc:chgData name="Mitchell Wand" userId="de9b44c55c049659" providerId="LiveId" clId="{9BE4F02F-5702-424E-8853-6BEFD9AA2352}" dt="2022-09-01T00:36:10.197" v="3238" actId="20577"/>
        <pc:sldMkLst>
          <pc:docMk/>
          <pc:sldMk cId="152966388" sldId="458"/>
        </pc:sldMkLst>
        <pc:spChg chg="mod">
          <ac:chgData name="Mitchell Wand" userId="de9b44c55c049659" providerId="LiveId" clId="{9BE4F02F-5702-424E-8853-6BEFD9AA2352}" dt="2022-08-31T21:09:16.825" v="1526" actId="20577"/>
          <ac:spMkLst>
            <pc:docMk/>
            <pc:sldMk cId="152966388" sldId="458"/>
            <ac:spMk id="2" creationId="{D7522690-D5BB-465B-91B5-631473DD9D78}"/>
          </ac:spMkLst>
        </pc:spChg>
        <pc:spChg chg="mod">
          <ac:chgData name="Mitchell Wand" userId="de9b44c55c049659" providerId="LiveId" clId="{9BE4F02F-5702-424E-8853-6BEFD9AA2352}" dt="2022-09-01T00:36:10.197" v="3238" actId="20577"/>
          <ac:spMkLst>
            <pc:docMk/>
            <pc:sldMk cId="152966388" sldId="458"/>
            <ac:spMk id="6" creationId="{14EA479B-1118-49C6-B718-DB9189AC9DA4}"/>
          </ac:spMkLst>
        </pc:spChg>
      </pc:sldChg>
      <pc:sldChg chg="modSp">
        <pc:chgData name="Mitchell Wand" userId="de9b44c55c049659" providerId="LiveId" clId="{9BE4F02F-5702-424E-8853-6BEFD9AA2352}" dt="2022-08-31T21:12:46.821" v="1534" actId="20577"/>
        <pc:sldMkLst>
          <pc:docMk/>
          <pc:sldMk cId="1471926169" sldId="460"/>
        </pc:sldMkLst>
        <pc:spChg chg="mod">
          <ac:chgData name="Mitchell Wand" userId="de9b44c55c049659" providerId="LiveId" clId="{9BE4F02F-5702-424E-8853-6BEFD9AA2352}" dt="2022-08-31T21:12:46.821" v="1534" actId="20577"/>
          <ac:spMkLst>
            <pc:docMk/>
            <pc:sldMk cId="1471926169" sldId="460"/>
            <ac:spMk id="7" creationId="{6175C8DB-FF27-493F-9D79-8F4CDEADD4CC}"/>
          </ac:spMkLst>
        </pc:spChg>
      </pc:sldChg>
      <pc:sldChg chg="modSp del modNotesTx">
        <pc:chgData name="Mitchell Wand" userId="de9b44c55c049659" providerId="LiveId" clId="{9BE4F02F-5702-424E-8853-6BEFD9AA2352}" dt="2022-09-01T00:04:46.090" v="2236" actId="2696"/>
        <pc:sldMkLst>
          <pc:docMk/>
          <pc:sldMk cId="2452775634" sldId="461"/>
        </pc:sldMkLst>
        <pc:spChg chg="mod">
          <ac:chgData name="Mitchell Wand" userId="de9b44c55c049659" providerId="LiveId" clId="{9BE4F02F-5702-424E-8853-6BEFD9AA2352}" dt="2022-08-31T21:14:29.878" v="1535"/>
          <ac:spMkLst>
            <pc:docMk/>
            <pc:sldMk cId="2452775634" sldId="461"/>
            <ac:spMk id="5" creationId="{F77EC0F5-6B09-477B-B007-F41FE9DE0EDA}"/>
          </ac:spMkLst>
        </pc:spChg>
        <pc:spChg chg="mod">
          <ac:chgData name="Mitchell Wand" userId="de9b44c55c049659" providerId="LiveId" clId="{9BE4F02F-5702-424E-8853-6BEFD9AA2352}" dt="2022-08-31T21:06:58.652" v="1524"/>
          <ac:spMkLst>
            <pc:docMk/>
            <pc:sldMk cId="2452775634" sldId="461"/>
            <ac:spMk id="7" creationId="{799A0658-D2C2-41DF-B974-742BAD7AE6F7}"/>
          </ac:spMkLst>
        </pc:spChg>
      </pc:sldChg>
      <pc:sldChg chg="modSp del modNotes">
        <pc:chgData name="Mitchell Wand" userId="de9b44c55c049659" providerId="LiveId" clId="{9BE4F02F-5702-424E-8853-6BEFD9AA2352}" dt="2022-09-01T01:05:38.750" v="3261" actId="2696"/>
        <pc:sldMkLst>
          <pc:docMk/>
          <pc:sldMk cId="1908273107" sldId="462"/>
        </pc:sldMkLst>
        <pc:spChg chg="mod">
          <ac:chgData name="Mitchell Wand" userId="de9b44c55c049659" providerId="LiveId" clId="{9BE4F02F-5702-424E-8853-6BEFD9AA2352}" dt="2022-08-31T21:14:29.878" v="1535"/>
          <ac:spMkLst>
            <pc:docMk/>
            <pc:sldMk cId="1908273107" sldId="462"/>
            <ac:spMk id="5" creationId="{0C4910CF-8536-48F9-A6EA-86C0ACF4CF0A}"/>
          </ac:spMkLst>
        </pc:spChg>
      </pc:sldChg>
      <pc:sldChg chg="modSp mod">
        <pc:chgData name="Mitchell Wand" userId="de9b44c55c049659" providerId="LiveId" clId="{9BE4F02F-5702-424E-8853-6BEFD9AA2352}" dt="2022-09-01T01:07:12.060" v="3272" actId="20577"/>
        <pc:sldMkLst>
          <pc:docMk/>
          <pc:sldMk cId="1043216923" sldId="463"/>
        </pc:sldMkLst>
        <pc:spChg chg="mod">
          <ac:chgData name="Mitchell Wand" userId="de9b44c55c049659" providerId="LiveId" clId="{9BE4F02F-5702-424E-8853-6BEFD9AA2352}" dt="2022-09-01T01:07:12.060" v="3272" actId="20577"/>
          <ac:spMkLst>
            <pc:docMk/>
            <pc:sldMk cId="1043216923" sldId="463"/>
            <ac:spMk id="5" creationId="{4220840A-7FA1-4FEB-B360-375C2AD8B756}"/>
          </ac:spMkLst>
        </pc:spChg>
      </pc:sldChg>
      <pc:sldChg chg="modSp mod">
        <pc:chgData name="Mitchell Wand" userId="de9b44c55c049659" providerId="LiveId" clId="{9BE4F02F-5702-424E-8853-6BEFD9AA2352}" dt="2022-09-01T01:10:06.404" v="3553" actId="20577"/>
        <pc:sldMkLst>
          <pc:docMk/>
          <pc:sldMk cId="1462346938" sldId="464"/>
        </pc:sldMkLst>
        <pc:spChg chg="mod">
          <ac:chgData name="Mitchell Wand" userId="de9b44c55c049659" providerId="LiveId" clId="{9BE4F02F-5702-424E-8853-6BEFD9AA2352}" dt="2022-09-01T01:10:06.404" v="3553" actId="20577"/>
          <ac:spMkLst>
            <pc:docMk/>
            <pc:sldMk cId="1462346938" sldId="464"/>
            <ac:spMk id="10" creationId="{9701DF95-3E5D-4C53-AB83-7D26FFACF45E}"/>
          </ac:spMkLst>
        </pc:spChg>
      </pc:sldChg>
      <pc:sldChg chg="modSp">
        <pc:chgData name="Mitchell Wand" userId="de9b44c55c049659" providerId="LiveId" clId="{9BE4F02F-5702-424E-8853-6BEFD9AA2352}" dt="2022-08-31T21:14:29.878" v="1535"/>
        <pc:sldMkLst>
          <pc:docMk/>
          <pc:sldMk cId="56990301" sldId="465"/>
        </pc:sldMkLst>
        <pc:spChg chg="mod">
          <ac:chgData name="Mitchell Wand" userId="de9b44c55c049659" providerId="LiveId" clId="{9BE4F02F-5702-424E-8853-6BEFD9AA2352}" dt="2022-08-31T21:14:29.878" v="1535"/>
          <ac:spMkLst>
            <pc:docMk/>
            <pc:sldMk cId="56990301" sldId="465"/>
            <ac:spMk id="5" creationId="{B85A4EAB-663A-40A2-A994-A0B52463F339}"/>
          </ac:spMkLst>
        </pc:spChg>
      </pc:sldChg>
      <pc:sldChg chg="modSp modNotes">
        <pc:chgData name="Mitchell Wand" userId="de9b44c55c049659" providerId="LiveId" clId="{9BE4F02F-5702-424E-8853-6BEFD9AA2352}" dt="2022-08-31T21:06:58.652" v="1524"/>
        <pc:sldMkLst>
          <pc:docMk/>
          <pc:sldMk cId="563288373" sldId="467"/>
        </pc:sldMkLst>
        <pc:spChg chg="mod">
          <ac:chgData name="Mitchell Wand" userId="de9b44c55c049659" providerId="LiveId" clId="{9BE4F02F-5702-424E-8853-6BEFD9AA2352}" dt="2022-08-31T21:06:58.652" v="1524"/>
          <ac:spMkLst>
            <pc:docMk/>
            <pc:sldMk cId="563288373" sldId="467"/>
            <ac:spMk id="11" creationId="{CB1DC38A-936B-4B28-AF4E-9DDDCF8D741F}"/>
          </ac:spMkLst>
        </pc:spChg>
      </pc:sldChg>
      <pc:sldChg chg="modSp modNotes">
        <pc:chgData name="Mitchell Wand" userId="de9b44c55c049659" providerId="LiveId" clId="{9BE4F02F-5702-424E-8853-6BEFD9AA2352}" dt="2022-08-31T21:06:58.652" v="1524"/>
        <pc:sldMkLst>
          <pc:docMk/>
          <pc:sldMk cId="1984438403" sldId="468"/>
        </pc:sldMkLst>
        <pc:spChg chg="mod">
          <ac:chgData name="Mitchell Wand" userId="de9b44c55c049659" providerId="LiveId" clId="{9BE4F02F-5702-424E-8853-6BEFD9AA2352}" dt="2022-08-31T21:06:58.652" v="1524"/>
          <ac:spMkLst>
            <pc:docMk/>
            <pc:sldMk cId="1984438403" sldId="468"/>
            <ac:spMk id="6" creationId="{0A3AA0C2-1A5A-4AC2-BEFC-1E5621804846}"/>
          </ac:spMkLst>
        </pc:spChg>
      </pc:sldChg>
      <pc:sldChg chg="modSp mod">
        <pc:chgData name="Mitchell Wand" userId="de9b44c55c049659" providerId="LiveId" clId="{9BE4F02F-5702-424E-8853-6BEFD9AA2352}" dt="2022-09-01T01:20:38.109" v="3571" actId="13926"/>
        <pc:sldMkLst>
          <pc:docMk/>
          <pc:sldMk cId="1988234013" sldId="471"/>
        </pc:sldMkLst>
        <pc:spChg chg="mod">
          <ac:chgData name="Mitchell Wand" userId="de9b44c55c049659" providerId="LiveId" clId="{9BE4F02F-5702-424E-8853-6BEFD9AA2352}" dt="2022-09-01T01:20:38.109" v="3571" actId="13926"/>
          <ac:spMkLst>
            <pc:docMk/>
            <pc:sldMk cId="1988234013" sldId="471"/>
            <ac:spMk id="11" creationId="{3AE0C4CD-B87C-49F4-BE8F-078BF439F00E}"/>
          </ac:spMkLst>
        </pc:spChg>
      </pc:sldChg>
      <pc:sldChg chg="modSp mod">
        <pc:chgData name="Mitchell Wand" userId="de9b44c55c049659" providerId="LiveId" clId="{9BE4F02F-5702-424E-8853-6BEFD9AA2352}" dt="2022-08-31T20:39:20.738" v="36" actId="20577"/>
        <pc:sldMkLst>
          <pc:docMk/>
          <pc:sldMk cId="3025610200" sldId="485"/>
        </pc:sldMkLst>
        <pc:spChg chg="mod">
          <ac:chgData name="Mitchell Wand" userId="de9b44c55c049659" providerId="LiveId" clId="{9BE4F02F-5702-424E-8853-6BEFD9AA2352}" dt="2022-08-31T20:39:12.857" v="35" actId="20577"/>
          <ac:spMkLst>
            <pc:docMk/>
            <pc:sldMk cId="3025610200" sldId="485"/>
            <ac:spMk id="2" creationId="{40765BC5-92E6-4F5A-B981-1C5EE975861B}"/>
          </ac:spMkLst>
        </pc:spChg>
        <pc:spChg chg="mod">
          <ac:chgData name="Mitchell Wand" userId="de9b44c55c049659" providerId="LiveId" clId="{9BE4F02F-5702-424E-8853-6BEFD9AA2352}" dt="2022-08-31T20:39:20.738" v="36" actId="20577"/>
          <ac:spMkLst>
            <pc:docMk/>
            <pc:sldMk cId="3025610200" sldId="485"/>
            <ac:spMk id="8" creationId="{5B356C44-32EB-4AC4-94B7-A86895491E70}"/>
          </ac:spMkLst>
        </pc:spChg>
      </pc:sldChg>
      <pc:sldChg chg="modNotes">
        <pc:chgData name="Mitchell Wand" userId="de9b44c55c049659" providerId="LiveId" clId="{9BE4F02F-5702-424E-8853-6BEFD9AA2352}" dt="2022-08-31T21:06:58.652" v="1524"/>
        <pc:sldMkLst>
          <pc:docMk/>
          <pc:sldMk cId="976879135" sldId="489"/>
        </pc:sldMkLst>
      </pc:sldChg>
      <pc:sldChg chg="modSp new del mod">
        <pc:chgData name="Mitchell Wand" userId="de9b44c55c049659" providerId="LiveId" clId="{9BE4F02F-5702-424E-8853-6BEFD9AA2352}" dt="2022-08-31T20:55:44.053" v="1227" actId="47"/>
        <pc:sldMkLst>
          <pc:docMk/>
          <pc:sldMk cId="879147580" sldId="495"/>
        </pc:sldMkLst>
        <pc:spChg chg="mod">
          <ac:chgData name="Mitchell Wand" userId="de9b44c55c049659" providerId="LiveId" clId="{9BE4F02F-5702-424E-8853-6BEFD9AA2352}" dt="2022-08-31T20:45:45.203" v="190" actId="20577"/>
          <ac:spMkLst>
            <pc:docMk/>
            <pc:sldMk cId="879147580" sldId="495"/>
            <ac:spMk id="2" creationId="{4804C5B6-76AE-5886-B966-C7FD4230C010}"/>
          </ac:spMkLst>
        </pc:spChg>
        <pc:spChg chg="mod">
          <ac:chgData name="Mitchell Wand" userId="de9b44c55c049659" providerId="LiveId" clId="{9BE4F02F-5702-424E-8853-6BEFD9AA2352}" dt="2022-08-31T20:45:30.822" v="184" actId="20577"/>
          <ac:spMkLst>
            <pc:docMk/>
            <pc:sldMk cId="879147580" sldId="495"/>
            <ac:spMk id="3" creationId="{555C71AF-01FA-1243-78F7-9901700EC21B}"/>
          </ac:spMkLst>
        </pc:spChg>
      </pc:sldChg>
      <pc:sldChg chg="modSp new mod ord modNotesTx">
        <pc:chgData name="Mitchell Wand" userId="de9b44c55c049659" providerId="LiveId" clId="{9BE4F02F-5702-424E-8853-6BEFD9AA2352}" dt="2022-08-31T20:55:06.692" v="1222" actId="20577"/>
        <pc:sldMkLst>
          <pc:docMk/>
          <pc:sldMk cId="3245092809" sldId="496"/>
        </pc:sldMkLst>
        <pc:spChg chg="mod">
          <ac:chgData name="Mitchell Wand" userId="de9b44c55c049659" providerId="LiveId" clId="{9BE4F02F-5702-424E-8853-6BEFD9AA2352}" dt="2022-08-31T20:42:22.071" v="167" actId="20577"/>
          <ac:spMkLst>
            <pc:docMk/>
            <pc:sldMk cId="3245092809" sldId="496"/>
            <ac:spMk id="2" creationId="{8550B63D-BA2A-9CC0-CF4B-BB55A5402492}"/>
          </ac:spMkLst>
        </pc:spChg>
        <pc:spChg chg="mod">
          <ac:chgData name="Mitchell Wand" userId="de9b44c55c049659" providerId="LiveId" clId="{9BE4F02F-5702-424E-8853-6BEFD9AA2352}" dt="2022-08-31T20:55:06.692" v="1222" actId="20577"/>
          <ac:spMkLst>
            <pc:docMk/>
            <pc:sldMk cId="3245092809" sldId="496"/>
            <ac:spMk id="3" creationId="{5D865F9A-31BE-788E-C939-758FEA63112F}"/>
          </ac:spMkLst>
        </pc:spChg>
      </pc:sldChg>
      <pc:sldChg chg="add del">
        <pc:chgData name="Mitchell Wand" userId="de9b44c55c049659" providerId="LiveId" clId="{9BE4F02F-5702-424E-8853-6BEFD9AA2352}" dt="2022-08-31T20:55:44.053" v="1227" actId="47"/>
        <pc:sldMkLst>
          <pc:docMk/>
          <pc:sldMk cId="3042019631" sldId="497"/>
        </pc:sldMkLst>
      </pc:sldChg>
      <pc:sldChg chg="modSp new mod ord">
        <pc:chgData name="Mitchell Wand" userId="de9b44c55c049659" providerId="LiveId" clId="{9BE4F02F-5702-424E-8853-6BEFD9AA2352}" dt="2022-08-31T20:53:35.053" v="1048"/>
        <pc:sldMkLst>
          <pc:docMk/>
          <pc:sldMk cId="99294771" sldId="498"/>
        </pc:sldMkLst>
        <pc:spChg chg="mod">
          <ac:chgData name="Mitchell Wand" userId="de9b44c55c049659" providerId="LiveId" clId="{9BE4F02F-5702-424E-8853-6BEFD9AA2352}" dt="2022-08-31T20:48:14.174" v="370" actId="20577"/>
          <ac:spMkLst>
            <pc:docMk/>
            <pc:sldMk cId="99294771" sldId="498"/>
            <ac:spMk id="2" creationId="{662A179F-10F8-FAD1-A286-2AAF5D2924B6}"/>
          </ac:spMkLst>
        </pc:spChg>
        <pc:spChg chg="mod">
          <ac:chgData name="Mitchell Wand" userId="de9b44c55c049659" providerId="LiveId" clId="{9BE4F02F-5702-424E-8853-6BEFD9AA2352}" dt="2022-08-31T20:48:49.531" v="484" actId="20577"/>
          <ac:spMkLst>
            <pc:docMk/>
            <pc:sldMk cId="99294771" sldId="498"/>
            <ac:spMk id="3" creationId="{5A0618D1-BC1F-00BF-115E-9BA4FC702211}"/>
          </ac:spMkLst>
        </pc:spChg>
      </pc:sldChg>
      <pc:sldChg chg="modSp new mod ord">
        <pc:chgData name="Mitchell Wand" userId="de9b44c55c049659" providerId="LiveId" clId="{9BE4F02F-5702-424E-8853-6BEFD9AA2352}" dt="2022-08-31T20:55:34.573" v="1226"/>
        <pc:sldMkLst>
          <pc:docMk/>
          <pc:sldMk cId="1778555311" sldId="499"/>
        </pc:sldMkLst>
        <pc:spChg chg="mod">
          <ac:chgData name="Mitchell Wand" userId="de9b44c55c049659" providerId="LiveId" clId="{9BE4F02F-5702-424E-8853-6BEFD9AA2352}" dt="2022-08-31T20:49:13.149" v="521" actId="20577"/>
          <ac:spMkLst>
            <pc:docMk/>
            <pc:sldMk cId="1778555311" sldId="499"/>
            <ac:spMk id="2" creationId="{274A36DC-409B-1A95-F269-C95F96580868}"/>
          </ac:spMkLst>
        </pc:spChg>
        <pc:spChg chg="mod">
          <ac:chgData name="Mitchell Wand" userId="de9b44c55c049659" providerId="LiveId" clId="{9BE4F02F-5702-424E-8853-6BEFD9AA2352}" dt="2022-08-31T20:50:10.809" v="659" actId="20577"/>
          <ac:spMkLst>
            <pc:docMk/>
            <pc:sldMk cId="1778555311" sldId="499"/>
            <ac:spMk id="3" creationId="{FACB3910-5E1D-C9C0-0E7F-69500A17CAF6}"/>
          </ac:spMkLst>
        </pc:spChg>
      </pc:sldChg>
      <pc:sldChg chg="modSp new mod">
        <pc:chgData name="Mitchell Wand" userId="de9b44c55c049659" providerId="LiveId" clId="{9BE4F02F-5702-424E-8853-6BEFD9AA2352}" dt="2022-08-31T20:52:59.413" v="1044" actId="20577"/>
        <pc:sldMkLst>
          <pc:docMk/>
          <pc:sldMk cId="2976171112" sldId="500"/>
        </pc:sldMkLst>
        <pc:spChg chg="mod">
          <ac:chgData name="Mitchell Wand" userId="de9b44c55c049659" providerId="LiveId" clId="{9BE4F02F-5702-424E-8853-6BEFD9AA2352}" dt="2022-08-31T20:50:42.696" v="687" actId="20577"/>
          <ac:spMkLst>
            <pc:docMk/>
            <pc:sldMk cId="2976171112" sldId="500"/>
            <ac:spMk id="2" creationId="{182906D6-717F-C95E-C7BA-4A6611B09494}"/>
          </ac:spMkLst>
        </pc:spChg>
        <pc:spChg chg="mod">
          <ac:chgData name="Mitchell Wand" userId="de9b44c55c049659" providerId="LiveId" clId="{9BE4F02F-5702-424E-8853-6BEFD9AA2352}" dt="2022-08-31T20:52:59.413" v="1044" actId="20577"/>
          <ac:spMkLst>
            <pc:docMk/>
            <pc:sldMk cId="2976171112" sldId="500"/>
            <ac:spMk id="3" creationId="{5D7C592F-1F68-3262-275C-DAAE284725A7}"/>
          </ac:spMkLst>
        </pc:spChg>
      </pc:sldChg>
      <pc:sldChg chg="addSp delSp modSp add mod modNotesTx">
        <pc:chgData name="Mitchell Wand" userId="de9b44c55c049659" providerId="LiveId" clId="{9BE4F02F-5702-424E-8853-6BEFD9AA2352}" dt="2022-09-01T00:05:18.510" v="2250" actId="20577"/>
        <pc:sldMkLst>
          <pc:docMk/>
          <pc:sldMk cId="700069445" sldId="501"/>
        </pc:sldMkLst>
        <pc:spChg chg="mod">
          <ac:chgData name="Mitchell Wand" userId="de9b44c55c049659" providerId="LiveId" clId="{9BE4F02F-5702-424E-8853-6BEFD9AA2352}" dt="2022-08-31T21:22:03.850" v="1620" actId="20577"/>
          <ac:spMkLst>
            <pc:docMk/>
            <pc:sldMk cId="700069445" sldId="501"/>
            <ac:spMk id="2" creationId="{62F14BAD-A4B2-4495-B53C-4D8A97E08F44}"/>
          </ac:spMkLst>
        </pc:spChg>
        <pc:spChg chg="del mod">
          <ac:chgData name="Mitchell Wand" userId="de9b44c55c049659" providerId="LiveId" clId="{9BE4F02F-5702-424E-8853-6BEFD9AA2352}" dt="2022-08-31T21:20:18.225" v="1550" actId="478"/>
          <ac:spMkLst>
            <pc:docMk/>
            <pc:sldMk cId="700069445" sldId="501"/>
            <ac:spMk id="5" creationId="{F77EC0F5-6B09-477B-B007-F41FE9DE0EDA}"/>
          </ac:spMkLst>
        </pc:spChg>
        <pc:spChg chg="mod">
          <ac:chgData name="Mitchell Wand" userId="de9b44c55c049659" providerId="LiveId" clId="{9BE4F02F-5702-424E-8853-6BEFD9AA2352}" dt="2022-08-31T21:42:50.531" v="2028" actId="1076"/>
          <ac:spMkLst>
            <pc:docMk/>
            <pc:sldMk cId="700069445" sldId="501"/>
            <ac:spMk id="6" creationId="{C4A86ECB-3B1A-487B-9D78-68C1FB3C8902}"/>
          </ac:spMkLst>
        </pc:spChg>
        <pc:spChg chg="del">
          <ac:chgData name="Mitchell Wand" userId="de9b44c55c049659" providerId="LiveId" clId="{9BE4F02F-5702-424E-8853-6BEFD9AA2352}" dt="2022-08-31T21:20:33.786" v="1551" actId="478"/>
          <ac:spMkLst>
            <pc:docMk/>
            <pc:sldMk cId="700069445" sldId="501"/>
            <ac:spMk id="7" creationId="{799A0658-D2C2-41DF-B974-742BAD7AE6F7}"/>
          </ac:spMkLst>
        </pc:spChg>
        <pc:spChg chg="add mod">
          <ac:chgData name="Mitchell Wand" userId="de9b44c55c049659" providerId="LiveId" clId="{9BE4F02F-5702-424E-8853-6BEFD9AA2352}" dt="2022-08-31T21:35:57.548" v="1706" actId="20577"/>
          <ac:spMkLst>
            <pc:docMk/>
            <pc:sldMk cId="700069445" sldId="501"/>
            <ac:spMk id="8" creationId="{0FFEFE51-74B1-2646-A6E9-1832E8A6E76A}"/>
          </ac:spMkLst>
        </pc:spChg>
      </pc:sldChg>
      <pc:sldChg chg="addSp modSp new mod modNotesTx">
        <pc:chgData name="Mitchell Wand" userId="de9b44c55c049659" providerId="LiveId" clId="{9BE4F02F-5702-424E-8853-6BEFD9AA2352}" dt="2022-09-01T00:10:51.884" v="2871" actId="6549"/>
        <pc:sldMkLst>
          <pc:docMk/>
          <pc:sldMk cId="2377701537" sldId="502"/>
        </pc:sldMkLst>
        <pc:spChg chg="mod">
          <ac:chgData name="Mitchell Wand" userId="de9b44c55c049659" providerId="LiveId" clId="{9BE4F02F-5702-424E-8853-6BEFD9AA2352}" dt="2022-09-01T00:05:34.456" v="2280" actId="20577"/>
          <ac:spMkLst>
            <pc:docMk/>
            <pc:sldMk cId="2377701537" sldId="502"/>
            <ac:spMk id="2" creationId="{4CEB8347-843E-21D6-8D6E-557555620D2C}"/>
          </ac:spMkLst>
        </pc:spChg>
        <pc:spChg chg="add mod">
          <ac:chgData name="Mitchell Wand" userId="de9b44c55c049659" providerId="LiveId" clId="{9BE4F02F-5702-424E-8853-6BEFD9AA2352}" dt="2022-09-01T00:07:35.773" v="2286" actId="255"/>
          <ac:spMkLst>
            <pc:docMk/>
            <pc:sldMk cId="2377701537" sldId="502"/>
            <ac:spMk id="5" creationId="{67FCC827-28CD-0EDD-710E-CA98CE22E5CB}"/>
          </ac:spMkLst>
        </pc:spChg>
      </pc:sldChg>
      <pc:sldChg chg="modSp new del mod">
        <pc:chgData name="Mitchell Wand" userId="de9b44c55c049659" providerId="LiveId" clId="{9BE4F02F-5702-424E-8853-6BEFD9AA2352}" dt="2022-08-31T21:47:19.635" v="2137" actId="2696"/>
        <pc:sldMkLst>
          <pc:docMk/>
          <pc:sldMk cId="3013432569" sldId="502"/>
        </pc:sldMkLst>
        <pc:spChg chg="mod">
          <ac:chgData name="Mitchell Wand" userId="de9b44c55c049659" providerId="LiveId" clId="{9BE4F02F-5702-424E-8853-6BEFD9AA2352}" dt="2022-08-31T21:39:56.578" v="2022" actId="20577"/>
          <ac:spMkLst>
            <pc:docMk/>
            <pc:sldMk cId="3013432569" sldId="502"/>
            <ac:spMk id="2" creationId="{39D7083E-8C60-1372-801E-3803A03F8C68}"/>
          </ac:spMkLst>
        </pc:spChg>
      </pc:sldChg>
      <pc:sldChg chg="add modNotesTx">
        <pc:chgData name="Mitchell Wand" userId="de9b44c55c049659" providerId="LiveId" clId="{9BE4F02F-5702-424E-8853-6BEFD9AA2352}" dt="2022-09-01T00:18:17.578" v="3191" actId="20577"/>
        <pc:sldMkLst>
          <pc:docMk/>
          <pc:sldMk cId="3753540932" sldId="503"/>
        </pc:sldMkLst>
      </pc:sldChg>
      <pc:sldChg chg="addSp modSp add mod modAnim modNotesTx">
        <pc:chgData name="Mitchell Wand" userId="de9b44c55c049659" providerId="LiveId" clId="{9BE4F02F-5702-424E-8853-6BEFD9AA2352}" dt="2022-09-01T00:16:39.635" v="3136" actId="20577"/>
        <pc:sldMkLst>
          <pc:docMk/>
          <pc:sldMk cId="279464109" sldId="504"/>
        </pc:sldMkLst>
        <pc:spChg chg="add mod">
          <ac:chgData name="Mitchell Wand" userId="de9b44c55c049659" providerId="LiveId" clId="{9BE4F02F-5702-424E-8853-6BEFD9AA2352}" dt="2022-09-01T00:15:50.123" v="3107" actId="164"/>
          <ac:spMkLst>
            <pc:docMk/>
            <pc:sldMk cId="279464109" sldId="504"/>
            <ac:spMk id="4" creationId="{9817056B-8C88-ABF1-0C2E-BD53D953F952}"/>
          </ac:spMkLst>
        </pc:spChg>
        <pc:grpChg chg="add mod">
          <ac:chgData name="Mitchell Wand" userId="de9b44c55c049659" providerId="LiveId" clId="{9BE4F02F-5702-424E-8853-6BEFD9AA2352}" dt="2022-09-01T00:15:50.123" v="3107" actId="164"/>
          <ac:grpSpMkLst>
            <pc:docMk/>
            <pc:sldMk cId="279464109" sldId="504"/>
            <ac:grpSpMk id="10" creationId="{168E6C17-8441-BB59-28A8-13D600304DAC}"/>
          </ac:grpSpMkLst>
        </pc:grpChg>
        <pc:cxnChg chg="add mod">
          <ac:chgData name="Mitchell Wand" userId="de9b44c55c049659" providerId="LiveId" clId="{9BE4F02F-5702-424E-8853-6BEFD9AA2352}" dt="2022-09-01T00:15:50.123" v="3107" actId="164"/>
          <ac:cxnSpMkLst>
            <pc:docMk/>
            <pc:sldMk cId="279464109" sldId="504"/>
            <ac:cxnSpMk id="7" creationId="{B2681581-162E-EC62-5FA6-66A4F14D6BA0}"/>
          </ac:cxnSpMkLst>
        </pc:cxnChg>
      </pc:sldChg>
      <pc:sldChg chg="add del">
        <pc:chgData name="Mitchell Wand" userId="de9b44c55c049659" providerId="LiveId" clId="{9BE4F02F-5702-424E-8853-6BEFD9AA2352}" dt="2022-09-01T00:17:56.621" v="3137" actId="2696"/>
        <pc:sldMkLst>
          <pc:docMk/>
          <pc:sldMk cId="838319977" sldId="505"/>
        </pc:sldMkLst>
      </pc:sldChg>
      <pc:sldChg chg="addSp modSp new mod modNotesTx">
        <pc:chgData name="Mitchell Wand" userId="de9b44c55c049659" providerId="LiveId" clId="{9BE4F02F-5702-424E-8853-6BEFD9AA2352}" dt="2022-09-01T01:05:32.630" v="3260" actId="13926"/>
        <pc:sldMkLst>
          <pc:docMk/>
          <pc:sldMk cId="3215464366" sldId="505"/>
        </pc:sldMkLst>
        <pc:spChg chg="mod">
          <ac:chgData name="Mitchell Wand" userId="de9b44c55c049659" providerId="LiveId" clId="{9BE4F02F-5702-424E-8853-6BEFD9AA2352}" dt="2022-09-01T00:22:36.442" v="3216"/>
          <ac:spMkLst>
            <pc:docMk/>
            <pc:sldMk cId="3215464366" sldId="505"/>
            <ac:spMk id="2" creationId="{9FE8F7E0-6E94-1CDD-FC0E-BC8648242424}"/>
          </ac:spMkLst>
        </pc:spChg>
        <pc:spChg chg="add mod">
          <ac:chgData name="Mitchell Wand" userId="de9b44c55c049659" providerId="LiveId" clId="{9BE4F02F-5702-424E-8853-6BEFD9AA2352}" dt="2022-09-01T01:05:32.630" v="3260" actId="13926"/>
          <ac:spMkLst>
            <pc:docMk/>
            <pc:sldMk cId="3215464366" sldId="505"/>
            <ac:spMk id="5" creationId="{8BA3C07E-A53C-6314-ADDE-960ACA8DD153}"/>
          </ac:spMkLst>
        </pc:spChg>
      </pc:sldChg>
      <pc:sldChg chg="add del">
        <pc:chgData name="Mitchell Wand" userId="de9b44c55c049659" providerId="LiveId" clId="{9BE4F02F-5702-424E-8853-6BEFD9AA2352}" dt="2022-09-01T00:17:56.621" v="3137" actId="2696"/>
        <pc:sldMkLst>
          <pc:docMk/>
          <pc:sldMk cId="698079714" sldId="506"/>
        </pc:sldMkLst>
      </pc:sldChg>
      <pc:sldChg chg="addSp modSp new mod modClrScheme chgLayout modNotesTx">
        <pc:chgData name="Mitchell Wand" userId="de9b44c55c049659" providerId="LiveId" clId="{9BE4F02F-5702-424E-8853-6BEFD9AA2352}" dt="2022-09-01T01:09:51.944" v="3549" actId="20577"/>
        <pc:sldMkLst>
          <pc:docMk/>
          <pc:sldMk cId="1201284274" sldId="506"/>
        </pc:sldMkLst>
        <pc:spChg chg="mod ord">
          <ac:chgData name="Mitchell Wand" userId="de9b44c55c049659" providerId="LiveId" clId="{9BE4F02F-5702-424E-8853-6BEFD9AA2352}" dt="2022-09-01T01:07:54.946" v="3284" actId="700"/>
          <ac:spMkLst>
            <pc:docMk/>
            <pc:sldMk cId="1201284274" sldId="506"/>
            <ac:spMk id="2" creationId="{D9A9B7A6-0822-0C22-8E9B-9D1FCB15717C}"/>
          </ac:spMkLst>
        </pc:spChg>
        <pc:spChg chg="mod ord">
          <ac:chgData name="Mitchell Wand" userId="de9b44c55c049659" providerId="LiveId" clId="{9BE4F02F-5702-424E-8853-6BEFD9AA2352}" dt="2022-09-01T01:07:54.946" v="3284" actId="700"/>
          <ac:spMkLst>
            <pc:docMk/>
            <pc:sldMk cId="1201284274" sldId="506"/>
            <ac:spMk id="3" creationId="{503F320F-8B75-00AA-76FE-8C7764B957BA}"/>
          </ac:spMkLst>
        </pc:spChg>
        <pc:spChg chg="add mod ord">
          <ac:chgData name="Mitchell Wand" userId="de9b44c55c049659" providerId="LiveId" clId="{9BE4F02F-5702-424E-8853-6BEFD9AA2352}" dt="2022-09-01T01:09:51.944" v="3549" actId="20577"/>
          <ac:spMkLst>
            <pc:docMk/>
            <pc:sldMk cId="1201284274" sldId="506"/>
            <ac:spMk id="4" creationId="{1A592516-36B2-1CD3-4E40-A6401269824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2.3, the Interaction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81445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here we have an implementation of </a:t>
            </a:r>
            <a:r>
              <a:rPr lang="en-US" dirty="0" err="1"/>
              <a:t>IClock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theclock:IClock</a:t>
            </a:r>
            <a:r>
              <a:rPr lang="en-US" dirty="0"/>
              <a:t>”, because this client depends only on the fact that ‘</a:t>
            </a:r>
            <a:r>
              <a:rPr lang="en-US" dirty="0" err="1"/>
              <a:t>theclock</a:t>
            </a:r>
            <a:r>
              <a:rPr lang="en-US" dirty="0"/>
              <a:t>’ obeys the specification of </a:t>
            </a:r>
            <a:r>
              <a:rPr lang="en-US" dirty="0" err="1"/>
              <a:t>IClock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IClock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512470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we’ve got this code.  How should we test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first impulse is to write a little </a:t>
            </a:r>
            <a:r>
              <a:rPr lang="en-US" dirty="0" err="1"/>
              <a:t>index.ts</a:t>
            </a:r>
            <a:r>
              <a:rPr lang="en-US" dirty="0"/>
              <a:t> file, run it, and see what it does.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&lt;explain a bit of the code&gt;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 watch animation&gt;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NNNOOO!!!  We don’t want to have to look at the results of a manual test if we can avoid it.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297350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automate this process whenever possible.  Here’s a little testing script (in our standard test runner, called “Jest”).  It does the same thing as our </a:t>
            </a:r>
            <a:r>
              <a:rPr lang="en-US" dirty="0" err="1"/>
              <a:t>index.ts</a:t>
            </a:r>
            <a:r>
              <a:rPr lang="en-US" dirty="0"/>
              <a:t> did, but we’ve replaced all those console.log statements with ‘expect’ statements, which will check to see if those expressions return the right values.</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try the same thing using the Push or Observer pattern.</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952334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interface for a clock using the Push pattern.  </a:t>
            </a:r>
          </a:p>
          <a:p>
            <a:r>
              <a:rPr lang="en-US" dirty="0"/>
              <a:t>&lt;Go through methods&gt;</a:t>
            </a:r>
          </a:p>
          <a:p>
            <a:r>
              <a:rPr lang="en-US" dirty="0"/>
              <a:t>Note that we specify that the listeners/consumers/observers are notified by sending them a notify message with the current time.   If we didn’t specify this, we wouldn’t know how to write a listener.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4243403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273420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stop for a minute and review interfaces in Typescript.</a:t>
            </a:r>
          </a:p>
          <a:p>
            <a:endParaRPr lang="en-US" dirty="0"/>
          </a:p>
          <a:p>
            <a:r>
              <a:rPr lang="en-US" dirty="0"/>
              <a:t>In Typescript, an interface describes objects, not classes.   So when we say “</a:t>
            </a:r>
            <a:r>
              <a:rPr lang="en-US" dirty="0" err="1"/>
              <a:t>CartesianPoint</a:t>
            </a:r>
            <a:r>
              <a:rPr lang="en-US" dirty="0"/>
              <a:t> implements </a:t>
            </a:r>
            <a:r>
              <a:rPr lang="en-US" dirty="0" err="1"/>
              <a:t>IPoint</a:t>
            </a:r>
            <a:r>
              <a:rPr lang="en-US" dirty="0"/>
              <a:t>”, we mean that any object of class </a:t>
            </a:r>
            <a:r>
              <a:rPr lang="en-US" dirty="0" err="1"/>
              <a:t>CartesianPoint</a:t>
            </a:r>
            <a:r>
              <a:rPr lang="en-US" dirty="0"/>
              <a:t> will satisfy the interface </a:t>
            </a:r>
            <a:r>
              <a:rPr lang="en-US" dirty="0" err="1"/>
              <a:t>IPoint</a:t>
            </a:r>
            <a:r>
              <a:rPr lang="en-US" dirty="0"/>
              <a:t>.  That is, it will have methods </a:t>
            </a:r>
            <a:r>
              <a:rPr lang="en-US" dirty="0" err="1"/>
              <a:t>getx</a:t>
            </a:r>
            <a:r>
              <a:rPr lang="en-US" dirty="0"/>
              <a:t> and </a:t>
            </a:r>
            <a:r>
              <a:rPr lang="en-US" dirty="0" err="1"/>
              <a:t>gety</a:t>
            </a:r>
            <a:r>
              <a:rPr lang="en-US" dirty="0"/>
              <a:t> that return the x and y coordinates of the point.  (Note: this is different from Java)</a:t>
            </a:r>
          </a:p>
          <a:p>
            <a:endParaRPr lang="en-US" dirty="0"/>
          </a:p>
          <a:p>
            <a:r>
              <a:rPr lang="en-US" dirty="0" err="1"/>
              <a:t>PolarPoint</a:t>
            </a:r>
            <a:r>
              <a:rPr lang="en-US" dirty="0"/>
              <a:t> also implements </a:t>
            </a:r>
            <a:r>
              <a:rPr lang="en-US" dirty="0" err="1"/>
              <a:t>IPoint</a:t>
            </a:r>
            <a:r>
              <a:rPr lang="en-US" dirty="0"/>
              <a:t>, but in a different way:  it keeps the point in polar coordinates, but if you ask about the x or y coordinates of the point, it will compute the proper value.</a:t>
            </a:r>
          </a:p>
          <a:p>
            <a:endParaRPr lang="en-US" dirty="0"/>
          </a:p>
          <a:p>
            <a:r>
              <a:rPr lang="en-US" dirty="0"/>
              <a:t>If this is not familiar to you, you should go back and review your notes from OOD, and study some of the suggested readings on Typescript.  You will seriously need to understand this material if you are to succeed in this course.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1092141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Notice that we’ve specified what these numbers MEAN, following Principle 2 from the last lesson: Make your Data Mean Something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Ink Free" panose="03080402000500000000" pitchFamily="66" charset="0"/>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884303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3630871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 not including the note&gt;</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2905640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1585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again is the interface for the </a:t>
            </a:r>
            <a:r>
              <a:rPr lang="en-US" dirty="0" err="1"/>
              <a:t>ProducerClock</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2017684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r>
              <a:rPr lang="en-US" dirty="0"/>
              <a:t>&lt;click&gt;</a:t>
            </a:r>
          </a:p>
          <a:p>
            <a:r>
              <a:rPr lang="en-US" dirty="0"/>
              <a:t>It’s typical that a consumer will listen for signals from a number of sources. In that case, we’d likely choose a more meaningful name than </a:t>
            </a:r>
            <a:r>
              <a:rPr lang="en-US" b="1" dirty="0"/>
              <a:t>notify</a:t>
            </a:r>
            <a:r>
              <a:rPr lang="en-US" dirty="0"/>
              <a:t>– maybe something like </a:t>
            </a:r>
            <a:r>
              <a:rPr lang="en-US" b="1" dirty="0" err="1"/>
              <a:t>onTick</a:t>
            </a:r>
            <a:endParaRPr lang="en-US" b="1"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570407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implementation of </a:t>
            </a:r>
            <a:r>
              <a:rPr lang="en-US" dirty="0" err="1"/>
              <a:t>IProducerClock</a:t>
            </a:r>
            <a:r>
              <a:rPr lang="en-US" dirty="0"/>
              <a:t>.   It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2493701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client.  When such a client is created, it is given the identity of an </a:t>
            </a:r>
            <a:r>
              <a:rPr lang="en-US" dirty="0" err="1"/>
              <a:t>ObservedClock</a:t>
            </a:r>
            <a:r>
              <a:rPr lang="en-US" dirty="0"/>
              <a:t>, and it tells that </a:t>
            </a:r>
            <a:r>
              <a:rPr lang="en-US" dirty="0" err="1"/>
              <a:t>ObservedClock</a:t>
            </a:r>
            <a:r>
              <a:rPr lang="en-US" dirty="0"/>
              <a:t> to add this client as an observer.</a:t>
            </a:r>
          </a:p>
          <a:p>
            <a:endParaRPr lang="en-US" dirty="0"/>
          </a:p>
          <a:p>
            <a:r>
              <a:rPr lang="en-US" dirty="0"/>
              <a:t>When this client’s notify method is called, it uses the argument of the notify method to set the client’s private clock.   Here we’ve initialized the private clock to 0 while we’re waiting for a ‘notify’ signal from the Clock.</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someone will suggest that </a:t>
            </a:r>
            <a:r>
              <a:rPr lang="en-US" dirty="0" err="1"/>
              <a:t>addConsumer</a:t>
            </a:r>
            <a:r>
              <a:rPr lang="en-US" dirty="0"/>
              <a:t> send a notify() to the newly added consumer!</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552083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look at a different problem. Your task is to write some code that depends only an interface (say </a:t>
            </a:r>
            <a:r>
              <a:rPr lang="en-US" dirty="0" err="1"/>
              <a:t>IClock</a:t>
            </a:r>
            <a:r>
              <a:rPr lang="en-US" dirty="0"/>
              <a:t>), not on a class that implements it.  Maybe your instructor has made this part of the problem requirements. But your task requires you to create some new clocks.  You can’t say “new </a:t>
            </a:r>
            <a:r>
              <a:rPr lang="en-US" dirty="0" err="1"/>
              <a:t>IClock</a:t>
            </a:r>
            <a:r>
              <a:rPr lang="en-US" dirty="0"/>
              <a:t>”, because </a:t>
            </a:r>
            <a:r>
              <a:rPr lang="en-US" dirty="0" err="1"/>
              <a:t>IClock</a:t>
            </a:r>
            <a:r>
              <a:rPr lang="en-US" dirty="0"/>
              <a:t> isn’t a class.</a:t>
            </a:r>
          </a:p>
          <a:p>
            <a:endParaRPr lang="en-US" dirty="0"/>
          </a:p>
          <a:p>
            <a:r>
              <a:rPr lang="en-US" dirty="0"/>
              <a:t>How can we arrange things to solve this problem?</a:t>
            </a:r>
          </a:p>
          <a:p>
            <a:endParaRPr lang="en-US" dirty="0"/>
          </a:p>
          <a:p>
            <a:r>
              <a:rPr lang="en-US" dirty="0"/>
              <a:t>Answer: create a Factory whose job it is to create the objects, and import the factory into your code.  You call the factory when you need a new object.</a:t>
            </a:r>
          </a:p>
          <a:p>
            <a:endParaRPr lang="en-US" dirty="0"/>
          </a:p>
          <a:p>
            <a:r>
              <a:rPr lang="en-US" dirty="0"/>
              <a:t>Let’s look at an example.</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2063786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things you probably learned in OOD, but it’s helpful to review them here.</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8796957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interface for a factory that makes clocks.   An </a:t>
            </a:r>
            <a:r>
              <a:rPr lang="en-US" dirty="0" err="1"/>
              <a:t>IClockFactory</a:t>
            </a:r>
            <a:r>
              <a:rPr lang="en-US" dirty="0"/>
              <a:t> is an object with three methods:</a:t>
            </a:r>
          </a:p>
          <a:p>
            <a:endParaRPr lang="en-US" dirty="0"/>
          </a:p>
          <a:p>
            <a:r>
              <a:rPr lang="en-US" dirty="0"/>
              <a:t>The most important method is instance(), which returns an object that satisfies the </a:t>
            </a:r>
            <a:r>
              <a:rPr lang="en-US" dirty="0" err="1"/>
              <a:t>IClock</a:t>
            </a:r>
            <a:r>
              <a:rPr lang="en-US" dirty="0"/>
              <a:t> interface.  We are not guaranteed anything about the class of the object; we only know that the object satisfies the </a:t>
            </a:r>
            <a:r>
              <a:rPr lang="en-US" dirty="0" err="1"/>
              <a:t>IClock</a:t>
            </a:r>
            <a:r>
              <a:rPr lang="en-US" dirty="0"/>
              <a:t> interface.</a:t>
            </a:r>
          </a:p>
          <a:p>
            <a:r>
              <a:rPr lang="en-US" dirty="0"/>
              <a:t>The factory also has two other methods:</a:t>
            </a:r>
          </a:p>
          <a:p>
            <a:r>
              <a:rPr lang="en-US" dirty="0"/>
              <a:t>-- </a:t>
            </a:r>
            <a:r>
              <a:rPr lang="en-US" dirty="0" err="1"/>
              <a:t>clockType</a:t>
            </a:r>
            <a:r>
              <a:rPr lang="en-US" dirty="0"/>
              <a:t>, which returns a string.  We have no guarantee that this string has anything to do with the class of the clock objects being returned.</a:t>
            </a:r>
          </a:p>
          <a:p>
            <a:r>
              <a:rPr lang="en-US" dirty="0"/>
              <a:t>-- </a:t>
            </a:r>
            <a:r>
              <a:rPr lang="en-US" dirty="0" err="1"/>
              <a:t>numCreated</a:t>
            </a:r>
            <a:r>
              <a:rPr lang="en-US" dirty="0"/>
              <a:t>, which returns the number of clocks that this factory has created.</a:t>
            </a:r>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2015770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couple of </a:t>
            </a:r>
            <a:r>
              <a:rPr lang="en-US" dirty="0" err="1"/>
              <a:t>ClockFactories</a:t>
            </a:r>
            <a:r>
              <a:rPr lang="en-US" dirty="0"/>
              <a:t>.  The first one always produces an object of class Clock1.  The second always produces an object of class Clock2.   Either way, calling instance() returns an object that satisfies the </a:t>
            </a:r>
            <a:r>
              <a:rPr lang="en-US" dirty="0" err="1"/>
              <a:t>IClock</a:t>
            </a:r>
            <a:r>
              <a:rPr lang="en-US" dirty="0"/>
              <a:t> interface.</a:t>
            </a:r>
          </a:p>
          <a:p>
            <a:endParaRPr lang="en-US" dirty="0"/>
          </a:p>
          <a:p>
            <a:r>
              <a:rPr lang="en-US" dirty="0"/>
              <a:t>You could even have a factory that alternates between returning Clock1 objects and Clock2 objects.  </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41406782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can create a file (here </a:t>
            </a:r>
            <a:r>
              <a:rPr lang="en-US" dirty="0" err="1"/>
              <a:t>clockFactories.ts</a:t>
            </a:r>
            <a:r>
              <a:rPr lang="en-US" dirty="0"/>
              <a:t>) with a bunch of clock factories, and then you choose which of the factories to export.   Or maybe the instructor has created such a file– you get to see the factory, but not the class of the clocks it creates.</a:t>
            </a:r>
          </a:p>
          <a:p>
            <a:endParaRPr lang="en-US" dirty="0"/>
          </a:p>
          <a:p>
            <a:r>
              <a:rPr lang="en-US" dirty="0"/>
              <a:t> TypeScript has a neat way of doing this:  if you say “export default”, then you export a value from this file, but you don’t advertise its name.</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1816912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 gives the name '</a:t>
            </a:r>
            <a:r>
              <a:rPr lang="en-US" dirty="0" err="1"/>
              <a:t>ClockFactory</a:t>
            </a:r>
            <a:r>
              <a:rPr lang="en-US" dirty="0"/>
              <a:t>' to whatever factory </a:t>
            </a:r>
            <a:r>
              <a:rPr lang="en-US" dirty="0" err="1"/>
              <a:t>ClockFactories.ts</a:t>
            </a:r>
            <a:r>
              <a:rPr lang="en-US" dirty="0"/>
              <a:t> chooses to export.</a:t>
            </a:r>
          </a:p>
          <a:p>
            <a:endParaRPr lang="en-US" dirty="0"/>
          </a:p>
          <a:p>
            <a:r>
              <a:rPr lang="en-US" dirty="0"/>
              <a:t>Note that you can only test the factory that </a:t>
            </a:r>
            <a:r>
              <a:rPr lang="en-US" dirty="0" err="1"/>
              <a:t>ClockFactories.ts</a:t>
            </a:r>
            <a:r>
              <a:rPr lang="en-US"/>
              <a:t> chooses </a:t>
            </a:r>
            <a:r>
              <a:rPr lang="en-US" dirty="0"/>
              <a:t>to export</a:t>
            </a:r>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25375080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last pattern: The Singleton Pattern.</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2838637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behavior we expect to see.  We assume that instance() is a static method of </a:t>
            </a:r>
            <a:r>
              <a:rPr lang="en-US" dirty="0" err="1"/>
              <a:t>ClockFactory</a:t>
            </a:r>
            <a:r>
              <a:rPr lang="en-US" dirty="0"/>
              <a:t>. Are clock1 and clock2 the same clock?  More precisely, is the clock named clock1 the same clock as the clock named clock2?</a:t>
            </a:r>
          </a:p>
          <a:p>
            <a:endParaRPr lang="en-US" dirty="0"/>
          </a:p>
          <a:p>
            <a:r>
              <a:rPr lang="en-US" dirty="0"/>
              <a:t>If they are the same clock, then the effect of ticking the clock named clock1 should be visible on the clock named clock2, and vice versa. </a:t>
            </a:r>
          </a:p>
          <a:p>
            <a:endParaRPr lang="en-US" dirty="0"/>
          </a:p>
          <a:p>
            <a:r>
              <a:rPr lang="en-US" dirty="0"/>
              <a:t>Here we test this by ticking clock1 twice and checking  to see that both clock1 and clock2 show the time as 2; we reset clock1, and then check to see that both clock1 and clock2 have been reset to zero.</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3117764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you do it.  You make a factory that lies:  it keeps a first-time-through switch, here called ‘</a:t>
            </a:r>
            <a:r>
              <a:rPr lang="en-US" dirty="0" err="1"/>
              <a:t>isInitialized</a:t>
            </a:r>
            <a:r>
              <a:rPr lang="en-US" dirty="0"/>
              <a:t>’, and after the first time it is called (with ‘instance’), it keeps returning the same clock over and over again.</a:t>
            </a:r>
          </a:p>
          <a:p>
            <a:endParaRPr lang="en-US" dirty="0"/>
          </a:p>
          <a:p>
            <a:r>
              <a:rPr lang="en-US" dirty="0"/>
              <a:t>How do you prevent the client from creating a new Factory?  Easy: you make the constructor of </a:t>
            </a:r>
            <a:r>
              <a:rPr lang="en-US" dirty="0" err="1"/>
              <a:t>SingletonClockFactory</a:t>
            </a:r>
            <a:r>
              <a:rPr lang="en-US" dirty="0"/>
              <a:t> private, so nobody can say “new </a:t>
            </a:r>
            <a:r>
              <a:rPr lang="en-US" dirty="0" err="1"/>
              <a:t>SingletonClockFactory</a:t>
            </a:r>
            <a:r>
              <a:rPr lang="en-US" dirty="0"/>
              <a:t>”.   Then you make instance() a static method, so the user of this code creates a clock by saying </a:t>
            </a:r>
            <a:r>
              <a:rPr lang="en-US" dirty="0" err="1"/>
              <a:t>SingletonClockFactory.instance</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9440576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that this week's goal is to give you the vocabulary to talk</a:t>
            </a:r>
          </a:p>
          <a:p>
            <a:r>
              <a:rPr lang="en-US" dirty="0"/>
              <a:t>about your design.  So it's really about the language(s) of software</a:t>
            </a:r>
          </a:p>
          <a:p>
            <a:r>
              <a:rPr lang="en-US" dirty="0"/>
              <a:t>design.</a:t>
            </a:r>
          </a:p>
          <a:p>
            <a:endParaRPr lang="en-US" dirty="0"/>
          </a:p>
          <a:p>
            <a:r>
              <a:rPr lang="en-US" dirty="0"/>
              <a:t>Like in any language course, once you learn the words, the next thing</a:t>
            </a:r>
          </a:p>
          <a:p>
            <a:r>
              <a:rPr lang="en-US" dirty="0"/>
              <a:t>you do is to practice putting them into sentences.</a:t>
            </a:r>
          </a:p>
          <a:p>
            <a:endParaRPr lang="en-US" dirty="0"/>
          </a:p>
          <a:p>
            <a:r>
              <a:rPr lang="en-US" dirty="0"/>
              <a:t>So here's a piece of a design, expressed as a sentence (ok, three</a:t>
            </a:r>
          </a:p>
          <a:p>
            <a:r>
              <a:rPr lang="en-US" dirty="0"/>
              <a:t>sentences)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4769597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conversation in this new language.   Note that you had to have an agreement with Pat about the protocol for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25506091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42</a:t>
            </a:fld>
            <a:endParaRPr lang="en-US"/>
          </a:p>
        </p:txBody>
      </p:sp>
    </p:spTree>
    <p:extLst>
      <p:ext uri="{BB962C8B-B14F-4D97-AF65-F5344CB8AC3E}">
        <p14:creationId xmlns:p14="http://schemas.microsoft.com/office/powerpoint/2010/main" val="2222246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study 4 different interaction-scale designs:  the pull pattern (which is so simple it hardly counts as a pattern), the push (or Observer or Listener) Pattern, the Factory Pattern, and the Singleton Pattern.</a:t>
            </a:r>
          </a:p>
          <a:p>
            <a:endParaRPr lang="en-US" dirty="0"/>
          </a:p>
          <a:p>
            <a:r>
              <a:rPr lang="en-US" dirty="0"/>
              <a:t>All but the first of these are “Official Design Patterns” that you will see in Design Patterns Books, and they have standard names.  That’s important, because if you need to tell your teammate about what you’ve done in a certain part of your program, you can say “for such-and-such, we use the Observer Pattern”, and then your teammate will know what you mean, because they know what the phrase “Observer Pattern” means.   This is what we mean when we talk about using a shared vocabulary.</a:t>
            </a:r>
          </a:p>
          <a:p>
            <a:endParaRPr lang="en-US" dirty="0"/>
          </a:p>
          <a:p>
            <a:r>
              <a:rPr lang="en-US" dirty="0"/>
              <a:t>Unlike the architectural scale, we may use many different Interaction-scale designs for different portions of our program.</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9243154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have a rich vocabulary that you can use to discuss your design.</a:t>
            </a:r>
          </a:p>
        </p:txBody>
      </p:sp>
      <p:sp>
        <p:nvSpPr>
          <p:cNvPr id="4" name="Slide Number Placeholder 3"/>
          <p:cNvSpPr>
            <a:spLocks noGrp="1"/>
          </p:cNvSpPr>
          <p:nvPr>
            <p:ph type="sldNum" sz="quarter" idx="5"/>
          </p:nvPr>
        </p:nvSpPr>
        <p:spPr/>
        <p:txBody>
          <a:bodyPr/>
          <a:lstStyle/>
          <a:p>
            <a:fld id="{07937F07-1250-4CCE-B198-1B2887014F41}" type="slidenum">
              <a:rPr lang="en-US" smtClean="0"/>
              <a:t>44</a:t>
            </a:fld>
            <a:endParaRPr lang="en-US"/>
          </a:p>
        </p:txBody>
      </p:sp>
    </p:spTree>
    <p:extLst>
      <p:ext uri="{BB962C8B-B14F-4D97-AF65-F5344CB8AC3E}">
        <p14:creationId xmlns:p14="http://schemas.microsoft.com/office/powerpoint/2010/main" val="6933010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covered a lot of ground in this lesson.  &lt;read slide&gt;</a:t>
            </a:r>
          </a:p>
          <a:p>
            <a:r>
              <a:rPr lang="en-US" dirty="0"/>
              <a:t>Next, on to the Object Scale.</a:t>
            </a:r>
          </a:p>
          <a:p>
            <a:endParaRPr lang="en-US" dirty="0"/>
          </a:p>
          <a:p>
            <a:r>
              <a:rPr lang="en-US" dirty="0"/>
              <a:t>[[POSSIBLE ACTIVITY: Break </a:t>
            </a:r>
            <a:r>
              <a:rPr lang="en-US"/>
              <a:t>into pairs, </a:t>
            </a:r>
            <a:r>
              <a:rPr lang="en-US" dirty="0"/>
              <a:t>and describe the interactions</a:t>
            </a:r>
          </a:p>
          <a:p>
            <a:r>
              <a:rPr lang="en-US" dirty="0"/>
              <a:t>in some program you have built, at this level of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45</a:t>
            </a:fld>
            <a:endParaRPr lang="en-US"/>
          </a:p>
        </p:txBody>
      </p:sp>
    </p:spTree>
    <p:extLst>
      <p:ext uri="{BB962C8B-B14F-4D97-AF65-F5344CB8AC3E}">
        <p14:creationId xmlns:p14="http://schemas.microsoft.com/office/powerpoint/2010/main" val="2570327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often in our program, we need to get a piece of data from one part of the program to another.</a:t>
            </a:r>
          </a:p>
          <a:p>
            <a:r>
              <a:rPr lang="en-US" dirty="0"/>
              <a:t>Indeed, this is so common that we hardly even notice it.  But it’s still worth looking at.</a:t>
            </a:r>
          </a:p>
          <a:p>
            <a:endParaRPr lang="en-US" dirty="0"/>
          </a:p>
          <a:p>
            <a:r>
              <a:rPr lang="en-US" dirty="0"/>
              <a:t>Here we have one class, the Producer, that has piece of data, and we have another class, the Consumer, that needs that data in order to do its work.  (Of course, it’s not the class that has the data; it’s an object of that class.  But we’ll slide over that, as we often do when talking about object-oriented programs).</a:t>
            </a:r>
          </a:p>
          <a:p>
            <a:endParaRPr lang="en-US" dirty="0"/>
          </a:p>
          <a:p>
            <a:r>
              <a:rPr lang="en-US" dirty="0"/>
              <a:t>How can we get this data from the producer to the consumer?</a:t>
            </a:r>
          </a:p>
          <a:p>
            <a:endParaRPr lang="en-US" dirty="0"/>
          </a:p>
          <a:p>
            <a:r>
              <a:rPr lang="en-US" dirty="0"/>
              <a:t>There are two basic ways of doing this, which we call “pull” and “push”.  These are also called “demand-pull” and “data-push”.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2578586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solution is to have the consumer ask the producer for the data.   For this to work, the consumer needs to know the identity of the producer, and the producer has to provide a method that the consumer can call to ask for the data. </a:t>
            </a:r>
          </a:p>
          <a:p>
            <a:endParaRPr lang="en-US" dirty="0"/>
          </a:p>
          <a:p>
            <a:r>
              <a:rPr lang="en-US" dirty="0"/>
              <a:t>Here’s some skeleton code for that.  Notice that the Consumer takes a Producer as parameter to its constructor, and the producer has a method </a:t>
            </a:r>
            <a:r>
              <a:rPr lang="en-US" dirty="0" err="1"/>
              <a:t>getData</a:t>
            </a:r>
            <a:r>
              <a:rPr lang="en-US" dirty="0"/>
              <a:t> that will provide the data whenever someone calls it. </a:t>
            </a:r>
          </a:p>
          <a:p>
            <a:endParaRPr lang="en-US" dirty="0"/>
          </a:p>
          <a:p>
            <a:r>
              <a:rPr lang="en-US" dirty="0"/>
              <a:t>When the consumer needs the data, it calls its Producer’s </a:t>
            </a:r>
            <a:r>
              <a:rPr lang="en-US" dirty="0" err="1"/>
              <a:t>getData</a:t>
            </a:r>
            <a:r>
              <a:rPr lang="en-US" dirty="0"/>
              <a:t> method.  </a:t>
            </a:r>
          </a:p>
          <a:p>
            <a:endParaRPr lang="en-US" dirty="0"/>
          </a:p>
          <a:p>
            <a:r>
              <a:rPr lang="en-US" dirty="0"/>
              <a:t>We can think of the consumer “pulling” the data from the producer.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584045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we could arrange things so that the producer *pushes* the data to the consumer.  (Remember what we said in the preceding lesson about demand-pull vs data-push.)</a:t>
            </a:r>
          </a:p>
          <a:p>
            <a:endParaRPr lang="en-US" dirty="0"/>
          </a:p>
          <a:p>
            <a:r>
              <a:rPr lang="en-US" dirty="0"/>
              <a:t>In this organization, the producer knows the identity of the consumer, and the consumer has a method that the producer can use to notify it about changes to the data.  </a:t>
            </a:r>
          </a:p>
          <a:p>
            <a:endParaRPr lang="en-US" dirty="0"/>
          </a:p>
          <a:p>
            <a:r>
              <a:rPr lang="en-US" dirty="0"/>
              <a:t>Here’s some skeleton code that realizes that behavior.  The producer takes a consumer as part of its constructor, and the consumer has a ‘notify’ method on which it can accept notifications about the data.  ‘notify’ is a common name for this method; if you run across this name in a codebase, that will tell you a little bit about what is going on.</a:t>
            </a:r>
          </a:p>
          <a:p>
            <a:endParaRPr lang="en-US" dirty="0"/>
          </a:p>
          <a:p>
            <a:r>
              <a:rPr lang="en-US" dirty="0"/>
              <a:t>Usually, there will be more than one consumer to notify; we’ll talk about that in a minute.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879032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We’ll see in a few minutes how this works in a little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285328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both of these designs in a concrete example.   Here is the interface for a simple clock using the Pull design.</a:t>
            </a:r>
          </a:p>
          <a:p>
            <a:endParaRPr lang="en-US" dirty="0"/>
          </a:p>
          <a:p>
            <a:r>
              <a:rPr lang="en-US" dirty="0"/>
              <a:t> It has three methods: reset, tick, and </a:t>
            </a:r>
            <a:r>
              <a:rPr lang="en-US" dirty="0" err="1"/>
              <a:t>getTime</a:t>
            </a:r>
            <a:r>
              <a:rPr lang="en-US" dirty="0"/>
              <a:t>.  Note that the interface includes a description of what each method is supposed to do.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1615821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9/2/2022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9/2/2022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9/2/2022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9/2/2022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9/2/2022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9/2/2022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9/2/2022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9/2/2022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9/2/2022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9/2/2022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9/2/2022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9/2/2022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9/2/2022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Lesson </a:t>
            </a:r>
            <a:r>
              <a:rPr lang="en-US" altLang="en-US" dirty="0">
                <a:sym typeface="Helvetica Neue" charset="0"/>
              </a:rPr>
              <a:t>4: Interaction-Level Design Patterns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758940"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target</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..something that changes </a:t>
            </a:r>
            <a:r>
              <a:rPr lang="en-US" b="0" dirty="0" err="1">
                <a:solidFill>
                  <a:srgbClr val="008000"/>
                </a:solidFill>
                <a:effectLst/>
                <a:latin typeface="Consolas" panose="020B0609020204030204" pitchFamily="49" charset="0"/>
              </a:rPr>
              <a:t>theData</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.target.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knows the identity of the consumer</a:t>
            </a:r>
          </a:p>
          <a:p>
            <a:r>
              <a:rPr lang="en-US" dirty="0"/>
              <a:t>The Consumer has a method that producer can use to notify it.</a:t>
            </a:r>
          </a:p>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84402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p:txBody>
          <a:bodyPr/>
          <a:lstStyle/>
          <a:p>
            <a:r>
              <a:rPr lang="en-US" dirty="0"/>
              <a:t>This is called the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p:txBody>
          <a:bodyPr/>
          <a:lstStyle/>
          <a:p>
            <a:r>
              <a:rPr lang="en-US" dirty="0"/>
              <a:t>Also called "publish-subscribe pattern"</a:t>
            </a:r>
          </a:p>
          <a:p>
            <a:r>
              <a:rPr lang="en-US" dirty="0"/>
              <a:t>Also called "listener pattern"</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wants to be notified when the subject changes, it registers with ("subscribes to") with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614679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p:txBody>
          <a:bodyPr/>
          <a:lstStyle/>
          <a:p>
            <a:r>
              <a:rPr lang="en-US" dirty="0"/>
              <a:t>Example: A Clock: </a:t>
            </a:r>
            <a:r>
              <a:rPr lang="en-US" dirty="0" err="1"/>
              <a:t>IClock.ts</a:t>
            </a:r>
            <a:endParaRPr lang="en-US" dirty="0"/>
          </a:p>
        </p:txBody>
      </p:sp>
      <p:sp>
        <p:nvSpPr>
          <p:cNvPr id="6" name="Content Placeholder 5">
            <a:extLst>
              <a:ext uri="{FF2B5EF4-FFF2-40B4-BE49-F238E27FC236}">
                <a16:creationId xmlns:a16="http://schemas.microsoft.com/office/drawing/2014/main" id="{AF94FFD6-95F2-419A-8CFD-FB66794A4BA0}"/>
              </a:ext>
            </a:extLst>
          </p:cNvPr>
          <p:cNvSpPr>
            <a:spLocks noGrp="1"/>
          </p:cNvSpPr>
          <p:nvPr>
            <p:ph idx="1"/>
          </p:nvPr>
        </p:nvSpPr>
        <p:spPr/>
        <p:txBody>
          <a:bodyPr/>
          <a:lstStyle/>
          <a:p>
            <a:r>
              <a:rPr lang="en-US" dirty="0"/>
              <a:t>The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8" name="TextBox 7">
            <a:extLst>
              <a:ext uri="{FF2B5EF4-FFF2-40B4-BE49-F238E27FC236}">
                <a16:creationId xmlns:a16="http://schemas.microsoft.com/office/drawing/2014/main" id="{8EA2192A-AD62-4EFB-9689-FF1EAF81C86C}"/>
              </a:ext>
            </a:extLst>
          </p:cNvPr>
          <p:cNvSpPr txBox="1"/>
          <p:nvPr/>
        </p:nvSpPr>
        <p:spPr>
          <a:xfrm>
            <a:off x="964992" y="1731923"/>
            <a:ext cx="6097248" cy="4154984"/>
          </a:xfrm>
          <a:prstGeom prst="rect">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IClock</a:t>
            </a:r>
            <a:r>
              <a:rPr lang="en-US" sz="2400" b="0" dirty="0">
                <a:solidFill>
                  <a:srgbClr val="000000"/>
                </a:solidFill>
                <a:effectLst/>
                <a:latin typeface="Consolas" panose="020B0609020204030204" pitchFamily="49" charset="0"/>
              </a:rPr>
              <a:t> {</a:t>
            </a: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returns the current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750428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507605"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dirty="0">
                <a:solidFill>
                  <a:srgbClr val="000000"/>
                </a:solidFill>
                <a:latin typeface="Consolas" panose="020B0609020204030204" pitchFamily="49" charset="0"/>
              </a:rPr>
              <a:t>: void </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void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8DBB5C8-71A8-4040-840C-6B42DA072E84}"/>
              </a:ext>
            </a:extLst>
          </p:cNvPr>
          <p:cNvSpPr txBox="1"/>
          <p:nvPr/>
        </p:nvSpPr>
        <p:spPr>
          <a:xfrm>
            <a:off x="7292714" y="2831436"/>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 Producer</a:t>
            </a:r>
          </a:p>
        </p:txBody>
      </p:sp>
      <p:sp>
        <p:nvSpPr>
          <p:cNvPr id="8" name="TextBox 7">
            <a:extLst>
              <a:ext uri="{FF2B5EF4-FFF2-40B4-BE49-F238E27FC236}">
                <a16:creationId xmlns:a16="http://schemas.microsoft.com/office/drawing/2014/main" id="{9C9F3FE7-3D06-467F-9E42-2B570A18A275}"/>
              </a:ext>
            </a:extLst>
          </p:cNvPr>
          <p:cNvSpPr txBox="1"/>
          <p:nvPr/>
        </p:nvSpPr>
        <p:spPr>
          <a:xfrm>
            <a:off x="7292714" y="45034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 Consumer</a:t>
            </a:r>
          </a:p>
        </p:txBody>
      </p:sp>
    </p:spTree>
    <p:extLst>
      <p:ext uri="{BB962C8B-B14F-4D97-AF65-F5344CB8AC3E}">
        <p14:creationId xmlns:p14="http://schemas.microsoft.com/office/powerpoint/2010/main" val="15296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2010E-5FD3-4663-81B6-042A4FC1ECD5}"/>
              </a:ext>
            </a:extLst>
          </p:cNvPr>
          <p:cNvSpPr>
            <a:spLocks noGrp="1"/>
          </p:cNvSpPr>
          <p:nvPr>
            <p:ph type="title"/>
          </p:nvPr>
        </p:nvSpPr>
        <p:spPr/>
        <p:txBody>
          <a:bodyPr/>
          <a:lstStyle/>
          <a:p>
            <a:r>
              <a:rPr lang="en-US" dirty="0"/>
              <a:t>Let's test this: first try</a:t>
            </a:r>
          </a:p>
        </p:txBody>
      </p:sp>
      <p:sp>
        <p:nvSpPr>
          <p:cNvPr id="4" name="Slide Number Placeholder 3">
            <a:extLst>
              <a:ext uri="{FF2B5EF4-FFF2-40B4-BE49-F238E27FC236}">
                <a16:creationId xmlns:a16="http://schemas.microsoft.com/office/drawing/2014/main" id="{DA02CC9B-DDD3-4503-9A30-CEDAEA07E09E}"/>
              </a:ext>
            </a:extLst>
          </p:cNvPr>
          <p:cNvSpPr>
            <a:spLocks noGrp="1"/>
          </p:cNvSpPr>
          <p:nvPr>
            <p:ph type="sldNum" sz="quarter" idx="12"/>
          </p:nvPr>
        </p:nvSpPr>
        <p:spPr/>
        <p:txBody>
          <a:bodyPr/>
          <a:lstStyle/>
          <a:p>
            <a:fld id="{20F37917-FD3A-4669-9018-DA04BCDD3D75}" type="slidenum">
              <a:rPr lang="en-US" smtClean="0"/>
              <a:t>14</a:t>
            </a:fld>
            <a:endParaRPr lang="en-US" dirty="0"/>
          </a:p>
        </p:txBody>
      </p:sp>
      <p:sp>
        <p:nvSpPr>
          <p:cNvPr id="6" name="TextBox 5">
            <a:extLst>
              <a:ext uri="{FF2B5EF4-FFF2-40B4-BE49-F238E27FC236}">
                <a16:creationId xmlns:a16="http://schemas.microsoft.com/office/drawing/2014/main" id="{C2A5DB93-5BC7-46B2-8E49-3B0EDAD61FBD}"/>
              </a:ext>
            </a:extLst>
          </p:cNvPr>
          <p:cNvSpPr txBox="1"/>
          <p:nvPr/>
        </p:nvSpPr>
        <p:spPr>
          <a:xfrm>
            <a:off x="828832" y="1808470"/>
            <a:ext cx="7789264"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create a clock and test it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(2)</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now test the client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(2)</a:t>
            </a:r>
            <a:endParaRPr lang="en-US" b="0" dirty="0">
              <a:solidFill>
                <a:srgbClr val="00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F8BD72CA-97EC-4767-A0A4-8B81FD5BA25E}"/>
              </a:ext>
            </a:extLst>
          </p:cNvPr>
          <p:cNvSpPr txBox="1"/>
          <p:nvPr/>
        </p:nvSpPr>
        <p:spPr>
          <a:xfrm>
            <a:off x="8519160" y="542215"/>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index.ts</a:t>
            </a:r>
            <a:endParaRPr lang="en-US" dirty="0">
              <a:solidFill>
                <a:schemeClr val="tx1"/>
              </a:solidFill>
            </a:endParaRPr>
          </a:p>
        </p:txBody>
      </p:sp>
      <p:sp>
        <p:nvSpPr>
          <p:cNvPr id="8" name="TextBox 7">
            <a:extLst>
              <a:ext uri="{FF2B5EF4-FFF2-40B4-BE49-F238E27FC236}">
                <a16:creationId xmlns:a16="http://schemas.microsoft.com/office/drawing/2014/main" id="{78B382B3-4E6F-409B-A831-018025BEA61D}"/>
              </a:ext>
            </a:extLst>
          </p:cNvPr>
          <p:cNvSpPr txBox="1"/>
          <p:nvPr/>
        </p:nvSpPr>
        <p:spPr>
          <a:xfrm>
            <a:off x="1807416" y="2001966"/>
            <a:ext cx="7579179" cy="3696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5600" dirty="0">
                <a:solidFill>
                  <a:srgbClr val="92D050"/>
                </a:solidFill>
                <a:latin typeface="Open Sans ExtraBold" panose="020B0906030804020204" pitchFamily="34" charset="0"/>
                <a:ea typeface="Open Sans ExtraBold" panose="020B0906030804020204" pitchFamily="34" charset="0"/>
                <a:cs typeface="Open Sans ExtraBold" panose="020B0906030804020204" pitchFamily="34" charset="0"/>
              </a:rPr>
              <a:t>NO!!</a:t>
            </a:r>
          </a:p>
        </p:txBody>
      </p:sp>
    </p:spTree>
    <p:extLst>
      <p:ext uri="{BB962C8B-B14F-4D97-AF65-F5344CB8AC3E}">
        <p14:creationId xmlns:p14="http://schemas.microsoft.com/office/powerpoint/2010/main" val="301433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Use automated tests instead</a:t>
            </a:r>
          </a:p>
        </p:txBody>
      </p:sp>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6" name="TextBox 5">
            <a:extLst>
              <a:ext uri="{FF2B5EF4-FFF2-40B4-BE49-F238E27FC236}">
                <a16:creationId xmlns:a16="http://schemas.microsoft.com/office/drawing/2014/main" id="{914F242F-B894-4E59-A219-59B9174F3CB3}"/>
              </a:ext>
            </a:extLst>
          </p:cNvPr>
          <p:cNvSpPr txBox="1"/>
          <p:nvPr/>
        </p:nvSpPr>
        <p:spPr>
          <a:xfrm>
            <a:off x="765371" y="1631794"/>
            <a:ext cx="9708004" cy="55707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SimpleClock</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ClockClient</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simpleClockUsingPull</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r>
              <a:rPr lang="en-US" sz="1600" b="0" dirty="0">
                <a:solidFill>
                  <a:srgbClr val="795E26"/>
                </a:solidFill>
                <a:effectLst/>
                <a:latin typeface="Consolas" panose="020B0609020204030204" pitchFamily="49" charset="0"/>
              </a:rPr>
              <a:t>test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"test of </a:t>
            </a:r>
            <a:r>
              <a:rPr lang="en-US" sz="1600" b="0" dirty="0" err="1">
                <a:solidFill>
                  <a:srgbClr val="A31515"/>
                </a:solidFill>
                <a:effectLst/>
                <a:latin typeface="Consolas" panose="020B0609020204030204" pitchFamily="49" charset="0"/>
              </a:rPr>
              <a:t>SimpleClock</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SimpleClock</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reset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795E26"/>
                </a:solidFill>
                <a:effectLst/>
                <a:latin typeface="Consolas" panose="020B0609020204030204" pitchFamily="49" charset="0"/>
              </a:rPr>
              <a:t>test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"test of </a:t>
            </a:r>
            <a:r>
              <a:rPr lang="en-US" sz="1600" b="0" dirty="0" err="1">
                <a:solidFill>
                  <a:srgbClr val="A31515"/>
                </a:solidFill>
                <a:effectLst/>
                <a:latin typeface="Consolas" panose="020B0609020204030204" pitchFamily="49" charset="0"/>
              </a:rPr>
              <a:t>ClockClient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SimpleClock</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ClockClient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getTimeFromClock</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getTimeFromClock</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6175C8DB-FF27-493F-9D79-8F4CDEADD4CC}"/>
              </a:ext>
            </a:extLst>
          </p:cNvPr>
          <p:cNvSpPr txBox="1"/>
          <p:nvPr/>
        </p:nvSpPr>
        <p:spPr>
          <a:xfrm>
            <a:off x="8519160" y="3686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simpleClockWithPull.test.ts</a:t>
            </a:r>
            <a:endParaRPr lang="en-US" dirty="0">
              <a:solidFill>
                <a:schemeClr val="tx1"/>
              </a:solidFill>
            </a:endParaRPr>
          </a:p>
        </p:txBody>
      </p:sp>
    </p:spTree>
    <p:extLst>
      <p:ext uri="{BB962C8B-B14F-4D97-AF65-F5344CB8AC3E}">
        <p14:creationId xmlns:p14="http://schemas.microsoft.com/office/powerpoint/2010/main" val="147192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758940"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target</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..something that changes </a:t>
            </a:r>
            <a:r>
              <a:rPr lang="en-US" b="0" dirty="0" err="1">
                <a:solidFill>
                  <a:srgbClr val="008000"/>
                </a:solidFill>
                <a:effectLst/>
                <a:latin typeface="Consolas" panose="020B0609020204030204" pitchFamily="49" charset="0"/>
              </a:rPr>
              <a:t>theData</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.target.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knows the identity of the consumer</a:t>
            </a:r>
          </a:p>
          <a:p>
            <a:r>
              <a:rPr lang="en-US" dirty="0"/>
              <a:t>The Consumer has a method that producer can use to notify it.</a:t>
            </a:r>
          </a:p>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2911925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6" name="TextBox 5">
            <a:extLst>
              <a:ext uri="{FF2B5EF4-FFF2-40B4-BE49-F238E27FC236}">
                <a16:creationId xmlns:a16="http://schemas.microsoft.com/office/drawing/2014/main" id="{C4A86ECB-3B1A-487B-9D78-68C1FB3C8902}"/>
              </a:ext>
            </a:extLst>
          </p:cNvPr>
          <p:cNvSpPr txBox="1"/>
          <p:nvPr/>
        </p:nvSpPr>
        <p:spPr>
          <a:xfrm>
            <a:off x="8519160" y="1617303"/>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clockUsingPush.ts</a:t>
            </a:r>
            <a:endParaRPr lang="en-US" dirty="0">
              <a:solidFill>
                <a:schemeClr val="tx1"/>
              </a:solidFill>
            </a:endParaRPr>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37042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IProducerClock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reset</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resets the time to 0</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increments the time and sends a .notify message with the </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current time to all the consumers</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adds another consumer</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addConsumer</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listener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IClockConsumer</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700069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lstStyle/>
          <a:p>
            <a:r>
              <a:rPr lang="en-US"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IClockConsumer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377701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4501-4FDE-4959-9C6D-40F748C3E634}"/>
              </a:ext>
            </a:extLst>
          </p:cNvPr>
          <p:cNvSpPr>
            <a:spLocks noGrp="1"/>
          </p:cNvSpPr>
          <p:nvPr>
            <p:ph type="title"/>
          </p:nvPr>
        </p:nvSpPr>
        <p:spPr/>
        <p:txBody>
          <a:bodyPr/>
          <a:lstStyle/>
          <a:p>
            <a:r>
              <a:rPr lang="en-US" dirty="0"/>
              <a:t>Review: TypeScript interfaces</a:t>
            </a:r>
          </a:p>
        </p:txBody>
      </p:sp>
      <p:sp>
        <p:nvSpPr>
          <p:cNvPr id="4" name="Slide Number Placeholder 3">
            <a:extLst>
              <a:ext uri="{FF2B5EF4-FFF2-40B4-BE49-F238E27FC236}">
                <a16:creationId xmlns:a16="http://schemas.microsoft.com/office/drawing/2014/main" id="{43A56657-BD33-41EB-8A17-78091CCB10F1}"/>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5" name="Rectangle 4">
            <a:extLst>
              <a:ext uri="{FF2B5EF4-FFF2-40B4-BE49-F238E27FC236}">
                <a16:creationId xmlns:a16="http://schemas.microsoft.com/office/drawing/2014/main" id="{3D690EB0-BCAF-4552-9546-2D8553CC453D}"/>
              </a:ext>
            </a:extLst>
          </p:cNvPr>
          <p:cNvSpPr/>
          <p:nvPr/>
        </p:nvSpPr>
        <p:spPr>
          <a:xfrm>
            <a:off x="838200" y="1596807"/>
            <a:ext cx="8628185" cy="5078313"/>
          </a:xfrm>
          <a:prstGeom prst="rect">
            <a:avLst/>
          </a:prstGeom>
        </p:spPr>
        <p:txBody>
          <a:bodyPr wrap="square">
            <a:spAutoFit/>
          </a:bodyPr>
          <a:lstStyle/>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getx</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gety</a:t>
            </a:r>
            <a:r>
              <a:rPr lang="en-US" dirty="0">
                <a:solidFill>
                  <a:srgbClr val="008000"/>
                </a:solidFill>
                <a:latin typeface="Consolas" panose="020B0609020204030204" pitchFamily="49" charset="0"/>
              </a:rPr>
              <a:t>() return the </a:t>
            </a:r>
            <a:r>
              <a:rPr lang="en-US" dirty="0" err="1">
                <a:solidFill>
                  <a:srgbClr val="008000"/>
                </a:solidFill>
                <a:latin typeface="Consolas" panose="020B0609020204030204" pitchFamily="49" charset="0"/>
              </a:rPr>
              <a:t>x,y</a:t>
            </a:r>
            <a:r>
              <a:rPr lang="en-US" dirty="0">
                <a:solidFill>
                  <a:srgbClr val="008000"/>
                </a:solidFill>
                <a:latin typeface="Consolas" panose="020B0609020204030204" pitchFamily="49" charset="0"/>
              </a:rPr>
              <a:t> coordinates of the point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IPoint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():number,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CartesianPoint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IPoint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x : number,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y : number)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r is radius, theta is angle (in radians)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PolarPoint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IPoint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r:number,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theta:number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Math.cos</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.theta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Math.sin</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.theta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point1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CartesianPoint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0.0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point2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PolarPoint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Math.PI</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88CD270D-BD57-4877-9FED-FDCD229EB289}"/>
              </a:ext>
            </a:extLst>
          </p:cNvPr>
          <p:cNvSpPr/>
          <p:nvPr/>
        </p:nvSpPr>
        <p:spPr>
          <a:xfrm>
            <a:off x="9088903" y="3091227"/>
            <a:ext cx="2743199" cy="120645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Go review your Typescript materials if you need to and then come back to this lesson...</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329305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t>Give 4 examples of interaction patterns and describe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15828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E4AC-20F4-4B4E-802C-48A92B2B79C7}"/>
              </a:ext>
            </a:extLst>
          </p:cNvPr>
          <p:cNvSpPr>
            <a:spLocks noGrp="1"/>
          </p:cNvSpPr>
          <p:nvPr>
            <p:ph type="title"/>
          </p:nvPr>
        </p:nvSpPr>
        <p:spPr/>
        <p:txBody>
          <a:bodyPr/>
          <a:lstStyle/>
          <a:p>
            <a:r>
              <a:rPr lang="en-US" dirty="0"/>
              <a:t>Interfaces are where we specify behaviors</a:t>
            </a:r>
          </a:p>
        </p:txBody>
      </p:sp>
      <p:sp>
        <p:nvSpPr>
          <p:cNvPr id="3" name="Content Placeholder 2">
            <a:extLst>
              <a:ext uri="{FF2B5EF4-FFF2-40B4-BE49-F238E27FC236}">
                <a16:creationId xmlns:a16="http://schemas.microsoft.com/office/drawing/2014/main" id="{1AFD0922-CF3A-4CEA-A084-BBDDAA0B4D9F}"/>
              </a:ext>
            </a:extLst>
          </p:cNvPr>
          <p:cNvSpPr>
            <a:spLocks noGrp="1"/>
          </p:cNvSpPr>
          <p:nvPr>
            <p:ph idx="1"/>
          </p:nvPr>
        </p:nvSpPr>
        <p:spPr>
          <a:xfrm>
            <a:off x="838200" y="1535329"/>
            <a:ext cx="7887346" cy="4351338"/>
          </a:xfrm>
        </p:spPr>
        <p:txBody>
          <a:bodyPr/>
          <a:lstStyle/>
          <a:p>
            <a:r>
              <a:rPr lang="en-US" dirty="0"/>
              <a:t>A temperature sensor is something that returns the current temperature at the sensor's location:</a:t>
            </a:r>
          </a:p>
          <a:p>
            <a:endParaRPr lang="en-US" dirty="0"/>
          </a:p>
          <a:p>
            <a:endParaRPr lang="en-US" dirty="0"/>
          </a:p>
          <a:p>
            <a:endParaRPr lang="en-US" dirty="0"/>
          </a:p>
          <a:p>
            <a:endParaRPr lang="en-US" dirty="0"/>
          </a:p>
          <a:p>
            <a:r>
              <a:rPr lang="en-US" dirty="0"/>
              <a:t>Note that the interface specifies both syntax (the method name) and the semantics (what the method returns or what it does).</a:t>
            </a:r>
          </a:p>
        </p:txBody>
      </p:sp>
      <p:sp>
        <p:nvSpPr>
          <p:cNvPr id="4" name="Slide Number Placeholder 3">
            <a:extLst>
              <a:ext uri="{FF2B5EF4-FFF2-40B4-BE49-F238E27FC236}">
                <a16:creationId xmlns:a16="http://schemas.microsoft.com/office/drawing/2014/main" id="{DBFB296F-430D-4635-A9AB-3F18214C1C3B}"/>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Rectangle 4">
            <a:extLst>
              <a:ext uri="{FF2B5EF4-FFF2-40B4-BE49-F238E27FC236}">
                <a16:creationId xmlns:a16="http://schemas.microsoft.com/office/drawing/2014/main" id="{B590C2BC-D19A-4D9C-A305-ED7C8222FD04}"/>
              </a:ext>
            </a:extLst>
          </p:cNvPr>
          <p:cNvSpPr/>
          <p:nvPr/>
        </p:nvSpPr>
        <p:spPr>
          <a:xfrm>
            <a:off x="1479005" y="2413337"/>
            <a:ext cx="7998823" cy="2031325"/>
          </a:xfrm>
          <a:prstGeom prst="rect">
            <a:avLst/>
          </a:prstGeom>
        </p:spPr>
        <p:txBody>
          <a:bodyPr wrap="square">
            <a:spAutoFit/>
          </a:bodyPr>
          <a:lstStyle/>
          <a:p>
            <a:r>
              <a:rPr lang="en-US" dirty="0">
                <a:solidFill>
                  <a:srgbClr val="008000"/>
                </a:solidFill>
                <a:latin typeface="Consolas" panose="020B0609020204030204" pitchFamily="49" charset="0"/>
              </a:rPr>
              <a:t>// temperatures are measured in Celsius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Temperature = 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returns the current temperature at the sensor location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50252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0954-DE7F-4D67-B5C7-A52BD03B2BDE}"/>
              </a:ext>
            </a:extLst>
          </p:cNvPr>
          <p:cNvSpPr>
            <a:spLocks noGrp="1"/>
          </p:cNvSpPr>
          <p:nvPr>
            <p:ph type="title"/>
          </p:nvPr>
        </p:nvSpPr>
        <p:spPr/>
        <p:txBody>
          <a:bodyPr>
            <a:normAutofit/>
          </a:bodyPr>
          <a:lstStyle/>
          <a:p>
            <a:r>
              <a:rPr lang="en-US" dirty="0"/>
              <a:t>OO Principle 1: Make Your Interfaces Meaningful</a:t>
            </a:r>
          </a:p>
        </p:txBody>
      </p:sp>
      <p:sp>
        <p:nvSpPr>
          <p:cNvPr id="3" name="Content Placeholder 2">
            <a:extLst>
              <a:ext uri="{FF2B5EF4-FFF2-40B4-BE49-F238E27FC236}">
                <a16:creationId xmlns:a16="http://schemas.microsoft.com/office/drawing/2014/main" id="{CA6A52B8-7A5F-4C28-94E4-811F61B438D7}"/>
              </a:ext>
            </a:extLst>
          </p:cNvPr>
          <p:cNvSpPr>
            <a:spLocks noGrp="1"/>
          </p:cNvSpPr>
          <p:nvPr>
            <p:ph idx="1"/>
          </p:nvPr>
        </p:nvSpPr>
        <p:spPr/>
        <p:txBody>
          <a:bodyPr>
            <a:normAutofit/>
          </a:bodyPr>
          <a:lstStyle/>
          <a:p>
            <a:r>
              <a:rPr lang="en-US" dirty="0"/>
              <a:t>Interfaces are the thing we use to specify the behavior of the classes and objects that implement them.</a:t>
            </a:r>
          </a:p>
          <a:p>
            <a:r>
              <a:rPr lang="en-US" dirty="0"/>
              <a:t>We use the word </a:t>
            </a:r>
            <a:r>
              <a:rPr lang="en-US" i="1" dirty="0">
                <a:solidFill>
                  <a:srgbClr val="FF0000"/>
                </a:solidFill>
              </a:rPr>
              <a:t>behavior</a:t>
            </a:r>
            <a:r>
              <a:rPr lang="en-US" dirty="0"/>
              <a:t> to mean what a single method does:</a:t>
            </a:r>
          </a:p>
          <a:p>
            <a:pPr lvl="1"/>
            <a:r>
              <a:rPr lang="en-US" dirty="0"/>
              <a:t>Returning a value is a behavior</a:t>
            </a:r>
          </a:p>
          <a:p>
            <a:pPr lvl="1"/>
            <a:r>
              <a:rPr lang="en-US" dirty="0"/>
              <a:t>Having some kind of side-effect (mutation, I/O, etc.) is a behavior</a:t>
            </a:r>
          </a:p>
          <a:p>
            <a:pPr marL="0" indent="0">
              <a:buNone/>
            </a:pPr>
            <a:endParaRPr lang="en-US" dirty="0"/>
          </a:p>
        </p:txBody>
      </p:sp>
      <p:sp>
        <p:nvSpPr>
          <p:cNvPr id="4" name="Slide Number Placeholder 3">
            <a:extLst>
              <a:ext uri="{FF2B5EF4-FFF2-40B4-BE49-F238E27FC236}">
                <a16:creationId xmlns:a16="http://schemas.microsoft.com/office/drawing/2014/main" id="{CFBE4F9D-A0FD-4331-83BA-F396395D26FF}"/>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460746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1E65-1C25-4B9C-B850-B90CC96AF351}"/>
              </a:ext>
            </a:extLst>
          </p:cNvPr>
          <p:cNvSpPr>
            <a:spLocks noGrp="1"/>
          </p:cNvSpPr>
          <p:nvPr>
            <p:ph type="title"/>
          </p:nvPr>
        </p:nvSpPr>
        <p:spPr/>
        <p:txBody>
          <a:bodyPr/>
          <a:lstStyle/>
          <a:p>
            <a:r>
              <a:rPr lang="en-US" dirty="0"/>
              <a:t>But the compiler only checks syntax, not semantics</a:t>
            </a:r>
          </a:p>
        </p:txBody>
      </p:sp>
      <p:sp>
        <p:nvSpPr>
          <p:cNvPr id="3" name="Content Placeholder 2">
            <a:extLst>
              <a:ext uri="{FF2B5EF4-FFF2-40B4-BE49-F238E27FC236}">
                <a16:creationId xmlns:a16="http://schemas.microsoft.com/office/drawing/2014/main" id="{FDCD7D72-7038-49EA-BEE8-5BA4F56220FD}"/>
              </a:ext>
            </a:extLst>
          </p:cNvPr>
          <p:cNvSpPr>
            <a:spLocks noGrp="1"/>
          </p:cNvSpPr>
          <p:nvPr>
            <p:ph idx="1"/>
          </p:nvPr>
        </p:nvSpPr>
        <p:spPr/>
        <p:txBody>
          <a:bodyPr/>
          <a:lstStyle/>
          <a:p>
            <a:r>
              <a:rPr lang="en-US" dirty="0"/>
              <a:t>If we defined a class that had a </a:t>
            </a:r>
            <a:r>
              <a:rPr lang="en-US" dirty="0" err="1"/>
              <a:t>getTemperature</a:t>
            </a:r>
            <a:r>
              <a:rPr lang="en-US" dirty="0"/>
              <a:t> method, but that did not return the temperature at the sensor location, this would not be a correct implementation of </a:t>
            </a:r>
            <a:r>
              <a:rPr lang="en-US" dirty="0" err="1"/>
              <a:t>AbsTemperatureSensor</a:t>
            </a:r>
            <a:r>
              <a:rPr lang="en-US" dirty="0"/>
              <a:t>.  For example:</a:t>
            </a:r>
          </a:p>
          <a:p>
            <a:endParaRPr lang="en-US" dirty="0"/>
          </a:p>
          <a:p>
            <a:endParaRPr lang="en-US" dirty="0"/>
          </a:p>
          <a:p>
            <a:endParaRPr lang="en-US" dirty="0"/>
          </a:p>
          <a:p>
            <a:r>
              <a:rPr lang="en-US" dirty="0"/>
              <a:t>The compiler would accept this, but we shouldn't.</a:t>
            </a:r>
          </a:p>
          <a:p>
            <a:endParaRPr lang="en-US" dirty="0"/>
          </a:p>
        </p:txBody>
      </p:sp>
      <p:sp>
        <p:nvSpPr>
          <p:cNvPr id="4" name="Slide Number Placeholder 3">
            <a:extLst>
              <a:ext uri="{FF2B5EF4-FFF2-40B4-BE49-F238E27FC236}">
                <a16:creationId xmlns:a16="http://schemas.microsoft.com/office/drawing/2014/main" id="{BB4FFED9-81B6-44ED-AF19-B00E961B75D5}"/>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5" name="Rectangle 4">
            <a:extLst>
              <a:ext uri="{FF2B5EF4-FFF2-40B4-BE49-F238E27FC236}">
                <a16:creationId xmlns:a16="http://schemas.microsoft.com/office/drawing/2014/main" id="{26DB2FEB-CCC7-48F0-874F-155A96B37EB6}"/>
              </a:ext>
            </a:extLst>
          </p:cNvPr>
          <p:cNvSpPr/>
          <p:nvPr/>
        </p:nvSpPr>
        <p:spPr>
          <a:xfrm>
            <a:off x="1458350" y="3675829"/>
            <a:ext cx="7594209" cy="923330"/>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NotReallyASensor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42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9BCEA6AE-2253-48FB-9A89-D38DF1D521F5}"/>
              </a:ext>
            </a:extLst>
          </p:cNvPr>
          <p:cNvSpPr/>
          <p:nvPr/>
        </p:nvSpPr>
        <p:spPr>
          <a:xfrm>
            <a:off x="9190355" y="2531170"/>
            <a:ext cx="2450660" cy="228931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Just for fun, make up 3 more classes that the compiler would accept but are not correct implementations of </a:t>
            </a:r>
            <a:r>
              <a:rPr lang="en-US" b="1" dirty="0" err="1">
                <a:solidFill>
                  <a:schemeClr val="tx1"/>
                </a:solidFill>
                <a:latin typeface="Ink Free" panose="03080402000500000000" pitchFamily="66" charset="0"/>
              </a:rPr>
              <a:t>AbsTemperatureSensor</a:t>
            </a:r>
            <a:r>
              <a:rPr lang="en-US" b="1" dirty="0">
                <a:solidFill>
                  <a:schemeClr val="tx1"/>
                </a:solidFill>
                <a:latin typeface="Ink Free" panose="03080402000500000000" pitchFamily="66" charset="0"/>
              </a:rPr>
              <a:t>.</a:t>
            </a:r>
          </a:p>
        </p:txBody>
      </p:sp>
    </p:spTree>
    <p:extLst>
      <p:ext uri="{BB962C8B-B14F-4D97-AF65-F5344CB8AC3E}">
        <p14:creationId xmlns:p14="http://schemas.microsoft.com/office/powerpoint/2010/main" val="1567996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6" name="TextBox 5">
            <a:extLst>
              <a:ext uri="{FF2B5EF4-FFF2-40B4-BE49-F238E27FC236}">
                <a16:creationId xmlns:a16="http://schemas.microsoft.com/office/drawing/2014/main" id="{C4A86ECB-3B1A-487B-9D78-68C1FB3C8902}"/>
              </a:ext>
            </a:extLst>
          </p:cNvPr>
          <p:cNvSpPr txBox="1"/>
          <p:nvPr/>
        </p:nvSpPr>
        <p:spPr>
          <a:xfrm>
            <a:off x="8519160" y="1617303"/>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clockUsingPush.ts</a:t>
            </a:r>
            <a:endParaRPr lang="en-US" dirty="0">
              <a:solidFill>
                <a:schemeClr val="tx1"/>
              </a:solidFill>
            </a:endParaRPr>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37042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IProducerClock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reset</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resets the time to 0</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increments the time and sends a .notify message with the </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current time to all the consumers</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adds another consumer</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addConsumer</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listener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IClockConsumer</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753540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lstStyle/>
          <a:p>
            <a:r>
              <a:rPr lang="en-US"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IClockConsumer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grpSp>
        <p:nvGrpSpPr>
          <p:cNvPr id="10" name="Group 9">
            <a:extLst>
              <a:ext uri="{FF2B5EF4-FFF2-40B4-BE49-F238E27FC236}">
                <a16:creationId xmlns:a16="http://schemas.microsoft.com/office/drawing/2014/main" id="{168E6C17-8441-BB59-28A8-13D600304DAC}"/>
              </a:ext>
            </a:extLst>
          </p:cNvPr>
          <p:cNvGrpSpPr/>
          <p:nvPr/>
        </p:nvGrpSpPr>
        <p:grpSpPr>
          <a:xfrm>
            <a:off x="1229139" y="3829878"/>
            <a:ext cx="5088835" cy="2099346"/>
            <a:chOff x="1229139" y="3829878"/>
            <a:chExt cx="5088835" cy="2099346"/>
          </a:xfrm>
        </p:grpSpPr>
        <p:sp>
          <p:nvSpPr>
            <p:cNvPr id="4" name="TextBox 3">
              <a:extLst>
                <a:ext uri="{FF2B5EF4-FFF2-40B4-BE49-F238E27FC236}">
                  <a16:creationId xmlns:a16="http://schemas.microsoft.com/office/drawing/2014/main" id="{9817056B-8C88-ABF1-0C2E-BD53D953F952}"/>
                </a:ext>
              </a:extLst>
            </p:cNvPr>
            <p:cNvSpPr txBox="1"/>
            <p:nvPr/>
          </p:nvSpPr>
          <p:spPr>
            <a:xfrm>
              <a:off x="1229139" y="5081085"/>
              <a:ext cx="5088835" cy="8481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800" dirty="0">
                  <a:solidFill>
                    <a:schemeClr val="tx1"/>
                  </a:solidFill>
                </a:rPr>
                <a:t>We could have called this </a:t>
              </a:r>
              <a:r>
                <a:rPr lang="en-US" sz="2800" b="1" dirty="0" err="1">
                  <a:solidFill>
                    <a:schemeClr val="tx1"/>
                  </a:solidFill>
                </a:rPr>
                <a:t>onTick</a:t>
              </a:r>
              <a:endParaRPr lang="en-US" sz="2800" b="1" dirty="0">
                <a:solidFill>
                  <a:schemeClr val="tx1"/>
                </a:solidFill>
              </a:endParaRPr>
            </a:p>
          </p:txBody>
        </p:sp>
        <p:cxnSp>
          <p:nvCxnSpPr>
            <p:cNvPr id="7" name="Straight Arrow Connector 6">
              <a:extLst>
                <a:ext uri="{FF2B5EF4-FFF2-40B4-BE49-F238E27FC236}">
                  <a16:creationId xmlns:a16="http://schemas.microsoft.com/office/drawing/2014/main" id="{B2681581-162E-EC62-5FA6-66A4F14D6BA0}"/>
                </a:ext>
              </a:extLst>
            </p:cNvPr>
            <p:cNvCxnSpPr>
              <a:cxnSpLocks/>
              <a:stCxn id="4" idx="0"/>
            </p:cNvCxnSpPr>
            <p:nvPr/>
          </p:nvCxnSpPr>
          <p:spPr>
            <a:xfrm flipH="1" flipV="1">
              <a:off x="1842052" y="3829878"/>
              <a:ext cx="1931505" cy="1251207"/>
            </a:xfrm>
            <a:prstGeom prst="straightConnector1">
              <a:avLst/>
            </a:prstGeom>
            <a:ln w="47625">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946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F7E0-6E94-1CDD-FC0E-BC8648242424}"/>
              </a:ext>
            </a:extLst>
          </p:cNvPr>
          <p:cNvSpPr>
            <a:spLocks noGrp="1"/>
          </p:cNvSpPr>
          <p:nvPr>
            <p:ph type="title"/>
          </p:nvPr>
        </p:nvSpPr>
        <p:spPr/>
        <p:txBody>
          <a:bodyPr/>
          <a:lstStyle/>
          <a:p>
            <a:r>
              <a:rPr lang="en-US" dirty="0"/>
              <a:t>A </a:t>
            </a:r>
            <a:r>
              <a:rPr lang="en-US" dirty="0" err="1"/>
              <a:t>ProducerClock</a:t>
            </a:r>
            <a:r>
              <a:rPr lang="en-US" dirty="0"/>
              <a:t> class</a:t>
            </a:r>
          </a:p>
        </p:txBody>
      </p:sp>
      <p:sp>
        <p:nvSpPr>
          <p:cNvPr id="3" name="Slide Number Placeholder 2">
            <a:extLst>
              <a:ext uri="{FF2B5EF4-FFF2-40B4-BE49-F238E27FC236}">
                <a16:creationId xmlns:a16="http://schemas.microsoft.com/office/drawing/2014/main" id="{35EF603F-F3A2-E064-6F76-0162D816CDC8}"/>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5" name="TextBox 4">
            <a:extLst>
              <a:ext uri="{FF2B5EF4-FFF2-40B4-BE49-F238E27FC236}">
                <a16:creationId xmlns:a16="http://schemas.microsoft.com/office/drawing/2014/main" id="{8BA3C07E-A53C-6314-ADDE-960ACA8DD153}"/>
              </a:ext>
            </a:extLst>
          </p:cNvPr>
          <p:cNvSpPr txBox="1"/>
          <p:nvPr/>
        </p:nvSpPr>
        <p:spPr>
          <a:xfrm>
            <a:off x="838199" y="1578799"/>
            <a:ext cx="11128514" cy="489364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ProducerClock</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IProducerClock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notifyAll</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private</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1080"/>
                </a:solidFill>
                <a:effectLst/>
                <a:highlight>
                  <a:srgbClr val="FFFF00"/>
                </a:highlight>
                <a:latin typeface="Consolas" panose="020B0609020204030204" pitchFamily="49" charset="0"/>
              </a:rPr>
              <a:t>observers</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267F99"/>
                </a:solidFill>
                <a:effectLst/>
                <a:highlight>
                  <a:srgbClr val="FFFF00"/>
                </a:highlight>
                <a:latin typeface="Consolas" panose="020B0609020204030204" pitchFamily="49" charset="0"/>
              </a:rPr>
              <a:t>IClockConsumer</a:t>
            </a:r>
            <a:r>
              <a:rPr lang="en-US" sz="2400" b="0" dirty="0">
                <a:solidFill>
                  <a:srgbClr val="000000"/>
                </a:solidFill>
                <a:effectLst/>
                <a:highlight>
                  <a:srgbClr val="FFFF00"/>
                </a:highlight>
                <a:latin typeface="Consolas" panose="020B0609020204030204" pitchFamily="49" charset="0"/>
              </a:rPr>
              <a:t>[] = []</a:t>
            </a:r>
          </a:p>
          <a:p>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public</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795E26"/>
                </a:solidFill>
                <a:effectLst/>
                <a:highlight>
                  <a:srgbClr val="FFFF00"/>
                </a:highlight>
                <a:latin typeface="Consolas" panose="020B0609020204030204" pitchFamily="49" charset="0"/>
              </a:rPr>
              <a:t>addConsumer</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267F99"/>
                </a:solidFill>
                <a:effectLst/>
                <a:highlight>
                  <a:srgbClr val="FFFF00"/>
                </a:highlight>
                <a:latin typeface="Consolas" panose="020B0609020204030204" pitchFamily="49" charset="0"/>
              </a:rPr>
              <a:t>IClockConsumer</a:t>
            </a:r>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FF"/>
                </a:solidFill>
                <a:effectLst/>
                <a:highlight>
                  <a:srgbClr val="FFFF00"/>
                </a:highligh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observers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push</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a:solidFill>
                  <a:srgbClr val="000000"/>
                </a:solidFill>
                <a:effectLst/>
                <a:highlight>
                  <a:srgbClr val="FFFF00"/>
                </a:highlight>
                <a:latin typeface="Consolas" panose="020B0609020204030204" pitchFamily="49" charset="0"/>
              </a:rPr>
              <a:t>)</a:t>
            </a:r>
          </a:p>
          <a:p>
            <a:r>
              <a:rPr lang="en-US" sz="2400" dirty="0">
                <a:solidFill>
                  <a:srgbClr val="000000"/>
                </a:solidFill>
                <a:highlight>
                  <a:srgbClr val="FFFF00"/>
                </a:highlight>
                <a:latin typeface="Consolas" panose="020B0609020204030204" pitchFamily="49" charset="0"/>
              </a:rPr>
              <a:t>    </a:t>
            </a:r>
            <a:r>
              <a:rPr lang="en-US" sz="2400" b="0" dirty="0">
                <a:solidFill>
                  <a:srgbClr val="000000"/>
                </a:solidFill>
                <a:effectLst/>
                <a:highlight>
                  <a:srgbClr val="FFFF00"/>
                </a:highlight>
                <a:latin typeface="Consolas" panose="020B0609020204030204" pitchFamily="49" charset="0"/>
              </a:rPr>
              <a:t>}</a:t>
            </a:r>
          </a:p>
          <a:p>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private</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795E26"/>
                </a:solidFill>
                <a:effectLst/>
                <a:highlight>
                  <a:srgbClr val="FFFF00"/>
                </a:highlight>
                <a:latin typeface="Consolas" panose="020B0609020204030204" pitchFamily="49" charset="0"/>
              </a:rPr>
              <a:t>notifyAll</a:t>
            </a:r>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00"/>
                </a:solidFill>
                <a:effectLst/>
                <a:highlight>
                  <a:srgbClr val="FFFF00"/>
                </a:highligh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observers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forEach</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=&gt;</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001080"/>
                </a:solidFill>
                <a:effectLst/>
                <a:highlight>
                  <a:srgbClr val="FFFF00"/>
                </a:highlight>
                <a:latin typeface="Consolas" panose="020B0609020204030204" pitchFamily="49" charset="0"/>
              </a:rPr>
              <a:t>obs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notify</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time</a:t>
            </a:r>
            <a:r>
              <a:rPr lang="en-US" sz="2400" b="0" dirty="0">
                <a:solidFill>
                  <a:srgbClr val="000000"/>
                </a:solidFill>
                <a:effectLst/>
                <a:highlight>
                  <a:srgbClr val="FFFF00"/>
                </a:highlight>
                <a:latin typeface="Consolas" panose="020B0609020204030204" pitchFamily="49" charset="0"/>
              </a:rPr>
              <a:t>))</a:t>
            </a:r>
          </a:p>
          <a:p>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15464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p:txBody>
          <a:bodyPr>
            <a:normAutofit/>
          </a:bodyPr>
          <a:lstStyle/>
          <a:p>
            <a:r>
              <a:rPr lang="en-US" sz="3600" dirty="0"/>
              <a:t>A Client </a:t>
            </a:r>
          </a:p>
        </p:txBody>
      </p:sp>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461664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ObservedClockClient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IClockConsumer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IProducerClock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addConsumer</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this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8000"/>
                </a:solidFill>
                <a:effectLst/>
                <a:latin typeface="Consolas" panose="020B0609020204030204" pitchFamily="49" charset="0"/>
              </a:rPr>
              <a:t>    // is this the best way to initialize the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 () :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043216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B7A6-0822-0C22-8E9B-9D1FCB15717C}"/>
              </a:ext>
            </a:extLst>
          </p:cNvPr>
          <p:cNvSpPr>
            <a:spLocks noGrp="1"/>
          </p:cNvSpPr>
          <p:nvPr>
            <p:ph type="title"/>
          </p:nvPr>
        </p:nvSpPr>
        <p:spPr/>
        <p:txBody>
          <a:bodyPr/>
          <a:lstStyle/>
          <a:p>
            <a:r>
              <a:rPr lang="en-US" dirty="0"/>
              <a:t>Discussion</a:t>
            </a:r>
          </a:p>
        </p:txBody>
      </p:sp>
      <p:sp>
        <p:nvSpPr>
          <p:cNvPr id="4" name="Content Placeholder 3">
            <a:extLst>
              <a:ext uri="{FF2B5EF4-FFF2-40B4-BE49-F238E27FC236}">
                <a16:creationId xmlns:a16="http://schemas.microsoft.com/office/drawing/2014/main" id="{1A592516-36B2-1CD3-4E40-A6401269824A}"/>
              </a:ext>
            </a:extLst>
          </p:cNvPr>
          <p:cNvSpPr>
            <a:spLocks noGrp="1"/>
          </p:cNvSpPr>
          <p:nvPr>
            <p:ph idx="1"/>
          </p:nvPr>
        </p:nvSpPr>
        <p:spPr/>
        <p:txBody>
          <a:bodyPr/>
          <a:lstStyle/>
          <a:p>
            <a:r>
              <a:rPr lang="en-US" dirty="0"/>
              <a:t>Is initializing time to 0 the best way to initialize the client’s time?</a:t>
            </a:r>
          </a:p>
          <a:p>
            <a:r>
              <a:rPr lang="en-US" dirty="0"/>
              <a:t>How could we better arrange to initialize the clock client?</a:t>
            </a:r>
          </a:p>
        </p:txBody>
      </p:sp>
      <p:sp>
        <p:nvSpPr>
          <p:cNvPr id="3" name="Slide Number Placeholder 2">
            <a:extLst>
              <a:ext uri="{FF2B5EF4-FFF2-40B4-BE49-F238E27FC236}">
                <a16:creationId xmlns:a16="http://schemas.microsoft.com/office/drawing/2014/main" id="{503F320F-8B75-00AA-76FE-8C7764B957BA}"/>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1201284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p:txBody>
          <a:bodyPr>
            <a:normAutofit/>
          </a:bodyPr>
          <a:lstStyle/>
          <a:p>
            <a:r>
              <a:rPr lang="en-US" sz="3600" dirty="0"/>
              <a:t>Tests</a:t>
            </a:r>
          </a:p>
        </p:txBody>
      </p:sp>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p:txBody>
          <a:bodyPr/>
          <a:lstStyle/>
          <a:p>
            <a:fld id="{20F37917-FD3A-4669-9018-DA04BCDD3D75}" type="slidenum">
              <a:rPr lang="en-US" smtClean="0"/>
              <a:t>28</a:t>
            </a:fld>
            <a:endParaRPr lang="en-US"/>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9701DF95-3E5D-4C53-AB83-7D26FFACF45E}"/>
              </a:ext>
            </a:extLst>
          </p:cNvPr>
          <p:cNvSpPr txBox="1"/>
          <p:nvPr/>
        </p:nvSpPr>
        <p:spPr>
          <a:xfrm>
            <a:off x="8519160" y="3686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clockUsingPush.test.ts</a:t>
            </a:r>
            <a:endParaRPr lang="en-US" dirty="0">
              <a:solidFill>
                <a:schemeClr val="tx1"/>
              </a:solidFill>
            </a:endParaRPr>
          </a:p>
        </p:txBody>
      </p:sp>
    </p:spTree>
    <p:extLst>
      <p:ext uri="{BB962C8B-B14F-4D97-AF65-F5344CB8AC3E}">
        <p14:creationId xmlns:p14="http://schemas.microsoft.com/office/powerpoint/2010/main" val="1462346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p:txBody>
          <a:bodyPr>
            <a:normAutofit/>
          </a:bodyPr>
          <a:lstStyle/>
          <a:p>
            <a:r>
              <a:rPr lang="en-US" sz="3600" dirty="0"/>
              <a:t>The observer gets to decide what to do with the notification</a:t>
            </a:r>
          </a:p>
        </p:txBody>
      </p:sp>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5" name="TextBox 4">
            <a:extLst>
              <a:ext uri="{FF2B5EF4-FFF2-40B4-BE49-F238E27FC236}">
                <a16:creationId xmlns:a16="http://schemas.microsoft.com/office/drawing/2014/main" id="{B85A4EAB-663A-40A2-A994-A0B52463F339}"/>
              </a:ext>
            </a:extLst>
          </p:cNvPr>
          <p:cNvSpPr txBox="1"/>
          <p:nvPr/>
        </p:nvSpPr>
        <p:spPr>
          <a:xfrm>
            <a:off x="838199" y="1443841"/>
            <a:ext cx="965563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IClockConsumer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IProducerClock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addObserver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0  // twice the last time we received</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p>
          <a:p>
            <a:r>
              <a:rPr lang="en-US" sz="2000" b="0" dirty="0">
                <a:solidFill>
                  <a:srgbClr val="0000FF"/>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6990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06D6-717F-C95E-C7BA-4A6611B09494}"/>
              </a:ext>
            </a:extLst>
          </p:cNvPr>
          <p:cNvSpPr>
            <a:spLocks noGrp="1"/>
          </p:cNvSpPr>
          <p:nvPr>
            <p:ph type="title"/>
          </p:nvPr>
        </p:nvSpPr>
        <p:spPr/>
        <p:txBody>
          <a:bodyPr/>
          <a:lstStyle/>
          <a:p>
            <a:r>
              <a:rPr lang="en-US" dirty="0"/>
              <a:t>What is a Pattern?</a:t>
            </a:r>
          </a:p>
        </p:txBody>
      </p:sp>
      <p:sp>
        <p:nvSpPr>
          <p:cNvPr id="3" name="Content Placeholder 2">
            <a:extLst>
              <a:ext uri="{FF2B5EF4-FFF2-40B4-BE49-F238E27FC236}">
                <a16:creationId xmlns:a16="http://schemas.microsoft.com/office/drawing/2014/main" id="{5D7C592F-1F68-3262-275C-DAAE284725A7}"/>
              </a:ext>
            </a:extLst>
          </p:cNvPr>
          <p:cNvSpPr>
            <a:spLocks noGrp="1"/>
          </p:cNvSpPr>
          <p:nvPr>
            <p:ph idx="1"/>
          </p:nvPr>
        </p:nvSpPr>
        <p:spPr/>
        <p:txBody>
          <a:bodyPr/>
          <a:lstStyle/>
          <a:p>
            <a:r>
              <a:rPr lang="en-US" dirty="0"/>
              <a:t>A pattern should contain </a:t>
            </a:r>
          </a:p>
          <a:p>
            <a:pPr lvl="1"/>
            <a:r>
              <a:rPr lang="en-US" dirty="0"/>
              <a:t>A statement of the problem being solved</a:t>
            </a:r>
          </a:p>
          <a:p>
            <a:pPr lvl="1"/>
            <a:r>
              <a:rPr lang="en-US" dirty="0"/>
              <a:t>A solution of the problem</a:t>
            </a:r>
          </a:p>
          <a:p>
            <a:pPr lvl="1"/>
            <a:r>
              <a:rPr lang="en-US" dirty="0"/>
              <a:t>Alternative solutions</a:t>
            </a:r>
          </a:p>
          <a:p>
            <a:pPr lvl="1"/>
            <a:r>
              <a:rPr lang="en-US" dirty="0"/>
              <a:t>A discussion of tradeoffs among the solutions.</a:t>
            </a:r>
          </a:p>
          <a:p>
            <a:r>
              <a:rPr lang="en-US" dirty="0"/>
              <a:t>For maximum usefulness, a pattern should have a name.</a:t>
            </a:r>
          </a:p>
          <a:p>
            <a:pPr lvl="1"/>
            <a:r>
              <a:rPr lang="en-US" dirty="0"/>
              <a:t>So you can say “here I’m using pattern P” and people will know what you had in mind.</a:t>
            </a:r>
          </a:p>
        </p:txBody>
      </p:sp>
      <p:sp>
        <p:nvSpPr>
          <p:cNvPr id="4" name="Slide Number Placeholder 3">
            <a:extLst>
              <a:ext uri="{FF2B5EF4-FFF2-40B4-BE49-F238E27FC236}">
                <a16:creationId xmlns:a16="http://schemas.microsoft.com/office/drawing/2014/main" id="{88B116E2-E9F3-69DB-8F23-6FA68CDD1407}"/>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297617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p:txBody>
          <a:bodyPr>
            <a:normAutofit/>
          </a:bodyPr>
          <a:lstStyle/>
          <a:p>
            <a:r>
              <a:rPr lang="en-US" sz="3600" dirty="0"/>
              <a:t>Better test this, too</a:t>
            </a:r>
          </a:p>
        </p:txBody>
      </p:sp>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ObservedClock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43571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p:txBody>
          <a:bodyPr/>
          <a:lstStyle/>
          <a:p>
            <a:r>
              <a:rPr lang="en-US" dirty="0"/>
              <a:t>How does the producer get an initial value?</a:t>
            </a:r>
          </a:p>
          <a:p>
            <a:r>
              <a:rPr lang="en-US" dirty="0"/>
              <a:t>How does the consumer get an initial value from the producer?</a:t>
            </a:r>
          </a:p>
          <a:p>
            <a:pPr lvl="1"/>
            <a:r>
              <a:rPr lang="en-US" dirty="0"/>
              <a:t>maybe it gets it when it subscribes?</a:t>
            </a:r>
          </a:p>
          <a:p>
            <a:pPr lvl="1"/>
            <a:r>
              <a:rPr lang="en-US" dirty="0"/>
              <a:t>maybe it should pull it from the producer?</a:t>
            </a:r>
          </a:p>
          <a:p>
            <a:r>
              <a:rPr lang="en-US" dirty="0"/>
              <a:t>Should there be an unsubscribe method?</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p:txBody>
          <a:bodyPr/>
          <a:lstStyle/>
          <a:p>
            <a:fld id="{20F37917-FD3A-4669-9018-DA04BCDD3D75}" type="slidenum">
              <a:rPr lang="en-US" smtClean="0"/>
              <a:t>31</a:t>
            </a:fld>
            <a:endParaRPr lang="en-US"/>
          </a:p>
        </p:txBody>
      </p:sp>
    </p:spTree>
    <p:extLst>
      <p:ext uri="{BB962C8B-B14F-4D97-AF65-F5344CB8AC3E}">
        <p14:creationId xmlns:p14="http://schemas.microsoft.com/office/powerpoint/2010/main" val="4092752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12EB-B53C-4A54-A7A7-BEE41460BD7B}"/>
              </a:ext>
            </a:extLst>
          </p:cNvPr>
          <p:cNvSpPr>
            <a:spLocks noGrp="1"/>
          </p:cNvSpPr>
          <p:nvPr>
            <p:ph type="title"/>
          </p:nvPr>
        </p:nvSpPr>
        <p:spPr/>
        <p:txBody>
          <a:bodyPr/>
          <a:lstStyle/>
          <a:p>
            <a:r>
              <a:rPr lang="en-US" dirty="0"/>
              <a:t>Pattern 3: The Factory Pattern</a:t>
            </a:r>
          </a:p>
        </p:txBody>
      </p:sp>
      <p:sp>
        <p:nvSpPr>
          <p:cNvPr id="3" name="Content Placeholder 2">
            <a:extLst>
              <a:ext uri="{FF2B5EF4-FFF2-40B4-BE49-F238E27FC236}">
                <a16:creationId xmlns:a16="http://schemas.microsoft.com/office/drawing/2014/main" id="{D055DF4A-BB0A-4FF5-900A-D66ADFAD459B}"/>
              </a:ext>
            </a:extLst>
          </p:cNvPr>
          <p:cNvSpPr>
            <a:spLocks noGrp="1"/>
          </p:cNvSpPr>
          <p:nvPr>
            <p:ph idx="1"/>
          </p:nvPr>
        </p:nvSpPr>
        <p:spPr>
          <a:xfrm>
            <a:off x="838200" y="1500159"/>
            <a:ext cx="7887346" cy="5221315"/>
          </a:xfrm>
        </p:spPr>
        <p:txBody>
          <a:bodyPr>
            <a:normAutofit fontScale="92500" lnSpcReduction="20000"/>
          </a:bodyPr>
          <a:lstStyle/>
          <a:p>
            <a:r>
              <a:rPr lang="en-US" dirty="0"/>
              <a:t>The situation:</a:t>
            </a:r>
          </a:p>
          <a:p>
            <a:pPr lvl="1"/>
            <a:r>
              <a:rPr lang="en-US" dirty="0"/>
              <a:t>Your task is to write some code that depends only an interface, not on a class that implements it.</a:t>
            </a:r>
          </a:p>
          <a:p>
            <a:pPr lvl="1"/>
            <a:r>
              <a:rPr lang="en-US" dirty="0"/>
              <a:t>But your task requires you to create some objects that satisfy the interface.</a:t>
            </a:r>
          </a:p>
          <a:p>
            <a:pPr lvl="1"/>
            <a:r>
              <a:rPr lang="en-US" dirty="0"/>
              <a:t>What to do?  You can’t call ‘new’, because that would require you to know the class name.	</a:t>
            </a:r>
          </a:p>
          <a:p>
            <a:r>
              <a:rPr lang="en-US" dirty="0"/>
              <a:t>How to organize this?</a:t>
            </a:r>
          </a:p>
          <a:p>
            <a:pPr lvl="1"/>
            <a:r>
              <a:rPr lang="en-US" dirty="0"/>
              <a:t>Create a Factory whose job it is to create the objects.</a:t>
            </a:r>
          </a:p>
          <a:p>
            <a:pPr lvl="1"/>
            <a:r>
              <a:rPr lang="en-US" dirty="0"/>
              <a:t>Call the factory when you need a new object.</a:t>
            </a:r>
          </a:p>
          <a:p>
            <a:pPr lvl="1"/>
            <a:r>
              <a:rPr lang="en-US" dirty="0"/>
              <a:t>Your code will depend only on the interface, because that’s all you have to work with.</a:t>
            </a:r>
          </a:p>
          <a:p>
            <a:r>
              <a:rPr lang="en-US" dirty="0"/>
              <a:t>Often our assignments will be structured in this way.</a:t>
            </a:r>
          </a:p>
          <a:p>
            <a:r>
              <a:rPr lang="en-US" dirty="0"/>
              <a:t>This is a little confusing; let's look at an example</a:t>
            </a:r>
          </a:p>
          <a:p>
            <a:pPr lvl="1"/>
            <a:endParaRPr lang="en-US" dirty="0"/>
          </a:p>
          <a:p>
            <a:pPr marL="457200" lvl="1" indent="0">
              <a:buNone/>
            </a:pPr>
            <a:r>
              <a:rPr lang="en-US" dirty="0"/>
              <a:t>	</a:t>
            </a:r>
          </a:p>
          <a:p>
            <a:pPr marL="457200" lvl="1" indent="0">
              <a:buNone/>
            </a:pPr>
            <a:endParaRPr lang="en-US" dirty="0"/>
          </a:p>
        </p:txBody>
      </p:sp>
      <p:sp>
        <p:nvSpPr>
          <p:cNvPr id="4" name="Slide Number Placeholder 3">
            <a:extLst>
              <a:ext uri="{FF2B5EF4-FFF2-40B4-BE49-F238E27FC236}">
                <a16:creationId xmlns:a16="http://schemas.microsoft.com/office/drawing/2014/main" id="{8AF52C0A-F15F-48C9-A5E0-264FC299B3AA}"/>
              </a:ext>
            </a:extLst>
          </p:cNvPr>
          <p:cNvSpPr>
            <a:spLocks noGrp="1"/>
          </p:cNvSpPr>
          <p:nvPr>
            <p:ph type="sldNum" sz="quarter" idx="12"/>
          </p:nvPr>
        </p:nvSpPr>
        <p:spPr/>
        <p:txBody>
          <a:bodyPr/>
          <a:lstStyle/>
          <a:p>
            <a:fld id="{20F37917-FD3A-4669-9018-DA04BCDD3D75}" type="slidenum">
              <a:rPr lang="en-US" smtClean="0"/>
              <a:t>32</a:t>
            </a:fld>
            <a:endParaRPr lang="en-US"/>
          </a:p>
        </p:txBody>
      </p:sp>
    </p:spTree>
    <p:extLst>
      <p:ext uri="{BB962C8B-B14F-4D97-AF65-F5344CB8AC3E}">
        <p14:creationId xmlns:p14="http://schemas.microsoft.com/office/powerpoint/2010/main" val="976879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B035412-467F-4B39-B752-5ACB083FA756}"/>
              </a:ext>
            </a:extLst>
          </p:cNvPr>
          <p:cNvGrpSpPr/>
          <p:nvPr/>
        </p:nvGrpSpPr>
        <p:grpSpPr>
          <a:xfrm>
            <a:off x="3673883" y="4674157"/>
            <a:ext cx="2422117" cy="581025"/>
            <a:chOff x="3078570" y="4933237"/>
            <a:chExt cx="2422117" cy="581025"/>
          </a:xfrm>
        </p:grpSpPr>
        <p:sp>
          <p:nvSpPr>
            <p:cNvPr id="9" name="Rectangle: Rounded Corners 8">
              <a:extLst>
                <a:ext uri="{FF2B5EF4-FFF2-40B4-BE49-F238E27FC236}">
                  <a16:creationId xmlns:a16="http://schemas.microsoft.com/office/drawing/2014/main" id="{0BF569E8-9E6F-4B81-8B04-69C7F30ECD98}"/>
                </a:ext>
              </a:extLst>
            </p:cNvPr>
            <p:cNvSpPr/>
            <p:nvPr/>
          </p:nvSpPr>
          <p:spPr>
            <a:xfrm>
              <a:off x="3078570" y="5069518"/>
              <a:ext cx="1264830" cy="312107"/>
            </a:xfrm>
            <a:prstGeom prst="roundRect">
              <a:avLst>
                <a:gd name="adj" fmla="val 4566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2" name="Arrow: Left 11">
              <a:extLst>
                <a:ext uri="{FF2B5EF4-FFF2-40B4-BE49-F238E27FC236}">
                  <a16:creationId xmlns:a16="http://schemas.microsoft.com/office/drawing/2014/main" id="{629F90AF-759E-4DB5-8CFF-6FC980016A75}"/>
                </a:ext>
              </a:extLst>
            </p:cNvPr>
            <p:cNvSpPr/>
            <p:nvPr/>
          </p:nvSpPr>
          <p:spPr>
            <a:xfrm>
              <a:off x="4481512" y="4933237"/>
              <a:ext cx="1019175" cy="5810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
        <p:nvSpPr>
          <p:cNvPr id="2" name="Title 1">
            <a:extLst>
              <a:ext uri="{FF2B5EF4-FFF2-40B4-BE49-F238E27FC236}">
                <a16:creationId xmlns:a16="http://schemas.microsoft.com/office/drawing/2014/main" id="{35273F1B-FAC0-4BF2-8757-5003D01F5097}"/>
              </a:ext>
            </a:extLst>
          </p:cNvPr>
          <p:cNvSpPr>
            <a:spLocks noGrp="1"/>
          </p:cNvSpPr>
          <p:nvPr>
            <p:ph type="title"/>
          </p:nvPr>
        </p:nvSpPr>
        <p:spPr/>
        <p:txBody>
          <a:bodyPr/>
          <a:lstStyle/>
          <a:p>
            <a:r>
              <a:rPr lang="en-US" dirty="0"/>
              <a:t>The Interfaces</a:t>
            </a:r>
          </a:p>
        </p:txBody>
      </p:sp>
      <p:sp>
        <p:nvSpPr>
          <p:cNvPr id="4" name="Slide Number Placeholder 3">
            <a:extLst>
              <a:ext uri="{FF2B5EF4-FFF2-40B4-BE49-F238E27FC236}">
                <a16:creationId xmlns:a16="http://schemas.microsoft.com/office/drawing/2014/main" id="{896B7488-6C36-4FDF-9B6E-CF50DBFBA450}"/>
              </a:ext>
            </a:extLst>
          </p:cNvPr>
          <p:cNvSpPr>
            <a:spLocks noGrp="1"/>
          </p:cNvSpPr>
          <p:nvPr>
            <p:ph type="sldNum" sz="quarter" idx="12"/>
          </p:nvPr>
        </p:nvSpPr>
        <p:spPr/>
        <p:txBody>
          <a:bodyPr/>
          <a:lstStyle/>
          <a:p>
            <a:fld id="{20F37917-FD3A-4669-9018-DA04BCDD3D75}" type="slidenum">
              <a:rPr lang="en-US" smtClean="0"/>
              <a:t>33</a:t>
            </a:fld>
            <a:endParaRPr lang="en-US"/>
          </a:p>
        </p:txBody>
      </p:sp>
      <p:sp>
        <p:nvSpPr>
          <p:cNvPr id="11" name="TextBox 10">
            <a:extLst>
              <a:ext uri="{FF2B5EF4-FFF2-40B4-BE49-F238E27FC236}">
                <a16:creationId xmlns:a16="http://schemas.microsoft.com/office/drawing/2014/main" id="{CB1DC38A-936B-4B28-AF4E-9DDDCF8D741F}"/>
              </a:ext>
            </a:extLst>
          </p:cNvPr>
          <p:cNvSpPr txBox="1"/>
          <p:nvPr/>
        </p:nvSpPr>
        <p:spPr>
          <a:xfrm>
            <a:off x="1328142" y="1483995"/>
            <a:ext cx="8875038" cy="489364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0" dirty="0">
                <a:solidFill>
                  <a:srgbClr val="008000"/>
                </a:solidFill>
                <a:effectLst/>
                <a:latin typeface="Consolas" panose="020B0609020204030204" pitchFamily="49" charset="0"/>
              </a:rPr>
              <a:t>// from </a:t>
            </a:r>
            <a:r>
              <a:rPr lang="en-US" sz="1600" b="0" dirty="0" err="1">
                <a:solidFill>
                  <a:srgbClr val="008000"/>
                </a:solidFill>
                <a:effectLst/>
                <a:latin typeface="Consolas" panose="020B0609020204030204" pitchFamily="49" charset="0"/>
              </a:rPr>
              <a:t>IClock</a:t>
            </a:r>
            <a:r>
              <a:rPr lang="en-US" sz="1600" dirty="0" err="1">
                <a:solidFill>
                  <a:srgbClr val="008000"/>
                </a:solidFill>
                <a:latin typeface="Consolas" panose="020B0609020204030204" pitchFamily="49" charset="0"/>
              </a:rPr>
              <a:t>.ts</a:t>
            </a:r>
            <a:r>
              <a:rPr lang="en-US" sz="1600" dirty="0">
                <a:solidFill>
                  <a:srgbClr val="008000"/>
                </a:solidFill>
                <a:latin typeface="Consolas" panose="020B0609020204030204" pitchFamily="49" charset="0"/>
              </a:rPr>
              <a:t>,</a:t>
            </a:r>
            <a:r>
              <a:rPr lang="en-US" sz="1600" b="0" dirty="0">
                <a:solidFill>
                  <a:srgbClr val="008000"/>
                </a:solidFill>
                <a:effectLst/>
                <a:latin typeface="Consolas" panose="020B0609020204030204" pitchFamily="49" charset="0"/>
              </a:rPr>
              <a:t> as before...</a:t>
            </a:r>
            <a:endParaRPr lang="en-US" sz="1600" b="0" dirty="0">
              <a:solidFill>
                <a:srgbClr val="AF00DB"/>
              </a:solidFill>
              <a:effectLst/>
              <a:latin typeface="Consolas" panose="020B0609020204030204" pitchFamily="49" charset="0"/>
            </a:endParaRPr>
          </a:p>
          <a:p>
            <a:r>
              <a:rPr lang="en-US" sz="1600" b="0" dirty="0">
                <a:solidFill>
                  <a:srgbClr val="AF00DB"/>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default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interface</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IClock</a:t>
            </a:r>
            <a:r>
              <a:rPr lang="en-US" sz="1600" b="0" dirty="0">
                <a:solidFill>
                  <a:srgbClr val="000000"/>
                </a:solidFill>
                <a:effectLst/>
                <a:latin typeface="Consolas" panose="020B0609020204030204" pitchFamily="49" charset="0"/>
              </a:rPr>
              <a:t> {</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reset</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void</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void</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number</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IClockFactory</a:t>
            </a:r>
            <a:r>
              <a:rPr lang="en-US" sz="2000" b="0" dirty="0">
                <a:solidFill>
                  <a:srgbClr val="000000"/>
                </a:solidFill>
                <a:effectLst/>
                <a:latin typeface="Consolas" panose="020B0609020204030204" pitchFamily="49" charset="0"/>
              </a:rPr>
              <a:t> {</a:t>
            </a:r>
          </a:p>
          <a:p>
            <a:r>
              <a:rPr lang="en-US" sz="2000" b="0" dirty="0">
                <a:solidFill>
                  <a:srgbClr val="008000"/>
                </a:solidFill>
                <a:effectLst/>
                <a:latin typeface="Consolas" panose="020B0609020204030204" pitchFamily="49" charset="0"/>
              </a:rPr>
              <a:t>    // returns an object satisfying the </a:t>
            </a:r>
            <a:r>
              <a:rPr lang="en-US" sz="2000" b="0" dirty="0" err="1">
                <a:solidFill>
                  <a:srgbClr val="008000"/>
                </a:solidFill>
                <a:effectLst/>
                <a:latin typeface="Consolas" panose="020B0609020204030204" pitchFamily="49" charset="0"/>
              </a:rPr>
              <a:t>IClock</a:t>
            </a:r>
            <a:r>
              <a:rPr lang="en-US" sz="2000" b="0" dirty="0">
                <a:solidFill>
                  <a:srgbClr val="008000"/>
                </a:solidFill>
                <a:effectLst/>
                <a:latin typeface="Consolas" panose="020B0609020204030204" pitchFamily="49" charset="0"/>
              </a:rPr>
              <a:t> interface</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instance</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IClock</a:t>
            </a:r>
            <a:r>
              <a:rPr lang="en-US" sz="2000" b="0" dirty="0">
                <a:solidFill>
                  <a:srgbClr val="000000"/>
                </a:solidFill>
                <a:effectLst/>
                <a:latin typeface="Consolas" panose="020B0609020204030204" pitchFamily="49" charset="0"/>
              </a:rPr>
              <a:t> </a:t>
            </a:r>
          </a:p>
          <a:p>
            <a:r>
              <a:rPr lang="en-US" sz="2000" b="0" dirty="0">
                <a:solidFill>
                  <a:srgbClr val="008000"/>
                </a:solidFill>
                <a:effectLst/>
                <a:latin typeface="Consolas" panose="020B0609020204030204" pitchFamily="49" charset="0"/>
              </a:rPr>
              <a:t>    // returns a string specifying which clock</a:t>
            </a:r>
          </a:p>
          <a:p>
            <a:r>
              <a:rPr lang="en-US" sz="2000" dirty="0">
                <a:solidFill>
                  <a:srgbClr val="008000"/>
                </a:solidFill>
                <a:latin typeface="Consolas" panose="020B0609020204030204" pitchFamily="49" charset="0"/>
              </a:rPr>
              <a:t>    // this factory makes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clockType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string</a:t>
            </a:r>
          </a:p>
          <a:p>
            <a:r>
              <a:rPr lang="en-US" sz="2000" dirty="0">
                <a:solidFill>
                  <a:srgbClr val="008000"/>
                </a:solidFill>
                <a:latin typeface="Consolas" panose="020B0609020204030204" pitchFamily="49" charset="0"/>
              </a:rPr>
              <a:t>    // returns the number of clocks created by this factory</a:t>
            </a: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numCreated</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54DB0BB-C5E1-4B11-B144-C252653B52A9}"/>
              </a:ext>
            </a:extLst>
          </p:cNvPr>
          <p:cNvSpPr txBox="1"/>
          <p:nvPr/>
        </p:nvSpPr>
        <p:spPr>
          <a:xfrm>
            <a:off x="8610600" y="253568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Tree>
    <p:extLst>
      <p:ext uri="{BB962C8B-B14F-4D97-AF65-F5344CB8AC3E}">
        <p14:creationId xmlns:p14="http://schemas.microsoft.com/office/powerpoint/2010/main" val="56328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DFFD-5516-42B2-8B9A-8BD3DD1ECFE8}"/>
              </a:ext>
            </a:extLst>
          </p:cNvPr>
          <p:cNvSpPr>
            <a:spLocks noGrp="1"/>
          </p:cNvSpPr>
          <p:nvPr>
            <p:ph type="title"/>
          </p:nvPr>
        </p:nvSpPr>
        <p:spPr/>
        <p:txBody>
          <a:bodyPr/>
          <a:lstStyle/>
          <a:p>
            <a:r>
              <a:rPr lang="en-US"/>
              <a:t>Some Factories...</a:t>
            </a:r>
          </a:p>
        </p:txBody>
      </p:sp>
      <p:sp>
        <p:nvSpPr>
          <p:cNvPr id="4" name="Slide Number Placeholder 3">
            <a:extLst>
              <a:ext uri="{FF2B5EF4-FFF2-40B4-BE49-F238E27FC236}">
                <a16:creationId xmlns:a16="http://schemas.microsoft.com/office/drawing/2014/main" id="{BF209E2C-D9C4-417F-86E9-89E6EE790FC4}"/>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6" name="TextBox 5">
            <a:extLst>
              <a:ext uri="{FF2B5EF4-FFF2-40B4-BE49-F238E27FC236}">
                <a16:creationId xmlns:a16="http://schemas.microsoft.com/office/drawing/2014/main" id="{0A3AA0C2-1A5A-4AC2-BEFC-1E5621804846}"/>
              </a:ext>
            </a:extLst>
          </p:cNvPr>
          <p:cNvSpPr txBox="1"/>
          <p:nvPr/>
        </p:nvSpPr>
        <p:spPr>
          <a:xfrm>
            <a:off x="952500" y="1464154"/>
            <a:ext cx="8717280" cy="590931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Clocks</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ClockFactory1</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“Larry"</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1080"/>
                </a:solidFill>
                <a:effectLst/>
                <a:highlight>
                  <a:srgbClr val="FFFF00"/>
                </a:highlight>
                <a:latin typeface="Consolas" panose="020B0609020204030204" pitchFamily="49" charset="0"/>
              </a:rPr>
              <a:t>Clocks</a:t>
            </a:r>
            <a:r>
              <a:rPr lang="en-US" b="0" dirty="0">
                <a:solidFill>
                  <a:srgbClr val="000000"/>
                </a:solidFill>
                <a:effectLst/>
                <a:highlight>
                  <a:srgbClr val="FFFF00"/>
                </a:highlight>
                <a:latin typeface="Consolas" panose="020B0609020204030204" pitchFamily="49" charset="0"/>
              </a:rPr>
              <a:t>.</a:t>
            </a:r>
            <a:r>
              <a:rPr lang="en-US" b="0" dirty="0">
                <a:solidFill>
                  <a:srgbClr val="267F99"/>
                </a:solidFill>
                <a:effectLst/>
                <a:highlight>
                  <a:srgbClr val="FFFF00"/>
                </a:highligh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ClockFactory2</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“Curly"</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1080"/>
                </a:solidFill>
                <a:effectLst/>
                <a:highlight>
                  <a:srgbClr val="FFFF00"/>
                </a:highlight>
                <a:latin typeface="Consolas" panose="020B0609020204030204" pitchFamily="49" charset="0"/>
              </a:rPr>
              <a:t>Clocks</a:t>
            </a:r>
            <a:r>
              <a:rPr lang="en-US" b="0" dirty="0">
                <a:solidFill>
                  <a:srgbClr val="000000"/>
                </a:solidFill>
                <a:effectLst/>
                <a:highlight>
                  <a:srgbClr val="FFFF00"/>
                </a:highlight>
                <a:latin typeface="Consolas" panose="020B0609020204030204" pitchFamily="49" charset="0"/>
              </a:rPr>
              <a:t>.</a:t>
            </a:r>
            <a:r>
              <a:rPr lang="en-US" b="0" dirty="0">
                <a:solidFill>
                  <a:srgbClr val="267F99"/>
                </a:solidFill>
                <a:effectLst/>
                <a:highlight>
                  <a:srgbClr val="FFFF00"/>
                </a:highlight>
                <a:latin typeface="Consolas" panose="020B0609020204030204" pitchFamily="49" charset="0"/>
              </a:rPr>
              <a:t>Clock2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714AB954-A685-4450-961B-3A913BB744E0}"/>
              </a:ext>
            </a:extLst>
          </p:cNvPr>
          <p:cNvSpPr txBox="1"/>
          <p:nvPr/>
        </p:nvSpPr>
        <p:spPr>
          <a:xfrm>
            <a:off x="8519160" y="511175"/>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Tree>
    <p:extLst>
      <p:ext uri="{BB962C8B-B14F-4D97-AF65-F5344CB8AC3E}">
        <p14:creationId xmlns:p14="http://schemas.microsoft.com/office/powerpoint/2010/main" val="1984438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18B09-9506-44E0-8372-B88AD167E5F0}"/>
              </a:ext>
            </a:extLst>
          </p:cNvPr>
          <p:cNvSpPr>
            <a:spLocks noGrp="1"/>
          </p:cNvSpPr>
          <p:nvPr>
            <p:ph type="title"/>
          </p:nvPr>
        </p:nvSpPr>
        <p:spPr/>
        <p:txBody>
          <a:bodyPr/>
          <a:lstStyle/>
          <a:p>
            <a:r>
              <a:rPr lang="en-US" dirty="0"/>
              <a:t>Choose which factory to export</a:t>
            </a:r>
          </a:p>
        </p:txBody>
      </p:sp>
      <p:sp>
        <p:nvSpPr>
          <p:cNvPr id="4" name="Slide Number Placeholder 3">
            <a:extLst>
              <a:ext uri="{FF2B5EF4-FFF2-40B4-BE49-F238E27FC236}">
                <a16:creationId xmlns:a16="http://schemas.microsoft.com/office/drawing/2014/main" id="{997041B1-D5DE-4E51-B4B4-66903320C557}"/>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6" name="TextBox 5">
            <a:extLst>
              <a:ext uri="{FF2B5EF4-FFF2-40B4-BE49-F238E27FC236}">
                <a16:creationId xmlns:a16="http://schemas.microsoft.com/office/drawing/2014/main" id="{7FDD41D3-6D9C-414E-8CEE-DB8936F91822}"/>
              </a:ext>
            </a:extLst>
          </p:cNvPr>
          <p:cNvSpPr txBox="1"/>
          <p:nvPr/>
        </p:nvSpPr>
        <p:spPr>
          <a:xfrm>
            <a:off x="897728" y="1873657"/>
            <a:ext cx="7430931"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8000"/>
                </a:solidFill>
                <a:effectLst/>
                <a:latin typeface="Consolas" panose="020B0609020204030204" pitchFamily="49" charset="0"/>
              </a:rPr>
              <a:t>// choose which of the factories to export, // but don't tell anybody which one it is.</a:t>
            </a:r>
          </a:p>
          <a:p>
            <a:endParaRPr lang="en-US" sz="2400" b="0" dirty="0">
              <a:solidFill>
                <a:srgbClr val="000000"/>
              </a:solidFill>
              <a:effectLst/>
              <a:latin typeface="Consolas" panose="020B0609020204030204" pitchFamily="49" charset="0"/>
            </a:endParaRPr>
          </a:p>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ClockFactory1</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export default ClockFactory2</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export default ClockFactory3</a:t>
            </a:r>
            <a:endParaRPr lang="en-US" sz="2400"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28B5614F-770F-4FF0-B6A3-3EF53217283C}"/>
              </a:ext>
            </a:extLst>
          </p:cNvPr>
          <p:cNvSpPr txBox="1"/>
          <p:nvPr/>
        </p:nvSpPr>
        <p:spPr>
          <a:xfrm>
            <a:off x="8610600" y="380046"/>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
        <p:nvSpPr>
          <p:cNvPr id="8" name="TextBox 7">
            <a:extLst>
              <a:ext uri="{FF2B5EF4-FFF2-40B4-BE49-F238E27FC236}">
                <a16:creationId xmlns:a16="http://schemas.microsoft.com/office/drawing/2014/main" id="{5DDE27D3-477F-422E-9F70-A78B9CB52221}"/>
              </a:ext>
            </a:extLst>
          </p:cNvPr>
          <p:cNvSpPr txBox="1"/>
          <p:nvPr/>
        </p:nvSpPr>
        <p:spPr>
          <a:xfrm>
            <a:off x="5494018" y="4711820"/>
            <a:ext cx="3763269"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TypeScript has a neat way of doing this.</a:t>
            </a:r>
          </a:p>
        </p:txBody>
      </p:sp>
    </p:spTree>
    <p:extLst>
      <p:ext uri="{BB962C8B-B14F-4D97-AF65-F5344CB8AC3E}">
        <p14:creationId xmlns:p14="http://schemas.microsoft.com/office/powerpoint/2010/main" val="7982150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7ABFD-1CFD-422F-83D1-495AB1FA5F4E}"/>
              </a:ext>
            </a:extLst>
          </p:cNvPr>
          <p:cNvSpPr>
            <a:spLocks noGrp="1"/>
          </p:cNvSpPr>
          <p:nvPr>
            <p:ph type="title"/>
          </p:nvPr>
        </p:nvSpPr>
        <p:spPr/>
        <p:txBody>
          <a:bodyPr/>
          <a:lstStyle/>
          <a:p>
            <a:r>
              <a:rPr lang="en-US" dirty="0"/>
              <a:t>Test to see that the clock factory produces a working clock</a:t>
            </a:r>
          </a:p>
        </p:txBody>
      </p:sp>
      <p:sp>
        <p:nvSpPr>
          <p:cNvPr id="4" name="Slide Number Placeholder 3">
            <a:extLst>
              <a:ext uri="{FF2B5EF4-FFF2-40B4-BE49-F238E27FC236}">
                <a16:creationId xmlns:a16="http://schemas.microsoft.com/office/drawing/2014/main" id="{DC58DDD6-DEF6-437F-B0AA-B86030AC1253}"/>
              </a:ext>
            </a:extLst>
          </p:cNvPr>
          <p:cNvSpPr>
            <a:spLocks noGrp="1"/>
          </p:cNvSpPr>
          <p:nvPr>
            <p:ph type="sldNum" sz="quarter" idx="12"/>
          </p:nvPr>
        </p:nvSpPr>
        <p:spPr/>
        <p:txBody>
          <a:bodyPr/>
          <a:lstStyle/>
          <a:p>
            <a:fld id="{20F37917-FD3A-4669-9018-DA04BCDD3D75}" type="slidenum">
              <a:rPr lang="en-US" smtClean="0"/>
              <a:t>36</a:t>
            </a:fld>
            <a:endParaRPr lang="en-US"/>
          </a:p>
        </p:txBody>
      </p:sp>
      <p:sp>
        <p:nvSpPr>
          <p:cNvPr id="6" name="TextBox 5">
            <a:extLst>
              <a:ext uri="{FF2B5EF4-FFF2-40B4-BE49-F238E27FC236}">
                <a16:creationId xmlns:a16="http://schemas.microsoft.com/office/drawing/2014/main" id="{69E3A973-9F99-433A-9724-545BBACD0B69}"/>
              </a:ext>
            </a:extLst>
          </p:cNvPr>
          <p:cNvSpPr txBox="1"/>
          <p:nvPr/>
        </p:nvSpPr>
        <p:spPr>
          <a:xfrm>
            <a:off x="838200" y="1631794"/>
            <a:ext cx="10698480"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ClockFactory</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clockFactories</a:t>
            </a:r>
            <a:r>
              <a:rPr lang="en-US" sz="2400" b="0" dirty="0">
                <a:solidFill>
                  <a:srgbClr val="A31515"/>
                </a:solidFill>
                <a:effectLst/>
                <a:latin typeface="Consolas" panose="020B0609020204030204" pitchFamily="49" charset="0"/>
              </a:rPr>
              <a:t>'</a:t>
            </a:r>
            <a:br>
              <a:rPr lang="en-US" sz="2400" b="0" dirty="0">
                <a:solidFill>
                  <a:srgbClr val="000000"/>
                </a:solidFill>
                <a:effectLst/>
                <a:latin typeface="Consolas" panose="020B0609020204030204" pitchFamily="49" charset="0"/>
              </a:rPr>
            </a:br>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"test of the Clock produced by the </a:t>
            </a:r>
            <a:r>
              <a:rPr lang="en-US" sz="2400" b="0" dirty="0" err="1">
                <a:solidFill>
                  <a:srgbClr val="A31515"/>
                </a:solidFill>
                <a:effectLst/>
                <a:latin typeface="Consolas" panose="020B0609020204030204" pitchFamily="49" charset="0"/>
              </a:rPr>
              <a:t>ClockFactory</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factory1</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new</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ClockFactory</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 = </a:t>
            </a:r>
            <a:r>
              <a:rPr lang="en-US" sz="2400" b="0" dirty="0">
                <a:solidFill>
                  <a:srgbClr val="0070C1"/>
                </a:solidFill>
                <a:effectLst/>
                <a:latin typeface="Consolas" panose="020B0609020204030204" pitchFamily="49" charset="0"/>
              </a:rPr>
              <a:t>factory1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instance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54152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63C2-291F-4BCD-8481-B88CD1E437D8}"/>
              </a:ext>
            </a:extLst>
          </p:cNvPr>
          <p:cNvSpPr>
            <a:spLocks noGrp="1"/>
          </p:cNvSpPr>
          <p:nvPr>
            <p:ph type="title"/>
          </p:nvPr>
        </p:nvSpPr>
        <p:spPr/>
        <p:txBody>
          <a:bodyPr/>
          <a:lstStyle/>
          <a:p>
            <a:r>
              <a:rPr lang="en-US" dirty="0"/>
              <a:t>Pattern #4: The Singleton Pattern</a:t>
            </a:r>
          </a:p>
        </p:txBody>
      </p:sp>
      <p:sp>
        <p:nvSpPr>
          <p:cNvPr id="3" name="Content Placeholder 2">
            <a:extLst>
              <a:ext uri="{FF2B5EF4-FFF2-40B4-BE49-F238E27FC236}">
                <a16:creationId xmlns:a16="http://schemas.microsoft.com/office/drawing/2014/main" id="{874CA140-84F5-4AD7-B8BC-646247EE7684}"/>
              </a:ext>
            </a:extLst>
          </p:cNvPr>
          <p:cNvSpPr>
            <a:spLocks noGrp="1"/>
          </p:cNvSpPr>
          <p:nvPr>
            <p:ph idx="1"/>
          </p:nvPr>
        </p:nvSpPr>
        <p:spPr/>
        <p:txBody>
          <a:bodyPr/>
          <a:lstStyle/>
          <a:p>
            <a:r>
              <a:rPr lang="en-US" dirty="0"/>
              <a:t>Maybe you only want one clock in your system.</a:t>
            </a:r>
          </a:p>
          <a:p>
            <a:r>
              <a:rPr lang="en-US" dirty="0"/>
              <a:t>The factory needn't return a fresh clock every time.</a:t>
            </a:r>
          </a:p>
          <a:p>
            <a:r>
              <a:rPr lang="en-US" dirty="0"/>
              <a:t>Just have it return the same clock over and over again.</a:t>
            </a:r>
          </a:p>
        </p:txBody>
      </p:sp>
      <p:sp>
        <p:nvSpPr>
          <p:cNvPr id="4" name="Slide Number Placeholder 3">
            <a:extLst>
              <a:ext uri="{FF2B5EF4-FFF2-40B4-BE49-F238E27FC236}">
                <a16:creationId xmlns:a16="http://schemas.microsoft.com/office/drawing/2014/main" id="{C8233305-C092-409F-B45A-522B05B8014A}"/>
              </a:ext>
            </a:extLst>
          </p:cNvPr>
          <p:cNvSpPr>
            <a:spLocks noGrp="1"/>
          </p:cNvSpPr>
          <p:nvPr>
            <p:ph type="sldNum" sz="quarter" idx="12"/>
          </p:nvPr>
        </p:nvSpPr>
        <p:spPr/>
        <p:txBody>
          <a:bodyPr/>
          <a:lstStyle/>
          <a:p>
            <a:fld id="{20F37917-FD3A-4669-9018-DA04BCDD3D75}" type="slidenum">
              <a:rPr lang="en-US" smtClean="0"/>
              <a:t>37</a:t>
            </a:fld>
            <a:endParaRPr lang="en-US"/>
          </a:p>
        </p:txBody>
      </p:sp>
    </p:spTree>
    <p:extLst>
      <p:ext uri="{BB962C8B-B14F-4D97-AF65-F5344CB8AC3E}">
        <p14:creationId xmlns:p14="http://schemas.microsoft.com/office/powerpoint/2010/main" val="568162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E3CA-0AF9-44A5-AE3D-3E6F93AA4B3F}"/>
              </a:ext>
            </a:extLst>
          </p:cNvPr>
          <p:cNvSpPr>
            <a:spLocks noGrp="1"/>
          </p:cNvSpPr>
          <p:nvPr>
            <p:ph type="title"/>
          </p:nvPr>
        </p:nvSpPr>
        <p:spPr/>
        <p:txBody>
          <a:bodyPr/>
          <a:lstStyle/>
          <a:p>
            <a:r>
              <a:rPr lang="en-US" dirty="0"/>
              <a:t>Here’s the behavior we expect</a:t>
            </a:r>
          </a:p>
        </p:txBody>
      </p:sp>
      <p:sp>
        <p:nvSpPr>
          <p:cNvPr id="4" name="Slide Number Placeholder 3">
            <a:extLst>
              <a:ext uri="{FF2B5EF4-FFF2-40B4-BE49-F238E27FC236}">
                <a16:creationId xmlns:a16="http://schemas.microsoft.com/office/drawing/2014/main" id="{43B522ED-CD51-4D46-9492-8DAA54C4C893}"/>
              </a:ext>
            </a:extLst>
          </p:cNvPr>
          <p:cNvSpPr>
            <a:spLocks noGrp="1"/>
          </p:cNvSpPr>
          <p:nvPr>
            <p:ph type="sldNum" sz="quarter" idx="12"/>
          </p:nvPr>
        </p:nvSpPr>
        <p:spPr/>
        <p:txBody>
          <a:bodyPr/>
          <a:lstStyle/>
          <a:p>
            <a:fld id="{20F37917-FD3A-4669-9018-DA04BCDD3D75}" type="slidenum">
              <a:rPr lang="en-US" smtClean="0"/>
              <a:t>38</a:t>
            </a:fld>
            <a:endParaRPr lang="en-US"/>
          </a:p>
        </p:txBody>
      </p:sp>
      <p:sp>
        <p:nvSpPr>
          <p:cNvPr id="6" name="TextBox 5">
            <a:extLst>
              <a:ext uri="{FF2B5EF4-FFF2-40B4-BE49-F238E27FC236}">
                <a16:creationId xmlns:a16="http://schemas.microsoft.com/office/drawing/2014/main" id="{5407603D-8BF7-45ED-95E8-55B7B850B5D1}"/>
              </a:ext>
            </a:extLst>
          </p:cNvPr>
          <p:cNvSpPr txBox="1"/>
          <p:nvPr/>
        </p:nvSpPr>
        <p:spPr>
          <a:xfrm>
            <a:off x="838200" y="1473106"/>
            <a:ext cx="9955774"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singletonClockFactory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"actions on clock1 should be visible on clock2"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73755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658BD7-C743-4498-B8E6-00AE5BBA1194}"/>
              </a:ext>
            </a:extLst>
          </p:cNvPr>
          <p:cNvSpPr>
            <a:spLocks noGrp="1"/>
          </p:cNvSpPr>
          <p:nvPr>
            <p:ph type="title"/>
          </p:nvPr>
        </p:nvSpPr>
        <p:spPr/>
        <p:txBody>
          <a:bodyPr/>
          <a:lstStyle/>
          <a:p>
            <a:r>
              <a:rPr lang="en-US" dirty="0"/>
              <a:t>Solution: Have a factory that always returns the same clock</a:t>
            </a:r>
          </a:p>
        </p:txBody>
      </p:sp>
      <p:sp>
        <p:nvSpPr>
          <p:cNvPr id="4" name="Slide Number Placeholder 3">
            <a:extLst>
              <a:ext uri="{FF2B5EF4-FFF2-40B4-BE49-F238E27FC236}">
                <a16:creationId xmlns:a16="http://schemas.microsoft.com/office/drawing/2014/main" id="{9FFA5EA6-CF4D-4035-A399-4CBDD7823351}"/>
              </a:ext>
            </a:extLst>
          </p:cNvPr>
          <p:cNvSpPr>
            <a:spLocks noGrp="1"/>
          </p:cNvSpPr>
          <p:nvPr>
            <p:ph type="sldNum" sz="quarter" idx="12"/>
          </p:nvPr>
        </p:nvSpPr>
        <p:spPr/>
        <p:txBody>
          <a:bodyPr/>
          <a:lstStyle/>
          <a:p>
            <a:fld id="{20F37917-FD3A-4669-9018-DA04BCDD3D75}" type="slidenum">
              <a:rPr lang="en-US" smtClean="0"/>
              <a:t>39</a:t>
            </a:fld>
            <a:endParaRPr lang="en-US"/>
          </a:p>
        </p:txBody>
      </p:sp>
      <p:sp>
        <p:nvSpPr>
          <p:cNvPr id="11" name="TextBox 10">
            <a:extLst>
              <a:ext uri="{FF2B5EF4-FFF2-40B4-BE49-F238E27FC236}">
                <a16:creationId xmlns:a16="http://schemas.microsoft.com/office/drawing/2014/main" id="{3AE0C4CD-B87C-49F4-BE8F-078BF439F00E}"/>
              </a:ext>
            </a:extLst>
          </p:cNvPr>
          <p:cNvSpPr txBox="1"/>
          <p:nvPr/>
        </p:nvSpPr>
        <p:spPr>
          <a:xfrm>
            <a:off x="785108" y="1490969"/>
            <a:ext cx="10202681"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IClock</a:t>
            </a:r>
            <a:r>
              <a:rPr lang="en-US" b="0" dirty="0">
                <a:solidFill>
                  <a:srgbClr val="A31515"/>
                </a:solidFill>
                <a:effectLst/>
                <a:latin typeface="Consolas" panose="020B0609020204030204" pitchFamily="49" charset="0"/>
              </a:rPr>
              <a:t>’</a:t>
            </a:r>
            <a:r>
              <a:rPr lang="en-US" b="0" dirty="0">
                <a:solidFill>
                  <a:srgbClr val="008000"/>
                </a:solidFill>
                <a:effectLst/>
                <a:latin typeface="Consolas" panose="020B0609020204030204" pitchFamily="49" charset="0"/>
              </a:rPr>
              <a:t> </a:t>
            </a:r>
          </a:p>
          <a:p>
            <a:r>
              <a:rPr lang="en-US" b="0" dirty="0">
                <a:solidFill>
                  <a:srgbClr val="008000"/>
                </a:solidFill>
                <a:effectLst/>
                <a:latin typeface="Consolas" panose="020B0609020204030204" pitchFamily="49" charset="0"/>
              </a:rPr>
              <a:t>// use whichever clock factory is exported from </a:t>
            </a:r>
            <a:r>
              <a:rPr lang="en-US" b="0" dirty="0" err="1">
                <a:solidFill>
                  <a:srgbClr val="008000"/>
                </a:solidFill>
                <a:effectLst/>
                <a:latin typeface="Consolas" panose="020B0609020204030204" pitchFamily="49" charset="0"/>
              </a:rPr>
              <a:t>clockFactories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clockFactories</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isInitialized</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boolean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false </a:t>
            </a:r>
            <a:r>
              <a:rPr lang="en-US" b="0" dirty="0">
                <a:solidFill>
                  <a:srgbClr val="000000"/>
                </a:solidFill>
                <a:effectLst/>
                <a:latin typeface="Consolas" panose="020B0609020204030204" pitchFamily="49" charset="0"/>
              </a:rPr>
              <a:t>  </a:t>
            </a:r>
          </a:p>
          <a:p>
            <a:r>
              <a:rPr lang="en-US" b="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public</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static</a:t>
            </a:r>
            <a:r>
              <a:rPr lang="en-US" b="0" dirty="0">
                <a:solidFill>
                  <a:srgbClr val="000000"/>
                </a:solidFill>
                <a:effectLst/>
                <a:highlight>
                  <a:srgbClr val="FFFF00"/>
                </a:highligh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instance</a:t>
            </a:r>
            <a:r>
              <a:rPr lang="en-US" b="0" dirty="0">
                <a:solidFill>
                  <a:srgbClr val="000000"/>
                </a:solidFill>
                <a:effectLst/>
                <a:highlight>
                  <a:srgbClr val="FFFF00"/>
                </a:highlight>
                <a:latin typeface="Consolas" panose="020B0609020204030204" pitchFamily="49" charset="0"/>
              </a:rPr>
              <a:t> </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isInitialized</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isInitialized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true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988234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179F-10F8-FAD1-A286-2AAF5D2924B6}"/>
              </a:ext>
            </a:extLst>
          </p:cNvPr>
          <p:cNvSpPr>
            <a:spLocks noGrp="1"/>
          </p:cNvSpPr>
          <p:nvPr>
            <p:ph type="title"/>
          </p:nvPr>
        </p:nvSpPr>
        <p:spPr/>
        <p:txBody>
          <a:bodyPr/>
          <a:lstStyle/>
          <a:p>
            <a:r>
              <a:rPr lang="en-US" dirty="0"/>
              <a:t>Patterns help communicate intent</a:t>
            </a:r>
          </a:p>
        </p:txBody>
      </p:sp>
      <p:sp>
        <p:nvSpPr>
          <p:cNvPr id="3" name="Content Placeholder 2">
            <a:extLst>
              <a:ext uri="{FF2B5EF4-FFF2-40B4-BE49-F238E27FC236}">
                <a16:creationId xmlns:a16="http://schemas.microsoft.com/office/drawing/2014/main" id="{5A0618D1-BC1F-00BF-115E-9BA4FC702211}"/>
              </a:ext>
            </a:extLst>
          </p:cNvPr>
          <p:cNvSpPr>
            <a:spLocks noGrp="1"/>
          </p:cNvSpPr>
          <p:nvPr>
            <p:ph idx="1"/>
          </p:nvPr>
        </p:nvSpPr>
        <p:spPr/>
        <p:txBody>
          <a:bodyPr/>
          <a:lstStyle/>
          <a:p>
            <a:r>
              <a:rPr lang="en-US" dirty="0"/>
              <a:t>If your code uses a well-known pattern, then the reader has a head start in understanding your code.</a:t>
            </a:r>
          </a:p>
        </p:txBody>
      </p:sp>
      <p:sp>
        <p:nvSpPr>
          <p:cNvPr id="4" name="Slide Number Placeholder 3">
            <a:extLst>
              <a:ext uri="{FF2B5EF4-FFF2-40B4-BE49-F238E27FC236}">
                <a16:creationId xmlns:a16="http://schemas.microsoft.com/office/drawing/2014/main" id="{B797F925-0FB9-D83B-41C8-901CDE6C2D17}"/>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99294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C0D0-0D5D-4D8C-9D3A-06E2CE84B911}"/>
              </a:ext>
            </a:extLst>
          </p:cNvPr>
          <p:cNvSpPr>
            <a:spLocks noGrp="1"/>
          </p:cNvSpPr>
          <p:nvPr>
            <p:ph type="title"/>
          </p:nvPr>
        </p:nvSpPr>
        <p:spPr/>
        <p:txBody>
          <a:bodyPr/>
          <a:lstStyle/>
          <a:p>
            <a:r>
              <a:rPr lang="en-US" dirty="0"/>
              <a:t>Describing your design using these vocabulary words</a:t>
            </a:r>
          </a:p>
        </p:txBody>
      </p:sp>
      <p:sp>
        <p:nvSpPr>
          <p:cNvPr id="5" name="Content Placeholder 4">
            <a:extLst>
              <a:ext uri="{FF2B5EF4-FFF2-40B4-BE49-F238E27FC236}">
                <a16:creationId xmlns:a16="http://schemas.microsoft.com/office/drawing/2014/main" id="{82AB9F76-899B-4F36-B260-B26D4C555F60}"/>
              </a:ext>
            </a:extLst>
          </p:cNvPr>
          <p:cNvSpPr>
            <a:spLocks noGrp="1"/>
          </p:cNvSpPr>
          <p:nvPr>
            <p:ph idx="1"/>
          </p:nvPr>
        </p:nvSpPr>
        <p:spPr>
          <a:xfrm>
            <a:off x="838199" y="1500160"/>
            <a:ext cx="9705975" cy="4351338"/>
          </a:xfrm>
        </p:spPr>
        <p:txBody>
          <a:bodyPr>
            <a:normAutofit lnSpcReduction="10000"/>
          </a:bodyPr>
          <a:lstStyle/>
          <a:p>
            <a:pPr marL="0" indent="0">
              <a:buNone/>
            </a:pPr>
            <a:r>
              <a:rPr lang="en-US" sz="3600" dirty="0"/>
              <a:t>When I create an object that needs a clock, I get a copy of the master clock from the clock factory, and then I have the new object register itself with the clock.  </a:t>
            </a:r>
          </a:p>
          <a:p>
            <a:pPr marL="0" indent="0">
              <a:buNone/>
            </a:pPr>
            <a:r>
              <a:rPr lang="en-US" sz="3600" dirty="0"/>
              <a:t>The master clock updates my object whenever the master clock changes.  </a:t>
            </a:r>
          </a:p>
          <a:p>
            <a:pPr marL="0" indent="0">
              <a:buNone/>
            </a:pPr>
            <a:r>
              <a:rPr lang="en-US" sz="3600" dirty="0"/>
              <a:t>The master clock also sends my object an update message when it registers, so my object will always have the latest time.</a:t>
            </a:r>
          </a:p>
          <a:p>
            <a:pPr marL="0" indent="0">
              <a:buNone/>
            </a:pPr>
            <a:endParaRPr lang="en-US" dirty="0"/>
          </a:p>
        </p:txBody>
      </p:sp>
      <p:sp>
        <p:nvSpPr>
          <p:cNvPr id="4" name="Slide Number Placeholder 3">
            <a:extLst>
              <a:ext uri="{FF2B5EF4-FFF2-40B4-BE49-F238E27FC236}">
                <a16:creationId xmlns:a16="http://schemas.microsoft.com/office/drawing/2014/main" id="{82893DF6-F040-4CC4-BAA5-75D4631AE021}"/>
              </a:ext>
            </a:extLst>
          </p:cNvPr>
          <p:cNvSpPr>
            <a:spLocks noGrp="1"/>
          </p:cNvSpPr>
          <p:nvPr>
            <p:ph type="sldNum" sz="quarter" idx="12"/>
          </p:nvPr>
        </p:nvSpPr>
        <p:spPr/>
        <p:txBody>
          <a:bodyPr/>
          <a:lstStyle/>
          <a:p>
            <a:fld id="{20F37917-FD3A-4669-9018-DA04BCDD3D75}" type="slidenum">
              <a:rPr lang="en-US" smtClean="0"/>
              <a:t>40</a:t>
            </a:fld>
            <a:endParaRPr lang="en-US"/>
          </a:p>
        </p:txBody>
      </p:sp>
    </p:spTree>
    <p:extLst>
      <p:ext uri="{BB962C8B-B14F-4D97-AF65-F5344CB8AC3E}">
        <p14:creationId xmlns:p14="http://schemas.microsoft.com/office/powerpoint/2010/main" val="4033522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lstStyle/>
          <a:p>
            <a:r>
              <a:rPr lang="en-US" dirty="0"/>
              <a:t>Discussing your design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41</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1577975"/>
            <a:ext cx="4686300" cy="5143500"/>
          </a:xfrm>
          <a:prstGeom prst="wedgeRoundRectCallout">
            <a:avLst>
              <a:gd name="adj1" fmla="val -53780"/>
              <a:gd name="adj2" fmla="val 3523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I have a lot of objects, and they each check the time very often.  If they were constantly sending messages to the master clock, that would be a big load for it.  I sat down with Pat, who is building the master clock, and we agreed on this design.</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885825"/>
          </a:xfrm>
          <a:prstGeom prst="wedgeRoundRectCallout">
            <a:avLst>
              <a:gd name="adj1" fmla="val 56544"/>
              <a:gd name="adj2" fmla="val 26976"/>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Why did you choose this design?</a:t>
            </a:r>
          </a:p>
        </p:txBody>
      </p:sp>
    </p:spTree>
    <p:extLst>
      <p:ext uri="{BB962C8B-B14F-4D97-AF65-F5344CB8AC3E}">
        <p14:creationId xmlns:p14="http://schemas.microsoft.com/office/powerpoint/2010/main" val="20046549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lstStyle/>
          <a:p>
            <a:r>
              <a:rPr lang="en-US" dirty="0"/>
              <a:t>Discussing your design (2)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42</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2916820"/>
            <a:ext cx="4686300" cy="2037145"/>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Pat told me that the master clock is a singleton, so they will all be getting the same time.</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How do you know that all of your objects will get the right</a:t>
            </a:r>
          </a:p>
          <a:p>
            <a:pPr algn="l"/>
            <a:r>
              <a:rPr lang="en-US" sz="2800" dirty="0">
                <a:solidFill>
                  <a:schemeClr val="tx1"/>
                </a:solidFill>
              </a:rPr>
              <a:t>time?</a:t>
            </a:r>
          </a:p>
        </p:txBody>
      </p:sp>
    </p:spTree>
    <p:extLst>
      <p:ext uri="{BB962C8B-B14F-4D97-AF65-F5344CB8AC3E}">
        <p14:creationId xmlns:p14="http://schemas.microsoft.com/office/powerpoint/2010/main" val="6485720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lstStyle/>
          <a:p>
            <a:r>
              <a:rPr lang="en-US" dirty="0"/>
              <a:t>The Discussion (3)</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43</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That's something that happens in the module that exports the clock factory.  Pat is building that module.  They say it's not hard, but they  will show me how to do it in a couple of weeks.</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Who is responsible for keeping the master clock up to date?</a:t>
            </a:r>
          </a:p>
        </p:txBody>
      </p:sp>
    </p:spTree>
    <p:extLst>
      <p:ext uri="{BB962C8B-B14F-4D97-AF65-F5344CB8AC3E}">
        <p14:creationId xmlns:p14="http://schemas.microsoft.com/office/powerpoint/2010/main" val="9348837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lstStyle/>
          <a:p>
            <a:r>
              <a:rPr lang="en-US" dirty="0"/>
              <a:t>The Discussion (4)</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44</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The clock factory exports a class with an interface that only allows me to register.  The interface doesn’t provide me with a method for ticking the clock.</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What's to prevent you from ticking the master clock</a:t>
            </a:r>
          </a:p>
          <a:p>
            <a:pPr algn="l"/>
            <a:r>
              <a:rPr lang="en-US" sz="2800" dirty="0">
                <a:solidFill>
                  <a:schemeClr val="tx1"/>
                </a:solidFill>
              </a:rPr>
              <a:t>yourself?</a:t>
            </a:r>
          </a:p>
        </p:txBody>
      </p:sp>
    </p:spTree>
    <p:extLst>
      <p:ext uri="{BB962C8B-B14F-4D97-AF65-F5344CB8AC3E}">
        <p14:creationId xmlns:p14="http://schemas.microsoft.com/office/powerpoint/2010/main" val="21864119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this point, you should be able to</a:t>
            </a:r>
          </a:p>
          <a:p>
            <a:pPr lvl="1"/>
            <a:r>
              <a:rPr lang="en-US" dirty="0"/>
              <a:t>Give 4 examples of interaction patterns and describe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45</a:t>
            </a:fld>
            <a:endParaRPr lang="en-US"/>
          </a:p>
        </p:txBody>
      </p:sp>
    </p:spTree>
    <p:extLst>
      <p:ext uri="{BB962C8B-B14F-4D97-AF65-F5344CB8AC3E}">
        <p14:creationId xmlns:p14="http://schemas.microsoft.com/office/powerpoint/2010/main" val="398818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36DC-409B-1A95-F269-C95F96580868}"/>
              </a:ext>
            </a:extLst>
          </p:cNvPr>
          <p:cNvSpPr>
            <a:spLocks noGrp="1"/>
          </p:cNvSpPr>
          <p:nvPr>
            <p:ph type="title"/>
          </p:nvPr>
        </p:nvSpPr>
        <p:spPr/>
        <p:txBody>
          <a:bodyPr/>
          <a:lstStyle/>
          <a:p>
            <a:r>
              <a:rPr lang="en-US" dirty="0"/>
              <a:t>Patterns are intended to be flexible</a:t>
            </a:r>
          </a:p>
        </p:txBody>
      </p:sp>
      <p:sp>
        <p:nvSpPr>
          <p:cNvPr id="3" name="Content Placeholder 2">
            <a:extLst>
              <a:ext uri="{FF2B5EF4-FFF2-40B4-BE49-F238E27FC236}">
                <a16:creationId xmlns:a16="http://schemas.microsoft.com/office/drawing/2014/main" id="{FACB3910-5E1D-C9C0-0E7F-69500A17CAF6}"/>
              </a:ext>
            </a:extLst>
          </p:cNvPr>
          <p:cNvSpPr>
            <a:spLocks noGrp="1"/>
          </p:cNvSpPr>
          <p:nvPr>
            <p:ph idx="1"/>
          </p:nvPr>
        </p:nvSpPr>
        <p:spPr/>
        <p:txBody>
          <a:bodyPr/>
          <a:lstStyle/>
          <a:p>
            <a:r>
              <a:rPr lang="en-US" dirty="0"/>
              <a:t>We will not engage in discussion about whether a particular piece of code is or is not a “correct” instance of a particular pattern.</a:t>
            </a:r>
          </a:p>
        </p:txBody>
      </p:sp>
      <p:sp>
        <p:nvSpPr>
          <p:cNvPr id="4" name="Slide Number Placeholder 3">
            <a:extLst>
              <a:ext uri="{FF2B5EF4-FFF2-40B4-BE49-F238E27FC236}">
                <a16:creationId xmlns:a16="http://schemas.microsoft.com/office/drawing/2014/main" id="{29A47BFD-C831-FFEF-1B5F-EB98D8AECD22}"/>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77855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B63D-BA2A-9CC0-CF4B-BB55A5402492}"/>
              </a:ext>
            </a:extLst>
          </p:cNvPr>
          <p:cNvSpPr>
            <a:spLocks noGrp="1"/>
          </p:cNvSpPr>
          <p:nvPr>
            <p:ph type="title"/>
          </p:nvPr>
        </p:nvSpPr>
        <p:spPr/>
        <p:txBody>
          <a:bodyPr/>
          <a:lstStyle/>
          <a:p>
            <a:r>
              <a:rPr lang="en-US" dirty="0"/>
              <a:t>Patterns at the Interaction Level correspond to OOD Design Patterns</a:t>
            </a:r>
          </a:p>
        </p:txBody>
      </p:sp>
      <p:sp>
        <p:nvSpPr>
          <p:cNvPr id="3" name="Content Placeholder 2">
            <a:extLst>
              <a:ext uri="{FF2B5EF4-FFF2-40B4-BE49-F238E27FC236}">
                <a16:creationId xmlns:a16="http://schemas.microsoft.com/office/drawing/2014/main" id="{5D865F9A-31BE-788E-C939-758FEA63112F}"/>
              </a:ext>
            </a:extLst>
          </p:cNvPr>
          <p:cNvSpPr>
            <a:spLocks noGrp="1"/>
          </p:cNvSpPr>
          <p:nvPr>
            <p:ph idx="1"/>
          </p:nvPr>
        </p:nvSpPr>
        <p:spPr>
          <a:xfrm>
            <a:off x="838200" y="1500160"/>
            <a:ext cx="9127836" cy="4351338"/>
          </a:xfrm>
        </p:spPr>
        <p:txBody>
          <a:bodyPr/>
          <a:lstStyle/>
          <a:p>
            <a:r>
              <a:rPr lang="en-US" dirty="0"/>
              <a:t>Four guys in the 90’s wrote a book that lists a lot of patterns.</a:t>
            </a:r>
          </a:p>
          <a:p>
            <a:r>
              <a:rPr lang="en-US" dirty="0"/>
              <a:t>But this is not the be-all and end-all of patterns</a:t>
            </a:r>
          </a:p>
          <a:p>
            <a:r>
              <a:rPr lang="en-US" dirty="0"/>
              <a:t>We’ll see patterns at lots of different levels.</a:t>
            </a:r>
          </a:p>
        </p:txBody>
      </p:sp>
      <p:sp>
        <p:nvSpPr>
          <p:cNvPr id="4" name="Slide Number Placeholder 3">
            <a:extLst>
              <a:ext uri="{FF2B5EF4-FFF2-40B4-BE49-F238E27FC236}">
                <a16:creationId xmlns:a16="http://schemas.microsoft.com/office/drawing/2014/main" id="{2F7F5331-B22B-9182-3A30-24943C624676}"/>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3245092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DE1F-A5B0-4803-BA30-E20C4B673C81}"/>
              </a:ext>
            </a:extLst>
          </p:cNvPr>
          <p:cNvSpPr>
            <a:spLocks noGrp="1"/>
          </p:cNvSpPr>
          <p:nvPr>
            <p:ph type="title"/>
          </p:nvPr>
        </p:nvSpPr>
        <p:spPr/>
        <p:txBody>
          <a:bodyPr/>
          <a:lstStyle/>
          <a:p>
            <a:r>
              <a:rPr lang="en-US" dirty="0"/>
              <a:t>The Interaction Scale: Examples</a:t>
            </a:r>
          </a:p>
        </p:txBody>
      </p:sp>
      <p:sp>
        <p:nvSpPr>
          <p:cNvPr id="3" name="Content Placeholder 2">
            <a:extLst>
              <a:ext uri="{FF2B5EF4-FFF2-40B4-BE49-F238E27FC236}">
                <a16:creationId xmlns:a16="http://schemas.microsoft.com/office/drawing/2014/main" id="{B961C685-5760-44FE-A6EF-DD57E096CA0C}"/>
              </a:ext>
            </a:extLst>
          </p:cNvPr>
          <p:cNvSpPr>
            <a:spLocks noGrp="1"/>
          </p:cNvSpPr>
          <p:nvPr>
            <p:ph idx="1"/>
          </p:nvPr>
        </p:nvSpPr>
        <p:spPr/>
        <p:txBody>
          <a:bodyPr>
            <a:normAutofit/>
          </a:bodyPr>
          <a:lstStyle/>
          <a:p>
            <a:pPr marL="457200" indent="-457200">
              <a:buFont typeface="+mj-lt"/>
              <a:buAutoNum type="arabicPeriod"/>
            </a:pPr>
            <a:r>
              <a:rPr lang="en-US" dirty="0"/>
              <a:t>The Pull pattern</a:t>
            </a:r>
          </a:p>
          <a:p>
            <a:pPr marL="457200" indent="-457200">
              <a:buFont typeface="+mj-lt"/>
              <a:buAutoNum type="arabicPeriod"/>
            </a:pPr>
            <a:r>
              <a:rPr lang="en-US" dirty="0"/>
              <a:t>The Push pattern (aka the Observer* Pattern or Listener Pattern)</a:t>
            </a:r>
          </a:p>
          <a:p>
            <a:pPr marL="514350" indent="-514350">
              <a:buFont typeface="+mj-lt"/>
              <a:buAutoNum type="arabicPeriod"/>
            </a:pPr>
            <a:r>
              <a:rPr lang="en-US" dirty="0"/>
              <a:t>The Factory* Pattern</a:t>
            </a:r>
          </a:p>
          <a:p>
            <a:pPr marL="457200" indent="-457200">
              <a:buFont typeface="+mj-lt"/>
              <a:buAutoNum type="arabicPeriod"/>
            </a:pPr>
            <a:r>
              <a:rPr lang="en-US" dirty="0"/>
              <a:t>The Singleton Pattern* (aka the Lying Factory)</a:t>
            </a:r>
          </a:p>
          <a:p>
            <a:pPr lvl="1"/>
            <a:endParaRPr lang="en-US" dirty="0"/>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36FF6DB-9DED-4C5C-8709-90EBCE24EF12}"/>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5" name="TextBox 4">
            <a:extLst>
              <a:ext uri="{FF2B5EF4-FFF2-40B4-BE49-F238E27FC236}">
                <a16:creationId xmlns:a16="http://schemas.microsoft.com/office/drawing/2014/main" id="{A88B8998-39FA-44B9-A04D-98A718F69172}"/>
              </a:ext>
            </a:extLst>
          </p:cNvPr>
          <p:cNvSpPr txBox="1"/>
          <p:nvPr/>
        </p:nvSpPr>
        <p:spPr>
          <a:xfrm>
            <a:off x="3998528" y="4475808"/>
            <a:ext cx="3963217" cy="882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*These are “official Design Patterns” that you will see in Design Patterns Books</a:t>
            </a:r>
          </a:p>
        </p:txBody>
      </p:sp>
    </p:spTree>
    <p:extLst>
      <p:ext uri="{BB962C8B-B14F-4D97-AF65-F5344CB8AC3E}">
        <p14:creationId xmlns:p14="http://schemas.microsoft.com/office/powerpoint/2010/main" val="4189392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Information Transfer: Push vs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a:t>
            </a:r>
            <a:r>
              <a:rPr lang="en-US" b="0" dirty="0">
                <a:solidFill>
                  <a:srgbClr val="267F99"/>
                </a:solidFill>
                <a:effectLst/>
                <a:latin typeface="Consolas" panose="020B0609020204030204" pitchFamily="49" charset="0"/>
              </a:rPr>
              <a:t>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can we get a piece of data from the producer to the consumer?</a:t>
            </a:r>
          </a:p>
        </p:txBody>
      </p:sp>
    </p:spTree>
    <p:extLst>
      <p:ext uri="{BB962C8B-B14F-4D97-AF65-F5344CB8AC3E}">
        <p14:creationId xmlns:p14="http://schemas.microsoft.com/office/powerpoint/2010/main" val="614625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1: consumer asks producer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src</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src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consumer knows about the producer</a:t>
            </a:r>
          </a:p>
          <a:p>
            <a:r>
              <a:rPr lang="en-US" dirty="0"/>
              <a:t>The producer has a method that the consumer can call</a:t>
            </a:r>
          </a:p>
          <a:p>
            <a:r>
              <a:rPr lang="en-US" dirty="0"/>
              <a:t>The consumer asks the producer for the data</a:t>
            </a:r>
          </a:p>
        </p:txBody>
      </p:sp>
    </p:spTree>
    <p:extLst>
      <p:ext uri="{BB962C8B-B14F-4D97-AF65-F5344CB8AC3E}">
        <p14:creationId xmlns:p14="http://schemas.microsoft.com/office/powerpoint/2010/main" val="800228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11038</TotalTime>
  <Words>6211</Words>
  <Application>Microsoft Office PowerPoint</Application>
  <PresentationFormat>Widescreen</PresentationFormat>
  <Paragraphs>709</Paragraphs>
  <Slides>45</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Open Sans ExtraBold</vt:lpstr>
      <vt:lpstr>Ink Free</vt:lpstr>
      <vt:lpstr>Calibri</vt:lpstr>
      <vt:lpstr>Consolas</vt:lpstr>
      <vt:lpstr>Verdana</vt:lpstr>
      <vt:lpstr>Arial</vt:lpstr>
      <vt:lpstr>Office Theme</vt:lpstr>
      <vt:lpstr>CS 4530: Fundamentals of Software Engineering Lesson 4: Interaction-Level Design Patterns</vt:lpstr>
      <vt:lpstr>Learning Goals for this Lesson</vt:lpstr>
      <vt:lpstr>What is a Pattern?</vt:lpstr>
      <vt:lpstr>Patterns help communicate intent</vt:lpstr>
      <vt:lpstr>Patterns are intended to be flexible</vt:lpstr>
      <vt:lpstr>Patterns at the Interaction Level correspond to OOD Design Patterns</vt:lpstr>
      <vt:lpstr>The Interaction Scale: Examples</vt:lpstr>
      <vt:lpstr>Information Transfer: Push vs Pull</vt:lpstr>
      <vt:lpstr>Pattern 1: consumer asks producer ("pull")</vt:lpstr>
      <vt:lpstr>Pattern 2: producer tells consumer ("push")</vt:lpstr>
      <vt:lpstr>This is called the Observer Pattern</vt:lpstr>
      <vt:lpstr>Example: A Clock: IClock.ts</vt:lpstr>
      <vt:lpstr>simpleClockUsingPull.ts</vt:lpstr>
      <vt:lpstr>Let's test this: first try</vt:lpstr>
      <vt:lpstr>Use automated tests instead</vt:lpstr>
      <vt:lpstr>Pattern 2: producer tells consumer ("push")</vt:lpstr>
      <vt:lpstr>Interface for a clock using the Push pattern </vt:lpstr>
      <vt:lpstr>Interface for a clock listener</vt:lpstr>
      <vt:lpstr>Review: TypeScript interfaces</vt:lpstr>
      <vt:lpstr>Interfaces are where we specify behaviors</vt:lpstr>
      <vt:lpstr>OO Principle 1: Make Your Interfaces Meaningful</vt:lpstr>
      <vt:lpstr>But the compiler only checks syntax, not semantics</vt:lpstr>
      <vt:lpstr>Interface for a clock using the Push pattern </vt:lpstr>
      <vt:lpstr>Interface for a clock listener</vt:lpstr>
      <vt:lpstr>A ProducerClock class</vt:lpstr>
      <vt:lpstr>A Client </vt:lpstr>
      <vt:lpstr>Discussion</vt:lpstr>
      <vt:lpstr>Tests</vt:lpstr>
      <vt:lpstr>The observer gets to decide what to do with the notification</vt:lpstr>
      <vt:lpstr>Better test this, too</vt:lpstr>
      <vt:lpstr>Details and Variations</vt:lpstr>
      <vt:lpstr>Pattern 3: The Factory Pattern</vt:lpstr>
      <vt:lpstr>The Interfaces</vt:lpstr>
      <vt:lpstr>Some Factories...</vt:lpstr>
      <vt:lpstr>Choose which factory to export</vt:lpstr>
      <vt:lpstr>Test to see that the clock factory produces a working clock</vt:lpstr>
      <vt:lpstr>Pattern #4: The Singleton Pattern</vt:lpstr>
      <vt:lpstr>Here’s the behavior we expect</vt:lpstr>
      <vt:lpstr>Solution: Have a factory that always returns the same clock</vt:lpstr>
      <vt:lpstr>Describing your design using these vocabulary words</vt:lpstr>
      <vt:lpstr>Discussing your design </vt:lpstr>
      <vt:lpstr>Discussing your design (2) </vt:lpstr>
      <vt:lpstr>The Discussion (3)</vt:lpstr>
      <vt:lpstr>The Discussion (4)</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152</cp:revision>
  <dcterms:created xsi:type="dcterms:W3CDTF">2021-01-07T15:19:22Z</dcterms:created>
  <dcterms:modified xsi:type="dcterms:W3CDTF">2022-09-02T13:18:27Z</dcterms:modified>
</cp:coreProperties>
</file>