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83" r:id="rId3"/>
    <p:sldId id="259" r:id="rId4"/>
    <p:sldId id="302" r:id="rId5"/>
    <p:sldId id="303" r:id="rId6"/>
    <p:sldId id="316" r:id="rId7"/>
    <p:sldId id="317" r:id="rId8"/>
    <p:sldId id="304" r:id="rId9"/>
    <p:sldId id="266" r:id="rId10"/>
    <p:sldId id="268" r:id="rId11"/>
    <p:sldId id="300" r:id="rId12"/>
    <p:sldId id="271" r:id="rId13"/>
    <p:sldId id="292" r:id="rId14"/>
    <p:sldId id="308" r:id="rId15"/>
    <p:sldId id="299" r:id="rId16"/>
    <p:sldId id="318" r:id="rId17"/>
    <p:sldId id="279" r:id="rId18"/>
    <p:sldId id="280" r:id="rId19"/>
    <p:sldId id="297" r:id="rId20"/>
    <p:sldId id="306" r:id="rId21"/>
    <p:sldId id="314" r:id="rId22"/>
    <p:sldId id="30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4254308-5F2F-40C8-A19F-CD2A024C639D}" v="1" dt="2022-09-09T02:31:31.53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84" autoAdjust="0"/>
    <p:restoredTop sz="83673" autoAdjust="0"/>
  </p:normalViewPr>
  <p:slideViewPr>
    <p:cSldViewPr snapToGrid="0">
      <p:cViewPr varScale="1">
        <p:scale>
          <a:sx n="57" d="100"/>
          <a:sy n="57" d="100"/>
        </p:scale>
        <p:origin x="1016" y="36"/>
      </p:cViewPr>
      <p:guideLst/>
    </p:cSldViewPr>
  </p:slideViewPr>
  <p:notesTextViewPr>
    <p:cViewPr>
      <p:scale>
        <a:sx n="1" d="1"/>
        <a:sy n="1" d="1"/>
      </p:scale>
      <p:origin x="0" y="0"/>
    </p:cViewPr>
  </p:notesTextViewPr>
  <p:sorterViewPr>
    <p:cViewPr>
      <p:scale>
        <a:sx n="80" d="100"/>
        <a:sy n="80" d="100"/>
      </p:scale>
      <p:origin x="0" y="-370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tchell Wand" userId="de9b44c55c049659" providerId="LiveId" clId="{84254308-5F2F-40C8-A19F-CD2A024C639D}"/>
    <pc:docChg chg="modSld">
      <pc:chgData name="Mitchell Wand" userId="de9b44c55c049659" providerId="LiveId" clId="{84254308-5F2F-40C8-A19F-CD2A024C639D}" dt="2022-09-09T02:31:53.070" v="17" actId="20577"/>
      <pc:docMkLst>
        <pc:docMk/>
      </pc:docMkLst>
      <pc:sldChg chg="modSp mod">
        <pc:chgData name="Mitchell Wand" userId="de9b44c55c049659" providerId="LiveId" clId="{84254308-5F2F-40C8-A19F-CD2A024C639D}" dt="2022-09-09T02:31:53.070" v="17" actId="20577"/>
        <pc:sldMkLst>
          <pc:docMk/>
          <pc:sldMk cId="0" sldId="280"/>
        </pc:sldMkLst>
        <pc:spChg chg="mod">
          <ac:chgData name="Mitchell Wand" userId="de9b44c55c049659" providerId="LiveId" clId="{84254308-5F2F-40C8-A19F-CD2A024C639D}" dt="2022-09-09T02:31:53.070" v="17" actId="20577"/>
          <ac:spMkLst>
            <pc:docMk/>
            <pc:sldMk cId="0" sldId="280"/>
            <ac:spMk id="258" creationId="{00000000-0000-0000-0000-000000000000}"/>
          </ac:spMkLst>
        </pc:spChg>
      </pc:sldChg>
    </pc:docChg>
  </pc:docChgLst>
  <pc:docChgLst>
    <pc:chgData name="Mitchell Wand" userId="de9b44c55c049659" providerId="LiveId" clId="{D5DCE915-3EA3-44C5-B0FC-5B0576900331}"/>
    <pc:docChg chg="custSel modSld">
      <pc:chgData name="Mitchell Wand" userId="de9b44c55c049659" providerId="LiveId" clId="{D5DCE915-3EA3-44C5-B0FC-5B0576900331}" dt="2022-08-31T02:06:38.518" v="267" actId="20577"/>
      <pc:docMkLst>
        <pc:docMk/>
      </pc:docMkLst>
      <pc:sldChg chg="modSp mod">
        <pc:chgData name="Mitchell Wand" userId="de9b44c55c049659" providerId="LiveId" clId="{D5DCE915-3EA3-44C5-B0FC-5B0576900331}" dt="2022-08-31T01:58:28.114" v="205" actId="20577"/>
        <pc:sldMkLst>
          <pc:docMk/>
          <pc:sldMk cId="0" sldId="279"/>
        </pc:sldMkLst>
        <pc:spChg chg="mod">
          <ac:chgData name="Mitchell Wand" userId="de9b44c55c049659" providerId="LiveId" clId="{D5DCE915-3EA3-44C5-B0FC-5B0576900331}" dt="2022-08-31T01:58:28.114" v="205" actId="20577"/>
          <ac:spMkLst>
            <pc:docMk/>
            <pc:sldMk cId="0" sldId="279"/>
            <ac:spMk id="254" creationId="{00000000-0000-0000-0000-000000000000}"/>
          </ac:spMkLst>
        </pc:spChg>
      </pc:sldChg>
      <pc:sldChg chg="modSp mod">
        <pc:chgData name="Mitchell Wand" userId="de9b44c55c049659" providerId="LiveId" clId="{D5DCE915-3EA3-44C5-B0FC-5B0576900331}" dt="2022-08-31T02:00:53.565" v="262" actId="20577"/>
        <pc:sldMkLst>
          <pc:docMk/>
          <pc:sldMk cId="0" sldId="280"/>
        </pc:sldMkLst>
        <pc:spChg chg="mod">
          <ac:chgData name="Mitchell Wand" userId="de9b44c55c049659" providerId="LiveId" clId="{D5DCE915-3EA3-44C5-B0FC-5B0576900331}" dt="2022-08-31T02:00:53.565" v="262" actId="20577"/>
          <ac:spMkLst>
            <pc:docMk/>
            <pc:sldMk cId="0" sldId="280"/>
            <ac:spMk id="258" creationId="{00000000-0000-0000-0000-000000000000}"/>
          </ac:spMkLst>
        </pc:spChg>
      </pc:sldChg>
      <pc:sldChg chg="modSp mod">
        <pc:chgData name="Mitchell Wand" userId="de9b44c55c049659" providerId="LiveId" clId="{D5DCE915-3EA3-44C5-B0FC-5B0576900331}" dt="2022-08-31T01:57:24.054" v="137" actId="20577"/>
        <pc:sldMkLst>
          <pc:docMk/>
          <pc:sldMk cId="3191866407" sldId="299"/>
        </pc:sldMkLst>
        <pc:spChg chg="mod">
          <ac:chgData name="Mitchell Wand" userId="de9b44c55c049659" providerId="LiveId" clId="{D5DCE915-3EA3-44C5-B0FC-5B0576900331}" dt="2022-08-31T01:57:24.054" v="137" actId="20577"/>
          <ac:spMkLst>
            <pc:docMk/>
            <pc:sldMk cId="3191866407" sldId="299"/>
            <ac:spMk id="3" creationId="{3B13C7A6-A28D-4387-9F64-48979188D9B1}"/>
          </ac:spMkLst>
        </pc:spChg>
      </pc:sldChg>
      <pc:sldChg chg="modSp mod">
        <pc:chgData name="Mitchell Wand" userId="de9b44c55c049659" providerId="LiveId" clId="{D5DCE915-3EA3-44C5-B0FC-5B0576900331}" dt="2022-08-31T01:55:49.701" v="64" actId="27636"/>
        <pc:sldMkLst>
          <pc:docMk/>
          <pc:sldMk cId="1165156964" sldId="300"/>
        </pc:sldMkLst>
        <pc:spChg chg="mod">
          <ac:chgData name="Mitchell Wand" userId="de9b44c55c049659" providerId="LiveId" clId="{D5DCE915-3EA3-44C5-B0FC-5B0576900331}" dt="2022-08-31T01:55:49.701" v="64" actId="27636"/>
          <ac:spMkLst>
            <pc:docMk/>
            <pc:sldMk cId="1165156964" sldId="300"/>
            <ac:spMk id="3" creationId="{2F14D664-92BF-4A0F-A0F9-34716F35F125}"/>
          </ac:spMkLst>
        </pc:spChg>
      </pc:sldChg>
      <pc:sldChg chg="modSp mod">
        <pc:chgData name="Mitchell Wand" userId="de9b44c55c049659" providerId="LiveId" clId="{D5DCE915-3EA3-44C5-B0FC-5B0576900331}" dt="2022-08-31T01:55:05.279" v="55" actId="114"/>
        <pc:sldMkLst>
          <pc:docMk/>
          <pc:sldMk cId="504651817" sldId="308"/>
        </pc:sldMkLst>
        <pc:spChg chg="mod">
          <ac:chgData name="Mitchell Wand" userId="de9b44c55c049659" providerId="LiveId" clId="{D5DCE915-3EA3-44C5-B0FC-5B0576900331}" dt="2022-08-31T01:55:05.279" v="55" actId="114"/>
          <ac:spMkLst>
            <pc:docMk/>
            <pc:sldMk cId="504651817" sldId="308"/>
            <ac:spMk id="3" creationId="{83E7DD52-8BF4-47F1-A03F-8790E75F276E}"/>
          </ac:spMkLst>
        </pc:spChg>
      </pc:sldChg>
      <pc:sldChg chg="modSp mod modNotesTx">
        <pc:chgData name="Mitchell Wand" userId="de9b44c55c049659" providerId="LiveId" clId="{D5DCE915-3EA3-44C5-B0FC-5B0576900331}" dt="2022-08-31T02:06:38.518" v="267" actId="20577"/>
        <pc:sldMkLst>
          <pc:docMk/>
          <pc:sldMk cId="2527724101" sldId="318"/>
        </pc:sldMkLst>
        <pc:spChg chg="mod">
          <ac:chgData name="Mitchell Wand" userId="de9b44c55c049659" providerId="LiveId" clId="{D5DCE915-3EA3-44C5-B0FC-5B0576900331}" dt="2022-08-31T01:57:45.198" v="144" actId="20577"/>
          <ac:spMkLst>
            <pc:docMk/>
            <pc:sldMk cId="2527724101" sldId="318"/>
            <ac:spMk id="3" creationId="{3B13C7A6-A28D-4387-9F64-48979188D9B1}"/>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9D1EFEC-C9B1-49E3-A34F-C01EEAC2E010}" type="doc">
      <dgm:prSet loTypeId="urn:microsoft.com/office/officeart/2005/8/layout/cycle5" loCatId="cycle" qsTypeId="urn:microsoft.com/office/officeart/2005/8/quickstyle/simple1" qsCatId="simple" csTypeId="urn:microsoft.com/office/officeart/2005/8/colors/accent1_2" csCatId="accent1" phldr="1"/>
      <dgm:spPr/>
      <dgm:t>
        <a:bodyPr/>
        <a:lstStyle/>
        <a:p>
          <a:endParaRPr lang="en-US"/>
        </a:p>
      </dgm:t>
    </dgm:pt>
    <dgm:pt modelId="{B6390E51-8E84-4D2D-ACC1-D4655523E222}">
      <dgm:prSet phldrT="[Text]"/>
      <dgm:spPr/>
      <dgm:t>
        <a:bodyPr/>
        <a:lstStyle/>
        <a:p>
          <a:r>
            <a:rPr lang="en-US" dirty="0"/>
            <a:t>Write/Refine Requirements</a:t>
          </a:r>
        </a:p>
      </dgm:t>
    </dgm:pt>
    <dgm:pt modelId="{16C85C0A-9523-46DC-9EB5-008628B405F8}" type="parTrans" cxnId="{319B4BED-EC53-4AE3-B421-8A3D309E36C0}">
      <dgm:prSet/>
      <dgm:spPr/>
      <dgm:t>
        <a:bodyPr/>
        <a:lstStyle/>
        <a:p>
          <a:endParaRPr lang="en-US"/>
        </a:p>
      </dgm:t>
    </dgm:pt>
    <dgm:pt modelId="{480E5FD8-F9F2-472D-A808-1515466E603C}" type="sibTrans" cxnId="{319B4BED-EC53-4AE3-B421-8A3D309E36C0}">
      <dgm:prSet/>
      <dgm:spPr/>
      <dgm:t>
        <a:bodyPr/>
        <a:lstStyle/>
        <a:p>
          <a:endParaRPr lang="en-US"/>
        </a:p>
      </dgm:t>
    </dgm:pt>
    <dgm:pt modelId="{AA31B552-E30C-410D-BD09-43F3E1296C60}">
      <dgm:prSet phldrT="[Text]"/>
      <dgm:spPr/>
      <dgm:t>
        <a:bodyPr/>
        <a:lstStyle/>
        <a:p>
          <a:r>
            <a:rPr lang="en-US" dirty="0"/>
            <a:t>Create Tests</a:t>
          </a:r>
        </a:p>
      </dgm:t>
    </dgm:pt>
    <dgm:pt modelId="{D845B631-06AF-4AE5-ABB1-C5505A9C30C4}" type="parTrans" cxnId="{67EB8441-7FCF-4362-A007-BCB5647B455A}">
      <dgm:prSet/>
      <dgm:spPr/>
      <dgm:t>
        <a:bodyPr/>
        <a:lstStyle/>
        <a:p>
          <a:endParaRPr lang="en-US"/>
        </a:p>
      </dgm:t>
    </dgm:pt>
    <dgm:pt modelId="{EBA8B305-5009-45AF-945B-8B1FE02D2C6F}" type="sibTrans" cxnId="{67EB8441-7FCF-4362-A007-BCB5647B455A}">
      <dgm:prSet/>
      <dgm:spPr/>
      <dgm:t>
        <a:bodyPr/>
        <a:lstStyle/>
        <a:p>
          <a:endParaRPr lang="en-US"/>
        </a:p>
      </dgm:t>
    </dgm:pt>
    <dgm:pt modelId="{7141A0D0-05D7-46A2-9949-67E73A99EB4B}">
      <dgm:prSet phldrT="[Text]"/>
      <dgm:spPr/>
      <dgm:t>
        <a:bodyPr/>
        <a:lstStyle/>
        <a:p>
          <a:r>
            <a:rPr lang="en-US" dirty="0"/>
            <a:t>Code</a:t>
          </a:r>
        </a:p>
      </dgm:t>
    </dgm:pt>
    <dgm:pt modelId="{A999F715-7DC2-42C6-A0EA-5B0711E4B65A}" type="parTrans" cxnId="{72316F0E-A6F5-45C5-A12A-4C62444D5E9E}">
      <dgm:prSet/>
      <dgm:spPr/>
      <dgm:t>
        <a:bodyPr/>
        <a:lstStyle/>
        <a:p>
          <a:endParaRPr lang="en-US"/>
        </a:p>
      </dgm:t>
    </dgm:pt>
    <dgm:pt modelId="{01AFDC11-EF4F-492A-8A5D-FDE8BFC3A851}" type="sibTrans" cxnId="{72316F0E-A6F5-45C5-A12A-4C62444D5E9E}">
      <dgm:prSet/>
      <dgm:spPr/>
      <dgm:t>
        <a:bodyPr/>
        <a:lstStyle/>
        <a:p>
          <a:endParaRPr lang="en-US"/>
        </a:p>
      </dgm:t>
    </dgm:pt>
    <dgm:pt modelId="{0DEAC1FA-AC59-4FD6-A5BF-0751D0D184FC}">
      <dgm:prSet phldrT="[Text]"/>
      <dgm:spPr/>
      <dgm:t>
        <a:bodyPr/>
        <a:lstStyle/>
        <a:p>
          <a:r>
            <a:rPr lang="en-US" dirty="0"/>
            <a:t>Debug or Redesign until Tests Pass</a:t>
          </a:r>
        </a:p>
      </dgm:t>
    </dgm:pt>
    <dgm:pt modelId="{3148B4B3-6C29-486A-B205-9D5BD4777571}" type="parTrans" cxnId="{F2E6AF0C-1049-48B3-8918-7422BA3887EC}">
      <dgm:prSet/>
      <dgm:spPr/>
      <dgm:t>
        <a:bodyPr/>
        <a:lstStyle/>
        <a:p>
          <a:endParaRPr lang="en-US"/>
        </a:p>
      </dgm:t>
    </dgm:pt>
    <dgm:pt modelId="{E279BF61-6153-4A4C-884F-295BA3A19BE4}" type="sibTrans" cxnId="{F2E6AF0C-1049-48B3-8918-7422BA3887EC}">
      <dgm:prSet/>
      <dgm:spPr/>
      <dgm:t>
        <a:bodyPr/>
        <a:lstStyle/>
        <a:p>
          <a:endParaRPr lang="en-US"/>
        </a:p>
      </dgm:t>
    </dgm:pt>
    <dgm:pt modelId="{0C785CBB-9C75-4338-8063-F73BDAA581A7}">
      <dgm:prSet phldrT="[Text]"/>
      <dgm:spPr/>
      <dgm:t>
        <a:bodyPr/>
        <a:lstStyle/>
        <a:p>
          <a:r>
            <a:rPr lang="en-US" dirty="0"/>
            <a:t>Deploy/Collect Feedback</a:t>
          </a:r>
        </a:p>
      </dgm:t>
    </dgm:pt>
    <dgm:pt modelId="{0FCE6097-E231-40C7-A63A-CB2CF4063462}" type="parTrans" cxnId="{CBCBFE63-BAE8-4284-AA98-E5FF44DB3E17}">
      <dgm:prSet/>
      <dgm:spPr/>
      <dgm:t>
        <a:bodyPr/>
        <a:lstStyle/>
        <a:p>
          <a:endParaRPr lang="en-US"/>
        </a:p>
      </dgm:t>
    </dgm:pt>
    <dgm:pt modelId="{2FDEEBE1-BB1A-4721-899B-FC48F8E7A061}" type="sibTrans" cxnId="{CBCBFE63-BAE8-4284-AA98-E5FF44DB3E17}">
      <dgm:prSet/>
      <dgm:spPr/>
      <dgm:t>
        <a:bodyPr/>
        <a:lstStyle/>
        <a:p>
          <a:endParaRPr lang="en-US"/>
        </a:p>
      </dgm:t>
    </dgm:pt>
    <dgm:pt modelId="{5D83264D-F368-4CE7-9399-B61FFB31A812}">
      <dgm:prSet phldrT="[Text]"/>
      <dgm:spPr/>
      <dgm:t>
        <a:bodyPr/>
        <a:lstStyle/>
        <a:p>
          <a:r>
            <a:rPr lang="en-US" dirty="0"/>
            <a:t>Design</a:t>
          </a:r>
        </a:p>
      </dgm:t>
    </dgm:pt>
    <dgm:pt modelId="{D3550C7A-A61F-4CC7-8622-C64E441EF7AC}" type="parTrans" cxnId="{71247BF3-58D2-419D-90C6-B88DA0C73CAE}">
      <dgm:prSet/>
      <dgm:spPr/>
      <dgm:t>
        <a:bodyPr/>
        <a:lstStyle/>
        <a:p>
          <a:endParaRPr lang="en-US"/>
        </a:p>
      </dgm:t>
    </dgm:pt>
    <dgm:pt modelId="{96DC8077-0E63-4215-ACB2-B36495CF0598}" type="sibTrans" cxnId="{71247BF3-58D2-419D-90C6-B88DA0C73CAE}">
      <dgm:prSet/>
      <dgm:spPr/>
      <dgm:t>
        <a:bodyPr/>
        <a:lstStyle/>
        <a:p>
          <a:endParaRPr lang="en-US"/>
        </a:p>
      </dgm:t>
    </dgm:pt>
    <dgm:pt modelId="{1EDA031B-5FC4-4A61-B04F-B07383585D94}" type="pres">
      <dgm:prSet presAssocID="{B9D1EFEC-C9B1-49E3-A34F-C01EEAC2E010}" presName="cycle" presStyleCnt="0">
        <dgm:presLayoutVars>
          <dgm:dir/>
          <dgm:resizeHandles val="exact"/>
        </dgm:presLayoutVars>
      </dgm:prSet>
      <dgm:spPr/>
    </dgm:pt>
    <dgm:pt modelId="{443FE72E-CE70-4F1C-A498-9BD4C6C3DA2E}" type="pres">
      <dgm:prSet presAssocID="{B6390E51-8E84-4D2D-ACC1-D4655523E222}" presName="node" presStyleLbl="node1" presStyleIdx="0" presStyleCnt="6">
        <dgm:presLayoutVars>
          <dgm:bulletEnabled val="1"/>
        </dgm:presLayoutVars>
      </dgm:prSet>
      <dgm:spPr/>
    </dgm:pt>
    <dgm:pt modelId="{047856D3-853C-43A1-AC00-E00246168A63}" type="pres">
      <dgm:prSet presAssocID="{B6390E51-8E84-4D2D-ACC1-D4655523E222}" presName="spNode" presStyleCnt="0"/>
      <dgm:spPr/>
    </dgm:pt>
    <dgm:pt modelId="{F235A583-D0D5-4CA1-BB0E-C11037841828}" type="pres">
      <dgm:prSet presAssocID="{480E5FD8-F9F2-472D-A808-1515466E603C}" presName="sibTrans" presStyleLbl="sibTrans1D1" presStyleIdx="0" presStyleCnt="6"/>
      <dgm:spPr/>
    </dgm:pt>
    <dgm:pt modelId="{0F2EC9BA-70B9-4BF0-8A47-A5EF5FA1ABC6}" type="pres">
      <dgm:prSet presAssocID="{AA31B552-E30C-410D-BD09-43F3E1296C60}" presName="node" presStyleLbl="node1" presStyleIdx="1" presStyleCnt="6">
        <dgm:presLayoutVars>
          <dgm:bulletEnabled val="1"/>
        </dgm:presLayoutVars>
      </dgm:prSet>
      <dgm:spPr/>
    </dgm:pt>
    <dgm:pt modelId="{E1BE306A-5394-42EB-9DB4-7DB0EC994C7F}" type="pres">
      <dgm:prSet presAssocID="{AA31B552-E30C-410D-BD09-43F3E1296C60}" presName="spNode" presStyleCnt="0"/>
      <dgm:spPr/>
    </dgm:pt>
    <dgm:pt modelId="{A01B61D7-3641-4BC7-A763-2AB54764981B}" type="pres">
      <dgm:prSet presAssocID="{EBA8B305-5009-45AF-945B-8B1FE02D2C6F}" presName="sibTrans" presStyleLbl="sibTrans1D1" presStyleIdx="1" presStyleCnt="6"/>
      <dgm:spPr/>
    </dgm:pt>
    <dgm:pt modelId="{0E50A438-10B6-4828-A1F9-3271612D31ED}" type="pres">
      <dgm:prSet presAssocID="{5D83264D-F368-4CE7-9399-B61FFB31A812}" presName="node" presStyleLbl="node1" presStyleIdx="2" presStyleCnt="6">
        <dgm:presLayoutVars>
          <dgm:bulletEnabled val="1"/>
        </dgm:presLayoutVars>
      </dgm:prSet>
      <dgm:spPr/>
    </dgm:pt>
    <dgm:pt modelId="{8046E420-BF0D-47D8-B2CA-09A1570AD0A7}" type="pres">
      <dgm:prSet presAssocID="{5D83264D-F368-4CE7-9399-B61FFB31A812}" presName="spNode" presStyleCnt="0"/>
      <dgm:spPr/>
    </dgm:pt>
    <dgm:pt modelId="{3D588F75-6200-47A3-AB67-C1E8F6733162}" type="pres">
      <dgm:prSet presAssocID="{96DC8077-0E63-4215-ACB2-B36495CF0598}" presName="sibTrans" presStyleLbl="sibTrans1D1" presStyleIdx="2" presStyleCnt="6"/>
      <dgm:spPr/>
    </dgm:pt>
    <dgm:pt modelId="{85C38E4A-D3D6-499E-A969-4D27028C93FA}" type="pres">
      <dgm:prSet presAssocID="{7141A0D0-05D7-46A2-9949-67E73A99EB4B}" presName="node" presStyleLbl="node1" presStyleIdx="3" presStyleCnt="6">
        <dgm:presLayoutVars>
          <dgm:bulletEnabled val="1"/>
        </dgm:presLayoutVars>
      </dgm:prSet>
      <dgm:spPr/>
    </dgm:pt>
    <dgm:pt modelId="{F95B6BF1-D7EB-4211-98CB-01E807A1A14A}" type="pres">
      <dgm:prSet presAssocID="{7141A0D0-05D7-46A2-9949-67E73A99EB4B}" presName="spNode" presStyleCnt="0"/>
      <dgm:spPr/>
    </dgm:pt>
    <dgm:pt modelId="{81CE1FB1-3128-4009-9340-67945B9A719B}" type="pres">
      <dgm:prSet presAssocID="{01AFDC11-EF4F-492A-8A5D-FDE8BFC3A851}" presName="sibTrans" presStyleLbl="sibTrans1D1" presStyleIdx="3" presStyleCnt="6"/>
      <dgm:spPr/>
    </dgm:pt>
    <dgm:pt modelId="{1C4C8406-A3BE-42D5-875A-30B07566F869}" type="pres">
      <dgm:prSet presAssocID="{0DEAC1FA-AC59-4FD6-A5BF-0751D0D184FC}" presName="node" presStyleLbl="node1" presStyleIdx="4" presStyleCnt="6">
        <dgm:presLayoutVars>
          <dgm:bulletEnabled val="1"/>
        </dgm:presLayoutVars>
      </dgm:prSet>
      <dgm:spPr/>
    </dgm:pt>
    <dgm:pt modelId="{888D9ABF-DEE9-427C-84E7-91FB5840D148}" type="pres">
      <dgm:prSet presAssocID="{0DEAC1FA-AC59-4FD6-A5BF-0751D0D184FC}" presName="spNode" presStyleCnt="0"/>
      <dgm:spPr/>
    </dgm:pt>
    <dgm:pt modelId="{86802E9D-E939-45DD-8AC1-9D8B5E45DC2C}" type="pres">
      <dgm:prSet presAssocID="{E279BF61-6153-4A4C-884F-295BA3A19BE4}" presName="sibTrans" presStyleLbl="sibTrans1D1" presStyleIdx="4" presStyleCnt="6"/>
      <dgm:spPr/>
    </dgm:pt>
    <dgm:pt modelId="{E22171F2-AA85-4BC4-AC84-499B38EA332A}" type="pres">
      <dgm:prSet presAssocID="{0C785CBB-9C75-4338-8063-F73BDAA581A7}" presName="node" presStyleLbl="node1" presStyleIdx="5" presStyleCnt="6">
        <dgm:presLayoutVars>
          <dgm:bulletEnabled val="1"/>
        </dgm:presLayoutVars>
      </dgm:prSet>
      <dgm:spPr/>
    </dgm:pt>
    <dgm:pt modelId="{3E00C4B0-F881-4C39-894A-AB055031109A}" type="pres">
      <dgm:prSet presAssocID="{0C785CBB-9C75-4338-8063-F73BDAA581A7}" presName="spNode" presStyleCnt="0"/>
      <dgm:spPr/>
    </dgm:pt>
    <dgm:pt modelId="{9FF01768-8D48-4DB4-9ADC-79CE2A11AC4A}" type="pres">
      <dgm:prSet presAssocID="{2FDEEBE1-BB1A-4721-899B-FC48F8E7A061}" presName="sibTrans" presStyleLbl="sibTrans1D1" presStyleIdx="5" presStyleCnt="6"/>
      <dgm:spPr/>
    </dgm:pt>
  </dgm:ptLst>
  <dgm:cxnLst>
    <dgm:cxn modelId="{F2E6AF0C-1049-48B3-8918-7422BA3887EC}" srcId="{B9D1EFEC-C9B1-49E3-A34F-C01EEAC2E010}" destId="{0DEAC1FA-AC59-4FD6-A5BF-0751D0D184FC}" srcOrd="4" destOrd="0" parTransId="{3148B4B3-6C29-486A-B205-9D5BD4777571}" sibTransId="{E279BF61-6153-4A4C-884F-295BA3A19BE4}"/>
    <dgm:cxn modelId="{72316F0E-A6F5-45C5-A12A-4C62444D5E9E}" srcId="{B9D1EFEC-C9B1-49E3-A34F-C01EEAC2E010}" destId="{7141A0D0-05D7-46A2-9949-67E73A99EB4B}" srcOrd="3" destOrd="0" parTransId="{A999F715-7DC2-42C6-A0EA-5B0711E4B65A}" sibTransId="{01AFDC11-EF4F-492A-8A5D-FDE8BFC3A851}"/>
    <dgm:cxn modelId="{67EB8441-7FCF-4362-A007-BCB5647B455A}" srcId="{B9D1EFEC-C9B1-49E3-A34F-C01EEAC2E010}" destId="{AA31B552-E30C-410D-BD09-43F3E1296C60}" srcOrd="1" destOrd="0" parTransId="{D845B631-06AF-4AE5-ABB1-C5505A9C30C4}" sibTransId="{EBA8B305-5009-45AF-945B-8B1FE02D2C6F}"/>
    <dgm:cxn modelId="{CBCBFE63-BAE8-4284-AA98-E5FF44DB3E17}" srcId="{B9D1EFEC-C9B1-49E3-A34F-C01EEAC2E010}" destId="{0C785CBB-9C75-4338-8063-F73BDAA581A7}" srcOrd="5" destOrd="0" parTransId="{0FCE6097-E231-40C7-A63A-CB2CF4063462}" sibTransId="{2FDEEBE1-BB1A-4721-899B-FC48F8E7A061}"/>
    <dgm:cxn modelId="{8A28564B-ED08-4317-83FF-D14C75CCB9CB}" type="presOf" srcId="{0DEAC1FA-AC59-4FD6-A5BF-0751D0D184FC}" destId="{1C4C8406-A3BE-42D5-875A-30B07566F869}" srcOrd="0" destOrd="0" presId="urn:microsoft.com/office/officeart/2005/8/layout/cycle5"/>
    <dgm:cxn modelId="{6EA83151-639F-42FF-9A67-E61B614E7C0A}" type="presOf" srcId="{AA31B552-E30C-410D-BD09-43F3E1296C60}" destId="{0F2EC9BA-70B9-4BF0-8A47-A5EF5FA1ABC6}" srcOrd="0" destOrd="0" presId="urn:microsoft.com/office/officeart/2005/8/layout/cycle5"/>
    <dgm:cxn modelId="{4D775594-B4F5-410E-AA87-64F153D0125D}" type="presOf" srcId="{96DC8077-0E63-4215-ACB2-B36495CF0598}" destId="{3D588F75-6200-47A3-AB67-C1E8F6733162}" srcOrd="0" destOrd="0" presId="urn:microsoft.com/office/officeart/2005/8/layout/cycle5"/>
    <dgm:cxn modelId="{7975C997-913A-479E-B536-9BA13615169A}" type="presOf" srcId="{B6390E51-8E84-4D2D-ACC1-D4655523E222}" destId="{443FE72E-CE70-4F1C-A498-9BD4C6C3DA2E}" srcOrd="0" destOrd="0" presId="urn:microsoft.com/office/officeart/2005/8/layout/cycle5"/>
    <dgm:cxn modelId="{FCDA8898-CADF-4371-B9E0-5525FB0F106E}" type="presOf" srcId="{01AFDC11-EF4F-492A-8A5D-FDE8BFC3A851}" destId="{81CE1FB1-3128-4009-9340-67945B9A719B}" srcOrd="0" destOrd="0" presId="urn:microsoft.com/office/officeart/2005/8/layout/cycle5"/>
    <dgm:cxn modelId="{563D5FBA-FE1B-492E-BC32-C07478910C3D}" type="presOf" srcId="{2FDEEBE1-BB1A-4721-899B-FC48F8E7A061}" destId="{9FF01768-8D48-4DB4-9ADC-79CE2A11AC4A}" srcOrd="0" destOrd="0" presId="urn:microsoft.com/office/officeart/2005/8/layout/cycle5"/>
    <dgm:cxn modelId="{04675AC1-3034-456B-8DFF-0F169B6D10F4}" type="presOf" srcId="{B9D1EFEC-C9B1-49E3-A34F-C01EEAC2E010}" destId="{1EDA031B-5FC4-4A61-B04F-B07383585D94}" srcOrd="0" destOrd="0" presId="urn:microsoft.com/office/officeart/2005/8/layout/cycle5"/>
    <dgm:cxn modelId="{2C15B4C5-3218-49ED-8D01-21338D229557}" type="presOf" srcId="{0C785CBB-9C75-4338-8063-F73BDAA581A7}" destId="{E22171F2-AA85-4BC4-AC84-499B38EA332A}" srcOrd="0" destOrd="0" presId="urn:microsoft.com/office/officeart/2005/8/layout/cycle5"/>
    <dgm:cxn modelId="{0D650BC8-E647-42CA-AFAB-FF1F6DA99F18}" type="presOf" srcId="{EBA8B305-5009-45AF-945B-8B1FE02D2C6F}" destId="{A01B61D7-3641-4BC7-A763-2AB54764981B}" srcOrd="0" destOrd="0" presId="urn:microsoft.com/office/officeart/2005/8/layout/cycle5"/>
    <dgm:cxn modelId="{C0C04CCA-9C52-452D-9997-1D1040040462}" type="presOf" srcId="{480E5FD8-F9F2-472D-A808-1515466E603C}" destId="{F235A583-D0D5-4CA1-BB0E-C11037841828}" srcOrd="0" destOrd="0" presId="urn:microsoft.com/office/officeart/2005/8/layout/cycle5"/>
    <dgm:cxn modelId="{EC6E56CB-1562-4E54-AF18-0EDCE1280ECA}" type="presOf" srcId="{5D83264D-F368-4CE7-9399-B61FFB31A812}" destId="{0E50A438-10B6-4828-A1F9-3271612D31ED}" srcOrd="0" destOrd="0" presId="urn:microsoft.com/office/officeart/2005/8/layout/cycle5"/>
    <dgm:cxn modelId="{D41EABD1-21AF-4E88-8410-77891B43374F}" type="presOf" srcId="{E279BF61-6153-4A4C-884F-295BA3A19BE4}" destId="{86802E9D-E939-45DD-8AC1-9D8B5E45DC2C}" srcOrd="0" destOrd="0" presId="urn:microsoft.com/office/officeart/2005/8/layout/cycle5"/>
    <dgm:cxn modelId="{319B4BED-EC53-4AE3-B421-8A3D309E36C0}" srcId="{B9D1EFEC-C9B1-49E3-A34F-C01EEAC2E010}" destId="{B6390E51-8E84-4D2D-ACC1-D4655523E222}" srcOrd="0" destOrd="0" parTransId="{16C85C0A-9523-46DC-9EB5-008628B405F8}" sibTransId="{480E5FD8-F9F2-472D-A808-1515466E603C}"/>
    <dgm:cxn modelId="{71247BF3-58D2-419D-90C6-B88DA0C73CAE}" srcId="{B9D1EFEC-C9B1-49E3-A34F-C01EEAC2E010}" destId="{5D83264D-F368-4CE7-9399-B61FFB31A812}" srcOrd="2" destOrd="0" parTransId="{D3550C7A-A61F-4CC7-8622-C64E441EF7AC}" sibTransId="{96DC8077-0E63-4215-ACB2-B36495CF0598}"/>
    <dgm:cxn modelId="{5F7D39F7-18DE-437F-8886-401D819A6338}" type="presOf" srcId="{7141A0D0-05D7-46A2-9949-67E73A99EB4B}" destId="{85C38E4A-D3D6-499E-A969-4D27028C93FA}" srcOrd="0" destOrd="0" presId="urn:microsoft.com/office/officeart/2005/8/layout/cycle5"/>
    <dgm:cxn modelId="{41634CB2-A203-4995-AB97-1100CA75BB3D}" type="presParOf" srcId="{1EDA031B-5FC4-4A61-B04F-B07383585D94}" destId="{443FE72E-CE70-4F1C-A498-9BD4C6C3DA2E}" srcOrd="0" destOrd="0" presId="urn:microsoft.com/office/officeart/2005/8/layout/cycle5"/>
    <dgm:cxn modelId="{582C7159-779A-4ACB-AF93-6C586F1D0973}" type="presParOf" srcId="{1EDA031B-5FC4-4A61-B04F-B07383585D94}" destId="{047856D3-853C-43A1-AC00-E00246168A63}" srcOrd="1" destOrd="0" presId="urn:microsoft.com/office/officeart/2005/8/layout/cycle5"/>
    <dgm:cxn modelId="{ADAF6BE0-E69A-4062-A510-2CCCB092DF83}" type="presParOf" srcId="{1EDA031B-5FC4-4A61-B04F-B07383585D94}" destId="{F235A583-D0D5-4CA1-BB0E-C11037841828}" srcOrd="2" destOrd="0" presId="urn:microsoft.com/office/officeart/2005/8/layout/cycle5"/>
    <dgm:cxn modelId="{BD079EE6-9CCD-4E25-83E1-8AD758149C36}" type="presParOf" srcId="{1EDA031B-5FC4-4A61-B04F-B07383585D94}" destId="{0F2EC9BA-70B9-4BF0-8A47-A5EF5FA1ABC6}" srcOrd="3" destOrd="0" presId="urn:microsoft.com/office/officeart/2005/8/layout/cycle5"/>
    <dgm:cxn modelId="{B076A522-32FE-465B-9CA5-780033A911D6}" type="presParOf" srcId="{1EDA031B-5FC4-4A61-B04F-B07383585D94}" destId="{E1BE306A-5394-42EB-9DB4-7DB0EC994C7F}" srcOrd="4" destOrd="0" presId="urn:microsoft.com/office/officeart/2005/8/layout/cycle5"/>
    <dgm:cxn modelId="{847D77CD-BB0B-4C1D-A922-23BBF6E76FA4}" type="presParOf" srcId="{1EDA031B-5FC4-4A61-B04F-B07383585D94}" destId="{A01B61D7-3641-4BC7-A763-2AB54764981B}" srcOrd="5" destOrd="0" presId="urn:microsoft.com/office/officeart/2005/8/layout/cycle5"/>
    <dgm:cxn modelId="{32159C72-968D-4B76-9BA8-5B2D7D07A60B}" type="presParOf" srcId="{1EDA031B-5FC4-4A61-B04F-B07383585D94}" destId="{0E50A438-10B6-4828-A1F9-3271612D31ED}" srcOrd="6" destOrd="0" presId="urn:microsoft.com/office/officeart/2005/8/layout/cycle5"/>
    <dgm:cxn modelId="{87DC4F28-F8FF-498B-83D6-A3BFFB340DD8}" type="presParOf" srcId="{1EDA031B-5FC4-4A61-B04F-B07383585D94}" destId="{8046E420-BF0D-47D8-B2CA-09A1570AD0A7}" srcOrd="7" destOrd="0" presId="urn:microsoft.com/office/officeart/2005/8/layout/cycle5"/>
    <dgm:cxn modelId="{EF061106-2A40-4290-B8E7-286CEE65BB08}" type="presParOf" srcId="{1EDA031B-5FC4-4A61-B04F-B07383585D94}" destId="{3D588F75-6200-47A3-AB67-C1E8F6733162}" srcOrd="8" destOrd="0" presId="urn:microsoft.com/office/officeart/2005/8/layout/cycle5"/>
    <dgm:cxn modelId="{3E39AA74-9E57-433A-B073-99B0003EFA62}" type="presParOf" srcId="{1EDA031B-5FC4-4A61-B04F-B07383585D94}" destId="{85C38E4A-D3D6-499E-A969-4D27028C93FA}" srcOrd="9" destOrd="0" presId="urn:microsoft.com/office/officeart/2005/8/layout/cycle5"/>
    <dgm:cxn modelId="{EDD28E45-4E3E-4A4C-A7F6-668EBDB0823D}" type="presParOf" srcId="{1EDA031B-5FC4-4A61-B04F-B07383585D94}" destId="{F95B6BF1-D7EB-4211-98CB-01E807A1A14A}" srcOrd="10" destOrd="0" presId="urn:microsoft.com/office/officeart/2005/8/layout/cycle5"/>
    <dgm:cxn modelId="{C2A3F512-54B2-4C72-9A1E-F14A0730C272}" type="presParOf" srcId="{1EDA031B-5FC4-4A61-B04F-B07383585D94}" destId="{81CE1FB1-3128-4009-9340-67945B9A719B}" srcOrd="11" destOrd="0" presId="urn:microsoft.com/office/officeart/2005/8/layout/cycle5"/>
    <dgm:cxn modelId="{651D35D9-0CC2-46EF-B19F-11F34F8B6B8D}" type="presParOf" srcId="{1EDA031B-5FC4-4A61-B04F-B07383585D94}" destId="{1C4C8406-A3BE-42D5-875A-30B07566F869}" srcOrd="12" destOrd="0" presId="urn:microsoft.com/office/officeart/2005/8/layout/cycle5"/>
    <dgm:cxn modelId="{06EBA680-A80C-4EC1-8CA7-57246AA98AC2}" type="presParOf" srcId="{1EDA031B-5FC4-4A61-B04F-B07383585D94}" destId="{888D9ABF-DEE9-427C-84E7-91FB5840D148}" srcOrd="13" destOrd="0" presId="urn:microsoft.com/office/officeart/2005/8/layout/cycle5"/>
    <dgm:cxn modelId="{B73D62CF-281C-4E58-8E70-1BEB40FFC672}" type="presParOf" srcId="{1EDA031B-5FC4-4A61-B04F-B07383585D94}" destId="{86802E9D-E939-45DD-8AC1-9D8B5E45DC2C}" srcOrd="14" destOrd="0" presId="urn:microsoft.com/office/officeart/2005/8/layout/cycle5"/>
    <dgm:cxn modelId="{BBD18F2E-7283-44B5-A1E6-396BDE961D4D}" type="presParOf" srcId="{1EDA031B-5FC4-4A61-B04F-B07383585D94}" destId="{E22171F2-AA85-4BC4-AC84-499B38EA332A}" srcOrd="15" destOrd="0" presId="urn:microsoft.com/office/officeart/2005/8/layout/cycle5"/>
    <dgm:cxn modelId="{2D6DF40F-27EF-44E5-9A21-5ECC25350C74}" type="presParOf" srcId="{1EDA031B-5FC4-4A61-B04F-B07383585D94}" destId="{3E00C4B0-F881-4C39-894A-AB055031109A}" srcOrd="16" destOrd="0" presId="urn:microsoft.com/office/officeart/2005/8/layout/cycle5"/>
    <dgm:cxn modelId="{256BB4A2-519B-4EF4-AD84-757D57B4C3AE}" type="presParOf" srcId="{1EDA031B-5FC4-4A61-B04F-B07383585D94}" destId="{9FF01768-8D48-4DB4-9ADC-79CE2A11AC4A}" srcOrd="17" destOrd="0" presId="urn:microsoft.com/office/officeart/2005/8/layout/cycle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3FE72E-CE70-4F1C-A498-9BD4C6C3DA2E}">
      <dsp:nvSpPr>
        <dsp:cNvPr id="0" name=""/>
        <dsp:cNvSpPr/>
      </dsp:nvSpPr>
      <dsp:spPr>
        <a:xfrm>
          <a:off x="3116517" y="1966"/>
          <a:ext cx="1397124" cy="9081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Write/Refine Requirements</a:t>
          </a:r>
        </a:p>
      </dsp:txBody>
      <dsp:txXfrm>
        <a:off x="3160848" y="46297"/>
        <a:ext cx="1308462" cy="819468"/>
      </dsp:txXfrm>
    </dsp:sp>
    <dsp:sp modelId="{F235A583-D0D5-4CA1-BB0E-C11037841828}">
      <dsp:nvSpPr>
        <dsp:cNvPr id="0" name=""/>
        <dsp:cNvSpPr/>
      </dsp:nvSpPr>
      <dsp:spPr>
        <a:xfrm>
          <a:off x="1675231" y="456031"/>
          <a:ext cx="4279696" cy="4279696"/>
        </a:xfrm>
        <a:custGeom>
          <a:avLst/>
          <a:gdLst/>
          <a:ahLst/>
          <a:cxnLst/>
          <a:rect l="0" t="0" r="0" b="0"/>
          <a:pathLst>
            <a:path>
              <a:moveTo>
                <a:pt x="3014228" y="186796"/>
              </a:moveTo>
              <a:arcTo wR="2139848" hR="2139848" stAng="17647083" swAng="924228"/>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0F2EC9BA-70B9-4BF0-8A47-A5EF5FA1ABC6}">
      <dsp:nvSpPr>
        <dsp:cNvPr id="0" name=""/>
        <dsp:cNvSpPr/>
      </dsp:nvSpPr>
      <dsp:spPr>
        <a:xfrm>
          <a:off x="4969681" y="1071890"/>
          <a:ext cx="1397124" cy="9081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Create Tests</a:t>
          </a:r>
        </a:p>
      </dsp:txBody>
      <dsp:txXfrm>
        <a:off x="5014012" y="1116221"/>
        <a:ext cx="1308462" cy="819468"/>
      </dsp:txXfrm>
    </dsp:sp>
    <dsp:sp modelId="{A01B61D7-3641-4BC7-A763-2AB54764981B}">
      <dsp:nvSpPr>
        <dsp:cNvPr id="0" name=""/>
        <dsp:cNvSpPr/>
      </dsp:nvSpPr>
      <dsp:spPr>
        <a:xfrm>
          <a:off x="1675231" y="456031"/>
          <a:ext cx="4279696" cy="4279696"/>
        </a:xfrm>
        <a:custGeom>
          <a:avLst/>
          <a:gdLst/>
          <a:ahLst/>
          <a:cxnLst/>
          <a:rect l="0" t="0" r="0" b="0"/>
          <a:pathLst>
            <a:path>
              <a:moveTo>
                <a:pt x="4246335" y="1763465"/>
              </a:moveTo>
              <a:arcTo wR="2139848" hR="2139848" stAng="20992165" swAng="1215670"/>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0E50A438-10B6-4828-A1F9-3271612D31ED}">
      <dsp:nvSpPr>
        <dsp:cNvPr id="0" name=""/>
        <dsp:cNvSpPr/>
      </dsp:nvSpPr>
      <dsp:spPr>
        <a:xfrm>
          <a:off x="4969681" y="3211738"/>
          <a:ext cx="1397124" cy="9081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Design</a:t>
          </a:r>
        </a:p>
      </dsp:txBody>
      <dsp:txXfrm>
        <a:off x="5014012" y="3256069"/>
        <a:ext cx="1308462" cy="819468"/>
      </dsp:txXfrm>
    </dsp:sp>
    <dsp:sp modelId="{3D588F75-6200-47A3-AB67-C1E8F6733162}">
      <dsp:nvSpPr>
        <dsp:cNvPr id="0" name=""/>
        <dsp:cNvSpPr/>
      </dsp:nvSpPr>
      <dsp:spPr>
        <a:xfrm>
          <a:off x="1675231" y="456031"/>
          <a:ext cx="4279696" cy="4279696"/>
        </a:xfrm>
        <a:custGeom>
          <a:avLst/>
          <a:gdLst/>
          <a:ahLst/>
          <a:cxnLst/>
          <a:rect l="0" t="0" r="0" b="0"/>
          <a:pathLst>
            <a:path>
              <a:moveTo>
                <a:pt x="3501588" y="3790488"/>
              </a:moveTo>
              <a:arcTo wR="2139848" hR="2139848" stAng="3028689" swAng="924228"/>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85C38E4A-D3D6-499E-A969-4D27028C93FA}">
      <dsp:nvSpPr>
        <dsp:cNvPr id="0" name=""/>
        <dsp:cNvSpPr/>
      </dsp:nvSpPr>
      <dsp:spPr>
        <a:xfrm>
          <a:off x="3116517" y="4281663"/>
          <a:ext cx="1397124" cy="9081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Code</a:t>
          </a:r>
        </a:p>
      </dsp:txBody>
      <dsp:txXfrm>
        <a:off x="3160848" y="4325994"/>
        <a:ext cx="1308462" cy="819468"/>
      </dsp:txXfrm>
    </dsp:sp>
    <dsp:sp modelId="{81CE1FB1-3128-4009-9340-67945B9A719B}">
      <dsp:nvSpPr>
        <dsp:cNvPr id="0" name=""/>
        <dsp:cNvSpPr/>
      </dsp:nvSpPr>
      <dsp:spPr>
        <a:xfrm>
          <a:off x="1675231" y="456031"/>
          <a:ext cx="4279696" cy="4279696"/>
        </a:xfrm>
        <a:custGeom>
          <a:avLst/>
          <a:gdLst/>
          <a:ahLst/>
          <a:cxnLst/>
          <a:rect l="0" t="0" r="0" b="0"/>
          <a:pathLst>
            <a:path>
              <a:moveTo>
                <a:pt x="1265468" y="4092899"/>
              </a:moveTo>
              <a:arcTo wR="2139848" hR="2139848" stAng="6847083" swAng="924228"/>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1C4C8406-A3BE-42D5-875A-30B07566F869}">
      <dsp:nvSpPr>
        <dsp:cNvPr id="0" name=""/>
        <dsp:cNvSpPr/>
      </dsp:nvSpPr>
      <dsp:spPr>
        <a:xfrm>
          <a:off x="1263354" y="3211738"/>
          <a:ext cx="1397124" cy="9081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Debug or Redesign until Tests Pass</a:t>
          </a:r>
        </a:p>
      </dsp:txBody>
      <dsp:txXfrm>
        <a:off x="1307685" y="3256069"/>
        <a:ext cx="1308462" cy="819468"/>
      </dsp:txXfrm>
    </dsp:sp>
    <dsp:sp modelId="{86802E9D-E939-45DD-8AC1-9D8B5E45DC2C}">
      <dsp:nvSpPr>
        <dsp:cNvPr id="0" name=""/>
        <dsp:cNvSpPr/>
      </dsp:nvSpPr>
      <dsp:spPr>
        <a:xfrm>
          <a:off x="1675231" y="456031"/>
          <a:ext cx="4279696" cy="4279696"/>
        </a:xfrm>
        <a:custGeom>
          <a:avLst/>
          <a:gdLst/>
          <a:ahLst/>
          <a:cxnLst/>
          <a:rect l="0" t="0" r="0" b="0"/>
          <a:pathLst>
            <a:path>
              <a:moveTo>
                <a:pt x="33361" y="2516230"/>
              </a:moveTo>
              <a:arcTo wR="2139848" hR="2139848" stAng="10192165" swAng="1215670"/>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E22171F2-AA85-4BC4-AC84-499B38EA332A}">
      <dsp:nvSpPr>
        <dsp:cNvPr id="0" name=""/>
        <dsp:cNvSpPr/>
      </dsp:nvSpPr>
      <dsp:spPr>
        <a:xfrm>
          <a:off x="1263354" y="1071890"/>
          <a:ext cx="1397124" cy="9081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Deploy/Collect Feedback</a:t>
          </a:r>
        </a:p>
      </dsp:txBody>
      <dsp:txXfrm>
        <a:off x="1307685" y="1116221"/>
        <a:ext cx="1308462" cy="819468"/>
      </dsp:txXfrm>
    </dsp:sp>
    <dsp:sp modelId="{9FF01768-8D48-4DB4-9ADC-79CE2A11AC4A}">
      <dsp:nvSpPr>
        <dsp:cNvPr id="0" name=""/>
        <dsp:cNvSpPr/>
      </dsp:nvSpPr>
      <dsp:spPr>
        <a:xfrm>
          <a:off x="1675231" y="456031"/>
          <a:ext cx="4279696" cy="4279696"/>
        </a:xfrm>
        <a:custGeom>
          <a:avLst/>
          <a:gdLst/>
          <a:ahLst/>
          <a:cxnLst/>
          <a:rect l="0" t="0" r="0" b="0"/>
          <a:pathLst>
            <a:path>
              <a:moveTo>
                <a:pt x="778107" y="489207"/>
              </a:moveTo>
              <a:arcTo wR="2139848" hR="2139848" stAng="13828689" swAng="924228"/>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7E5181-6CF5-45F7-A87A-E0E0B1FD7549}" type="datetimeFigureOut">
              <a:rPr lang="en-US" smtClean="0"/>
              <a:t>9/13/2022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937F07-1250-4CCE-B198-1B2887014F41}" type="slidenum">
              <a:rPr lang="en-US" smtClean="0"/>
              <a:t>‹#›</a:t>
            </a:fld>
            <a:endParaRPr lang="en-US"/>
          </a:p>
        </p:txBody>
      </p:sp>
    </p:spTree>
    <p:extLst>
      <p:ext uri="{BB962C8B-B14F-4D97-AF65-F5344CB8AC3E}">
        <p14:creationId xmlns:p14="http://schemas.microsoft.com/office/powerpoint/2010/main" val="2793470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sococo.com/" TargetMode="External"/><Relationship Id="rId2" Type="http://schemas.openxmlformats.org/officeDocument/2006/relationships/slide" Target="../slides/slide16.xml"/><Relationship Id="rId1" Type="http://schemas.openxmlformats.org/officeDocument/2006/relationships/notesMaster" Target="../notesMasters/notesMaster1.xml"/><Relationship Id="rId4" Type="http://schemas.openxmlformats.org/officeDocument/2006/relationships/hyperlink" Target="https://www.gatherly.io/"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5</a:t>
            </a:fld>
            <a:endParaRPr lang="en-US"/>
          </a:p>
        </p:txBody>
      </p:sp>
    </p:spTree>
    <p:extLst>
      <p:ext uri="{BB962C8B-B14F-4D97-AF65-F5344CB8AC3E}">
        <p14:creationId xmlns:p14="http://schemas.microsoft.com/office/powerpoint/2010/main" val="40462808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6</a:t>
            </a:fld>
            <a:endParaRPr lang="en-US"/>
          </a:p>
        </p:txBody>
      </p:sp>
    </p:spTree>
    <p:extLst>
      <p:ext uri="{BB962C8B-B14F-4D97-AF65-F5344CB8AC3E}">
        <p14:creationId xmlns:p14="http://schemas.microsoft.com/office/powerpoint/2010/main" val="20056917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Shape 206"/>
          <p:cNvSpPr>
            <a:spLocks noGrp="1" noRot="1" noChangeAspect="1"/>
          </p:cNvSpPr>
          <p:nvPr>
            <p:ph type="sldImg"/>
          </p:nvPr>
        </p:nvSpPr>
        <p:spPr>
          <a:xfrm>
            <a:off x="325438" y="698500"/>
            <a:ext cx="6207125" cy="3492500"/>
          </a:xfrm>
          <a:prstGeom prst="rect">
            <a:avLst/>
          </a:prstGeom>
        </p:spPr>
        <p:txBody>
          <a:bodyPr/>
          <a:lstStyle/>
          <a:p>
            <a:endParaRPr/>
          </a:p>
        </p:txBody>
      </p:sp>
      <p:sp>
        <p:nvSpPr>
          <p:cNvPr id="207" name="Shape 207"/>
          <p:cNvSpPr>
            <a:spLocks noGrp="1"/>
          </p:cNvSpPr>
          <p:nvPr>
            <p:ph type="body" sz="quarter" idx="1"/>
          </p:nvPr>
        </p:nvSpPr>
        <p:spPr>
          <a:prstGeom prst="rect">
            <a:avLst/>
          </a:prstGeom>
        </p:spPr>
        <p:txBody>
          <a:bodyPr/>
          <a:lstStyle/>
          <a:p>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err="1">
                <a:solidFill>
                  <a:srgbClr val="2D3B45"/>
                </a:solidFill>
                <a:effectLst/>
                <a:latin typeface="Lato Extended"/>
              </a:rPr>
              <a:t>Covey.Town</a:t>
            </a:r>
            <a:r>
              <a:rPr lang="en-US" b="0" i="0" dirty="0">
                <a:solidFill>
                  <a:srgbClr val="2D3B45"/>
                </a:solidFill>
                <a:effectLst/>
                <a:latin typeface="Lato Extended"/>
              </a:rPr>
              <a:t> provides a virtual meeting space where different groups of people can have simultaneous video calls, allowing participants to drift between different conversations, just like in real life. </a:t>
            </a:r>
            <a:r>
              <a:rPr lang="en-US" b="0" i="0" dirty="0" err="1">
                <a:solidFill>
                  <a:srgbClr val="2D3B45"/>
                </a:solidFill>
                <a:effectLst/>
                <a:latin typeface="Lato Extended"/>
              </a:rPr>
              <a:t>Covey.Town</a:t>
            </a:r>
            <a:r>
              <a:rPr lang="en-US" b="0" i="0" dirty="0">
                <a:solidFill>
                  <a:srgbClr val="2D3B45"/>
                </a:solidFill>
                <a:effectLst/>
                <a:latin typeface="Lato Extended"/>
              </a:rPr>
              <a:t> is inspired by existing products like </a:t>
            </a:r>
            <a:r>
              <a:rPr lang="en-US" b="0" i="0" u="sng" dirty="0" err="1">
                <a:effectLst/>
                <a:latin typeface="Lato Extended"/>
              </a:rPr>
              <a:t>Gather.Town</a:t>
            </a:r>
            <a:r>
              <a:rPr lang="en-US" b="0" i="0" u="sng" dirty="0">
                <a:effectLst/>
                <a:latin typeface="Lato Extended"/>
              </a:rPr>
              <a:t> , </a:t>
            </a:r>
            <a:r>
              <a:rPr lang="en-US" b="0" i="0" u="sng" dirty="0" err="1">
                <a:effectLst/>
                <a:latin typeface="Lato Extended"/>
                <a:hlinkClick r:id="rId3"/>
              </a:rPr>
              <a:t>Sococo</a:t>
            </a:r>
            <a:r>
              <a:rPr lang="en-US" b="0" i="0" dirty="0">
                <a:solidFill>
                  <a:srgbClr val="2D3B45"/>
                </a:solidFill>
                <a:effectLst/>
                <a:latin typeface="Lato Extended"/>
              </a:rPr>
              <a:t>, and </a:t>
            </a:r>
            <a:r>
              <a:rPr lang="en-US" b="0" i="0" u="sng" dirty="0">
                <a:effectLst/>
                <a:latin typeface="Lato Extended"/>
                <a:hlinkClick r:id="rId4"/>
              </a:rPr>
              <a:t>Gatherly.IO</a:t>
            </a:r>
            <a:r>
              <a:rPr lang="en-US" b="0" i="0" dirty="0">
                <a:solidFill>
                  <a:srgbClr val="2D3B45"/>
                </a:solidFill>
                <a:effectLst/>
                <a:latin typeface="Lato Extended"/>
              </a:rPr>
              <a:t>— but it is an open source effort, and the features will be proposed and implemented by you! All implementation will take place in the TypeScript programming language, using React for the user interface.</a:t>
            </a:r>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16</a:t>
            </a:fld>
            <a:endParaRPr lang="en-US"/>
          </a:p>
        </p:txBody>
      </p:sp>
    </p:spTree>
    <p:extLst>
      <p:ext uri="{BB962C8B-B14F-4D97-AF65-F5344CB8AC3E}">
        <p14:creationId xmlns:p14="http://schemas.microsoft.com/office/powerpoint/2010/main" val="12607968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25438" y="698500"/>
            <a:ext cx="6207125" cy="34925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581412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763218"/>
            <a:ext cx="10814539" cy="1508927"/>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2593592"/>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fld id="{5D2A64DE-480B-420F-9649-4F8E696E08E0}" type="datetime1">
              <a:rPr lang="en-US" smtClean="0"/>
              <a:t>9/13/2022</a:t>
            </a:fld>
            <a:endParaRPr lang="en-US"/>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2411541"/>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1794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C82A-A252-4658-90F3-CD841E6917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56BDDE-3FD4-4076-B384-750403C872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16770-ADA8-4EC3-8F93-CD06C87E7EC4}"/>
              </a:ext>
            </a:extLst>
          </p:cNvPr>
          <p:cNvSpPr>
            <a:spLocks noGrp="1"/>
          </p:cNvSpPr>
          <p:nvPr>
            <p:ph type="dt" sz="half" idx="10"/>
          </p:nvPr>
        </p:nvSpPr>
        <p:spPr/>
        <p:txBody>
          <a:bodyPr/>
          <a:lstStyle/>
          <a:p>
            <a:fld id="{0D3616D0-8311-4107-9726-6B805E7D05BA}" type="datetime1">
              <a:rPr lang="en-US" smtClean="0"/>
              <a:t>9/13/2022</a:t>
            </a:fld>
            <a:endParaRPr lang="en-US"/>
          </a:p>
        </p:txBody>
      </p:sp>
      <p:sp>
        <p:nvSpPr>
          <p:cNvPr id="5" name="Footer Placeholder 4">
            <a:extLst>
              <a:ext uri="{FF2B5EF4-FFF2-40B4-BE49-F238E27FC236}">
                <a16:creationId xmlns:a16="http://schemas.microsoft.com/office/drawing/2014/main" id="{956A9407-A07E-4CD6-8B79-2C5C32D324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AD9943-4565-4756-87D7-A459B5D658D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038256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6161F6-0B3C-4567-ADE2-6CD20FC7B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7F20CE-3E28-49C5-A941-80470819E0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65335-11AE-43FA-B4FF-7C5C91A9C094}"/>
              </a:ext>
            </a:extLst>
          </p:cNvPr>
          <p:cNvSpPr>
            <a:spLocks noGrp="1"/>
          </p:cNvSpPr>
          <p:nvPr>
            <p:ph type="dt" sz="half" idx="10"/>
          </p:nvPr>
        </p:nvSpPr>
        <p:spPr/>
        <p:txBody>
          <a:bodyPr/>
          <a:lstStyle/>
          <a:p>
            <a:fld id="{3BC2557A-5C88-417A-A763-5AC779462A5F}" type="datetime1">
              <a:rPr lang="en-US" smtClean="0"/>
              <a:t>9/13/2022</a:t>
            </a:fld>
            <a:endParaRPr lang="en-US"/>
          </a:p>
        </p:txBody>
      </p:sp>
      <p:sp>
        <p:nvSpPr>
          <p:cNvPr id="5" name="Footer Placeholder 4">
            <a:extLst>
              <a:ext uri="{FF2B5EF4-FFF2-40B4-BE49-F238E27FC236}">
                <a16:creationId xmlns:a16="http://schemas.microsoft.com/office/drawing/2014/main" id="{A3CDB1C4-4B7A-48D9-8638-70DF828BEB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EDD15E-A1E1-4C0C-A962-2AD1B80CF666}"/>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284287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lvl1pPr>
              <a:defRPr baseline="0">
                <a:solidFill>
                  <a:schemeClr val="accent2"/>
                </a:solidFill>
              </a:defRPr>
            </a:lvl1pPr>
          </a:lstStyle>
          <a:p>
            <a:r>
              <a:rPr dirty="0"/>
              <a:t>Title Text</a:t>
            </a:r>
          </a:p>
        </p:txBody>
      </p:sp>
      <p:sp>
        <p:nvSpPr>
          <p:cNvPr id="53"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32169787"/>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lvl1pPr>
              <a:defRPr>
                <a:solidFill>
                  <a:schemeClr val="accent3"/>
                </a:solidFill>
              </a:defRPr>
            </a:lvl1pPr>
          </a:lstStyle>
          <a:p>
            <a:r>
              <a:rPr dirty="0"/>
              <a:t>Title Text</a:t>
            </a:r>
          </a:p>
        </p:txBody>
      </p:sp>
      <p:sp>
        <p:nvSpPr>
          <p:cNvPr id="61" name="Body Level One…"/>
          <p:cNvSpPr txBox="1">
            <a:spLocks noGrp="1"/>
          </p:cNvSpPr>
          <p:nvPr>
            <p:ph type="body" idx="1"/>
          </p:nvPr>
        </p:nvSpPr>
        <p:spPr>
          <a:xfrm>
            <a:off x="535782" y="1562695"/>
            <a:ext cx="8786527" cy="4688086"/>
          </a:xfrm>
          <a:prstGeom prst="rect">
            <a:avLst/>
          </a:prstGeom>
        </p:spPr>
        <p:txBody>
          <a:bodyPr/>
          <a:lstStyle>
            <a:lvl1pPr marL="257166" indent="-257166">
              <a:defRPr>
                <a:solidFill>
                  <a:schemeClr val="tx1"/>
                </a:solidFill>
              </a:defRPr>
            </a:lvl1pPr>
            <a:lvl2pPr marL="514332" indent="-257166">
              <a:spcBef>
                <a:spcPts val="1125"/>
              </a:spcBef>
              <a:defRPr>
                <a:solidFill>
                  <a:schemeClr val="tx1"/>
                </a:solidFill>
              </a:defRPr>
            </a:lvl2pPr>
            <a:lvl3pPr marL="707206" indent="-257166">
              <a:spcBef>
                <a:spcPts val="562"/>
              </a:spcBef>
              <a:defRPr sz="2812">
                <a:solidFill>
                  <a:schemeClr val="tx1"/>
                </a:solidFill>
              </a:defRPr>
            </a:lvl3pPr>
            <a:lvl4pPr marL="900080" indent="-257166">
              <a:spcBef>
                <a:spcPts val="0"/>
              </a:spcBef>
              <a:defRPr sz="2812">
                <a:solidFill>
                  <a:schemeClr val="tx1"/>
                </a:solidFill>
              </a:defRPr>
            </a:lvl4pPr>
            <a:lvl5pPr marL="1092955" indent="-257166">
              <a:spcBef>
                <a:spcPts val="0"/>
              </a:spcBef>
              <a:defRPr sz="2812">
                <a:solidFill>
                  <a:schemeClr val="tx1"/>
                </a:solidFill>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62"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787598032"/>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9/13/2022</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4330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102D-7499-4BDC-8BA2-825474D95747}"/>
              </a:ext>
            </a:extLst>
          </p:cNvPr>
          <p:cNvSpPr>
            <a:spLocks noGrp="1"/>
          </p:cNvSpPr>
          <p:nvPr>
            <p:ph type="title"/>
          </p:nvPr>
        </p:nvSpPr>
        <p:spPr>
          <a:xfrm>
            <a:off x="831850" y="1709738"/>
            <a:ext cx="10515600" cy="2852737"/>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B50BCC-FEA6-4C8B-92DD-12ECC6BE1D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76A10-0098-476E-99F2-6C7151D25FAF}"/>
              </a:ext>
            </a:extLst>
          </p:cNvPr>
          <p:cNvSpPr>
            <a:spLocks noGrp="1"/>
          </p:cNvSpPr>
          <p:nvPr>
            <p:ph type="dt" sz="half" idx="10"/>
          </p:nvPr>
        </p:nvSpPr>
        <p:spPr/>
        <p:txBody>
          <a:bodyPr/>
          <a:lstStyle/>
          <a:p>
            <a:fld id="{A533CBE2-D5BE-47AC-ADC2-9CDFC1D0CF90}" type="datetime1">
              <a:rPr lang="en-US" smtClean="0"/>
              <a:t>9/13/2022</a:t>
            </a:fld>
            <a:endParaRPr lang="en-US"/>
          </a:p>
        </p:txBody>
      </p:sp>
      <p:sp>
        <p:nvSpPr>
          <p:cNvPr id="5" name="Footer Placeholder 4">
            <a:extLst>
              <a:ext uri="{FF2B5EF4-FFF2-40B4-BE49-F238E27FC236}">
                <a16:creationId xmlns:a16="http://schemas.microsoft.com/office/drawing/2014/main" id="{7E629B59-28A4-457E-A9FE-D43E630E9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9126F7-7826-4EEA-BCF7-F8DB1CCCD1E6}"/>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04FB97FE-BFE6-42A0-A36F-BB63DB3E7E5E}"/>
              </a:ext>
            </a:extLst>
          </p:cNvPr>
          <p:cNvCxnSpPr/>
          <p:nvPr userDrawn="1"/>
        </p:nvCxnSpPr>
        <p:spPr>
          <a:xfrm>
            <a:off x="831850" y="4562475"/>
            <a:ext cx="105219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9088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F8A4-82FA-4F62-BD67-4673378FCE4B}"/>
              </a:ext>
            </a:extLst>
          </p:cNvPr>
          <p:cNvSpPr>
            <a:spLocks noGrp="1"/>
          </p:cNvSpPr>
          <p:nvPr>
            <p:ph type="title"/>
          </p:nvPr>
        </p:nvSpPr>
        <p:spPr/>
        <p:txBody>
          <a:bodyPr anchor="b"/>
          <a:lstStyle/>
          <a:p>
            <a:r>
              <a:rPr lang="en-US" dirty="0"/>
              <a:t>Click to edit Master title style</a:t>
            </a:r>
          </a:p>
        </p:txBody>
      </p:sp>
      <p:sp>
        <p:nvSpPr>
          <p:cNvPr id="3" name="Content Placeholder 2">
            <a:extLst>
              <a:ext uri="{FF2B5EF4-FFF2-40B4-BE49-F238E27FC236}">
                <a16:creationId xmlns:a16="http://schemas.microsoft.com/office/drawing/2014/main" id="{C4D60252-C68E-46D7-AAA5-ABB7CE5E34AC}"/>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6A52B70-F8CF-48C4-AE1C-C9CF7101D0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E002AF-9677-413A-B99A-8C8BE9559F54}"/>
              </a:ext>
            </a:extLst>
          </p:cNvPr>
          <p:cNvSpPr>
            <a:spLocks noGrp="1"/>
          </p:cNvSpPr>
          <p:nvPr>
            <p:ph type="dt" sz="half" idx="10"/>
          </p:nvPr>
        </p:nvSpPr>
        <p:spPr/>
        <p:txBody>
          <a:bodyPr/>
          <a:lstStyle/>
          <a:p>
            <a:fld id="{39B7EDB1-CE74-4951-85A2-0B01C2128E28}" type="datetime1">
              <a:rPr lang="en-US" smtClean="0"/>
              <a:t>9/13/2022</a:t>
            </a:fld>
            <a:endParaRPr lang="en-US"/>
          </a:p>
        </p:txBody>
      </p:sp>
      <p:sp>
        <p:nvSpPr>
          <p:cNvPr id="6" name="Footer Placeholder 5">
            <a:extLst>
              <a:ext uri="{FF2B5EF4-FFF2-40B4-BE49-F238E27FC236}">
                <a16:creationId xmlns:a16="http://schemas.microsoft.com/office/drawing/2014/main" id="{75BD4DCA-3AF1-43DA-9E55-2BF67A618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63AD69-C005-4694-9D91-F1A980961CC9}"/>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9" name="Straight Connector 8">
            <a:extLst>
              <a:ext uri="{FF2B5EF4-FFF2-40B4-BE49-F238E27FC236}">
                <a16:creationId xmlns:a16="http://schemas.microsoft.com/office/drawing/2014/main" id="{4505F67E-03A6-4630-A98D-6CACA3FBDDEF}"/>
              </a:ext>
            </a:extLst>
          </p:cNvPr>
          <p:cNvCxnSpPr/>
          <p:nvPr userDrawn="1"/>
        </p:nvCxnSpPr>
        <p:spPr>
          <a:xfrm>
            <a:off x="838200" y="169068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73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4C9-6E2F-41F7-9D31-6E37FA5B47F9}"/>
              </a:ext>
            </a:extLst>
          </p:cNvPr>
          <p:cNvSpPr>
            <a:spLocks noGrp="1"/>
          </p:cNvSpPr>
          <p:nvPr>
            <p:ph type="title"/>
          </p:nvPr>
        </p:nvSpPr>
        <p:spPr>
          <a:xfrm>
            <a:off x="839788" y="365125"/>
            <a:ext cx="10515600" cy="1325563"/>
          </a:xfrm>
        </p:spPr>
        <p:txBody>
          <a:bodyPr anchor="b"/>
          <a:lstStyle/>
          <a:p>
            <a:r>
              <a:rPr lang="en-US" dirty="0"/>
              <a:t>Click to edit Master title style</a:t>
            </a:r>
          </a:p>
        </p:txBody>
      </p:sp>
      <p:sp>
        <p:nvSpPr>
          <p:cNvPr id="3" name="Text Placeholder 2">
            <a:extLst>
              <a:ext uri="{FF2B5EF4-FFF2-40B4-BE49-F238E27FC236}">
                <a16:creationId xmlns:a16="http://schemas.microsoft.com/office/drawing/2014/main" id="{B9BFBC22-43A4-440D-AAD7-465FAB57BE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BEFE43-C4CC-4FF0-B176-0C879EF27A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920B2B-FD99-4575-BC29-4A9B8A50BB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7A5329-47DA-4A08-8E7B-D898E11B7C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A08467-E7C4-4D3F-99C5-6D3AC3B22260}"/>
              </a:ext>
            </a:extLst>
          </p:cNvPr>
          <p:cNvSpPr>
            <a:spLocks noGrp="1"/>
          </p:cNvSpPr>
          <p:nvPr>
            <p:ph type="dt" sz="half" idx="10"/>
          </p:nvPr>
        </p:nvSpPr>
        <p:spPr/>
        <p:txBody>
          <a:bodyPr/>
          <a:lstStyle/>
          <a:p>
            <a:fld id="{2BC7EB92-A5C2-4807-A9DC-9EDE6CBFB241}" type="datetime1">
              <a:rPr lang="en-US" smtClean="0"/>
              <a:t>9/13/2022</a:t>
            </a:fld>
            <a:endParaRPr lang="en-US"/>
          </a:p>
        </p:txBody>
      </p:sp>
      <p:sp>
        <p:nvSpPr>
          <p:cNvPr id="8" name="Footer Placeholder 7">
            <a:extLst>
              <a:ext uri="{FF2B5EF4-FFF2-40B4-BE49-F238E27FC236}">
                <a16:creationId xmlns:a16="http://schemas.microsoft.com/office/drawing/2014/main" id="{5AA2D386-C960-49F4-8E0B-5A602B2133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B938FD-9718-4972-A4A8-237B1A211C4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077612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9689-97C8-4C74-9DA9-41C0380CB9AE}"/>
              </a:ext>
            </a:extLst>
          </p:cNvPr>
          <p:cNvSpPr>
            <a:spLocks noGrp="1"/>
          </p:cNvSpPr>
          <p:nvPr>
            <p:ph type="title"/>
          </p:nvPr>
        </p:nvSpPr>
        <p:spPr>
          <a:xfrm>
            <a:off x="838200" y="0"/>
            <a:ext cx="10515600" cy="1325563"/>
          </a:xfrm>
        </p:spPr>
        <p:txBody>
          <a:bodyPr anchor="b"/>
          <a:lstStyle/>
          <a:p>
            <a:r>
              <a:rPr lang="en-US" dirty="0"/>
              <a:t>Click to edit Master title style</a:t>
            </a:r>
          </a:p>
        </p:txBody>
      </p:sp>
      <p:sp>
        <p:nvSpPr>
          <p:cNvPr id="3" name="Date Placeholder 2">
            <a:extLst>
              <a:ext uri="{FF2B5EF4-FFF2-40B4-BE49-F238E27FC236}">
                <a16:creationId xmlns:a16="http://schemas.microsoft.com/office/drawing/2014/main" id="{3C79868A-EEF3-4A9B-8549-9BADCF283326}"/>
              </a:ext>
            </a:extLst>
          </p:cNvPr>
          <p:cNvSpPr>
            <a:spLocks noGrp="1"/>
          </p:cNvSpPr>
          <p:nvPr>
            <p:ph type="dt" sz="half" idx="10"/>
          </p:nvPr>
        </p:nvSpPr>
        <p:spPr/>
        <p:txBody>
          <a:bodyPr/>
          <a:lstStyle/>
          <a:p>
            <a:fld id="{109E55A0-C911-4F03-82FC-7E5926047D46}" type="datetime1">
              <a:rPr lang="en-US" smtClean="0"/>
              <a:t>9/13/2022</a:t>
            </a:fld>
            <a:endParaRPr lang="en-US"/>
          </a:p>
        </p:txBody>
      </p:sp>
      <p:sp>
        <p:nvSpPr>
          <p:cNvPr id="4" name="Footer Placeholder 3">
            <a:extLst>
              <a:ext uri="{FF2B5EF4-FFF2-40B4-BE49-F238E27FC236}">
                <a16:creationId xmlns:a16="http://schemas.microsoft.com/office/drawing/2014/main" id="{761E0DFD-410D-4C41-9994-4C58047D5E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70F3D0-5AE9-4747-A0A6-354F0667F65B}"/>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7" name="Straight Connector 6">
            <a:extLst>
              <a:ext uri="{FF2B5EF4-FFF2-40B4-BE49-F238E27FC236}">
                <a16:creationId xmlns:a16="http://schemas.microsoft.com/office/drawing/2014/main" id="{D110EEB6-6E3B-42EF-B771-796D5DACD6D4}"/>
              </a:ext>
            </a:extLst>
          </p:cNvPr>
          <p:cNvCxnSpPr/>
          <p:nvPr userDrawn="1"/>
        </p:nvCxnSpPr>
        <p:spPr>
          <a:xfrm>
            <a:off x="838200" y="1325563"/>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5907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7A444-7D99-4911-9642-3917FA60A00A}"/>
              </a:ext>
            </a:extLst>
          </p:cNvPr>
          <p:cNvSpPr>
            <a:spLocks noGrp="1"/>
          </p:cNvSpPr>
          <p:nvPr>
            <p:ph type="dt" sz="half" idx="10"/>
          </p:nvPr>
        </p:nvSpPr>
        <p:spPr/>
        <p:txBody>
          <a:bodyPr/>
          <a:lstStyle/>
          <a:p>
            <a:fld id="{2B7B7EE0-7771-4CD5-9B2B-3550753A54A1}" type="datetime1">
              <a:rPr lang="en-US" smtClean="0"/>
              <a:t>9/13/2022</a:t>
            </a:fld>
            <a:endParaRPr lang="en-US"/>
          </a:p>
        </p:txBody>
      </p:sp>
      <p:sp>
        <p:nvSpPr>
          <p:cNvPr id="3" name="Footer Placeholder 2">
            <a:extLst>
              <a:ext uri="{FF2B5EF4-FFF2-40B4-BE49-F238E27FC236}">
                <a16:creationId xmlns:a16="http://schemas.microsoft.com/office/drawing/2014/main" id="{A3F82BF4-8CCE-40F5-87BF-30A8215B5E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281BF9-93A3-4F18-ADE7-E0E4F974DBE9}"/>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79463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BC0-2C78-4530-B512-097E3FFC82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8D3CA-F128-4EAA-A043-41667828A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AEE186-B06D-4105-84EF-95DBBCFDA4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086144-00CA-4143-8DA2-416236D78A82}"/>
              </a:ext>
            </a:extLst>
          </p:cNvPr>
          <p:cNvSpPr>
            <a:spLocks noGrp="1"/>
          </p:cNvSpPr>
          <p:nvPr>
            <p:ph type="dt" sz="half" idx="10"/>
          </p:nvPr>
        </p:nvSpPr>
        <p:spPr/>
        <p:txBody>
          <a:bodyPr/>
          <a:lstStyle/>
          <a:p>
            <a:fld id="{F8B318B3-0E87-4416-A9B8-D891968C2727}" type="datetime1">
              <a:rPr lang="en-US" smtClean="0"/>
              <a:t>9/13/2022</a:t>
            </a:fld>
            <a:endParaRPr lang="en-US"/>
          </a:p>
        </p:txBody>
      </p:sp>
      <p:sp>
        <p:nvSpPr>
          <p:cNvPr id="6" name="Footer Placeholder 5">
            <a:extLst>
              <a:ext uri="{FF2B5EF4-FFF2-40B4-BE49-F238E27FC236}">
                <a16:creationId xmlns:a16="http://schemas.microsoft.com/office/drawing/2014/main" id="{E338B172-43F1-4139-BF32-2DEDF2781D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3CB3DF-517A-4E87-8D32-82F85C3985F1}"/>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397843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2A09-5B90-4641-93CD-8F57AD5570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1350F3-B3CE-4CFF-8DA5-52A7B3D17D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26664C-6D02-4CF4-9578-EE17046F1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029906-37E8-4C3E-9239-E2780C69472A}"/>
              </a:ext>
            </a:extLst>
          </p:cNvPr>
          <p:cNvSpPr>
            <a:spLocks noGrp="1"/>
          </p:cNvSpPr>
          <p:nvPr>
            <p:ph type="dt" sz="half" idx="10"/>
          </p:nvPr>
        </p:nvSpPr>
        <p:spPr/>
        <p:txBody>
          <a:bodyPr/>
          <a:lstStyle/>
          <a:p>
            <a:fld id="{EA476A42-A091-4468-A075-64A31BE59948}" type="datetime1">
              <a:rPr lang="en-US" smtClean="0"/>
              <a:t>9/13/2022</a:t>
            </a:fld>
            <a:endParaRPr lang="en-US"/>
          </a:p>
        </p:txBody>
      </p:sp>
      <p:sp>
        <p:nvSpPr>
          <p:cNvPr id="6" name="Footer Placeholder 5">
            <a:extLst>
              <a:ext uri="{FF2B5EF4-FFF2-40B4-BE49-F238E27FC236}">
                <a16:creationId xmlns:a16="http://schemas.microsoft.com/office/drawing/2014/main" id="{B4F4D540-F8F7-41A2-9AF8-CA9DC36733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0D207D-A9AE-4993-85BC-0A490AE0C78B}"/>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8473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6F07A-0B22-4914-812A-DBA02B47952B}"/>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892B9C33-4FFB-4197-A3C1-E6E3EB58E2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335E0F7-CC95-4DF1-9224-82B2702A2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D997E8-DDEE-43F1-8D9B-F8A1E11DE488}" type="datetime1">
              <a:rPr lang="en-US" smtClean="0"/>
              <a:t>9/13/2022</a:t>
            </a:fld>
            <a:endParaRPr lang="en-US"/>
          </a:p>
        </p:txBody>
      </p:sp>
      <p:sp>
        <p:nvSpPr>
          <p:cNvPr id="5" name="Footer Placeholder 4">
            <a:extLst>
              <a:ext uri="{FF2B5EF4-FFF2-40B4-BE49-F238E27FC236}">
                <a16:creationId xmlns:a16="http://schemas.microsoft.com/office/drawing/2014/main" id="{C63761D0-ED27-4802-A5F0-EFD89884E1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47E668E-F846-4B39-92B8-B429C92F7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F37917-FD3A-4669-9018-DA04BCDD3D75}" type="slidenum">
              <a:rPr lang="en-US" smtClean="0"/>
              <a:t>‹#›</a:t>
            </a:fld>
            <a:endParaRPr lang="en-US"/>
          </a:p>
        </p:txBody>
      </p:sp>
    </p:spTree>
    <p:extLst>
      <p:ext uri="{BB962C8B-B14F-4D97-AF65-F5344CB8AC3E}">
        <p14:creationId xmlns:p14="http://schemas.microsoft.com/office/powerpoint/2010/main" val="2223476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creativecommons.org/licenses/by-sa/4.0/"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neu-se.github.io/CS4530-Fall-2022/"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a:extLst>
              <a:ext uri="{FF2B5EF4-FFF2-40B4-BE49-F238E27FC236}">
                <a16:creationId xmlns:a16="http://schemas.microsoft.com/office/drawing/2014/main" id="{5B356C44-32EB-4AC4-94B7-A86895491E70}"/>
              </a:ext>
            </a:extLst>
          </p:cNvPr>
          <p:cNvSpPr>
            <a:spLocks noGrp="1"/>
          </p:cNvSpPr>
          <p:nvPr>
            <p:ph type="subTitle" idx="1"/>
          </p:nvPr>
        </p:nvSpPr>
        <p:spPr>
          <a:xfrm>
            <a:off x="539259" y="2589641"/>
            <a:ext cx="10814539" cy="1655762"/>
          </a:xfrm>
        </p:spPr>
        <p:txBody>
          <a:bodyPr/>
          <a:lstStyle/>
          <a:p>
            <a:pPr>
              <a:lnSpc>
                <a:spcPct val="100000"/>
              </a:lnSpc>
            </a:pPr>
            <a:r>
              <a:rPr lang="en-US" sz="2400" dirty="0"/>
              <a:t>Jonathan Bell, Adeel Bhutta, Mitch Wand</a:t>
            </a:r>
          </a:p>
          <a:p>
            <a:pPr>
              <a:lnSpc>
                <a:spcPct val="100000"/>
              </a:lnSpc>
            </a:pPr>
            <a:r>
              <a:rPr lang="en-US" sz="2400" dirty="0"/>
              <a:t>Khoury College of Computer Sciences</a:t>
            </a:r>
          </a:p>
          <a:p>
            <a:endParaRPr lang="en-US" dirty="0"/>
          </a:p>
        </p:txBody>
      </p:sp>
      <p:sp>
        <p:nvSpPr>
          <p:cNvPr id="2" name="Title 1">
            <a:extLst>
              <a:ext uri="{FF2B5EF4-FFF2-40B4-BE49-F238E27FC236}">
                <a16:creationId xmlns:a16="http://schemas.microsoft.com/office/drawing/2014/main" id="{40765BC5-92E6-4F5A-B981-1C5EE975861B}"/>
              </a:ext>
            </a:extLst>
          </p:cNvPr>
          <p:cNvSpPr>
            <a:spLocks noGrp="1"/>
          </p:cNvSpPr>
          <p:nvPr>
            <p:ph type="ctrTitle"/>
          </p:nvPr>
        </p:nvSpPr>
        <p:spPr/>
        <p:txBody>
          <a:bodyPr anchor="t">
            <a:normAutofit/>
          </a:bodyPr>
          <a:lstStyle/>
          <a:p>
            <a:r>
              <a:rPr lang="en-US" altLang="en-US" sz="3200" dirty="0">
                <a:sym typeface="Helvetica Neue" charset="0"/>
              </a:rPr>
              <a:t>CS 4530: Fundamentals of Software Engineering</a:t>
            </a:r>
            <a:br>
              <a:rPr lang="en-US" altLang="en-US" sz="3200">
                <a:sym typeface="Helvetica Neue" charset="0"/>
              </a:rPr>
            </a:br>
            <a:r>
              <a:rPr lang="en-US" altLang="en-US" sz="3200">
                <a:sym typeface="Helvetica Neue" charset="0"/>
              </a:rPr>
              <a:t>Module </a:t>
            </a:r>
            <a:r>
              <a:rPr lang="en-US" altLang="en-US" sz="3200" dirty="0">
                <a:sym typeface="Helvetica Neue" charset="0"/>
              </a:rPr>
              <a:t>1.1 Course Introduction</a:t>
            </a:r>
            <a:endParaRPr lang="en-US" sz="3200" dirty="0"/>
          </a:p>
        </p:txBody>
      </p:sp>
      <p:sp>
        <p:nvSpPr>
          <p:cNvPr id="4" name="Slide Number Placeholder 3">
            <a:extLst>
              <a:ext uri="{FF2B5EF4-FFF2-40B4-BE49-F238E27FC236}">
                <a16:creationId xmlns:a16="http://schemas.microsoft.com/office/drawing/2014/main" id="{CECC5E2E-7170-455B-A37A-DBAC705CE98E}"/>
              </a:ext>
            </a:extLst>
          </p:cNvPr>
          <p:cNvSpPr>
            <a:spLocks noGrp="1"/>
          </p:cNvSpPr>
          <p:nvPr>
            <p:ph type="sldNum" sz="quarter" idx="12"/>
          </p:nvPr>
        </p:nvSpPr>
        <p:spPr/>
        <p:txBody>
          <a:bodyPr/>
          <a:lstStyle/>
          <a:p>
            <a:fld id="{20F37917-FD3A-4669-9018-DA04BCDD3D75}" type="slidenum">
              <a:rPr lang="en-US" smtClean="0"/>
              <a:pPr/>
              <a:t>1</a:t>
            </a:fld>
            <a:endParaRPr lang="en-US"/>
          </a:p>
        </p:txBody>
      </p:sp>
      <p:sp>
        <p:nvSpPr>
          <p:cNvPr id="3" name="Rectangle 2">
            <a:extLst>
              <a:ext uri="{FF2B5EF4-FFF2-40B4-BE49-F238E27FC236}">
                <a16:creationId xmlns:a16="http://schemas.microsoft.com/office/drawing/2014/main" id="{3B7BC06A-54D1-4D10-B536-9DF33B2C3997}"/>
              </a:ext>
            </a:extLst>
          </p:cNvPr>
          <p:cNvSpPr/>
          <p:nvPr/>
        </p:nvSpPr>
        <p:spPr>
          <a:xfrm>
            <a:off x="539260" y="5710019"/>
            <a:ext cx="6096000" cy="369332"/>
          </a:xfrm>
          <a:prstGeom prst="rect">
            <a:avLst/>
          </a:prstGeom>
        </p:spPr>
        <p:txBody>
          <a:bodyPr>
            <a:spAutoFit/>
          </a:bodyPr>
          <a:lstStyle/>
          <a:p>
            <a:r>
              <a:rPr lang="en-US" dirty="0">
                <a:solidFill>
                  <a:srgbClr val="5C5962"/>
                </a:solidFill>
              </a:rPr>
              <a:t>© 2022 Released under the </a:t>
            </a:r>
            <a:r>
              <a:rPr lang="en-US" dirty="0">
                <a:solidFill>
                  <a:srgbClr val="D41B2C"/>
                </a:solidFill>
                <a:hlinkClick r:id="rId2"/>
              </a:rPr>
              <a:t>CC BY-SA</a:t>
            </a:r>
            <a:r>
              <a:rPr lang="en-US" dirty="0">
                <a:solidFill>
                  <a:srgbClr val="5C5962"/>
                </a:solidFill>
              </a:rPr>
              <a:t> license</a:t>
            </a:r>
            <a:endParaRPr lang="en-US" dirty="0"/>
          </a:p>
        </p:txBody>
      </p:sp>
    </p:spTree>
    <p:extLst>
      <p:ext uri="{BB962C8B-B14F-4D97-AF65-F5344CB8AC3E}">
        <p14:creationId xmlns:p14="http://schemas.microsoft.com/office/powerpoint/2010/main" val="307882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CS 5500: Course Objective"/>
          <p:cNvSpPr txBox="1">
            <a:spLocks noGrp="1"/>
          </p:cNvSpPr>
          <p:nvPr>
            <p:ph type="title"/>
          </p:nvPr>
        </p:nvSpPr>
        <p:spPr/>
        <p:txBody>
          <a:bodyPr/>
          <a:lstStyle>
            <a:lvl1pPr>
              <a:defRPr>
                <a:solidFill>
                  <a:srgbClr val="005493"/>
                </a:solidFill>
              </a:defRPr>
            </a:lvl1pPr>
          </a:lstStyle>
          <a:p>
            <a:r>
              <a:rPr lang="en-US" dirty="0">
                <a:solidFill>
                  <a:srgbClr val="0070C0"/>
                </a:solidFill>
              </a:rPr>
              <a:t>Learning Objectives for this course:</a:t>
            </a:r>
          </a:p>
        </p:txBody>
      </p:sp>
      <p:sp>
        <p:nvSpPr>
          <p:cNvPr id="204" name="Developing skills that are necessary for successful software development…"/>
          <p:cNvSpPr txBox="1">
            <a:spLocks noGrp="1"/>
          </p:cNvSpPr>
          <p:nvPr>
            <p:ph idx="1"/>
          </p:nvPr>
        </p:nvSpPr>
        <p:spPr/>
        <p:txBody>
          <a:bodyPr>
            <a:normAutofit/>
          </a:bodyPr>
          <a:lstStyle/>
          <a:p>
            <a:r>
              <a:rPr lang="en-US" dirty="0"/>
              <a:t>By the end of this course, you will--</a:t>
            </a:r>
          </a:p>
          <a:p>
            <a:pPr lvl="1"/>
            <a:r>
              <a:rPr lang="en-US" dirty="0"/>
              <a:t>Be able to define and describe the phases of the software engineering lifecycle.</a:t>
            </a:r>
          </a:p>
          <a:p>
            <a:pPr lvl="1"/>
            <a:r>
              <a:rPr lang="en-US" dirty="0"/>
              <a:t>Be able to explain the role of key processes and technologies in modern software development.</a:t>
            </a:r>
          </a:p>
          <a:p>
            <a:pPr lvl="1"/>
            <a:r>
              <a:rPr lang="en-US" dirty="0"/>
              <a:t>Be able to productively apply instances of major tools used in elementary SE tasks.</a:t>
            </a:r>
          </a:p>
          <a:p>
            <a:pPr lvl="1"/>
            <a:r>
              <a:rPr lang="en-US" dirty="0"/>
              <a:t>Design and implement a portfolio-worthy software engineering project in a small team environment that can be showcased to recruiters.</a:t>
            </a:r>
          </a:p>
          <a:p>
            <a:endParaRPr lang="en-US" dirty="0"/>
          </a:p>
        </p:txBody>
      </p:sp>
      <p:sp>
        <p:nvSpPr>
          <p:cNvPr id="205" name="Slide Number"/>
          <p:cNvSpPr txBox="1">
            <a:spLocks noGrp="1"/>
          </p:cNvSpPr>
          <p:nvPr>
            <p:ph type="sldNum" sz="quarter" idx="12"/>
          </p:nvPr>
        </p:nvSpPr>
        <p:spPr/>
        <p:txBody>
          <a:bodyPr/>
          <a:lstStyle/>
          <a:p>
            <a:fld id="{86CB4B4D-7CA3-9044-876B-883B54F8677D}" type="slidenum">
              <a:rPr lang="en-US"/>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BAC04-7D84-4ADF-9008-CD1F760BF4F6}"/>
              </a:ext>
            </a:extLst>
          </p:cNvPr>
          <p:cNvSpPr>
            <a:spLocks noGrp="1"/>
          </p:cNvSpPr>
          <p:nvPr>
            <p:ph type="title"/>
          </p:nvPr>
        </p:nvSpPr>
        <p:spPr/>
        <p:txBody>
          <a:bodyPr/>
          <a:lstStyle/>
          <a:p>
            <a:r>
              <a:rPr lang="en-US" dirty="0"/>
              <a:t>Approach</a:t>
            </a:r>
          </a:p>
        </p:txBody>
      </p:sp>
      <p:sp>
        <p:nvSpPr>
          <p:cNvPr id="3" name="Text Placeholder 2">
            <a:extLst>
              <a:ext uri="{FF2B5EF4-FFF2-40B4-BE49-F238E27FC236}">
                <a16:creationId xmlns:a16="http://schemas.microsoft.com/office/drawing/2014/main" id="{2F14D664-92BF-4A0F-A0F9-34716F35F125}"/>
              </a:ext>
            </a:extLst>
          </p:cNvPr>
          <p:cNvSpPr>
            <a:spLocks noGrp="1"/>
          </p:cNvSpPr>
          <p:nvPr>
            <p:ph idx="1"/>
          </p:nvPr>
        </p:nvSpPr>
        <p:spPr/>
        <p:txBody>
          <a:bodyPr>
            <a:normAutofit/>
          </a:bodyPr>
          <a:lstStyle/>
          <a:p>
            <a:r>
              <a:rPr lang="en-US" dirty="0"/>
              <a:t>The course will mirror the steps of the software engineering life cycle</a:t>
            </a:r>
          </a:p>
          <a:p>
            <a:pPr lvl="1"/>
            <a:r>
              <a:rPr lang="en-US" dirty="0"/>
              <a:t>starting with requirements, through testing and deployment</a:t>
            </a:r>
          </a:p>
          <a:p>
            <a:r>
              <a:rPr lang="en-US" dirty="0"/>
              <a:t>We will move some material forward to make sure that you have the learning you need when you need it</a:t>
            </a:r>
          </a:p>
        </p:txBody>
      </p:sp>
      <p:sp>
        <p:nvSpPr>
          <p:cNvPr id="4" name="Slide Number Placeholder 3">
            <a:extLst>
              <a:ext uri="{FF2B5EF4-FFF2-40B4-BE49-F238E27FC236}">
                <a16:creationId xmlns:a16="http://schemas.microsoft.com/office/drawing/2014/main" id="{35CC98DA-479F-4397-9904-62EF61195E72}"/>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11</a:t>
            </a:fld>
            <a:endParaRPr lang="en-US"/>
          </a:p>
        </p:txBody>
      </p:sp>
    </p:spTree>
    <p:extLst>
      <p:ext uri="{BB962C8B-B14F-4D97-AF65-F5344CB8AC3E}">
        <p14:creationId xmlns:p14="http://schemas.microsoft.com/office/powerpoint/2010/main" val="11651569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Approach"/>
          <p:cNvSpPr txBox="1">
            <a:spLocks noGrp="1"/>
          </p:cNvSpPr>
          <p:nvPr>
            <p:ph type="title"/>
          </p:nvPr>
        </p:nvSpPr>
        <p:spPr/>
        <p:txBody>
          <a:bodyPr/>
          <a:lstStyle>
            <a:lvl1pPr>
              <a:defRPr>
                <a:solidFill>
                  <a:srgbClr val="005493"/>
                </a:solidFill>
              </a:defRPr>
            </a:lvl1pPr>
          </a:lstStyle>
          <a:p>
            <a:r>
              <a:rPr lang="en-US" dirty="0">
                <a:solidFill>
                  <a:srgbClr val="0070C0"/>
                </a:solidFill>
              </a:rPr>
              <a:t>Technology</a:t>
            </a:r>
          </a:p>
        </p:txBody>
      </p:sp>
      <p:sp>
        <p:nvSpPr>
          <p:cNvPr id="218" name="first half of the course: emphasis on skills development…"/>
          <p:cNvSpPr txBox="1">
            <a:spLocks noGrp="1"/>
          </p:cNvSpPr>
          <p:nvPr>
            <p:ph idx="1"/>
          </p:nvPr>
        </p:nvSpPr>
        <p:spPr/>
        <p:txBody>
          <a:bodyPr/>
          <a:lstStyle/>
          <a:p>
            <a:r>
              <a:rPr lang="en-US" dirty="0"/>
              <a:t>We will use:</a:t>
            </a:r>
          </a:p>
          <a:p>
            <a:pPr lvl="1"/>
            <a:r>
              <a:rPr lang="en-US" dirty="0"/>
              <a:t>TypeScript as implementation language</a:t>
            </a:r>
          </a:p>
          <a:p>
            <a:pPr lvl="1"/>
            <a:r>
              <a:rPr lang="en-US" dirty="0"/>
              <a:t>Jest as Testing Framework</a:t>
            </a:r>
          </a:p>
          <a:p>
            <a:pPr lvl="1"/>
            <a:r>
              <a:rPr lang="en-US" dirty="0"/>
              <a:t>Visual Studio Code as our IDE</a:t>
            </a:r>
          </a:p>
          <a:p>
            <a:pPr lvl="1"/>
            <a:r>
              <a:rPr lang="en-US" dirty="0"/>
              <a:t>React for webapps</a:t>
            </a:r>
          </a:p>
          <a:p>
            <a:pPr lvl="1"/>
            <a:r>
              <a:rPr lang="en-US" dirty="0"/>
              <a:t>GitHub Projects for Project Management</a:t>
            </a:r>
          </a:p>
          <a:p>
            <a:pPr lvl="1"/>
            <a:r>
              <a:rPr lang="en-US" dirty="0"/>
              <a:t>GitHub Actions / Netlify for CI/CD</a:t>
            </a:r>
          </a:p>
          <a:p>
            <a:pPr lvl="1"/>
            <a:r>
              <a:rPr lang="en-US" dirty="0"/>
              <a:t>Also, other miscellaneous tools</a:t>
            </a:r>
          </a:p>
          <a:p>
            <a:endParaRPr lang="en-US" dirty="0"/>
          </a:p>
        </p:txBody>
      </p:sp>
      <p:sp>
        <p:nvSpPr>
          <p:cNvPr id="219" name="Slide Number"/>
          <p:cNvSpPr txBox="1">
            <a:spLocks noGrp="1"/>
          </p:cNvSpPr>
          <p:nvPr>
            <p:ph type="sldNum" sz="quarter" idx="12"/>
          </p:nvPr>
        </p:nvSpPr>
        <p:spPr/>
        <p:txBody>
          <a:bodyPr/>
          <a:lstStyle/>
          <a:p>
            <a:fld id="{86CB4B4D-7CA3-9044-876B-883B54F8677D}" type="slidenum">
              <a:rPr lang="en-US"/>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Course Mechanics"/>
          <p:cNvSpPr txBox="1">
            <a:spLocks noGrp="1"/>
          </p:cNvSpPr>
          <p:nvPr>
            <p:ph type="title"/>
          </p:nvPr>
        </p:nvSpPr>
        <p:spPr/>
        <p:txBody>
          <a:bodyPr/>
          <a:lstStyle/>
          <a:p>
            <a:r>
              <a:rPr lang="en-US" dirty="0"/>
              <a:t>Course Mechanics</a:t>
            </a:r>
          </a:p>
        </p:txBody>
      </p:sp>
      <p:sp>
        <p:nvSpPr>
          <p:cNvPr id="184" name="See syllabus for all of the usual stuff…"/>
          <p:cNvSpPr txBox="1">
            <a:spLocks noGrp="1"/>
          </p:cNvSpPr>
          <p:nvPr>
            <p:ph idx="1"/>
          </p:nvPr>
        </p:nvSpPr>
        <p:spPr/>
        <p:txBody>
          <a:bodyPr>
            <a:normAutofit fontScale="92500"/>
          </a:bodyPr>
          <a:lstStyle/>
          <a:p>
            <a:r>
              <a:rPr lang="en-US" dirty="0"/>
              <a:t>Our goal is to provide a productive learning environment to both remote and on-the-ground students</a:t>
            </a:r>
          </a:p>
          <a:p>
            <a:r>
              <a:rPr lang="en-US" dirty="0"/>
              <a:t>100% attendance is expected for both on-the-ground and remote sections</a:t>
            </a:r>
          </a:p>
          <a:p>
            <a:r>
              <a:rPr lang="en-US" dirty="0"/>
              <a:t>Classes will include both lectures and in-class activities.</a:t>
            </a:r>
          </a:p>
          <a:p>
            <a:r>
              <a:rPr lang="en-US" dirty="0"/>
              <a:t>Be sure to bring your laptop</a:t>
            </a:r>
          </a:p>
          <a:p>
            <a:r>
              <a:rPr lang="en-US" dirty="0"/>
              <a:t>Weekly slides will be posted in advance, so be prepared to ask and answer questions about the material.</a:t>
            </a:r>
          </a:p>
        </p:txBody>
      </p:sp>
      <p:sp>
        <p:nvSpPr>
          <p:cNvPr id="2" name="Slide Number Placeholder 1">
            <a:extLst>
              <a:ext uri="{FF2B5EF4-FFF2-40B4-BE49-F238E27FC236}">
                <a16:creationId xmlns:a16="http://schemas.microsoft.com/office/drawing/2014/main" id="{6DBF43BB-13F1-408A-8B9B-BE74663C72AB}"/>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0CA9F-0155-471E-8C28-16719BFE9FB4}"/>
              </a:ext>
            </a:extLst>
          </p:cNvPr>
          <p:cNvSpPr>
            <a:spLocks noGrp="1"/>
          </p:cNvSpPr>
          <p:nvPr>
            <p:ph type="title"/>
          </p:nvPr>
        </p:nvSpPr>
        <p:spPr/>
        <p:txBody>
          <a:bodyPr/>
          <a:lstStyle/>
          <a:p>
            <a:r>
              <a:rPr lang="en-US" dirty="0"/>
              <a:t>Course Mechanics:</a:t>
            </a:r>
            <a:br>
              <a:rPr lang="en-US" dirty="0"/>
            </a:br>
            <a:r>
              <a:rPr lang="en-US" dirty="0"/>
              <a:t>In-Class Exercises and Tutorials</a:t>
            </a:r>
          </a:p>
        </p:txBody>
      </p:sp>
      <p:sp>
        <p:nvSpPr>
          <p:cNvPr id="3" name="Content Placeholder 2">
            <a:extLst>
              <a:ext uri="{FF2B5EF4-FFF2-40B4-BE49-F238E27FC236}">
                <a16:creationId xmlns:a16="http://schemas.microsoft.com/office/drawing/2014/main" id="{83E7DD52-8BF4-47F1-A03F-8790E75F276E}"/>
              </a:ext>
            </a:extLst>
          </p:cNvPr>
          <p:cNvSpPr>
            <a:spLocks noGrp="1"/>
          </p:cNvSpPr>
          <p:nvPr>
            <p:ph idx="1"/>
          </p:nvPr>
        </p:nvSpPr>
        <p:spPr/>
        <p:txBody>
          <a:bodyPr/>
          <a:lstStyle/>
          <a:p>
            <a:r>
              <a:rPr lang="en-US" dirty="0"/>
              <a:t>There will often be in-class exercises to give you practice with the technologies we will use.</a:t>
            </a:r>
          </a:p>
          <a:p>
            <a:r>
              <a:rPr lang="en-US" dirty="0"/>
              <a:t>In addition, there will be tutorials posted on the web.</a:t>
            </a:r>
          </a:p>
          <a:p>
            <a:r>
              <a:rPr lang="en-US" dirty="0"/>
              <a:t>Typically, will consist of structured steps that will guide you through a typical task</a:t>
            </a:r>
          </a:p>
          <a:p>
            <a:r>
              <a:rPr lang="en-US" dirty="0"/>
              <a:t>Each instructor will use </a:t>
            </a:r>
            <a:r>
              <a:rPr lang="en-US" b="1" dirty="0">
                <a:solidFill>
                  <a:srgbClr val="FF0000"/>
                </a:solidFill>
              </a:rPr>
              <a:t>individual approach </a:t>
            </a:r>
            <a:r>
              <a:rPr lang="en-US" dirty="0"/>
              <a:t>to grade in-class activities.</a:t>
            </a:r>
          </a:p>
          <a:p>
            <a:endParaRPr lang="en-US" dirty="0"/>
          </a:p>
          <a:p>
            <a:endParaRPr lang="en-US" dirty="0"/>
          </a:p>
        </p:txBody>
      </p:sp>
      <p:sp>
        <p:nvSpPr>
          <p:cNvPr id="4" name="Slide Number Placeholder 3">
            <a:extLst>
              <a:ext uri="{FF2B5EF4-FFF2-40B4-BE49-F238E27FC236}">
                <a16:creationId xmlns:a16="http://schemas.microsoft.com/office/drawing/2014/main" id="{FDF8C937-3F72-4BE9-A627-86A7D9E23D6F}"/>
              </a:ext>
            </a:extLst>
          </p:cNvPr>
          <p:cNvSpPr>
            <a:spLocks noGrp="1"/>
          </p:cNvSpPr>
          <p:nvPr>
            <p:ph type="sldNum" sz="quarter" idx="12"/>
          </p:nvPr>
        </p:nvSpPr>
        <p:spPr/>
        <p:txBody>
          <a:bodyPr/>
          <a:lstStyle/>
          <a:p>
            <a:fld id="{20F37917-FD3A-4669-9018-DA04BCDD3D75}" type="slidenum">
              <a:rPr lang="en-US" smtClean="0"/>
              <a:t>14</a:t>
            </a:fld>
            <a:endParaRPr lang="en-US"/>
          </a:p>
        </p:txBody>
      </p:sp>
    </p:spTree>
    <p:extLst>
      <p:ext uri="{BB962C8B-B14F-4D97-AF65-F5344CB8AC3E}">
        <p14:creationId xmlns:p14="http://schemas.microsoft.com/office/powerpoint/2010/main" val="5046518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F8AAD-C000-4577-AEBC-F85F657FFE8C}"/>
              </a:ext>
            </a:extLst>
          </p:cNvPr>
          <p:cNvSpPr>
            <a:spLocks noGrp="1"/>
          </p:cNvSpPr>
          <p:nvPr>
            <p:ph type="title"/>
          </p:nvPr>
        </p:nvSpPr>
        <p:spPr/>
        <p:txBody>
          <a:bodyPr/>
          <a:lstStyle/>
          <a:p>
            <a:r>
              <a:rPr lang="en-US" dirty="0"/>
              <a:t>Course Requirements</a:t>
            </a:r>
          </a:p>
        </p:txBody>
      </p:sp>
      <p:sp>
        <p:nvSpPr>
          <p:cNvPr id="3" name="Text Placeholder 2">
            <a:extLst>
              <a:ext uri="{FF2B5EF4-FFF2-40B4-BE49-F238E27FC236}">
                <a16:creationId xmlns:a16="http://schemas.microsoft.com/office/drawing/2014/main" id="{3B13C7A6-A28D-4387-9F64-48979188D9B1}"/>
              </a:ext>
            </a:extLst>
          </p:cNvPr>
          <p:cNvSpPr>
            <a:spLocks noGrp="1"/>
          </p:cNvSpPr>
          <p:nvPr>
            <p:ph idx="1"/>
          </p:nvPr>
        </p:nvSpPr>
        <p:spPr/>
        <p:txBody>
          <a:bodyPr>
            <a:normAutofit/>
          </a:bodyPr>
          <a:lstStyle/>
          <a:p>
            <a:r>
              <a:rPr lang="en-US" dirty="0"/>
              <a:t>We will start with an individual project, divided into 2 deliverables.  This is to be done individually</a:t>
            </a:r>
          </a:p>
          <a:p>
            <a:r>
              <a:rPr lang="en-US" dirty="0"/>
              <a:t>Then a group project, done in teams of about 4 people</a:t>
            </a:r>
          </a:p>
          <a:p>
            <a:r>
              <a:rPr lang="en-US" dirty="0"/>
              <a:t>There will be an exam in Week 9.</a:t>
            </a:r>
          </a:p>
          <a:p>
            <a:r>
              <a:rPr lang="en-US" dirty="0"/>
              <a:t>The overall grading breakdown is:</a:t>
            </a:r>
          </a:p>
          <a:p>
            <a:pPr lvl="1"/>
            <a:r>
              <a:rPr lang="en-US" dirty="0"/>
              <a:t>30% Assignments (i.e., the Individual Project)</a:t>
            </a:r>
          </a:p>
          <a:p>
            <a:pPr lvl="1"/>
            <a:r>
              <a:rPr lang="en-US" dirty="0"/>
              <a:t>40% Team Project</a:t>
            </a:r>
          </a:p>
          <a:p>
            <a:pPr lvl="1"/>
            <a:r>
              <a:rPr lang="en-US" dirty="0"/>
              <a:t>10% Quizzes and in-class activities</a:t>
            </a:r>
          </a:p>
          <a:p>
            <a:pPr lvl="1"/>
            <a:r>
              <a:rPr lang="en-US" dirty="0"/>
              <a:t>20% Exam</a:t>
            </a:r>
          </a:p>
        </p:txBody>
      </p:sp>
      <p:sp>
        <p:nvSpPr>
          <p:cNvPr id="7" name="Slide Number Placeholder 6">
            <a:extLst>
              <a:ext uri="{FF2B5EF4-FFF2-40B4-BE49-F238E27FC236}">
                <a16:creationId xmlns:a16="http://schemas.microsoft.com/office/drawing/2014/main" id="{C3226C9D-2553-4272-88E2-CE134DEACCAB}"/>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15</a:t>
            </a:fld>
            <a:endParaRPr lang="en-US"/>
          </a:p>
        </p:txBody>
      </p:sp>
    </p:spTree>
    <p:extLst>
      <p:ext uri="{BB962C8B-B14F-4D97-AF65-F5344CB8AC3E}">
        <p14:creationId xmlns:p14="http://schemas.microsoft.com/office/powerpoint/2010/main" val="31918664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F8AAD-C000-4577-AEBC-F85F657FFE8C}"/>
              </a:ext>
            </a:extLst>
          </p:cNvPr>
          <p:cNvSpPr>
            <a:spLocks noGrp="1"/>
          </p:cNvSpPr>
          <p:nvPr>
            <p:ph type="title"/>
          </p:nvPr>
        </p:nvSpPr>
        <p:spPr/>
        <p:txBody>
          <a:bodyPr/>
          <a:lstStyle/>
          <a:p>
            <a:r>
              <a:rPr lang="en-US" dirty="0"/>
              <a:t>Introducing </a:t>
            </a:r>
            <a:r>
              <a:rPr lang="en-US" dirty="0" err="1"/>
              <a:t>Covey.Town</a:t>
            </a:r>
            <a:endParaRPr lang="en-US" dirty="0"/>
          </a:p>
        </p:txBody>
      </p:sp>
      <p:sp>
        <p:nvSpPr>
          <p:cNvPr id="3" name="Text Placeholder 2">
            <a:extLst>
              <a:ext uri="{FF2B5EF4-FFF2-40B4-BE49-F238E27FC236}">
                <a16:creationId xmlns:a16="http://schemas.microsoft.com/office/drawing/2014/main" id="{3B13C7A6-A28D-4387-9F64-48979188D9B1}"/>
              </a:ext>
            </a:extLst>
          </p:cNvPr>
          <p:cNvSpPr>
            <a:spLocks noGrp="1"/>
          </p:cNvSpPr>
          <p:nvPr>
            <p:ph idx="1"/>
          </p:nvPr>
        </p:nvSpPr>
        <p:spPr>
          <a:xfrm>
            <a:off x="838200" y="1500160"/>
            <a:ext cx="5618356" cy="4351338"/>
          </a:xfrm>
        </p:spPr>
        <p:txBody>
          <a:bodyPr>
            <a:normAutofit lnSpcReduction="10000"/>
          </a:bodyPr>
          <a:lstStyle/>
          <a:p>
            <a:r>
              <a:rPr lang="en-US" dirty="0"/>
              <a:t>Individual projects will help you become familiar with the codebase.</a:t>
            </a:r>
          </a:p>
          <a:p>
            <a:r>
              <a:rPr lang="en-US" dirty="0"/>
              <a:t>You will propose new features that will be implemented as part of team project</a:t>
            </a:r>
          </a:p>
          <a:p>
            <a:r>
              <a:rPr lang="en-US" dirty="0"/>
              <a:t>Further breakdown of team project grade (i.e., 40%) is:</a:t>
            </a:r>
          </a:p>
          <a:p>
            <a:pPr lvl="1"/>
            <a:r>
              <a:rPr lang="en-US" dirty="0"/>
              <a:t>30% Features and Testing</a:t>
            </a:r>
          </a:p>
          <a:p>
            <a:pPr lvl="1"/>
            <a:r>
              <a:rPr lang="en-US" dirty="0"/>
              <a:t>20% Project Pitch / Plan</a:t>
            </a:r>
          </a:p>
          <a:p>
            <a:pPr lvl="1"/>
            <a:r>
              <a:rPr lang="en-US" dirty="0"/>
              <a:t>15% Meetings and Evidence of work</a:t>
            </a:r>
          </a:p>
          <a:p>
            <a:pPr lvl="1"/>
            <a:r>
              <a:rPr lang="en-US" dirty="0"/>
              <a:t>35% Report and Demo</a:t>
            </a:r>
          </a:p>
        </p:txBody>
      </p:sp>
      <p:sp>
        <p:nvSpPr>
          <p:cNvPr id="7" name="Slide Number Placeholder 6">
            <a:extLst>
              <a:ext uri="{FF2B5EF4-FFF2-40B4-BE49-F238E27FC236}">
                <a16:creationId xmlns:a16="http://schemas.microsoft.com/office/drawing/2014/main" id="{C3226C9D-2553-4272-88E2-CE134DEACCAB}"/>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16</a:t>
            </a:fld>
            <a:endParaRPr lang="en-US" dirty="0"/>
          </a:p>
        </p:txBody>
      </p:sp>
      <p:pic>
        <p:nvPicPr>
          <p:cNvPr id="4" name="Picture 2" descr="Conversation Areas in Covey.Town">
            <a:extLst>
              <a:ext uri="{FF2B5EF4-FFF2-40B4-BE49-F238E27FC236}">
                <a16:creationId xmlns:a16="http://schemas.microsoft.com/office/drawing/2014/main" id="{CD25A98C-6460-DA1F-D73B-2EC23F2B081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565316" y="1703516"/>
            <a:ext cx="4877693" cy="3450967"/>
          </a:xfrm>
          <a:prstGeom prst="rect">
            <a:avLst/>
          </a:prstGeom>
          <a:noFill/>
          <a:extLst>
            <a:ext uri="{909E8E84-426E-40DD-AFC4-6F175D3DCCD1}">
              <a14:hiddenFill xmlns:a14="http://schemas.microsoft.com/office/drawing/2010/main">
                <a:solidFill>
                  <a:srgbClr val="FFFFFF"/>
                </a:solidFill>
              </a14:hiddenFill>
            </a:ext>
          </a:extLst>
        </p:spPr>
      </p:pic>
      <p:sp>
        <p:nvSpPr>
          <p:cNvPr id="5" name="Text Placeholder 2">
            <a:extLst>
              <a:ext uri="{FF2B5EF4-FFF2-40B4-BE49-F238E27FC236}">
                <a16:creationId xmlns:a16="http://schemas.microsoft.com/office/drawing/2014/main" id="{9E3EB6B5-1CBD-EBF7-9E2B-FDF2FC9DBE96}"/>
              </a:ext>
            </a:extLst>
          </p:cNvPr>
          <p:cNvSpPr txBox="1">
            <a:spLocks/>
          </p:cNvSpPr>
          <p:nvPr/>
        </p:nvSpPr>
        <p:spPr>
          <a:xfrm>
            <a:off x="838200" y="5641685"/>
            <a:ext cx="10894742" cy="81074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rgbClr val="FF0000"/>
                </a:solidFill>
              </a:rPr>
              <a:t>Peer evaluations will be utilized, and Individual contributions WILL impact your project grade.</a:t>
            </a:r>
          </a:p>
        </p:txBody>
      </p:sp>
    </p:spTree>
    <p:extLst>
      <p:ext uri="{BB962C8B-B14F-4D97-AF65-F5344CB8AC3E}">
        <p14:creationId xmlns:p14="http://schemas.microsoft.com/office/powerpoint/2010/main" val="25277241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Grade Appeal Policy"/>
          <p:cNvSpPr txBox="1">
            <a:spLocks noGrp="1"/>
          </p:cNvSpPr>
          <p:nvPr>
            <p:ph type="title"/>
          </p:nvPr>
        </p:nvSpPr>
        <p:spPr/>
        <p:txBody>
          <a:bodyPr/>
          <a:lstStyle>
            <a:lvl1pPr>
              <a:defRPr>
                <a:solidFill>
                  <a:srgbClr val="005493"/>
                </a:solidFill>
              </a:defRPr>
            </a:lvl1pPr>
          </a:lstStyle>
          <a:p>
            <a:r>
              <a:rPr lang="en-US" dirty="0">
                <a:solidFill>
                  <a:srgbClr val="0070C0"/>
                </a:solidFill>
              </a:rPr>
              <a:t>Grade Appeal Policy</a:t>
            </a:r>
          </a:p>
        </p:txBody>
      </p:sp>
      <p:sp>
        <p:nvSpPr>
          <p:cNvPr id="254" name="scores for homeworks/projects/midterms will be final two weeks after it has been returned to you"/>
          <p:cNvSpPr txBox="1">
            <a:spLocks noGrp="1"/>
          </p:cNvSpPr>
          <p:nvPr>
            <p:ph idx="1"/>
          </p:nvPr>
        </p:nvSpPr>
        <p:spPr/>
        <p:txBody>
          <a:bodyPr>
            <a:normAutofit/>
          </a:bodyPr>
          <a:lstStyle>
            <a:lvl1pPr>
              <a:defRPr>
                <a:solidFill>
                  <a:srgbClr val="000000"/>
                </a:solidFill>
              </a:defRPr>
            </a:lvl1pPr>
          </a:lstStyle>
          <a:p>
            <a:r>
              <a:rPr lang="en-US" dirty="0"/>
              <a:t>If you have concerns regarding the grading of your work, please let us know right away.</a:t>
            </a:r>
          </a:p>
          <a:p>
            <a:pPr lvl="1"/>
            <a:r>
              <a:rPr lang="en-US" dirty="0"/>
              <a:t>All regrade requests must be made through </a:t>
            </a:r>
            <a:r>
              <a:rPr lang="en-US" dirty="0" err="1"/>
              <a:t>Gradescope</a:t>
            </a:r>
            <a:r>
              <a:rPr lang="en-US" dirty="0"/>
              <a:t>.</a:t>
            </a:r>
          </a:p>
          <a:p>
            <a:pPr lvl="2"/>
            <a:r>
              <a:rPr lang="en-US" dirty="0" err="1"/>
              <a:t>GradeScope</a:t>
            </a:r>
            <a:r>
              <a:rPr lang="en-US" dirty="0"/>
              <a:t> provides an interface that allows us to review all regrade requests in one place. </a:t>
            </a:r>
          </a:p>
          <a:p>
            <a:pPr lvl="1"/>
            <a:r>
              <a:rPr lang="en-US" dirty="0"/>
              <a:t>Do </a:t>
            </a:r>
            <a:r>
              <a:rPr lang="en-US" dirty="0">
                <a:solidFill>
                  <a:srgbClr val="FF0000"/>
                </a:solidFill>
              </a:rPr>
              <a:t>not</a:t>
            </a:r>
            <a:r>
              <a:rPr lang="en-US" dirty="0"/>
              <a:t> post on Piazza or email your TA or instructor </a:t>
            </a:r>
          </a:p>
          <a:p>
            <a:pPr lvl="1"/>
            <a:r>
              <a:rPr lang="en-US" dirty="0"/>
              <a:t>All regrade requests must be submitted within 7 days from your receipt of the graded work. </a:t>
            </a:r>
          </a:p>
          <a:p>
            <a:pPr lvl="1"/>
            <a:r>
              <a:rPr lang="en-US" dirty="0"/>
              <a:t>If your regrade request is closed and you feel that the response was not satisfactory, you may appeal to the instructor via email within 48 hours </a:t>
            </a:r>
          </a:p>
        </p:txBody>
      </p:sp>
      <p:sp>
        <p:nvSpPr>
          <p:cNvPr id="255" name="Slide Number"/>
          <p:cNvSpPr txBox="1">
            <a:spLocks noGrp="1"/>
          </p:cNvSpPr>
          <p:nvPr>
            <p:ph type="sldNum" sz="quarter" idx="12"/>
          </p:nvPr>
        </p:nvSpPr>
        <p:spPr/>
        <p:txBody>
          <a:bodyPr/>
          <a:lstStyle/>
          <a:p>
            <a:fld id="{86CB4B4D-7CA3-9044-876B-883B54F8677D}" type="slidenum">
              <a:rPr lang="en-US"/>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Late Policy"/>
          <p:cNvSpPr txBox="1">
            <a:spLocks noGrp="1"/>
          </p:cNvSpPr>
          <p:nvPr>
            <p:ph type="title"/>
          </p:nvPr>
        </p:nvSpPr>
        <p:spPr/>
        <p:txBody>
          <a:bodyPr/>
          <a:lstStyle>
            <a:lvl1pPr>
              <a:defRPr>
                <a:solidFill>
                  <a:srgbClr val="005493"/>
                </a:solidFill>
              </a:defRPr>
            </a:lvl1pPr>
          </a:lstStyle>
          <a:p>
            <a:r>
              <a:rPr lang="en-US" dirty="0">
                <a:solidFill>
                  <a:srgbClr val="0070C0"/>
                </a:solidFill>
              </a:rPr>
              <a:t>Late Policy</a:t>
            </a:r>
          </a:p>
        </p:txBody>
      </p:sp>
      <p:sp>
        <p:nvSpPr>
          <p:cNvPr id="258" name="Your work is late if it is not turned in by the deadline. The official clock is the time on the submission tool (github.ccs.neu.edu).…"/>
          <p:cNvSpPr txBox="1">
            <a:spLocks noGrp="1"/>
          </p:cNvSpPr>
          <p:nvPr>
            <p:ph idx="1"/>
          </p:nvPr>
        </p:nvSpPr>
        <p:spPr>
          <a:xfrm>
            <a:off x="838200" y="1500160"/>
            <a:ext cx="8662639" cy="4856190"/>
          </a:xfrm>
        </p:spPr>
        <p:txBody>
          <a:bodyPr>
            <a:normAutofit/>
          </a:bodyPr>
          <a:lstStyle/>
          <a:p>
            <a:r>
              <a:rPr lang="en-US" dirty="0"/>
              <a:t>Your work is </a:t>
            </a:r>
            <a:r>
              <a:rPr lang="en-US" b="1" dirty="0"/>
              <a:t>late</a:t>
            </a:r>
            <a:r>
              <a:rPr lang="en-US" dirty="0"/>
              <a:t> if it is not turned in by the deadline. </a:t>
            </a:r>
          </a:p>
          <a:p>
            <a:pPr lvl="1"/>
            <a:r>
              <a:rPr lang="en-US" dirty="0"/>
              <a:t>10% will be deducted for late HW (individual assignments) turned in within 24 hours after the due date </a:t>
            </a:r>
          </a:p>
          <a:p>
            <a:pPr lvl="1"/>
            <a:r>
              <a:rPr lang="en-US" dirty="0"/>
              <a:t>Individual assignments submitted more than 24 hours late will receive a zero.</a:t>
            </a:r>
          </a:p>
          <a:p>
            <a:pPr lvl="1"/>
            <a:r>
              <a:rPr lang="en-US" dirty="0"/>
              <a:t>If you're worried about being busy around the time of a HW submission, please plan ahead and get started early.</a:t>
            </a:r>
          </a:p>
          <a:p>
            <a:pPr lvl="1"/>
            <a:r>
              <a:rPr lang="en-US" dirty="0"/>
              <a:t>No late submissions allowed for any </a:t>
            </a:r>
            <a:r>
              <a:rPr lang="en-US" b="1" dirty="0"/>
              <a:t>group work</a:t>
            </a:r>
          </a:p>
          <a:p>
            <a:pPr lvl="1"/>
            <a:r>
              <a:rPr lang="en-US" dirty="0"/>
              <a:t>If you have an accommodation from Disability </a:t>
            </a:r>
            <a:r>
              <a:rPr lang="en-US"/>
              <a:t>Resource Center, </a:t>
            </a:r>
            <a:r>
              <a:rPr lang="en-US" dirty="0"/>
              <a:t>you must request it from the instructors separately for each assignment or exam.</a:t>
            </a:r>
          </a:p>
          <a:p>
            <a:pPr lvl="2"/>
            <a:r>
              <a:rPr lang="en-US" dirty="0"/>
              <a:t>DRC Accommodations are usually NOT available for Group Assignments</a:t>
            </a:r>
          </a:p>
        </p:txBody>
      </p:sp>
      <p:sp>
        <p:nvSpPr>
          <p:cNvPr id="259" name="Slide Number"/>
          <p:cNvSpPr txBox="1">
            <a:spLocks noGrp="1"/>
          </p:cNvSpPr>
          <p:nvPr>
            <p:ph type="sldNum" sz="quarter" idx="12"/>
          </p:nvPr>
        </p:nvSpPr>
        <p:spPr/>
        <p:txBody>
          <a:bodyPr/>
          <a:lstStyle/>
          <a:p>
            <a:fld id="{86CB4B4D-7CA3-9044-876B-883B54F8677D}" type="slidenum">
              <a:rPr lang="en-US"/>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D8E7C-85CF-4AF5-8090-304D54E13733}"/>
              </a:ext>
            </a:extLst>
          </p:cNvPr>
          <p:cNvSpPr>
            <a:spLocks noGrp="1"/>
          </p:cNvSpPr>
          <p:nvPr>
            <p:ph type="title"/>
          </p:nvPr>
        </p:nvSpPr>
        <p:spPr/>
        <p:txBody>
          <a:bodyPr/>
          <a:lstStyle/>
          <a:p>
            <a:r>
              <a:rPr lang="en-US" dirty="0"/>
              <a:t>Academic Integrity (1)</a:t>
            </a:r>
          </a:p>
        </p:txBody>
      </p:sp>
      <p:sp>
        <p:nvSpPr>
          <p:cNvPr id="3" name="Text Placeholder 2">
            <a:extLst>
              <a:ext uri="{FF2B5EF4-FFF2-40B4-BE49-F238E27FC236}">
                <a16:creationId xmlns:a16="http://schemas.microsoft.com/office/drawing/2014/main" id="{F3F41972-2455-48E2-B0C8-0C2FD08B1049}"/>
              </a:ext>
            </a:extLst>
          </p:cNvPr>
          <p:cNvSpPr>
            <a:spLocks noGrp="1"/>
          </p:cNvSpPr>
          <p:nvPr>
            <p:ph idx="1"/>
          </p:nvPr>
        </p:nvSpPr>
        <p:spPr/>
        <p:txBody>
          <a:bodyPr>
            <a:normAutofit fontScale="92500" lnSpcReduction="10000"/>
          </a:bodyPr>
          <a:lstStyle/>
          <a:p>
            <a:r>
              <a:rPr lang="en-US" dirty="0"/>
              <a:t>Students must work individually on all homework assignments.</a:t>
            </a:r>
          </a:p>
          <a:p>
            <a:r>
              <a:rPr lang="en-US" dirty="0"/>
              <a:t>We encourage you to have high-level discussions with other students in the class about the assignments, however, we require that when you turn in an assignment, it is only your work. That is, copying any part of another student's assignment is strictly prohibited.</a:t>
            </a:r>
          </a:p>
          <a:p>
            <a:r>
              <a:rPr lang="en-US" dirty="0"/>
              <a:t>If you steal someone else's work, you </a:t>
            </a:r>
            <a:r>
              <a:rPr lang="en-US" dirty="0">
                <a:solidFill>
                  <a:srgbClr val="FF0000"/>
                </a:solidFill>
              </a:rPr>
              <a:t>fail </a:t>
            </a:r>
            <a:r>
              <a:rPr lang="en-US" dirty="0"/>
              <a:t>the class.</a:t>
            </a:r>
          </a:p>
          <a:p>
            <a:r>
              <a:rPr lang="en-US" dirty="0"/>
              <a:t>You are responsible for protecting your work. If someone uses your work, with or without your permission, you </a:t>
            </a:r>
            <a:r>
              <a:rPr lang="en-US" dirty="0">
                <a:solidFill>
                  <a:srgbClr val="FF0000"/>
                </a:solidFill>
              </a:rPr>
              <a:t>fail</a:t>
            </a:r>
            <a:r>
              <a:rPr lang="en-US" dirty="0"/>
              <a:t> the class.</a:t>
            </a:r>
          </a:p>
        </p:txBody>
      </p:sp>
      <p:sp>
        <p:nvSpPr>
          <p:cNvPr id="4" name="Slide Number Placeholder 3">
            <a:extLst>
              <a:ext uri="{FF2B5EF4-FFF2-40B4-BE49-F238E27FC236}">
                <a16:creationId xmlns:a16="http://schemas.microsoft.com/office/drawing/2014/main" id="{34D72AC8-7059-4398-976F-9B0E0D6DABC0}"/>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19</a:t>
            </a:fld>
            <a:endParaRPr lang="en-US"/>
          </a:p>
        </p:txBody>
      </p:sp>
    </p:spTree>
    <p:extLst>
      <p:ext uri="{BB962C8B-B14F-4D97-AF65-F5344CB8AC3E}">
        <p14:creationId xmlns:p14="http://schemas.microsoft.com/office/powerpoint/2010/main" val="42231830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Teaching Assistants"/>
          <p:cNvSpPr txBox="1">
            <a:spLocks noGrp="1"/>
          </p:cNvSpPr>
          <p:nvPr>
            <p:ph type="title"/>
          </p:nvPr>
        </p:nvSpPr>
        <p:spPr/>
        <p:txBody>
          <a:bodyPr/>
          <a:lstStyle>
            <a:lvl1pPr>
              <a:defRPr>
                <a:solidFill>
                  <a:srgbClr val="005493"/>
                </a:solidFill>
              </a:defRPr>
            </a:lvl1pPr>
          </a:lstStyle>
          <a:p>
            <a:r>
              <a:rPr lang="en-US" dirty="0">
                <a:solidFill>
                  <a:srgbClr val="0070C0"/>
                </a:solidFill>
              </a:rPr>
              <a:t>Instructors</a:t>
            </a:r>
          </a:p>
        </p:txBody>
      </p:sp>
      <p:pic>
        <p:nvPicPr>
          <p:cNvPr id="5" name="Content Placeholder 4" descr="A person smiling for the camera&#10;&#10;Description automatically generated with medium confidence">
            <a:extLst>
              <a:ext uri="{FF2B5EF4-FFF2-40B4-BE49-F238E27FC236}">
                <a16:creationId xmlns:a16="http://schemas.microsoft.com/office/drawing/2014/main" id="{6A155A6F-7642-4401-9E02-DEBB5958D39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82308" y="1694887"/>
            <a:ext cx="2708548" cy="2708548"/>
          </a:xfrm>
        </p:spPr>
      </p:pic>
      <p:sp>
        <p:nvSpPr>
          <p:cNvPr id="138" name="Slide Number"/>
          <p:cNvSpPr txBox="1">
            <a:spLocks noGrp="1"/>
          </p:cNvSpPr>
          <p:nvPr>
            <p:ph type="sldNum" sz="quarter" idx="12"/>
          </p:nvPr>
        </p:nvSpPr>
        <p:spPr/>
        <p:txBody>
          <a:bodyPr/>
          <a:lstStyle/>
          <a:p>
            <a:fld id="{86CB4B4D-7CA3-9044-876B-883B54F8677D}" type="slidenum">
              <a:rPr lang="en-US"/>
              <a:pPr/>
              <a:t>2</a:t>
            </a:fld>
            <a:endParaRPr lang="en-US"/>
          </a:p>
        </p:txBody>
      </p:sp>
      <p:sp>
        <p:nvSpPr>
          <p:cNvPr id="3" name="TextBox 2">
            <a:extLst>
              <a:ext uri="{FF2B5EF4-FFF2-40B4-BE49-F238E27FC236}">
                <a16:creationId xmlns:a16="http://schemas.microsoft.com/office/drawing/2014/main" id="{81AF1A5E-CF2C-4F6C-AD06-8F79A5F94003}"/>
              </a:ext>
            </a:extLst>
          </p:cNvPr>
          <p:cNvSpPr txBox="1"/>
          <p:nvPr/>
        </p:nvSpPr>
        <p:spPr>
          <a:xfrm>
            <a:off x="6928887" y="4874380"/>
            <a:ext cx="2180397" cy="13080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7625" tIns="47625" rIns="47625" bIns="47625" numCol="1" spcCol="38100" rtlCol="0" anchor="t">
            <a:spAutoFit/>
          </a:bodyPr>
          <a:lstStyle/>
          <a:p>
            <a:pPr algn="ctr"/>
            <a:r>
              <a:rPr lang="en-US" sz="2625" dirty="0">
                <a:latin typeface="Calibri" panose="020F0502020204030204" pitchFamily="34" charset="0"/>
                <a:cs typeface="Calibri" panose="020F0502020204030204" pitchFamily="34" charset="0"/>
              </a:rPr>
              <a:t>Mitch Wand</a:t>
            </a:r>
          </a:p>
          <a:p>
            <a:pPr algn="ctr"/>
            <a:endParaRPr lang="en-US" sz="2625" dirty="0">
              <a:latin typeface="Calibri" panose="020F0502020204030204" pitchFamily="34" charset="0"/>
              <a:cs typeface="Calibri" panose="020F0502020204030204" pitchFamily="34" charset="0"/>
            </a:endParaRPr>
          </a:p>
          <a:p>
            <a:pPr algn="ctr"/>
            <a:r>
              <a:rPr lang="en-US" sz="2625" i="1" dirty="0">
                <a:latin typeface="Calibri" panose="020F0502020204030204" pitchFamily="34" charset="0"/>
                <a:cs typeface="Calibri" panose="020F0502020204030204" pitchFamily="34" charset="0"/>
              </a:rPr>
              <a:t>Section 5     </a:t>
            </a:r>
          </a:p>
        </p:txBody>
      </p:sp>
      <p:sp>
        <p:nvSpPr>
          <p:cNvPr id="14" name="TextBox 13">
            <a:extLst>
              <a:ext uri="{FF2B5EF4-FFF2-40B4-BE49-F238E27FC236}">
                <a16:creationId xmlns:a16="http://schemas.microsoft.com/office/drawing/2014/main" id="{1A2C6B78-75B5-4B9F-94DD-D71A7F3DFA6F}"/>
              </a:ext>
            </a:extLst>
          </p:cNvPr>
          <p:cNvSpPr txBox="1"/>
          <p:nvPr/>
        </p:nvSpPr>
        <p:spPr>
          <a:xfrm>
            <a:off x="1146383" y="4848468"/>
            <a:ext cx="2180397" cy="13080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7625" tIns="47625" rIns="47625" bIns="47625" numCol="1" spcCol="38100" rtlCol="0" anchor="t">
            <a:spAutoFit/>
          </a:bodyPr>
          <a:lstStyle/>
          <a:p>
            <a:pPr algn="ctr"/>
            <a:r>
              <a:rPr lang="en-US" sz="2625" dirty="0">
                <a:latin typeface="Calibri" panose="020F0502020204030204" pitchFamily="34" charset="0"/>
                <a:cs typeface="Calibri" panose="020F0502020204030204" pitchFamily="34" charset="0"/>
              </a:rPr>
              <a:t>Jonathan Bell</a:t>
            </a:r>
          </a:p>
          <a:p>
            <a:pPr algn="ctr"/>
            <a:endParaRPr lang="en-US" sz="2625" dirty="0">
              <a:latin typeface="Calibri" panose="020F0502020204030204" pitchFamily="34" charset="0"/>
              <a:cs typeface="Calibri" panose="020F0502020204030204" pitchFamily="34" charset="0"/>
            </a:endParaRPr>
          </a:p>
          <a:p>
            <a:pPr algn="ctr"/>
            <a:r>
              <a:rPr lang="en-US" sz="2625" i="1" dirty="0">
                <a:latin typeface="Calibri" panose="020F0502020204030204" pitchFamily="34" charset="0"/>
                <a:cs typeface="Calibri" panose="020F0502020204030204" pitchFamily="34" charset="0"/>
              </a:rPr>
              <a:t>Section 4</a:t>
            </a:r>
          </a:p>
        </p:txBody>
      </p:sp>
      <p:sp>
        <p:nvSpPr>
          <p:cNvPr id="15" name="TextBox 14">
            <a:extLst>
              <a:ext uri="{FF2B5EF4-FFF2-40B4-BE49-F238E27FC236}">
                <a16:creationId xmlns:a16="http://schemas.microsoft.com/office/drawing/2014/main" id="{418EBC79-D586-4EF1-9F65-B76A9E709F75}"/>
              </a:ext>
            </a:extLst>
          </p:cNvPr>
          <p:cNvSpPr txBox="1"/>
          <p:nvPr/>
        </p:nvSpPr>
        <p:spPr>
          <a:xfrm>
            <a:off x="4059008" y="4896558"/>
            <a:ext cx="2180397" cy="13080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7625" tIns="47625" rIns="47625" bIns="47625" numCol="1" spcCol="38100" rtlCol="0" anchor="t">
            <a:spAutoFit/>
          </a:bodyPr>
          <a:lstStyle/>
          <a:p>
            <a:pPr algn="ctr"/>
            <a:r>
              <a:rPr lang="en-US" sz="2625" dirty="0">
                <a:latin typeface="Calibri" panose="020F0502020204030204" pitchFamily="34" charset="0"/>
                <a:cs typeface="Calibri" panose="020F0502020204030204" pitchFamily="34" charset="0"/>
              </a:rPr>
              <a:t>Adeel Bhutta</a:t>
            </a:r>
          </a:p>
          <a:p>
            <a:pPr algn="ctr"/>
            <a:endParaRPr lang="en-US" sz="2625" dirty="0">
              <a:latin typeface="Calibri" panose="020F0502020204030204" pitchFamily="34" charset="0"/>
              <a:cs typeface="Calibri" panose="020F0502020204030204" pitchFamily="34" charset="0"/>
            </a:endParaRPr>
          </a:p>
          <a:p>
            <a:pPr algn="ctr"/>
            <a:r>
              <a:rPr lang="en-US" sz="2625" i="1" dirty="0">
                <a:latin typeface="Calibri" panose="020F0502020204030204" pitchFamily="34" charset="0"/>
                <a:cs typeface="Calibri" panose="020F0502020204030204" pitchFamily="34" charset="0"/>
              </a:rPr>
              <a:t>Section 2 &amp; 3</a:t>
            </a:r>
          </a:p>
        </p:txBody>
      </p:sp>
      <p:pic>
        <p:nvPicPr>
          <p:cNvPr id="7" name="Picture 6" descr="A person wearing glasses&#10;&#10;Description automatically generated with medium confidence">
            <a:extLst>
              <a:ext uri="{FF2B5EF4-FFF2-40B4-BE49-F238E27FC236}">
                <a16:creationId xmlns:a16="http://schemas.microsoft.com/office/drawing/2014/main" id="{DD1A8293-F77C-4F00-85AE-1615F25D0B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94933" y="1694887"/>
            <a:ext cx="2708548" cy="2708548"/>
          </a:xfrm>
          <a:prstGeom prst="rect">
            <a:avLst/>
          </a:prstGeom>
        </p:spPr>
      </p:pic>
      <p:pic>
        <p:nvPicPr>
          <p:cNvPr id="17" name="Picture 16" descr="A picture containing person, sky, person, outdoor&#10;&#10;Description automatically generated">
            <a:extLst>
              <a:ext uri="{FF2B5EF4-FFF2-40B4-BE49-F238E27FC236}">
                <a16:creationId xmlns:a16="http://schemas.microsoft.com/office/drawing/2014/main" id="{70D8630F-1DE6-435F-80AB-48F303CB91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42769" y="1684138"/>
            <a:ext cx="2708548" cy="2708548"/>
          </a:xfrm>
          <a:prstGeom prst="rect">
            <a:avLst/>
          </a:prstGeom>
        </p:spPr>
      </p:pic>
    </p:spTree>
    <p:extLst>
      <p:ext uri="{BB962C8B-B14F-4D97-AF65-F5344CB8AC3E}">
        <p14:creationId xmlns:p14="http://schemas.microsoft.com/office/powerpoint/2010/main" val="37741869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E9E53-F40E-46F3-8B32-BE0138F441B1}"/>
              </a:ext>
            </a:extLst>
          </p:cNvPr>
          <p:cNvSpPr>
            <a:spLocks noGrp="1"/>
          </p:cNvSpPr>
          <p:nvPr>
            <p:ph type="title"/>
          </p:nvPr>
        </p:nvSpPr>
        <p:spPr/>
        <p:txBody>
          <a:bodyPr/>
          <a:lstStyle/>
          <a:p>
            <a:r>
              <a:rPr lang="en-US" dirty="0"/>
              <a:t>Academic Integrity (2)</a:t>
            </a:r>
          </a:p>
        </p:txBody>
      </p:sp>
      <p:sp>
        <p:nvSpPr>
          <p:cNvPr id="3" name="Text Placeholder 2">
            <a:extLst>
              <a:ext uri="{FF2B5EF4-FFF2-40B4-BE49-F238E27FC236}">
                <a16:creationId xmlns:a16="http://schemas.microsoft.com/office/drawing/2014/main" id="{9BD682CD-7D52-49E3-A660-C4CB4A35F3AD}"/>
              </a:ext>
            </a:extLst>
          </p:cNvPr>
          <p:cNvSpPr>
            <a:spLocks noGrp="1"/>
          </p:cNvSpPr>
          <p:nvPr>
            <p:ph idx="1"/>
          </p:nvPr>
        </p:nvSpPr>
        <p:spPr/>
        <p:txBody>
          <a:bodyPr>
            <a:normAutofit/>
          </a:bodyPr>
          <a:lstStyle/>
          <a:p>
            <a:r>
              <a:rPr lang="en-US" dirty="0"/>
              <a:t>You are free to reuse small snippets of example code found on the Internet (e.g., via </a:t>
            </a:r>
            <a:r>
              <a:rPr lang="en-US" dirty="0" err="1"/>
              <a:t>StackOverflow</a:t>
            </a:r>
            <a:r>
              <a:rPr lang="en-US" dirty="0"/>
              <a:t>) provided that it is attributed. </a:t>
            </a:r>
          </a:p>
          <a:p>
            <a:r>
              <a:rPr lang="en-US" dirty="0"/>
              <a:t>If you are concerned that by reusing and attributing that copied code it may appear that you didn't complete the assignment yourself, then please raise a discussion with the instructor.</a:t>
            </a:r>
          </a:p>
          <a:p>
            <a:r>
              <a:rPr lang="en-US" dirty="0"/>
              <a:t> If you are in doubt whether using others' work is allowed, you should assume that it is NOT allowed unless the instructors confirm otherwise.</a:t>
            </a:r>
          </a:p>
          <a:p>
            <a:endParaRPr lang="en-US" dirty="0"/>
          </a:p>
        </p:txBody>
      </p:sp>
      <p:sp>
        <p:nvSpPr>
          <p:cNvPr id="4" name="Slide Number Placeholder 3">
            <a:extLst>
              <a:ext uri="{FF2B5EF4-FFF2-40B4-BE49-F238E27FC236}">
                <a16:creationId xmlns:a16="http://schemas.microsoft.com/office/drawing/2014/main" id="{B061B1C6-5E6F-4408-9C79-8B3E2C5DE989}"/>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20</a:t>
            </a:fld>
            <a:endParaRPr lang="en-US"/>
          </a:p>
        </p:txBody>
      </p:sp>
    </p:spTree>
    <p:extLst>
      <p:ext uri="{BB962C8B-B14F-4D97-AF65-F5344CB8AC3E}">
        <p14:creationId xmlns:p14="http://schemas.microsoft.com/office/powerpoint/2010/main" val="16656338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99648-CE8F-4E19-953E-8B3920440319}"/>
              </a:ext>
            </a:extLst>
          </p:cNvPr>
          <p:cNvSpPr>
            <a:spLocks noGrp="1"/>
          </p:cNvSpPr>
          <p:nvPr>
            <p:ph type="title"/>
          </p:nvPr>
        </p:nvSpPr>
        <p:spPr/>
        <p:txBody>
          <a:bodyPr/>
          <a:lstStyle/>
          <a:p>
            <a:r>
              <a:rPr lang="en-US" dirty="0"/>
              <a:t>Communication</a:t>
            </a:r>
          </a:p>
        </p:txBody>
      </p:sp>
      <p:sp>
        <p:nvSpPr>
          <p:cNvPr id="3" name="Content Placeholder 2">
            <a:extLst>
              <a:ext uri="{FF2B5EF4-FFF2-40B4-BE49-F238E27FC236}">
                <a16:creationId xmlns:a16="http://schemas.microsoft.com/office/drawing/2014/main" id="{82CC43D4-82B4-449F-8A4A-151724B1D9F3}"/>
              </a:ext>
            </a:extLst>
          </p:cNvPr>
          <p:cNvSpPr>
            <a:spLocks noGrp="1"/>
          </p:cNvSpPr>
          <p:nvPr>
            <p:ph idx="1"/>
          </p:nvPr>
        </p:nvSpPr>
        <p:spPr>
          <a:xfrm>
            <a:off x="838199" y="1500160"/>
            <a:ext cx="10515599" cy="4351338"/>
          </a:xfrm>
        </p:spPr>
        <p:txBody>
          <a:bodyPr>
            <a:normAutofit/>
          </a:bodyPr>
          <a:lstStyle/>
          <a:p>
            <a:r>
              <a:rPr lang="en-US" dirty="0"/>
              <a:t>Canvas</a:t>
            </a:r>
          </a:p>
          <a:p>
            <a:r>
              <a:rPr lang="en-US" dirty="0"/>
              <a:t>Course web page (https://neu-se.github.io/CS4530-Fall-2022)</a:t>
            </a:r>
          </a:p>
          <a:p>
            <a:pPr lvl="1"/>
            <a:r>
              <a:rPr lang="en-US" dirty="0"/>
              <a:t>Canvas and the course web site will mirror each other.</a:t>
            </a:r>
          </a:p>
          <a:p>
            <a:pPr lvl="1"/>
            <a:r>
              <a:rPr lang="en-US" dirty="0"/>
              <a:t>Assignments, important notices, etc., will appear in both places.</a:t>
            </a:r>
          </a:p>
          <a:p>
            <a:r>
              <a:rPr lang="en-US" dirty="0"/>
              <a:t>Piazza (see Canvas for link)</a:t>
            </a:r>
          </a:p>
          <a:p>
            <a:pPr lvl="1"/>
            <a:r>
              <a:rPr lang="en-US" dirty="0"/>
              <a:t>for questions about assignments, projects, etc.</a:t>
            </a:r>
          </a:p>
          <a:p>
            <a:pPr marL="0" indent="0">
              <a:buNone/>
            </a:pPr>
            <a:endParaRPr lang="en-US" dirty="0"/>
          </a:p>
        </p:txBody>
      </p:sp>
      <p:sp>
        <p:nvSpPr>
          <p:cNvPr id="4" name="Slide Number Placeholder 3">
            <a:extLst>
              <a:ext uri="{FF2B5EF4-FFF2-40B4-BE49-F238E27FC236}">
                <a16:creationId xmlns:a16="http://schemas.microsoft.com/office/drawing/2014/main" id="{66441BF3-B319-4719-9933-B7B7F3244E64}"/>
              </a:ext>
            </a:extLst>
          </p:cNvPr>
          <p:cNvSpPr>
            <a:spLocks noGrp="1"/>
          </p:cNvSpPr>
          <p:nvPr>
            <p:ph type="sldNum" sz="quarter" idx="12"/>
          </p:nvPr>
        </p:nvSpPr>
        <p:spPr/>
        <p:txBody>
          <a:bodyPr/>
          <a:lstStyle/>
          <a:p>
            <a:fld id="{20F37917-FD3A-4669-9018-DA04BCDD3D75}" type="slidenum">
              <a:rPr lang="en-US" smtClean="0"/>
              <a:t>21</a:t>
            </a:fld>
            <a:endParaRPr lang="en-US"/>
          </a:p>
        </p:txBody>
      </p:sp>
    </p:spTree>
    <p:extLst>
      <p:ext uri="{BB962C8B-B14F-4D97-AF65-F5344CB8AC3E}">
        <p14:creationId xmlns:p14="http://schemas.microsoft.com/office/powerpoint/2010/main" val="28559176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DF7AD-1809-4173-85DB-C6679D1D1171}"/>
              </a:ext>
            </a:extLst>
          </p:cNvPr>
          <p:cNvSpPr>
            <a:spLocks noGrp="1"/>
          </p:cNvSpPr>
          <p:nvPr>
            <p:ph type="title"/>
          </p:nvPr>
        </p:nvSpPr>
        <p:spPr/>
        <p:txBody>
          <a:bodyPr/>
          <a:lstStyle/>
          <a:p>
            <a:r>
              <a:rPr lang="en-US" dirty="0"/>
              <a:t>Review</a:t>
            </a:r>
          </a:p>
        </p:txBody>
      </p:sp>
      <p:sp>
        <p:nvSpPr>
          <p:cNvPr id="3" name="Text Placeholder 2">
            <a:extLst>
              <a:ext uri="{FF2B5EF4-FFF2-40B4-BE49-F238E27FC236}">
                <a16:creationId xmlns:a16="http://schemas.microsoft.com/office/drawing/2014/main" id="{2DC04701-46F5-4631-A66B-9AC1D5520E14}"/>
              </a:ext>
            </a:extLst>
          </p:cNvPr>
          <p:cNvSpPr>
            <a:spLocks noGrp="1"/>
          </p:cNvSpPr>
          <p:nvPr>
            <p:ph idx="1"/>
          </p:nvPr>
        </p:nvSpPr>
        <p:spPr/>
        <p:txBody>
          <a:bodyPr/>
          <a:lstStyle/>
          <a:p>
            <a:r>
              <a:rPr lang="en-US" dirty="0"/>
              <a:t>Now that you've studied this lesson, you should be able to:</a:t>
            </a:r>
          </a:p>
          <a:p>
            <a:pPr lvl="1"/>
            <a:r>
              <a:rPr lang="en-US" dirty="0"/>
              <a:t>Explain in general terms what software engineering is </a:t>
            </a:r>
          </a:p>
          <a:p>
            <a:pPr lvl="1"/>
            <a:r>
              <a:rPr lang="en-US" dirty="0"/>
              <a:t>List your weekly obligations as a student</a:t>
            </a:r>
          </a:p>
          <a:p>
            <a:pPr lvl="1"/>
            <a:r>
              <a:rPr lang="en-US" dirty="0"/>
              <a:t>List the requirements for completing the course</a:t>
            </a:r>
          </a:p>
          <a:p>
            <a:endParaRPr lang="en-US" dirty="0"/>
          </a:p>
        </p:txBody>
      </p:sp>
      <p:sp>
        <p:nvSpPr>
          <p:cNvPr id="4" name="Slide Number Placeholder 3">
            <a:extLst>
              <a:ext uri="{FF2B5EF4-FFF2-40B4-BE49-F238E27FC236}">
                <a16:creationId xmlns:a16="http://schemas.microsoft.com/office/drawing/2014/main" id="{9A834773-9D4D-43DB-BE71-9B7317CC3980}"/>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22</a:t>
            </a:fld>
            <a:endParaRPr lang="en-US"/>
          </a:p>
        </p:txBody>
      </p:sp>
    </p:spTree>
    <p:extLst>
      <p:ext uri="{BB962C8B-B14F-4D97-AF65-F5344CB8AC3E}">
        <p14:creationId xmlns:p14="http://schemas.microsoft.com/office/powerpoint/2010/main" val="2798469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Teaching Assistants"/>
          <p:cNvSpPr txBox="1">
            <a:spLocks noGrp="1"/>
          </p:cNvSpPr>
          <p:nvPr>
            <p:ph type="title"/>
          </p:nvPr>
        </p:nvSpPr>
        <p:spPr/>
        <p:txBody>
          <a:bodyPr/>
          <a:lstStyle/>
          <a:p>
            <a:r>
              <a:rPr lang="en-US" dirty="0"/>
              <a:t>Teaching Assistants</a:t>
            </a:r>
          </a:p>
        </p:txBody>
      </p:sp>
      <p:sp>
        <p:nvSpPr>
          <p:cNvPr id="3" name="Content Placeholder 2">
            <a:extLst>
              <a:ext uri="{FF2B5EF4-FFF2-40B4-BE49-F238E27FC236}">
                <a16:creationId xmlns:a16="http://schemas.microsoft.com/office/drawing/2014/main" id="{68D2A7B5-1CE9-49AA-B560-1BB30E444EFA}"/>
              </a:ext>
            </a:extLst>
          </p:cNvPr>
          <p:cNvSpPr>
            <a:spLocks noGrp="1"/>
          </p:cNvSpPr>
          <p:nvPr>
            <p:ph idx="1"/>
          </p:nvPr>
        </p:nvSpPr>
        <p:spPr>
          <a:xfrm>
            <a:off x="838199" y="1500160"/>
            <a:ext cx="9866971" cy="4351338"/>
          </a:xfrm>
        </p:spPr>
        <p:txBody>
          <a:bodyPr/>
          <a:lstStyle/>
          <a:p>
            <a:r>
              <a:rPr lang="en-US" dirty="0"/>
              <a:t>We have around 195 students and 10 teaching assistants.</a:t>
            </a:r>
          </a:p>
          <a:p>
            <a:r>
              <a:rPr lang="en-US" dirty="0"/>
              <a:t>Their pictures will be on the website as soon as we collect them</a:t>
            </a:r>
          </a:p>
          <a:p>
            <a:pPr marL="0" indent="0">
              <a:buNone/>
            </a:pPr>
            <a:r>
              <a:rPr lang="en-US" dirty="0">
                <a:hlinkClick r:id="rId2"/>
              </a:rPr>
              <a:t>https://neu-se.github.io/CS4530-Fall-2022/</a:t>
            </a:r>
            <a:r>
              <a:rPr lang="en-US" dirty="0"/>
              <a:t> </a:t>
            </a:r>
          </a:p>
        </p:txBody>
      </p:sp>
      <p:sp>
        <p:nvSpPr>
          <p:cNvPr id="2" name="Slide Number Placeholder 1">
            <a:extLst>
              <a:ext uri="{FF2B5EF4-FFF2-40B4-BE49-F238E27FC236}">
                <a16:creationId xmlns:a16="http://schemas.microsoft.com/office/drawing/2014/main" id="{AB88C167-C22A-42B0-88F9-2390C357E386}"/>
              </a:ext>
            </a:extLst>
          </p:cNvPr>
          <p:cNvSpPr>
            <a:spLocks noGrp="1"/>
          </p:cNvSpPr>
          <p:nvPr>
            <p:ph type="sldNum" sz="quarter" idx="12"/>
          </p:nvPr>
        </p:nvSpPr>
        <p:spPr/>
        <p:txBody>
          <a:bodyPr/>
          <a:lstStyle/>
          <a:p>
            <a:fld id="{86CB4B4D-7CA3-9044-876B-883B54F8677D}"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33575-0593-49FD-831F-131BB6CC7E6C}"/>
              </a:ext>
            </a:extLst>
          </p:cNvPr>
          <p:cNvSpPr>
            <a:spLocks noGrp="1"/>
          </p:cNvSpPr>
          <p:nvPr>
            <p:ph type="title"/>
          </p:nvPr>
        </p:nvSpPr>
        <p:spPr/>
        <p:txBody>
          <a:bodyPr/>
          <a:lstStyle/>
          <a:p>
            <a:r>
              <a:rPr lang="en-US" dirty="0"/>
              <a:t>Learning Objectives for this Lesson</a:t>
            </a:r>
          </a:p>
        </p:txBody>
      </p:sp>
      <p:sp>
        <p:nvSpPr>
          <p:cNvPr id="3" name="Text Placeholder 2">
            <a:extLst>
              <a:ext uri="{FF2B5EF4-FFF2-40B4-BE49-F238E27FC236}">
                <a16:creationId xmlns:a16="http://schemas.microsoft.com/office/drawing/2014/main" id="{5B21ECCD-9823-405F-AA9A-D0CC235AD583}"/>
              </a:ext>
            </a:extLst>
          </p:cNvPr>
          <p:cNvSpPr>
            <a:spLocks noGrp="1"/>
          </p:cNvSpPr>
          <p:nvPr>
            <p:ph idx="1"/>
          </p:nvPr>
        </p:nvSpPr>
        <p:spPr/>
        <p:txBody>
          <a:bodyPr/>
          <a:lstStyle/>
          <a:p>
            <a:r>
              <a:rPr lang="en-US" dirty="0"/>
              <a:t>By the end of this lesson, you should be able to:</a:t>
            </a:r>
          </a:p>
          <a:p>
            <a:pPr lvl="1"/>
            <a:r>
              <a:rPr lang="en-US" dirty="0"/>
              <a:t>Explain in general terms what software engineering is </a:t>
            </a:r>
          </a:p>
          <a:p>
            <a:pPr lvl="1"/>
            <a:r>
              <a:rPr lang="en-US" dirty="0"/>
              <a:t>List your weekly obligations as a student</a:t>
            </a:r>
          </a:p>
          <a:p>
            <a:pPr lvl="1"/>
            <a:r>
              <a:rPr lang="en-US" dirty="0"/>
              <a:t>List the requirements for completing the course</a:t>
            </a:r>
          </a:p>
          <a:p>
            <a:endParaRPr lang="en-US" dirty="0"/>
          </a:p>
        </p:txBody>
      </p:sp>
      <p:sp>
        <p:nvSpPr>
          <p:cNvPr id="5" name="Slide Number Placeholder 4">
            <a:extLst>
              <a:ext uri="{FF2B5EF4-FFF2-40B4-BE49-F238E27FC236}">
                <a16:creationId xmlns:a16="http://schemas.microsoft.com/office/drawing/2014/main" id="{D3CB1048-3EB8-4281-8361-E7EB70F6FBBC}"/>
              </a:ext>
            </a:extLst>
          </p:cNvPr>
          <p:cNvSpPr>
            <a:spLocks noGrp="1"/>
          </p:cNvSpPr>
          <p:nvPr>
            <p:ph type="sldNum" sz="quarter" idx="12"/>
          </p:nvPr>
        </p:nvSpPr>
        <p:spPr/>
        <p:txBody>
          <a:bodyPr/>
          <a:lstStyle/>
          <a:p>
            <a:fld id="{86CB4B4D-7CA3-9044-876B-883B54F8677D}" type="slidenum">
              <a:rPr lang="en-US" smtClean="0"/>
              <a:pPr/>
              <a:t>4</a:t>
            </a:fld>
            <a:endParaRPr lang="en-US"/>
          </a:p>
        </p:txBody>
      </p:sp>
    </p:spTree>
    <p:extLst>
      <p:ext uri="{BB962C8B-B14F-4D97-AF65-F5344CB8AC3E}">
        <p14:creationId xmlns:p14="http://schemas.microsoft.com/office/powerpoint/2010/main" val="39150510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DC3A4-A4C7-4374-9D87-522BFF10B6D1}"/>
              </a:ext>
            </a:extLst>
          </p:cNvPr>
          <p:cNvSpPr>
            <a:spLocks noGrp="1"/>
          </p:cNvSpPr>
          <p:nvPr>
            <p:ph type="title"/>
          </p:nvPr>
        </p:nvSpPr>
        <p:spPr/>
        <p:txBody>
          <a:bodyPr/>
          <a:lstStyle/>
          <a:p>
            <a:r>
              <a:rPr lang="en-US" dirty="0"/>
              <a:t>What is software engineering?</a:t>
            </a:r>
          </a:p>
        </p:txBody>
      </p:sp>
      <p:sp>
        <p:nvSpPr>
          <p:cNvPr id="3" name="Text Placeholder 2">
            <a:extLst>
              <a:ext uri="{FF2B5EF4-FFF2-40B4-BE49-F238E27FC236}">
                <a16:creationId xmlns:a16="http://schemas.microsoft.com/office/drawing/2014/main" id="{9AF369B1-9D9C-4BA0-85DD-134DB71691FA}"/>
              </a:ext>
            </a:extLst>
          </p:cNvPr>
          <p:cNvSpPr>
            <a:spLocks noGrp="1"/>
          </p:cNvSpPr>
          <p:nvPr>
            <p:ph idx="1"/>
          </p:nvPr>
        </p:nvSpPr>
        <p:spPr/>
        <p:txBody>
          <a:bodyPr>
            <a:normAutofit/>
          </a:bodyPr>
          <a:lstStyle/>
          <a:p>
            <a:r>
              <a:rPr lang="en-US" dirty="0"/>
              <a:t>Software Engineering refers to the tools and processes that we use to </a:t>
            </a:r>
          </a:p>
          <a:p>
            <a:pPr lvl="1"/>
            <a:r>
              <a:rPr lang="en-US" dirty="0"/>
              <a:t>design, </a:t>
            </a:r>
          </a:p>
          <a:p>
            <a:pPr lvl="1"/>
            <a:r>
              <a:rPr lang="en-US" dirty="0"/>
              <a:t>construct, and</a:t>
            </a:r>
          </a:p>
          <a:p>
            <a:pPr lvl="1"/>
            <a:r>
              <a:rPr lang="en-US" dirty="0"/>
              <a:t>maintain programs </a:t>
            </a:r>
          </a:p>
          <a:p>
            <a:pPr lvl="1"/>
            <a:r>
              <a:rPr lang="en-US" dirty="0"/>
              <a:t>over time. </a:t>
            </a:r>
          </a:p>
          <a:p>
            <a:pPr marL="0" indent="0">
              <a:buNone/>
            </a:pPr>
            <a:endParaRPr lang="en-US" dirty="0"/>
          </a:p>
        </p:txBody>
      </p:sp>
      <p:sp>
        <p:nvSpPr>
          <p:cNvPr id="4" name="Slide Number Placeholder 3">
            <a:extLst>
              <a:ext uri="{FF2B5EF4-FFF2-40B4-BE49-F238E27FC236}">
                <a16:creationId xmlns:a16="http://schemas.microsoft.com/office/drawing/2014/main" id="{FF3C775E-D48B-4F98-AF70-7A1D6E326F7C}"/>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5</a:t>
            </a:fld>
            <a:endParaRPr lang="en-US"/>
          </a:p>
        </p:txBody>
      </p:sp>
      <p:sp>
        <p:nvSpPr>
          <p:cNvPr id="5" name="Slide Number Placeholder 3">
            <a:extLst>
              <a:ext uri="{FF2B5EF4-FFF2-40B4-BE49-F238E27FC236}">
                <a16:creationId xmlns:a16="http://schemas.microsoft.com/office/drawing/2014/main" id="{559C0A56-BF18-4F14-9000-DF31D377690A}"/>
              </a:ext>
            </a:extLst>
          </p:cNvPr>
          <p:cNvSpPr txBox="1">
            <a:spLocks/>
          </p:cNvSpPr>
          <p:nvPr/>
        </p:nvSpPr>
        <p:spPr>
          <a:xfrm>
            <a:off x="2685192" y="4715793"/>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547695">
              <a:defRPr/>
            </a:pPr>
            <a:fld id="{86CB4B4D-7CA3-9044-876B-883B54F8677D}" type="slidenum">
              <a:rPr lang="en-US" smtClean="0"/>
              <a:pPr defTabSz="547695">
                <a:defRPr/>
              </a:pPr>
              <a:t>5</a:t>
            </a:fld>
            <a:endParaRPr lang="en-US"/>
          </a:p>
        </p:txBody>
      </p:sp>
      <p:sp>
        <p:nvSpPr>
          <p:cNvPr id="6" name="Rectangle 5">
            <a:extLst>
              <a:ext uri="{FF2B5EF4-FFF2-40B4-BE49-F238E27FC236}">
                <a16:creationId xmlns:a16="http://schemas.microsoft.com/office/drawing/2014/main" id="{98F2F708-EA80-4810-9ACF-74B3C45F8AA6}"/>
              </a:ext>
            </a:extLst>
          </p:cNvPr>
          <p:cNvSpPr/>
          <p:nvPr/>
        </p:nvSpPr>
        <p:spPr>
          <a:xfrm>
            <a:off x="7714853" y="5703814"/>
            <a:ext cx="8365521" cy="400110"/>
          </a:xfrm>
          <a:prstGeom prst="rect">
            <a:avLst/>
          </a:prstGeom>
        </p:spPr>
        <p:txBody>
          <a:bodyPr wrap="square">
            <a:spAutoFit/>
          </a:bodyPr>
          <a:lstStyle/>
          <a:p>
            <a:r>
              <a:rPr lang="en-US" sz="2000" dirty="0">
                <a:solidFill>
                  <a:srgbClr val="0070C0"/>
                </a:solidFill>
              </a:rPr>
              <a:t>Applying “engineering” to Software!</a:t>
            </a:r>
          </a:p>
        </p:txBody>
      </p:sp>
      <p:pic>
        <p:nvPicPr>
          <p:cNvPr id="7" name="Picture 10" descr="http://overactdev.com/wp-content/uploads/Software-Engineers.jpg">
            <a:extLst>
              <a:ext uri="{FF2B5EF4-FFF2-40B4-BE49-F238E27FC236}">
                <a16:creationId xmlns:a16="http://schemas.microsoft.com/office/drawing/2014/main" id="{3E3CCC38-1747-4BBD-8489-4DF70A3B67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85522" y="1875430"/>
            <a:ext cx="3468278" cy="2508721"/>
          </a:xfrm>
          <a:prstGeom prst="rect">
            <a:avLst/>
          </a:prstGeom>
          <a:noFill/>
          <a:extLst>
            <a:ext uri="{909E8E84-426E-40DD-AFC4-6F175D3DCCD1}">
              <a14:hiddenFill xmlns:a14="http://schemas.microsoft.com/office/drawing/2010/main">
                <a:solidFill>
                  <a:srgbClr val="FFFFFF"/>
                </a:solidFill>
              </a14:hiddenFill>
            </a:ext>
          </a:extLst>
        </p:spPr>
      </p:pic>
      <p:sp>
        <p:nvSpPr>
          <p:cNvPr id="8" name="Oval 5">
            <a:extLst>
              <a:ext uri="{FF2B5EF4-FFF2-40B4-BE49-F238E27FC236}">
                <a16:creationId xmlns:a16="http://schemas.microsoft.com/office/drawing/2014/main" id="{280D06E3-9275-433A-BDA8-9D1DC1A7E372}"/>
              </a:ext>
            </a:extLst>
          </p:cNvPr>
          <p:cNvSpPr>
            <a:spLocks noChangeArrowheads="1"/>
          </p:cNvSpPr>
          <p:nvPr/>
        </p:nvSpPr>
        <p:spPr bwMode="auto">
          <a:xfrm>
            <a:off x="1168895" y="4688804"/>
            <a:ext cx="6629400" cy="1200150"/>
          </a:xfrm>
          <a:prstGeom prst="ellipse">
            <a:avLst/>
          </a:prstGeom>
          <a:solidFill>
            <a:srgbClr val="BC3700"/>
          </a:solidFill>
          <a:ln>
            <a:noFill/>
          </a:ln>
          <a:effectLst>
            <a:outerShdw dist="107763" dir="2700000" algn="ctr" rotWithShape="0">
              <a:srgbClr val="808080"/>
            </a:outerShdw>
          </a:effectLst>
          <a:extLst>
            <a:ext uri="{91240B29-F687-4F45-9708-019B960494DF}">
              <a14:hiddenLine xmlns:a14="http://schemas.microsoft.com/office/drawing/2010/main" w="12700">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9" name="Oval 6">
            <a:extLst>
              <a:ext uri="{FF2B5EF4-FFF2-40B4-BE49-F238E27FC236}">
                <a16:creationId xmlns:a16="http://schemas.microsoft.com/office/drawing/2014/main" id="{340C099A-E581-4181-B296-CCD515DEED41}"/>
              </a:ext>
            </a:extLst>
          </p:cNvPr>
          <p:cNvSpPr>
            <a:spLocks noChangeArrowheads="1"/>
          </p:cNvSpPr>
          <p:nvPr/>
        </p:nvSpPr>
        <p:spPr bwMode="auto">
          <a:xfrm>
            <a:off x="1702295" y="4231604"/>
            <a:ext cx="5486400" cy="1028700"/>
          </a:xfrm>
          <a:prstGeom prst="ellipse">
            <a:avLst/>
          </a:prstGeom>
          <a:solidFill>
            <a:schemeClr val="tx2"/>
          </a:solidFill>
          <a:ln>
            <a:noFill/>
          </a:ln>
          <a:effectLst>
            <a:outerShdw dist="107763" dir="2700000" algn="ctr" rotWithShape="0">
              <a:srgbClr val="808080"/>
            </a:outerShdw>
          </a:effectLst>
          <a:extLst>
            <a:ext uri="{91240B29-F687-4F45-9708-019B960494DF}">
              <a14:hiddenLine xmlns:a14="http://schemas.microsoft.com/office/drawing/2010/main" w="12700">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10" name="Oval 7">
            <a:extLst>
              <a:ext uri="{FF2B5EF4-FFF2-40B4-BE49-F238E27FC236}">
                <a16:creationId xmlns:a16="http://schemas.microsoft.com/office/drawing/2014/main" id="{AF07F8DF-32A2-417B-BBB2-9231B868EE54}"/>
              </a:ext>
            </a:extLst>
          </p:cNvPr>
          <p:cNvSpPr>
            <a:spLocks noChangeArrowheads="1"/>
          </p:cNvSpPr>
          <p:nvPr/>
        </p:nvSpPr>
        <p:spPr bwMode="auto">
          <a:xfrm>
            <a:off x="2083295" y="4003004"/>
            <a:ext cx="4724400" cy="685800"/>
          </a:xfrm>
          <a:prstGeom prst="ellipse">
            <a:avLst/>
          </a:prstGeom>
          <a:solidFill>
            <a:srgbClr val="790015"/>
          </a:solidFill>
          <a:ln>
            <a:noFill/>
          </a:ln>
          <a:effectLst>
            <a:outerShdw dist="107763" dir="2700000" algn="ctr" rotWithShape="0">
              <a:srgbClr val="808080"/>
            </a:outerShdw>
          </a:effectLst>
          <a:extLst>
            <a:ext uri="{91240B29-F687-4F45-9708-019B960494DF}">
              <a14:hiddenLine xmlns:a14="http://schemas.microsoft.com/office/drawing/2010/main" w="12700">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11" name="Rectangle 8">
            <a:extLst>
              <a:ext uri="{FF2B5EF4-FFF2-40B4-BE49-F238E27FC236}">
                <a16:creationId xmlns:a16="http://schemas.microsoft.com/office/drawing/2014/main" id="{A45DDDC9-F407-4B74-BCEC-7BD8B71105C1}"/>
              </a:ext>
            </a:extLst>
          </p:cNvPr>
          <p:cNvSpPr>
            <a:spLocks noChangeArrowheads="1"/>
          </p:cNvSpPr>
          <p:nvPr/>
        </p:nvSpPr>
        <p:spPr bwMode="auto">
          <a:xfrm>
            <a:off x="3364408" y="5958805"/>
            <a:ext cx="2232983" cy="397545"/>
          </a:xfrm>
          <a:prstGeom prst="rect">
            <a:avLst/>
          </a:prstGeom>
          <a:noFill/>
          <a:ln w="12700">
            <a:noFill/>
            <a:miter lim="800000"/>
            <a:headEnd/>
            <a:tailEnd/>
          </a:ln>
          <a:effectLst/>
        </p:spPr>
        <p:txBody>
          <a:bodyPr wrap="none" lIns="90487" tIns="44450" rIns="90487" bIns="44450">
            <a:spAutoFit/>
          </a:bodyPr>
          <a:lstStyle/>
          <a:p>
            <a:pPr>
              <a:defRPr/>
            </a:pPr>
            <a:r>
              <a:rPr lang="en-US" sz="2000" b="1">
                <a:effectLst>
                  <a:outerShdw blurRad="38100" dist="38100" dir="2700000" algn="tl">
                    <a:srgbClr val="FFFFFF"/>
                  </a:outerShdw>
                </a:effectLst>
                <a:latin typeface="Palatino" pitchFamily="-128" charset="0"/>
                <a:ea typeface="ＭＳ Ｐゴシック" pitchFamily="-128" charset="-128"/>
              </a:rPr>
              <a:t>a “quality” focus</a:t>
            </a:r>
          </a:p>
        </p:txBody>
      </p:sp>
      <p:sp>
        <p:nvSpPr>
          <p:cNvPr id="12" name="Rectangle 9">
            <a:extLst>
              <a:ext uri="{FF2B5EF4-FFF2-40B4-BE49-F238E27FC236}">
                <a16:creationId xmlns:a16="http://schemas.microsoft.com/office/drawing/2014/main" id="{38FB78CB-C7E7-4532-BA92-075F44297A04}"/>
              </a:ext>
            </a:extLst>
          </p:cNvPr>
          <p:cNvSpPr>
            <a:spLocks noChangeArrowheads="1"/>
          </p:cNvSpPr>
          <p:nvPr/>
        </p:nvSpPr>
        <p:spPr bwMode="auto">
          <a:xfrm>
            <a:off x="3466007" y="5358730"/>
            <a:ext cx="1992532" cy="397545"/>
          </a:xfrm>
          <a:prstGeom prst="rect">
            <a:avLst/>
          </a:prstGeom>
          <a:noFill/>
          <a:ln w="12700">
            <a:noFill/>
            <a:miter lim="800000"/>
            <a:headEnd/>
            <a:tailEnd/>
          </a:ln>
          <a:effectLst/>
        </p:spPr>
        <p:txBody>
          <a:bodyPr wrap="none" lIns="90487" tIns="44450" rIns="90487" bIns="44450">
            <a:spAutoFit/>
          </a:bodyPr>
          <a:lstStyle/>
          <a:p>
            <a:pPr>
              <a:defRPr/>
            </a:pPr>
            <a:r>
              <a:rPr lang="en-US" sz="2000" b="1">
                <a:solidFill>
                  <a:srgbClr val="DADADA"/>
                </a:solidFill>
                <a:effectLst>
                  <a:outerShdw blurRad="38100" dist="38100" dir="2700000" algn="tl">
                    <a:srgbClr val="000000"/>
                  </a:outerShdw>
                </a:effectLst>
                <a:latin typeface="Palatino" pitchFamily="-128" charset="0"/>
                <a:ea typeface="ＭＳ Ｐゴシック" pitchFamily="-128" charset="-128"/>
              </a:rPr>
              <a:t>process model</a:t>
            </a:r>
          </a:p>
        </p:txBody>
      </p:sp>
      <p:sp>
        <p:nvSpPr>
          <p:cNvPr id="13" name="Rectangle 10">
            <a:extLst>
              <a:ext uri="{FF2B5EF4-FFF2-40B4-BE49-F238E27FC236}">
                <a16:creationId xmlns:a16="http://schemas.microsoft.com/office/drawing/2014/main" id="{D97DCB35-47D1-41EE-93B4-A02574F6DAF4}"/>
              </a:ext>
            </a:extLst>
          </p:cNvPr>
          <p:cNvSpPr>
            <a:spLocks noChangeArrowheads="1"/>
          </p:cNvSpPr>
          <p:nvPr/>
        </p:nvSpPr>
        <p:spPr bwMode="auto">
          <a:xfrm>
            <a:off x="3821608" y="4758655"/>
            <a:ext cx="1251945" cy="397545"/>
          </a:xfrm>
          <a:prstGeom prst="rect">
            <a:avLst/>
          </a:prstGeom>
          <a:noFill/>
          <a:ln w="12700">
            <a:noFill/>
            <a:miter lim="800000"/>
            <a:headEnd/>
            <a:tailEnd/>
          </a:ln>
          <a:effectLst/>
        </p:spPr>
        <p:txBody>
          <a:bodyPr wrap="none" lIns="90487" tIns="44450" rIns="90487" bIns="44450">
            <a:spAutoFit/>
          </a:bodyPr>
          <a:lstStyle/>
          <a:p>
            <a:pPr>
              <a:defRPr/>
            </a:pPr>
            <a:r>
              <a:rPr lang="en-US" sz="2000" b="1">
                <a:solidFill>
                  <a:srgbClr val="DADADA"/>
                </a:solidFill>
                <a:effectLst>
                  <a:outerShdw blurRad="38100" dist="38100" dir="2700000" algn="tl">
                    <a:srgbClr val="000000"/>
                  </a:outerShdw>
                </a:effectLst>
                <a:latin typeface="Palatino" pitchFamily="-128" charset="0"/>
                <a:ea typeface="ＭＳ Ｐゴシック" pitchFamily="-128" charset="-128"/>
              </a:rPr>
              <a:t>methods</a:t>
            </a:r>
          </a:p>
        </p:txBody>
      </p:sp>
      <p:sp>
        <p:nvSpPr>
          <p:cNvPr id="14" name="Rectangle 11">
            <a:extLst>
              <a:ext uri="{FF2B5EF4-FFF2-40B4-BE49-F238E27FC236}">
                <a16:creationId xmlns:a16="http://schemas.microsoft.com/office/drawing/2014/main" id="{02D4EE06-5AF5-4318-BE7C-4E5499523A35}"/>
              </a:ext>
            </a:extLst>
          </p:cNvPr>
          <p:cNvSpPr>
            <a:spLocks noChangeArrowheads="1"/>
          </p:cNvSpPr>
          <p:nvPr/>
        </p:nvSpPr>
        <p:spPr bwMode="auto">
          <a:xfrm>
            <a:off x="4126407" y="4158580"/>
            <a:ext cx="795088" cy="397545"/>
          </a:xfrm>
          <a:prstGeom prst="rect">
            <a:avLst/>
          </a:prstGeom>
          <a:noFill/>
          <a:ln w="12700">
            <a:noFill/>
            <a:miter lim="800000"/>
            <a:headEnd/>
            <a:tailEnd/>
          </a:ln>
          <a:effectLst/>
        </p:spPr>
        <p:txBody>
          <a:bodyPr wrap="none" lIns="90487" tIns="44450" rIns="90487" bIns="44450">
            <a:spAutoFit/>
          </a:bodyPr>
          <a:lstStyle/>
          <a:p>
            <a:pPr>
              <a:defRPr/>
            </a:pPr>
            <a:r>
              <a:rPr lang="en-US" sz="2000" b="1">
                <a:solidFill>
                  <a:srgbClr val="DADADA"/>
                </a:solidFill>
                <a:effectLst>
                  <a:outerShdw blurRad="38100" dist="38100" dir="2700000" algn="tl">
                    <a:srgbClr val="000000"/>
                  </a:outerShdw>
                </a:effectLst>
                <a:latin typeface="Palatino" pitchFamily="-128" charset="0"/>
                <a:ea typeface="ＭＳ Ｐゴシック" pitchFamily="-128" charset="-128"/>
              </a:rPr>
              <a:t>tools</a:t>
            </a:r>
          </a:p>
        </p:txBody>
      </p:sp>
    </p:spTree>
    <p:extLst>
      <p:ext uri="{BB962C8B-B14F-4D97-AF65-F5344CB8AC3E}">
        <p14:creationId xmlns:p14="http://schemas.microsoft.com/office/powerpoint/2010/main" val="17134826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E64EE9B-4B22-4D9D-95F2-CAEA65667548}"/>
              </a:ext>
            </a:extLst>
          </p:cNvPr>
          <p:cNvSpPr>
            <a:spLocks noGrp="1"/>
          </p:cNvSpPr>
          <p:nvPr>
            <p:ph type="sldNum" sz="quarter" idx="12"/>
          </p:nvPr>
        </p:nvSpPr>
        <p:spPr/>
        <p:txBody>
          <a:bodyPr/>
          <a:lstStyle/>
          <a:p>
            <a:fld id="{20F37917-FD3A-4669-9018-DA04BCDD3D75}" type="slidenum">
              <a:rPr lang="en-US" smtClean="0"/>
              <a:t>6</a:t>
            </a:fld>
            <a:endParaRPr lang="en-US"/>
          </a:p>
        </p:txBody>
      </p:sp>
      <p:sp>
        <p:nvSpPr>
          <p:cNvPr id="5" name="Title 4">
            <a:extLst>
              <a:ext uri="{FF2B5EF4-FFF2-40B4-BE49-F238E27FC236}">
                <a16:creationId xmlns:a16="http://schemas.microsoft.com/office/drawing/2014/main" id="{65F9897E-4DE5-4258-B3FD-2BB8BE4A3DCA}"/>
              </a:ext>
            </a:extLst>
          </p:cNvPr>
          <p:cNvSpPr>
            <a:spLocks noGrp="1"/>
          </p:cNvSpPr>
          <p:nvPr>
            <p:ph type="title" idx="4294967295"/>
          </p:nvPr>
        </p:nvSpPr>
        <p:spPr>
          <a:xfrm>
            <a:off x="162560" y="1645920"/>
            <a:ext cx="4632960" cy="3484880"/>
          </a:xfrm>
        </p:spPr>
        <p:txBody>
          <a:bodyPr>
            <a:normAutofit fontScale="90000"/>
          </a:bodyPr>
          <a:lstStyle/>
          <a:p>
            <a:r>
              <a:rPr lang="en-US" dirty="0"/>
              <a:t>Software Engineering encompasses the entire software development life cycle</a:t>
            </a:r>
          </a:p>
        </p:txBody>
      </p:sp>
      <p:graphicFrame>
        <p:nvGraphicFramePr>
          <p:cNvPr id="6" name="Diagram 5">
            <a:extLst>
              <a:ext uri="{FF2B5EF4-FFF2-40B4-BE49-F238E27FC236}">
                <a16:creationId xmlns:a16="http://schemas.microsoft.com/office/drawing/2014/main" id="{3C58AE1F-7F31-4E49-8071-F3E4503FBC8E}"/>
              </a:ext>
            </a:extLst>
          </p:cNvPr>
          <p:cNvGraphicFramePr/>
          <p:nvPr>
            <p:extLst>
              <p:ext uri="{D42A27DB-BD31-4B8C-83A1-F6EECF244321}">
                <p14:modId xmlns:p14="http://schemas.microsoft.com/office/powerpoint/2010/main" val="484519842"/>
              </p:ext>
            </p:extLst>
          </p:nvPr>
        </p:nvGraphicFramePr>
        <p:xfrm>
          <a:off x="4561840" y="833120"/>
          <a:ext cx="7630160" cy="51917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8" name="Straight Connector 7">
            <a:extLst>
              <a:ext uri="{FF2B5EF4-FFF2-40B4-BE49-F238E27FC236}">
                <a16:creationId xmlns:a16="http://schemas.microsoft.com/office/drawing/2014/main" id="{7150E169-B8BD-4052-A80E-E38069179F86}"/>
              </a:ext>
            </a:extLst>
          </p:cNvPr>
          <p:cNvCxnSpPr/>
          <p:nvPr/>
        </p:nvCxnSpPr>
        <p:spPr>
          <a:xfrm>
            <a:off x="4937760" y="385011"/>
            <a:ext cx="0" cy="608316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67133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4219210-064D-4723-B315-AF5F6E373DCD}"/>
              </a:ext>
            </a:extLst>
          </p:cNvPr>
          <p:cNvSpPr>
            <a:spLocks noGrp="1"/>
          </p:cNvSpPr>
          <p:nvPr>
            <p:ph type="title"/>
          </p:nvPr>
        </p:nvSpPr>
        <p:spPr/>
        <p:txBody>
          <a:bodyPr/>
          <a:lstStyle/>
          <a:p>
            <a:r>
              <a:rPr lang="en-US"/>
              <a:t>But this raises many questions</a:t>
            </a:r>
            <a:endParaRPr lang="en-US" dirty="0"/>
          </a:p>
        </p:txBody>
      </p:sp>
      <p:sp>
        <p:nvSpPr>
          <p:cNvPr id="4" name="Content Placeholder 3">
            <a:extLst>
              <a:ext uri="{FF2B5EF4-FFF2-40B4-BE49-F238E27FC236}">
                <a16:creationId xmlns:a16="http://schemas.microsoft.com/office/drawing/2014/main" id="{36F72267-A1BB-4BD1-A54B-EAFF10E7506A}"/>
              </a:ext>
            </a:extLst>
          </p:cNvPr>
          <p:cNvSpPr>
            <a:spLocks noGrp="1"/>
          </p:cNvSpPr>
          <p:nvPr>
            <p:ph idx="1"/>
          </p:nvPr>
        </p:nvSpPr>
        <p:spPr/>
        <p:txBody>
          <a:bodyPr/>
          <a:lstStyle/>
          <a:p>
            <a:r>
              <a:rPr lang="en-US" dirty="0"/>
              <a:t>How big is each cycle?</a:t>
            </a:r>
          </a:p>
          <a:p>
            <a:pPr lvl="1"/>
            <a:r>
              <a:rPr lang="en-US" dirty="0"/>
              <a:t>In code to be written?</a:t>
            </a:r>
          </a:p>
          <a:p>
            <a:pPr lvl="1"/>
            <a:r>
              <a:rPr lang="en-US" dirty="0"/>
              <a:t>In time?</a:t>
            </a:r>
          </a:p>
          <a:p>
            <a:pPr lvl="1"/>
            <a:r>
              <a:rPr lang="en-US" dirty="0"/>
              <a:t>In person-power?</a:t>
            </a:r>
          </a:p>
          <a:p>
            <a:r>
              <a:rPr lang="en-US" dirty="0"/>
              <a:t>Can you have multiple cycles going at once?</a:t>
            </a:r>
          </a:p>
          <a:p>
            <a:r>
              <a:rPr lang="en-US" dirty="0"/>
              <a:t>What artifacts need to be produced at the end of each stage?</a:t>
            </a:r>
          </a:p>
          <a:p>
            <a:pPr lvl="1"/>
            <a:r>
              <a:rPr lang="en-US" dirty="0"/>
              <a:t>Need to prepare for the next time through the cycle.</a:t>
            </a:r>
          </a:p>
          <a:p>
            <a:pPr lvl="1"/>
            <a:r>
              <a:rPr lang="en-US" dirty="0"/>
              <a:t>Need to document what was done, so that others can build on your work.</a:t>
            </a:r>
          </a:p>
          <a:p>
            <a:endParaRPr lang="en-US" dirty="0"/>
          </a:p>
        </p:txBody>
      </p:sp>
      <p:sp>
        <p:nvSpPr>
          <p:cNvPr id="2" name="Slide Number Placeholder 1">
            <a:extLst>
              <a:ext uri="{FF2B5EF4-FFF2-40B4-BE49-F238E27FC236}">
                <a16:creationId xmlns:a16="http://schemas.microsoft.com/office/drawing/2014/main" id="{C836D586-F332-4DBB-BC0A-251ECC8028E0}"/>
              </a:ext>
            </a:extLst>
          </p:cNvPr>
          <p:cNvSpPr>
            <a:spLocks noGrp="1"/>
          </p:cNvSpPr>
          <p:nvPr>
            <p:ph type="sldNum" sz="quarter" idx="12"/>
          </p:nvPr>
        </p:nvSpPr>
        <p:spPr/>
        <p:txBody>
          <a:bodyPr/>
          <a:lstStyle/>
          <a:p>
            <a:fld id="{20F37917-FD3A-4669-9018-DA04BCDD3D75}" type="slidenum">
              <a:rPr lang="en-US" smtClean="0"/>
              <a:t>7</a:t>
            </a:fld>
            <a:endParaRPr lang="en-US"/>
          </a:p>
        </p:txBody>
      </p:sp>
    </p:spTree>
    <p:extLst>
      <p:ext uri="{BB962C8B-B14F-4D97-AF65-F5344CB8AC3E}">
        <p14:creationId xmlns:p14="http://schemas.microsoft.com/office/powerpoint/2010/main" val="4805106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1CA2F-B830-4EF9-AABF-DC522F2572EF}"/>
              </a:ext>
            </a:extLst>
          </p:cNvPr>
          <p:cNvSpPr>
            <a:spLocks noGrp="1"/>
          </p:cNvSpPr>
          <p:nvPr>
            <p:ph type="title"/>
          </p:nvPr>
        </p:nvSpPr>
        <p:spPr/>
        <p:txBody>
          <a:bodyPr/>
          <a:lstStyle/>
          <a:p>
            <a:r>
              <a:rPr lang="en-US" dirty="0"/>
              <a:t>The answers depend on many factors</a:t>
            </a:r>
          </a:p>
        </p:txBody>
      </p:sp>
      <p:sp>
        <p:nvSpPr>
          <p:cNvPr id="3" name="Text Placeholder 2">
            <a:extLst>
              <a:ext uri="{FF2B5EF4-FFF2-40B4-BE49-F238E27FC236}">
                <a16:creationId xmlns:a16="http://schemas.microsoft.com/office/drawing/2014/main" id="{1A2C1194-FA42-4E3A-A65B-A1165F11DFB1}"/>
              </a:ext>
            </a:extLst>
          </p:cNvPr>
          <p:cNvSpPr>
            <a:spLocks noGrp="1"/>
          </p:cNvSpPr>
          <p:nvPr>
            <p:ph idx="1"/>
          </p:nvPr>
        </p:nvSpPr>
        <p:spPr/>
        <p:txBody>
          <a:bodyPr>
            <a:normAutofit/>
          </a:bodyPr>
          <a:lstStyle/>
          <a:p>
            <a:r>
              <a:rPr lang="en-US" dirty="0"/>
              <a:t>Depends on things like:</a:t>
            </a:r>
          </a:p>
          <a:p>
            <a:pPr lvl="1"/>
            <a:r>
              <a:rPr lang="en-US" dirty="0"/>
              <a:t>the size of the team</a:t>
            </a:r>
          </a:p>
          <a:p>
            <a:pPr lvl="1"/>
            <a:r>
              <a:rPr lang="en-US" dirty="0"/>
              <a:t>the size of the product</a:t>
            </a:r>
          </a:p>
          <a:p>
            <a:pPr lvl="1"/>
            <a:r>
              <a:rPr lang="en-US" dirty="0"/>
              <a:t>the longevity of the product</a:t>
            </a:r>
          </a:p>
          <a:p>
            <a:r>
              <a:rPr lang="en-US" dirty="0"/>
              <a:t>There's no one "right" way; there are always tradeoffs.</a:t>
            </a:r>
          </a:p>
          <a:p>
            <a:r>
              <a:rPr lang="en-US" dirty="0"/>
              <a:t>But there are best practices, which we will expect you to follow.</a:t>
            </a:r>
          </a:p>
        </p:txBody>
      </p:sp>
      <p:sp>
        <p:nvSpPr>
          <p:cNvPr id="4" name="Slide Number Placeholder 3">
            <a:extLst>
              <a:ext uri="{FF2B5EF4-FFF2-40B4-BE49-F238E27FC236}">
                <a16:creationId xmlns:a16="http://schemas.microsoft.com/office/drawing/2014/main" id="{A249E72F-16DC-4F27-A68F-C6A31919E455}"/>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8</a:t>
            </a:fld>
            <a:endParaRPr lang="en-US"/>
          </a:p>
        </p:txBody>
      </p:sp>
    </p:spTree>
    <p:extLst>
      <p:ext uri="{BB962C8B-B14F-4D97-AF65-F5344CB8AC3E}">
        <p14:creationId xmlns:p14="http://schemas.microsoft.com/office/powerpoint/2010/main" val="19093387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Software Engineering is about People"/>
          <p:cNvSpPr txBox="1">
            <a:spLocks noGrp="1"/>
          </p:cNvSpPr>
          <p:nvPr>
            <p:ph type="title"/>
          </p:nvPr>
        </p:nvSpPr>
        <p:spPr>
          <a:prstGeom prst="rect">
            <a:avLst/>
          </a:prstGeom>
        </p:spPr>
        <p:txBody>
          <a:bodyPr/>
          <a:lstStyle/>
          <a:p>
            <a:r>
              <a:rPr dirty="0"/>
              <a:t>Software Engineering is about People</a:t>
            </a:r>
          </a:p>
        </p:txBody>
      </p:sp>
      <p:sp>
        <p:nvSpPr>
          <p:cNvPr id="216" name="“Any fool can write code that a computer can understand. Good programmers write code that humans can understand”"/>
          <p:cNvSpPr txBox="1"/>
          <p:nvPr/>
        </p:nvSpPr>
        <p:spPr>
          <a:xfrm>
            <a:off x="336513" y="1959240"/>
            <a:ext cx="8088654" cy="240578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5400" tIns="25400" rIns="25400" bIns="25400" anchor="ctr">
            <a:spAutoFit/>
          </a:bodyPr>
          <a:lstStyle>
            <a:lvl1pPr marL="638923" indent="-469900" algn="l">
              <a:lnSpc>
                <a:spcPct val="90000"/>
              </a:lnSpc>
              <a:defRPr sz="8500" spc="-170">
                <a:solidFill>
                  <a:srgbClr val="000000"/>
                </a:solidFill>
                <a:latin typeface="Helvetica Neue Medium"/>
                <a:ea typeface="Helvetica Neue Medium"/>
                <a:cs typeface="Helvetica Neue Medium"/>
                <a:sym typeface="Helvetica Neue Medium"/>
              </a:defRPr>
            </a:lvl1pPr>
          </a:lstStyle>
          <a:p>
            <a:r>
              <a:rPr sz="4250" dirty="0"/>
              <a:t>“</a:t>
            </a:r>
            <a:r>
              <a:rPr sz="4250" dirty="0">
                <a:latin typeface="+mn-lt"/>
              </a:rPr>
              <a:t>Any fool can write code that a computer can understand. Good programmers write code that humans can understand</a:t>
            </a:r>
            <a:r>
              <a:rPr sz="4250" dirty="0"/>
              <a:t>”</a:t>
            </a:r>
          </a:p>
        </p:txBody>
      </p:sp>
      <p:sp>
        <p:nvSpPr>
          <p:cNvPr id="217" name="- Martin Fowler"/>
          <p:cNvSpPr txBox="1"/>
          <p:nvPr/>
        </p:nvSpPr>
        <p:spPr>
          <a:xfrm>
            <a:off x="6420139" y="4515634"/>
            <a:ext cx="1588512" cy="3282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lvl1pPr algn="l" defTabSz="825500">
              <a:defRPr sz="3600" b="1">
                <a:solidFill>
                  <a:srgbClr val="000000"/>
                </a:solidFill>
              </a:defRPr>
            </a:lvl1pPr>
          </a:lstStyle>
          <a:p>
            <a:r>
              <a:rPr sz="1800" dirty="0"/>
              <a:t> - Martin Fowler</a:t>
            </a:r>
          </a:p>
        </p:txBody>
      </p:sp>
      <p:pic>
        <p:nvPicPr>
          <p:cNvPr id="218" name="1920px-Webysther_20150414193208_-_Martin_Fowler.jpg" descr="1920px-Webysther_20150414193208_-_Martin_Fowler.jpg"/>
          <p:cNvPicPr>
            <a:picLocks noChangeAspect="1"/>
          </p:cNvPicPr>
          <p:nvPr/>
        </p:nvPicPr>
        <p:blipFill>
          <a:blip r:embed="rId2"/>
          <a:stretch>
            <a:fillRect/>
          </a:stretch>
        </p:blipFill>
        <p:spPr>
          <a:xfrm>
            <a:off x="8364837" y="1932221"/>
            <a:ext cx="3270776" cy="4361034"/>
          </a:xfrm>
          <a:prstGeom prst="rect">
            <a:avLst/>
          </a:prstGeom>
          <a:ln w="12700">
            <a:miter lim="400000"/>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FFFF00"/>
        </a:solidFill>
      </a:spPr>
      <a:bodyPr rtlCol="0" anchor="ctr"/>
      <a:lstStyle>
        <a:defPPr algn="ctr">
          <a:defRPr sz="2400" dirty="0" smtClean="0">
            <a:solidFill>
              <a:sysClr val="windowText" lastClr="000000"/>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1803</TotalTime>
  <Words>1405</Words>
  <Application>Microsoft Office PowerPoint</Application>
  <PresentationFormat>Widescreen</PresentationFormat>
  <Paragraphs>170</Paragraphs>
  <Slides>22</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Helvetica Neue Medium</vt:lpstr>
      <vt:lpstr>Lato Extended</vt:lpstr>
      <vt:lpstr>Palatino</vt:lpstr>
      <vt:lpstr>Verdana</vt:lpstr>
      <vt:lpstr>Office Theme</vt:lpstr>
      <vt:lpstr>CS 4530: Fundamentals of Software Engineering Module 1.1 Course Introduction</vt:lpstr>
      <vt:lpstr>Instructors</vt:lpstr>
      <vt:lpstr>Teaching Assistants</vt:lpstr>
      <vt:lpstr>Learning Objectives for this Lesson</vt:lpstr>
      <vt:lpstr>What is software engineering?</vt:lpstr>
      <vt:lpstr>Software Engineering encompasses the entire software development life cycle</vt:lpstr>
      <vt:lpstr>But this raises many questions</vt:lpstr>
      <vt:lpstr>The answers depend on many factors</vt:lpstr>
      <vt:lpstr>Software Engineering is about People</vt:lpstr>
      <vt:lpstr>Learning Objectives for this course:</vt:lpstr>
      <vt:lpstr>Approach</vt:lpstr>
      <vt:lpstr>Technology</vt:lpstr>
      <vt:lpstr>Course Mechanics</vt:lpstr>
      <vt:lpstr>Course Mechanics: In-Class Exercises and Tutorials</vt:lpstr>
      <vt:lpstr>Course Requirements</vt:lpstr>
      <vt:lpstr>Introducing Covey.Town</vt:lpstr>
      <vt:lpstr>Grade Appeal Policy</vt:lpstr>
      <vt:lpstr>Late Policy</vt:lpstr>
      <vt:lpstr>Academic Integrity (1)</vt:lpstr>
      <vt:lpstr>Academic Integrity (2)</vt:lpstr>
      <vt:lpstr>Communication</vt:lpstr>
      <vt:lpstr>Review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title</dc:title>
  <dc:creator>Mitchell Wand</dc:creator>
  <cp:lastModifiedBy>Bhutta, Adeel</cp:lastModifiedBy>
  <cp:revision>59</cp:revision>
  <dcterms:created xsi:type="dcterms:W3CDTF">2021-01-07T15:19:22Z</dcterms:created>
  <dcterms:modified xsi:type="dcterms:W3CDTF">2022-09-14T03:14:34Z</dcterms:modified>
</cp:coreProperties>
</file>