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5" r:id="rId6"/>
    <p:sldId id="499" r:id="rId7"/>
    <p:sldId id="496" r:id="rId8"/>
    <p:sldId id="433" r:id="rId9"/>
    <p:sldId id="445" r:id="rId10"/>
    <p:sldId id="447" r:id="rId11"/>
    <p:sldId id="488" r:id="rId12"/>
    <p:sldId id="435" r:id="rId13"/>
    <p:sldId id="507" r:id="rId14"/>
    <p:sldId id="457" r:id="rId15"/>
    <p:sldId id="458" r:id="rId16"/>
    <p:sldId id="459" r:id="rId17"/>
    <p:sldId id="460" r:id="rId18"/>
    <p:sldId id="448" r:id="rId19"/>
    <p:sldId id="501" r:id="rId20"/>
    <p:sldId id="502" r:id="rId21"/>
    <p:sldId id="406" r:id="rId22"/>
    <p:sldId id="379" r:id="rId23"/>
    <p:sldId id="378" r:id="rId24"/>
    <p:sldId id="380" r:id="rId25"/>
    <p:sldId id="503" r:id="rId26"/>
    <p:sldId id="504" r:id="rId27"/>
    <p:sldId id="505" r:id="rId28"/>
    <p:sldId id="463" r:id="rId29"/>
    <p:sldId id="506" r:id="rId30"/>
    <p:sldId id="464" r:id="rId31"/>
    <p:sldId id="465" r:id="rId32"/>
    <p:sldId id="466" r:id="rId33"/>
    <p:sldId id="451" r:id="rId34"/>
    <p:sldId id="489" r:id="rId35"/>
    <p:sldId id="467" r:id="rId36"/>
    <p:sldId id="468" r:id="rId37"/>
    <p:sldId id="469" r:id="rId38"/>
    <p:sldId id="470" r:id="rId39"/>
    <p:sldId id="456" r:id="rId40"/>
    <p:sldId id="472" r:id="rId41"/>
    <p:sldId id="471" r:id="rId42"/>
    <p:sldId id="490" r:id="rId43"/>
    <p:sldId id="491" r:id="rId44"/>
    <p:sldId id="492" r:id="rId45"/>
    <p:sldId id="493" r:id="rId46"/>
    <p:sldId id="494" r:id="rId47"/>
    <p:sldId id="487"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Ink Free" panose="03080402000500000000" pitchFamily="66" charset="0"/>
      <p:regular r:id="rId58"/>
    </p:embeddedFont>
    <p:embeddedFont>
      <p:font typeface="Open Sans ExtraBold" panose="020B0906030804020204" pitchFamily="34" charset="0"/>
      <p:bold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5"/>
            <p14:sldId id="499"/>
            <p14:sldId id="496"/>
            <p14:sldId id="433"/>
            <p14:sldId id="445"/>
            <p14:sldId id="447"/>
            <p14:sldId id="488"/>
            <p14:sldId id="435"/>
            <p14:sldId id="507"/>
            <p14:sldId id="457"/>
            <p14:sldId id="458"/>
            <p14:sldId id="459"/>
            <p14:sldId id="460"/>
            <p14:sldId id="448"/>
            <p14:sldId id="501"/>
            <p14:sldId id="502"/>
            <p14:sldId id="406"/>
            <p14:sldId id="379"/>
            <p14:sldId id="378"/>
            <p14:sldId id="380"/>
            <p14:sldId id="503"/>
            <p14:sldId id="504"/>
            <p14:sldId id="505"/>
            <p14:sldId id="463"/>
            <p14:sldId id="506"/>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79DE8-776B-41E8-8926-09AF8891AAED}" v="7" dt="2022-09-13T23:58:43.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54123" autoAdjust="0"/>
  </p:normalViewPr>
  <p:slideViewPr>
    <p:cSldViewPr snapToGrid="0">
      <p:cViewPr varScale="1">
        <p:scale>
          <a:sx n="37" d="100"/>
          <a:sy n="37" d="100"/>
        </p:scale>
        <p:origin x="1580" y="28"/>
      </p:cViewPr>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4,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stop for a minute and review interfaces in Typescript.</a:t>
            </a:r>
          </a:p>
          <a:p>
            <a:endParaRPr lang="en-US" dirty="0"/>
          </a:p>
          <a:p>
            <a:r>
              <a:rPr lang="en-US" dirty="0"/>
              <a:t>In Typescript, an interface describes objects, not classes.   So when we say “</a:t>
            </a:r>
            <a:r>
              <a:rPr lang="en-US" dirty="0" err="1"/>
              <a:t>CartesianPoint</a:t>
            </a:r>
            <a:r>
              <a:rPr lang="en-US" dirty="0"/>
              <a:t> implements </a:t>
            </a:r>
            <a:r>
              <a:rPr lang="en-US" dirty="0" err="1"/>
              <a:t>IPoint</a:t>
            </a:r>
            <a:r>
              <a:rPr lang="en-US" dirty="0"/>
              <a:t>”, we mean that any object of class </a:t>
            </a:r>
            <a:r>
              <a:rPr lang="en-US" dirty="0" err="1"/>
              <a:t>CartesianPoint</a:t>
            </a:r>
            <a:r>
              <a:rPr lang="en-US" dirty="0"/>
              <a:t> will satisfy the interface </a:t>
            </a:r>
            <a:r>
              <a:rPr lang="en-US" dirty="0" err="1"/>
              <a:t>IPoint</a:t>
            </a:r>
            <a:r>
              <a:rPr lang="en-US" dirty="0"/>
              <a:t>.  That is, it will have methods </a:t>
            </a:r>
            <a:r>
              <a:rPr lang="en-US" dirty="0" err="1"/>
              <a:t>getx</a:t>
            </a:r>
            <a:r>
              <a:rPr lang="en-US" dirty="0"/>
              <a:t> and </a:t>
            </a:r>
            <a:r>
              <a:rPr lang="en-US" dirty="0" err="1"/>
              <a:t>gety</a:t>
            </a:r>
            <a:r>
              <a:rPr lang="en-US" dirty="0"/>
              <a:t> that return the x and y coordinates of the point.  (Note: this is different from Java)</a:t>
            </a:r>
          </a:p>
          <a:p>
            <a:endParaRPr lang="en-US" dirty="0"/>
          </a:p>
          <a:p>
            <a:r>
              <a:rPr lang="en-US" dirty="0" err="1"/>
              <a:t>PolarPoint</a:t>
            </a:r>
            <a:r>
              <a:rPr lang="en-US" dirty="0"/>
              <a:t> also implements </a:t>
            </a:r>
            <a:r>
              <a:rPr lang="en-US" dirty="0" err="1"/>
              <a:t>IPoint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again is the interface for the </a:t>
            </a:r>
            <a:r>
              <a:rPr lang="en-US" dirty="0" err="1"/>
              <a:t>ProducerClock</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017684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IProducerClock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IClock</a:t>
            </a:r>
            <a:r>
              <a:rPr lang="en-US" dirty="0"/>
              <a:t>), not on a class that implements it.  Maybe your instructor has made this part of the problem requirements. But your task requires you to create some new clocks.  You can’t say “new </a:t>
            </a:r>
            <a:r>
              <a:rPr lang="en-US" dirty="0" err="1"/>
              <a:t>IClock</a:t>
            </a:r>
            <a:r>
              <a:rPr lang="en-US" dirty="0"/>
              <a:t>”, because </a:t>
            </a:r>
            <a:r>
              <a:rPr lang="en-US" dirty="0" err="1"/>
              <a:t>IClock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IClockFactory</a:t>
            </a:r>
            <a:r>
              <a:rPr lang="en-US" dirty="0"/>
              <a:t> is an object with three methods:</a:t>
            </a:r>
          </a:p>
          <a:p>
            <a:endParaRPr lang="en-US" dirty="0"/>
          </a:p>
          <a:p>
            <a:r>
              <a:rPr lang="en-US" dirty="0"/>
              <a:t>The most important method is instance(), which returns an object that satisfies the </a:t>
            </a:r>
            <a:r>
              <a:rPr lang="en-US" dirty="0" err="1"/>
              <a:t>IClock</a:t>
            </a:r>
            <a:r>
              <a:rPr lang="en-US" dirty="0"/>
              <a:t> interface.  We are not guaranteed anything about the class of the object; we only know that the object satisfies the </a:t>
            </a:r>
            <a:r>
              <a:rPr lang="en-US" dirty="0" err="1"/>
              <a:t>IClock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IClock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door handle gives the visitor a clue about how to work the door. </a:t>
            </a:r>
          </a:p>
          <a:p>
            <a:endParaRPr lang="en-US" dirty="0"/>
          </a:p>
          <a:p>
            <a:r>
              <a:rPr lang="en-US" dirty="0"/>
              <a:t>One kind of handle tells the visitor that they should pull on the door; another kind tells the visitor that they should push on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135679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a:t>We </a:t>
            </a:r>
            <a:r>
              <a:rPr lang="en-US" dirty="0"/>
              <a:t>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87903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br>
              <a:rPr lang="en-US" altLang="en-US" sz="3200">
                <a:sym typeface="Helvetica Neue" charset="0"/>
              </a:rPr>
            </a:br>
            <a:r>
              <a:rPr lang="en-US" altLang="en-US" sz="3200">
                <a:sym typeface="Helvetica Neue" charset="0"/>
              </a:rPr>
              <a:t>Module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614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9469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IClock.ts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16</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simpleClockWithPull.test.ts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770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OO 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pPr marL="0" indent="0">
              <a:buNone/>
            </a:pPr>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460746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5354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ProducerClock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ProducerClock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120128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lstStyle/>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92752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97687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IClock</a:t>
            </a:r>
            <a:r>
              <a:rPr lang="en-US" sz="1600" dirty="0" err="1">
                <a:solidFill>
                  <a:srgbClr val="008000"/>
                </a:solidFill>
                <a:latin typeface="Consolas" panose="020B0609020204030204" pitchFamily="49" charset="0"/>
              </a:rPr>
              <a:t>.ts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IClock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IClock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56816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 </a:t>
            </a:r>
            <a:r>
              <a:rPr lang="en-US" b="0" dirty="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9881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D202-F4A0-317D-D8A6-DA68CE35CDA1}"/>
              </a:ext>
            </a:extLst>
          </p:cNvPr>
          <p:cNvSpPr>
            <a:spLocks noGrp="1"/>
          </p:cNvSpPr>
          <p:nvPr>
            <p:ph type="title"/>
          </p:nvPr>
        </p:nvSpPr>
        <p:spPr/>
        <p:txBody>
          <a:bodyPr/>
          <a:lstStyle/>
          <a:p>
            <a:r>
              <a:rPr lang="en-US" dirty="0"/>
              <a:t>Patterns make code more comprehensible</a:t>
            </a:r>
          </a:p>
        </p:txBody>
      </p:sp>
      <p:sp>
        <p:nvSpPr>
          <p:cNvPr id="4" name="Slide Number Placeholder 3">
            <a:extLst>
              <a:ext uri="{FF2B5EF4-FFF2-40B4-BE49-F238E27FC236}">
                <a16:creationId xmlns:a16="http://schemas.microsoft.com/office/drawing/2014/main" id="{1975D093-84F5-5AE2-03DD-C9A51858CB6D}"/>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descr="The Design of Everyday Things: Revised and Expanded Edition: Norman, Don:  8601400351710: Amazon.com: Books">
            <a:extLst>
              <a:ext uri="{FF2B5EF4-FFF2-40B4-BE49-F238E27FC236}">
                <a16:creationId xmlns:a16="http://schemas.microsoft.com/office/drawing/2014/main" id="{91698786-D954-2961-E974-883AA900D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10" y="1500160"/>
            <a:ext cx="296910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descr="Image">
            <a:extLst>
              <a:ext uri="{FF2B5EF4-FFF2-40B4-BE49-F238E27FC236}">
                <a16:creationId xmlns:a16="http://schemas.microsoft.com/office/drawing/2014/main" id="{7B939788-66D9-B8C6-661E-F26B8C21D2A1}"/>
              </a:ext>
            </a:extLst>
          </p:cNvPr>
          <p:cNvPicPr>
            <a:picLocks noChangeAspect="1"/>
          </p:cNvPicPr>
          <p:nvPr/>
        </p:nvPicPr>
        <p:blipFill>
          <a:blip r:embed="rId4"/>
          <a:stretch>
            <a:fillRect/>
          </a:stretch>
        </p:blipFill>
        <p:spPr>
          <a:xfrm>
            <a:off x="3610414" y="1500160"/>
            <a:ext cx="4403692" cy="4403693"/>
          </a:xfrm>
          <a:prstGeom prst="rect">
            <a:avLst/>
          </a:prstGeom>
          <a:ln w="3175">
            <a:miter lim="400000"/>
          </a:ln>
        </p:spPr>
      </p:pic>
      <p:pic>
        <p:nvPicPr>
          <p:cNvPr id="7" name="Picture 2">
            <a:extLst>
              <a:ext uri="{FF2B5EF4-FFF2-40B4-BE49-F238E27FC236}">
                <a16:creationId xmlns:a16="http://schemas.microsoft.com/office/drawing/2014/main" id="{FBFF9F06-9915-E65A-72F0-B1C57D7B1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40" y="1500160"/>
            <a:ext cx="4646800" cy="40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9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17785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(aka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11073</TotalTime>
  <Words>6416</Words>
  <Application>Microsoft Office PowerPoint</Application>
  <PresentationFormat>Widescreen</PresentationFormat>
  <Paragraphs>734</Paragraphs>
  <Slides>47</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Consolas</vt:lpstr>
      <vt:lpstr>Ink Free</vt:lpstr>
      <vt:lpstr>Open Sans ExtraBold</vt:lpstr>
      <vt:lpstr>Verdana</vt:lpstr>
      <vt:lpstr>Calibri</vt:lpstr>
      <vt:lpstr>Arial</vt:lpstr>
      <vt:lpstr>Office Theme</vt:lpstr>
      <vt:lpstr>CS 4530: Fundamentals of Software Engineering  Module 4: Interaction-Level Design Patterns</vt:lpstr>
      <vt:lpstr>Learning Goals for this Lesson</vt:lpstr>
      <vt:lpstr>What is a Pattern?</vt:lpstr>
      <vt:lpstr>Patterns help communicate intent</vt:lpstr>
      <vt:lpstr>Patterns make code more comprehensible</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A Clock: IClock.ts</vt:lpstr>
      <vt:lpstr>simpleClockUsingPull.ts</vt:lpstr>
      <vt:lpstr>Let's test this: first try</vt:lpstr>
      <vt:lpstr>Use automated tests instead</vt:lpstr>
      <vt:lpstr>Pattern 2: producer tells consumer ("push")</vt:lpstr>
      <vt:lpstr>Interface for a clock using the Push pattern </vt:lpstr>
      <vt:lpstr>Interface for a clock listener</vt:lpstr>
      <vt:lpstr>Review: TypeScript interfaces</vt:lpstr>
      <vt:lpstr>Interfaces are where we specify behaviors</vt:lpstr>
      <vt:lpstr>OO Principle 1: Make Your Interfaces Meaningful</vt:lpstr>
      <vt:lpstr>But the compiler only checks syntax, not semantics</vt:lpstr>
      <vt:lpstr>Interface for a clock using the Push pattern </vt:lpstr>
      <vt:lpstr>Interface for a clock listener</vt:lpstr>
      <vt:lpstr>A ProducerClock class</vt:lpstr>
      <vt:lpstr>A Client </vt:lpstr>
      <vt:lpstr>Discussion</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155</cp:revision>
  <dcterms:created xsi:type="dcterms:W3CDTF">2021-01-07T15:19:22Z</dcterms:created>
  <dcterms:modified xsi:type="dcterms:W3CDTF">2022-09-14T03:16:08Z</dcterms:modified>
</cp:coreProperties>
</file>