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485" r:id="rId2"/>
    <p:sldId id="396" r:id="rId3"/>
    <p:sldId id="497" r:id="rId4"/>
    <p:sldId id="533" r:id="rId5"/>
    <p:sldId id="519" r:id="rId6"/>
    <p:sldId id="520" r:id="rId7"/>
    <p:sldId id="535" r:id="rId8"/>
    <p:sldId id="544" r:id="rId9"/>
    <p:sldId id="536" r:id="rId10"/>
    <p:sldId id="537" r:id="rId11"/>
    <p:sldId id="540" r:id="rId12"/>
    <p:sldId id="542" r:id="rId13"/>
    <p:sldId id="538" r:id="rId14"/>
    <p:sldId id="541" r:id="rId15"/>
    <p:sldId id="546" r:id="rId16"/>
    <p:sldId id="547" r:id="rId17"/>
    <p:sldId id="545" r:id="rId18"/>
    <p:sldId id="543" r:id="rId19"/>
    <p:sldId id="272" r:id="rId20"/>
    <p:sldId id="518"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Ink Free" panose="03080402000500000000" pitchFamily="66" charset="0"/>
      <p:regular r:id="rId29"/>
    </p:embeddedFont>
    <p:embeddedFont>
      <p:font typeface="Verdana" panose="020B060403050404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33"/>
            <p14:sldId id="519"/>
            <p14:sldId id="520"/>
            <p14:sldId id="535"/>
            <p14:sldId id="544"/>
            <p14:sldId id="536"/>
            <p14:sldId id="537"/>
            <p14:sldId id="540"/>
            <p14:sldId id="542"/>
            <p14:sldId id="538"/>
            <p14:sldId id="541"/>
            <p14:sldId id="546"/>
            <p14:sldId id="547"/>
            <p14:sldId id="545"/>
            <p14:sldId id="543"/>
            <p14:sldId id="272"/>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2" autoAdjust="0"/>
    <p:restoredTop sz="56648" autoAdjust="0"/>
  </p:normalViewPr>
  <p:slideViewPr>
    <p:cSldViewPr snapToGrid="0">
      <p:cViewPr varScale="1">
        <p:scale>
          <a:sx n="38" d="100"/>
          <a:sy n="38" d="100"/>
        </p:scale>
        <p:origin x="1488" y="48"/>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endParaRPr lang="en-US" dirty="0"/>
          </a:p>
          <a:p>
            <a:r>
              <a:rPr lang="en-US" dirty="0"/>
              <a:t>M – maybe things we have experience with, but not that exact task.</a:t>
            </a:r>
          </a:p>
          <a:p>
            <a:endParaRPr lang="en-US" dirty="0"/>
          </a:p>
          <a:p>
            <a:r>
              <a:rPr lang="en-US" dirty="0"/>
              <a:t>L– challenging task that will need investigation. </a:t>
            </a:r>
          </a:p>
          <a:p>
            <a:br>
              <a:rPr lang="en-US" dirty="0"/>
            </a:br>
            <a:r>
              <a:rPr lang="en-US" dirty="0"/>
              <a:t>XL – huge amount of work and complexity. </a:t>
            </a:r>
          </a:p>
          <a:p>
            <a:endParaRPr lang="en-US" dirty="0"/>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a:t>
            </a:r>
            <a:r>
              <a:rPr lang="en-US"/>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50960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lesson 3.1,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a:t>
            </a:r>
            <a:r>
              <a:rPr lang="en-US" dirty="0" err="1"/>
              <a:t>ncie</a:t>
            </a:r>
            <a:r>
              <a:rPr lang="en-US" dirty="0"/>
              <a:t>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9/5/2022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9/5/2022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9/5/2022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9/5/2022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9/5/2022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9/5/2022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9/5/2022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9/5/2022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9/5/2022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9/5/2022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9/5/2022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6.2: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F552F37-95EA-4CA9-A51E-15845F77768D}"/>
              </a:ext>
            </a:extLst>
          </p:cNvPr>
          <p:cNvSpPr>
            <a:spLocks noGrp="1" noChangeArrowheads="1"/>
          </p:cNvSpPr>
          <p:nvPr>
            <p:ph type="title"/>
          </p:nvPr>
        </p:nvSpPr>
        <p:spPr/>
        <p:txBody>
          <a:bodyPr>
            <a:normAutofit/>
          </a:bodyPr>
          <a:lstStyle/>
          <a:p>
            <a:r>
              <a:rPr lang="en-US" altLang="en-US" sz="3600" dirty="0">
                <a:solidFill>
                  <a:srgbClr val="0070C0"/>
                </a:solidFill>
              </a:rPr>
              <a:t>Why are Projects Late?</a:t>
            </a:r>
          </a:p>
        </p:txBody>
      </p:sp>
      <p:sp>
        <p:nvSpPr>
          <p:cNvPr id="24578" name="Rectangle 2">
            <a:extLst>
              <a:ext uri="{FF2B5EF4-FFF2-40B4-BE49-F238E27FC236}">
                <a16:creationId xmlns:a16="http://schemas.microsoft.com/office/drawing/2014/main" id="{0D5EEEC1-D5A1-4F56-953F-89717CF26340}"/>
              </a:ext>
            </a:extLst>
          </p:cNvPr>
          <p:cNvSpPr>
            <a:spLocks noGrp="1" noChangeArrowheads="1"/>
          </p:cNvSpPr>
          <p:nvPr>
            <p:ph type="body" idx="1"/>
          </p:nvPr>
        </p:nvSpPr>
        <p:spPr>
          <a:xfrm>
            <a:off x="838199" y="1500159"/>
            <a:ext cx="9948333" cy="4714373"/>
          </a:xfrm>
        </p:spPr>
        <p:txBody>
          <a:bodyPr>
            <a:normAutofit/>
          </a:bodyPr>
          <a:lstStyle/>
          <a:p>
            <a:pPr>
              <a:spcBef>
                <a:spcPts val="703"/>
              </a:spcBef>
            </a:pPr>
            <a:r>
              <a:rPr lang="en-US" altLang="en-US" sz="2400" dirty="0">
                <a:solidFill>
                  <a:srgbClr val="000000"/>
                </a:solidFill>
              </a:rPr>
              <a:t>an </a:t>
            </a:r>
            <a:r>
              <a:rPr lang="en-US" altLang="en-US" sz="2400" dirty="0">
                <a:solidFill>
                  <a:srgbClr val="C00000"/>
                </a:solidFill>
              </a:rPr>
              <a:t>unrealistic deadline </a:t>
            </a:r>
            <a:r>
              <a:rPr lang="en-US" altLang="en-US" sz="2400" dirty="0">
                <a:solidFill>
                  <a:srgbClr val="000000"/>
                </a:solidFill>
              </a:rPr>
              <a:t>established by someone outside the software development group</a:t>
            </a:r>
          </a:p>
          <a:p>
            <a:pPr>
              <a:spcBef>
                <a:spcPts val="703"/>
              </a:spcBef>
            </a:pPr>
            <a:r>
              <a:rPr lang="en-US" altLang="en-US" sz="2400" dirty="0">
                <a:solidFill>
                  <a:srgbClr val="C00000"/>
                </a:solidFill>
              </a:rPr>
              <a:t>changing customer requirements </a:t>
            </a:r>
            <a:r>
              <a:rPr lang="en-US" altLang="en-US" sz="2400" dirty="0">
                <a:solidFill>
                  <a:srgbClr val="000000"/>
                </a:solidFill>
              </a:rPr>
              <a:t>that are not reflected in schedule changes;</a:t>
            </a:r>
          </a:p>
          <a:p>
            <a:pPr>
              <a:spcBef>
                <a:spcPts val="703"/>
              </a:spcBef>
            </a:pPr>
            <a:r>
              <a:rPr lang="en-US" altLang="en-US" sz="2400" dirty="0">
                <a:solidFill>
                  <a:srgbClr val="000000"/>
                </a:solidFill>
              </a:rPr>
              <a:t>an </a:t>
            </a:r>
            <a:r>
              <a:rPr lang="en-US" altLang="en-US" sz="2400" dirty="0">
                <a:solidFill>
                  <a:srgbClr val="C00000"/>
                </a:solidFill>
              </a:rPr>
              <a:t>honest underestimate </a:t>
            </a:r>
            <a:r>
              <a:rPr lang="en-US" altLang="en-US" sz="2400" dirty="0">
                <a:solidFill>
                  <a:srgbClr val="000000"/>
                </a:solidFill>
              </a:rPr>
              <a:t>of the amount of effort and/or the number of resources that will be required to do the job;</a:t>
            </a:r>
          </a:p>
          <a:p>
            <a:pPr>
              <a:spcBef>
                <a:spcPts val="703"/>
              </a:spcBef>
            </a:pPr>
            <a:r>
              <a:rPr lang="en-US" altLang="en-US" sz="2400" dirty="0">
                <a:solidFill>
                  <a:srgbClr val="C00000"/>
                </a:solidFill>
              </a:rPr>
              <a:t>predictable and/or unpredictable risks </a:t>
            </a:r>
            <a:r>
              <a:rPr lang="en-US" altLang="en-US" sz="2400" dirty="0">
                <a:solidFill>
                  <a:srgbClr val="000000"/>
                </a:solidFill>
              </a:rPr>
              <a:t>that were not considered when the project commenced;</a:t>
            </a:r>
          </a:p>
          <a:p>
            <a:pPr>
              <a:spcBef>
                <a:spcPts val="703"/>
              </a:spcBef>
            </a:pPr>
            <a:r>
              <a:rPr lang="en-US" altLang="en-US" sz="2400" dirty="0">
                <a:solidFill>
                  <a:srgbClr val="C00000"/>
                </a:solidFill>
              </a:rPr>
              <a:t>technical difficulties </a:t>
            </a:r>
            <a:r>
              <a:rPr lang="en-US" altLang="en-US" sz="2400" dirty="0">
                <a:solidFill>
                  <a:srgbClr val="000000"/>
                </a:solidFill>
              </a:rPr>
              <a:t>that could not have been foreseen in advance;</a:t>
            </a:r>
          </a:p>
          <a:p>
            <a:pPr>
              <a:spcBef>
                <a:spcPts val="703"/>
              </a:spcBef>
            </a:pPr>
            <a:r>
              <a:rPr lang="en-US" altLang="en-US" sz="2400" dirty="0">
                <a:solidFill>
                  <a:srgbClr val="C00000"/>
                </a:solidFill>
              </a:rPr>
              <a:t>human difficulties </a:t>
            </a:r>
            <a:r>
              <a:rPr lang="en-US" altLang="en-US" sz="2400" dirty="0">
                <a:solidFill>
                  <a:srgbClr val="000000"/>
                </a:solidFill>
              </a:rPr>
              <a:t>that could not have been foreseen in advance;</a:t>
            </a:r>
          </a:p>
          <a:p>
            <a:pPr>
              <a:spcBef>
                <a:spcPts val="703"/>
              </a:spcBef>
            </a:pPr>
            <a:r>
              <a:rPr lang="en-US" altLang="en-US" sz="2400" dirty="0">
                <a:solidFill>
                  <a:srgbClr val="C00000"/>
                </a:solidFill>
              </a:rPr>
              <a:t>miscommunication</a:t>
            </a:r>
            <a:r>
              <a:rPr lang="en-US" altLang="en-US" sz="2400" dirty="0">
                <a:solidFill>
                  <a:srgbClr val="000000"/>
                </a:solidFill>
              </a:rPr>
              <a:t> among project staff that results in delays;</a:t>
            </a:r>
          </a:p>
          <a:p>
            <a:pPr>
              <a:spcBef>
                <a:spcPts val="703"/>
              </a:spcBef>
            </a:pPr>
            <a:r>
              <a:rPr lang="en-US" altLang="en-US" sz="2400" dirty="0">
                <a:solidFill>
                  <a:srgbClr val="000000"/>
                </a:solidFill>
              </a:rPr>
              <a:t>a failure by project management to recognize that the project is </a:t>
            </a:r>
            <a:r>
              <a:rPr lang="en-US" altLang="en-US" sz="2400" dirty="0">
                <a:solidFill>
                  <a:srgbClr val="C00000"/>
                </a:solidFill>
              </a:rPr>
              <a:t>falling behind schedule</a:t>
            </a:r>
            <a:r>
              <a:rPr lang="en-US" altLang="en-US" sz="2400" dirty="0">
                <a:solidFill>
                  <a:srgbClr val="000000"/>
                </a:solidFill>
              </a:rPr>
              <a:t> and a </a:t>
            </a:r>
            <a:r>
              <a:rPr lang="en-US" altLang="en-US" sz="2400" dirty="0">
                <a:solidFill>
                  <a:srgbClr val="C00000"/>
                </a:solidFill>
              </a:rPr>
              <a:t>lack of action to correct the problem</a:t>
            </a:r>
            <a:endParaRPr lang="en-US" altLang="en-US" sz="1600" dirty="0">
              <a:solidFill>
                <a:srgbClr val="C00000"/>
              </a:solidFill>
            </a:endParaRPr>
          </a:p>
        </p:txBody>
      </p:sp>
      <p:sp>
        <p:nvSpPr>
          <p:cNvPr id="24579" name="Text Box 3">
            <a:extLst>
              <a:ext uri="{FF2B5EF4-FFF2-40B4-BE49-F238E27FC236}">
                <a16:creationId xmlns:a16="http://schemas.microsoft.com/office/drawing/2014/main" id="{C1802033-C70C-401D-81D8-90438BC62471}"/>
              </a:ext>
            </a:extLst>
          </p:cNvPr>
          <p:cNvSpPr txBox="1">
            <a:spLocks/>
          </p:cNvSpPr>
          <p:nvPr/>
        </p:nvSpPr>
        <p:spPr bwMode="auto">
          <a:xfrm>
            <a:off x="11084571" y="6412602"/>
            <a:ext cx="213200"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defTabSz="410751" fontAlgn="base" hangingPunct="0">
              <a:spcBef>
                <a:spcPct val="0"/>
              </a:spcBef>
              <a:spcAft>
                <a:spcPct val="0"/>
              </a:spcAft>
            </a:pPr>
            <a:fld id="{DF5F2E70-75DF-449F-9F16-8040D1128174}" type="slidenum">
              <a:rPr lang="en-US" altLang="en-US" sz="984">
                <a:solidFill>
                  <a:srgbClr val="000000"/>
                </a:solidFill>
                <a:latin typeface="Helvetica Neue"/>
                <a:ea typeface="Helvetica Neue"/>
                <a:cs typeface="Helvetica Neue"/>
                <a:sym typeface="Helvetica Neue"/>
              </a:rPr>
              <a:pPr algn="r" defTabSz="410751" fontAlgn="base" hangingPunct="0">
                <a:spcBef>
                  <a:spcPct val="0"/>
                </a:spcBef>
                <a:spcAft>
                  <a:spcPct val="0"/>
                </a:spcAft>
              </a:pPr>
              <a:t>19</a:t>
            </a:fld>
            <a:endParaRPr lang="en-US" altLang="en-US" sz="984">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169498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204647244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12514</TotalTime>
  <Words>4929</Words>
  <Application>Microsoft Office PowerPoint</Application>
  <PresentationFormat>Widescreen</PresentationFormat>
  <Paragraphs>319</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 Light</vt:lpstr>
      <vt:lpstr>Helvetica Neue</vt:lpstr>
      <vt:lpstr>Ink Free</vt:lpstr>
      <vt:lpstr>Calibri</vt:lpstr>
      <vt:lpstr>Verdana</vt:lpstr>
      <vt:lpstr>Arial</vt:lpstr>
      <vt:lpstr>Office Theme</vt:lpstr>
      <vt:lpstr>CS 4530: Fundamentals of Software Engineering Lesson 6.2: Agile Planning and Estimation</vt:lpstr>
      <vt:lpstr>Learning Goals for this Lesson</vt:lpstr>
      <vt:lpstr>Requirements: Which to pick?</vt:lpstr>
      <vt:lpstr>Lesson from Meteorology: Uncertainty in Estimation</vt:lpstr>
      <vt:lpstr>Agile Principles for Effective Planning: YAGNI</vt:lpstr>
      <vt:lpstr>Tracking and Prioritizing Tasks: Product Backlog</vt:lpstr>
      <vt:lpstr>Tracking and Prioritizing Tasks: Product Backlog</vt:lpstr>
      <vt:lpstr>Scrum: Daily progress towards product goals</vt:lpstr>
      <vt:lpstr>Planning a Sprint</vt:lpstr>
      <vt:lpstr>Planning a Sprint Backlog</vt:lpstr>
      <vt:lpstr>Estimating Task Time</vt:lpstr>
      <vt:lpstr>Estimating with T-Shirt Sizes</vt:lpstr>
      <vt:lpstr>Example: Estimating with T-Shirt Sizes</vt:lpstr>
      <vt:lpstr>Planning helps us find what we don’t know</vt:lpstr>
      <vt:lpstr>”Sprint 0” Tasks to Help Estimate Stories</vt:lpstr>
      <vt:lpstr>Scrum: Daily progress towards product goals</vt:lpstr>
      <vt:lpstr>Daily Scrum</vt:lpstr>
      <vt:lpstr>Sprint Review and Retrospective</vt:lpstr>
      <vt:lpstr>Why are Projects Late?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209</cp:revision>
  <dcterms:created xsi:type="dcterms:W3CDTF">2021-01-07T15:19:22Z</dcterms:created>
  <dcterms:modified xsi:type="dcterms:W3CDTF">2022-09-05T20:46:23Z</dcterms:modified>
</cp:coreProperties>
</file>