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8"/>
  </p:notesMasterIdLst>
  <p:sldIdLst>
    <p:sldId id="485" r:id="rId2"/>
    <p:sldId id="486" r:id="rId3"/>
    <p:sldId id="500" r:id="rId4"/>
    <p:sldId id="498" r:id="rId5"/>
    <p:sldId id="499" r:id="rId6"/>
    <p:sldId id="496" r:id="rId7"/>
    <p:sldId id="433" r:id="rId8"/>
    <p:sldId id="445" r:id="rId9"/>
    <p:sldId id="447" r:id="rId10"/>
    <p:sldId id="488" r:id="rId11"/>
    <p:sldId id="435" r:id="rId12"/>
    <p:sldId id="507" r:id="rId13"/>
    <p:sldId id="457" r:id="rId14"/>
    <p:sldId id="458" r:id="rId15"/>
    <p:sldId id="459" r:id="rId16"/>
    <p:sldId id="460" r:id="rId17"/>
    <p:sldId id="448" r:id="rId18"/>
    <p:sldId id="501" r:id="rId19"/>
    <p:sldId id="502" r:id="rId20"/>
    <p:sldId id="406" r:id="rId21"/>
    <p:sldId id="379" r:id="rId22"/>
    <p:sldId id="378" r:id="rId23"/>
    <p:sldId id="380" r:id="rId24"/>
    <p:sldId id="503" r:id="rId25"/>
    <p:sldId id="504" r:id="rId26"/>
    <p:sldId id="505" r:id="rId27"/>
    <p:sldId id="463" r:id="rId28"/>
    <p:sldId id="506" r:id="rId29"/>
    <p:sldId id="464" r:id="rId30"/>
    <p:sldId id="465" r:id="rId31"/>
    <p:sldId id="466" r:id="rId32"/>
    <p:sldId id="451" r:id="rId33"/>
    <p:sldId id="489" r:id="rId34"/>
    <p:sldId id="467" r:id="rId35"/>
    <p:sldId id="468" r:id="rId36"/>
    <p:sldId id="469" r:id="rId37"/>
    <p:sldId id="470" r:id="rId38"/>
    <p:sldId id="456" r:id="rId39"/>
    <p:sldId id="472" r:id="rId40"/>
    <p:sldId id="471" r:id="rId41"/>
    <p:sldId id="490" r:id="rId42"/>
    <p:sldId id="491" r:id="rId43"/>
    <p:sldId id="492" r:id="rId44"/>
    <p:sldId id="493" r:id="rId45"/>
    <p:sldId id="494" r:id="rId46"/>
    <p:sldId id="487" r:id="rId47"/>
  </p:sldIdLst>
  <p:sldSz cx="12192000" cy="6858000"/>
  <p:notesSz cx="6858000" cy="9144000"/>
  <p:embeddedFontLst>
    <p:embeddedFont>
      <p:font typeface="Calibri" panose="020F0502020204030204" pitchFamily="34" charset="0"/>
      <p:regular r:id="rId49"/>
      <p:bold r:id="rId50"/>
      <p:italic r:id="rId51"/>
      <p:boldItalic r:id="rId52"/>
    </p:embeddedFont>
    <p:embeddedFont>
      <p:font typeface="Consolas" panose="020B0609020204030204" pitchFamily="49" charset="0"/>
      <p:regular r:id="rId53"/>
      <p:bold r:id="rId54"/>
      <p:italic r:id="rId55"/>
      <p:boldItalic r:id="rId56"/>
    </p:embeddedFont>
    <p:embeddedFont>
      <p:font typeface="Ink Free" panose="03080402000500000000" pitchFamily="66" charset="0"/>
      <p:regular r:id="rId57"/>
    </p:embeddedFont>
    <p:embeddedFont>
      <p:font typeface="Open Sans ExtraBold" panose="020B0906030804020204" pitchFamily="34" charset="0"/>
      <p:bold r:id="rId58"/>
      <p:boldItalic r:id="rId59"/>
    </p:embeddedFont>
    <p:embeddedFont>
      <p:font typeface="Verdana" panose="020B0604030504040204" pitchFamily="34" charset="0"/>
      <p:regular r:id="rId60"/>
      <p:bold r:id="rId61"/>
      <p:italic r:id="rId62"/>
      <p:boldItalic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496"/>
            <p14:sldId id="433"/>
            <p14:sldId id="445"/>
            <p14:sldId id="447"/>
            <p14:sldId id="488"/>
            <p14:sldId id="435"/>
            <p14:sldId id="507"/>
            <p14:sldId id="457"/>
            <p14:sldId id="458"/>
            <p14:sldId id="459"/>
            <p14:sldId id="460"/>
            <p14:sldId id="448"/>
            <p14:sldId id="501"/>
            <p14:sldId id="502"/>
            <p14:sldId id="406"/>
            <p14:sldId id="379"/>
            <p14:sldId id="378"/>
            <p14:sldId id="380"/>
            <p14:sldId id="503"/>
            <p14:sldId id="504"/>
            <p14:sldId id="505"/>
            <p14:sldId id="463"/>
            <p14:sldId id="506"/>
            <p14:sldId id="464"/>
            <p14:sldId id="465"/>
            <p14:sldId id="466"/>
            <p14:sldId id="451"/>
            <p14:sldId id="489"/>
            <p14:sldId id="467"/>
            <p14:sldId id="468"/>
            <p14:sldId id="469"/>
            <p14:sldId id="470"/>
            <p14:sldId id="456"/>
            <p14:sldId id="472"/>
            <p14:sldId id="471"/>
            <p14:sldId id="490"/>
            <p14:sldId id="491"/>
            <p14:sldId id="492"/>
            <p14:sldId id="493"/>
            <p14:sldId id="494"/>
            <p14:sldId id="4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E4F02F-5702-424E-8853-6BEFD9AA2352}" v="20" dt="2022-09-01T00:15:59.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54123" autoAdjust="0"/>
  </p:normalViewPr>
  <p:slideViewPr>
    <p:cSldViewPr snapToGrid="0">
      <p:cViewPr>
        <p:scale>
          <a:sx n="70" d="100"/>
          <a:sy n="70" d="100"/>
        </p:scale>
        <p:origin x="1836" y="-102"/>
      </p:cViewPr>
      <p:guideLst/>
    </p:cSldViewPr>
  </p:slid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5.fntdata"/><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2.fntdata"/><Relationship Id="rId55"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2.3,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both of these designs in a concrete example.   Here is the interface for a simple clock using the Pull design.</a:t>
            </a:r>
          </a:p>
          <a:p>
            <a:endParaRPr lang="en-US" dirty="0"/>
          </a:p>
          <a:p>
            <a:r>
              <a:rPr lang="en-US" dirty="0"/>
              <a:t> It has three methods: reset, tick, and </a:t>
            </a:r>
            <a:r>
              <a:rPr lang="en-US" dirty="0" err="1"/>
              <a:t>getTime</a:t>
            </a:r>
            <a:r>
              <a:rPr lang="en-US" dirty="0"/>
              <a:t>.  Note that the interface includes a description of what each method is supposed to do.  </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have an implementation of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we’ve got this code.  How should we test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first impulse is to write a little </a:t>
            </a:r>
            <a:r>
              <a:rPr lang="en-US" dirty="0" err="1"/>
              <a:t>index.ts</a:t>
            </a:r>
            <a:r>
              <a:rPr lang="en-US" dirty="0"/>
              <a:t> file, run it, and see what it does.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&lt;explain a bit of the code&gt;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 watch animation&gt;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NNNOOO!!!  We don’t want to have to look at the results of a manual test if we can avoid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297350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automate this process whenever possible.  Here’s a little testing script (in our standard test runner, called “Jest”).  It does the same thing as our </a:t>
            </a:r>
            <a:r>
              <a:rPr lang="en-US" dirty="0" err="1"/>
              <a:t>index.ts</a:t>
            </a:r>
            <a:r>
              <a:rPr lang="en-US" dirty="0"/>
              <a:t> did, but we’ve replaced all those console.log statements with ‘expect’ statements, which will check to see if those expressions return the right values.</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the same thing using the Push or Observer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952334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clock using the Push pattern.  </a:t>
            </a:r>
          </a:p>
          <a:p>
            <a:r>
              <a:rPr lang="en-US" dirty="0"/>
              <a:t>&lt;Go through methods&gt;</a:t>
            </a:r>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stop for a minute and review interfaces in Typescript.</a:t>
            </a:r>
          </a:p>
          <a:p>
            <a:endParaRPr lang="en-US" dirty="0"/>
          </a:p>
          <a:p>
            <a:r>
              <a:rPr lang="en-US" dirty="0"/>
              <a:t>In Typescript, an interface describes objects, not classes.   So when we say “</a:t>
            </a:r>
            <a:r>
              <a:rPr lang="en-US" dirty="0" err="1"/>
              <a:t>CartesianPoint</a:t>
            </a:r>
            <a:r>
              <a:rPr lang="en-US" dirty="0"/>
              <a:t> implements </a:t>
            </a:r>
            <a:r>
              <a:rPr lang="en-US" dirty="0" err="1"/>
              <a:t>IPoint</a:t>
            </a:r>
            <a:r>
              <a:rPr lang="en-US" dirty="0"/>
              <a:t>”, we mean that any object of class </a:t>
            </a:r>
            <a:r>
              <a:rPr lang="en-US" dirty="0" err="1"/>
              <a:t>CartesianPoint</a:t>
            </a:r>
            <a:r>
              <a:rPr lang="en-US" dirty="0"/>
              <a:t> will satisfy the interface </a:t>
            </a:r>
            <a:r>
              <a:rPr lang="en-US" dirty="0" err="1"/>
              <a:t>IPoint</a:t>
            </a:r>
            <a:r>
              <a:rPr lang="en-US" dirty="0"/>
              <a:t>.  That is, it will have methods </a:t>
            </a:r>
            <a:r>
              <a:rPr lang="en-US" dirty="0" err="1"/>
              <a:t>getx</a:t>
            </a:r>
            <a:r>
              <a:rPr lang="en-US" dirty="0"/>
              <a:t> and </a:t>
            </a:r>
            <a:r>
              <a:rPr lang="en-US" dirty="0" err="1"/>
              <a:t>gety</a:t>
            </a:r>
            <a:r>
              <a:rPr lang="en-US" dirty="0"/>
              <a:t> that return the x and y coordinates of the point.  (Note: this is different from Java)</a:t>
            </a:r>
          </a:p>
          <a:p>
            <a:endParaRPr lang="en-US" dirty="0"/>
          </a:p>
          <a:p>
            <a:r>
              <a:rPr lang="en-US" dirty="0" err="1"/>
              <a:t>PolarPoint</a:t>
            </a:r>
            <a:r>
              <a:rPr lang="en-US" dirty="0"/>
              <a:t> also implements </a:t>
            </a:r>
            <a:r>
              <a:rPr lang="en-US" dirty="0" err="1"/>
              <a:t>IPoint</a:t>
            </a:r>
            <a:r>
              <a:rPr lang="en-US" dirty="0"/>
              <a:t>, but in a different way:  it keeps the point in polar coordinates, but if you ask about the x or y coordinates of the point, it will compute the proper value.</a:t>
            </a:r>
          </a:p>
          <a:p>
            <a:endParaRPr lang="en-US" dirty="0"/>
          </a:p>
          <a:p>
            <a:r>
              <a:rPr lang="en-US" dirty="0"/>
              <a:t>If this is not familiar to you, you should go back and review your notes from OOD, and study some of the suggested readings on Typescript.  You will seriously need to understand this material if you are to succeed in this course.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092141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Notice that we’ve specified what these numbers MEAN, following Principle 2 from the last lesson: Make your Data Mean Something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884303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630871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not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2905640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again is the interface for the </a:t>
            </a:r>
            <a:r>
              <a:rPr lang="en-US" dirty="0" err="1"/>
              <a:t>ProducerClock</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017684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IProducerClock</a:t>
            </a:r>
            <a:r>
              <a:rPr lang="en-US" dirty="0"/>
              <a:t>.   It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client.  When such a client is created, it is given the identity of an </a:t>
            </a:r>
            <a:r>
              <a:rPr lang="en-US" dirty="0" err="1"/>
              <a:t>ObservedClock</a:t>
            </a:r>
            <a:r>
              <a:rPr lang="en-US" dirty="0"/>
              <a:t>, and it tells that </a:t>
            </a:r>
            <a:r>
              <a:rPr lang="en-US" dirty="0" err="1"/>
              <a:t>ObservedClock</a:t>
            </a:r>
            <a:r>
              <a:rPr lang="en-US" dirty="0"/>
              <a:t> to add this client as an observer.</a:t>
            </a:r>
          </a:p>
          <a:p>
            <a:endParaRPr lang="en-US" dirty="0"/>
          </a:p>
          <a:p>
            <a:r>
              <a:rPr lang="en-US" dirty="0"/>
              <a:t>When this client’s notify method is called, it uses the argument of the notify method to set the client’s private clock.   Here we’ve initialized the private clock to 0 while we’re waiting for a ‘notify’ signal from the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someone will suggest that </a:t>
            </a:r>
            <a:r>
              <a:rPr lang="en-US" dirty="0" err="1"/>
              <a:t>addConsumer</a:t>
            </a:r>
            <a:r>
              <a:rPr lang="en-US" dirty="0"/>
              <a:t> send a notify() to the newly added consumer!</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552083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a different problem. Your task is to write some code that depends only an interface (say </a:t>
            </a:r>
            <a:r>
              <a:rPr lang="en-US" dirty="0" err="1"/>
              <a:t>IClock</a:t>
            </a:r>
            <a:r>
              <a:rPr lang="en-US" dirty="0"/>
              <a:t>), not on a class that implements it.  Maybe your instructor has made this part of the problem requirements. But your task requires you to create some new clocks.  You can’t say “new </a:t>
            </a:r>
            <a:r>
              <a:rPr lang="en-US" dirty="0" err="1"/>
              <a:t>IClock</a:t>
            </a:r>
            <a:r>
              <a:rPr lang="en-US" dirty="0"/>
              <a:t>”, because </a:t>
            </a:r>
            <a:r>
              <a:rPr lang="en-US" dirty="0" err="1"/>
              <a:t>IClock</a:t>
            </a:r>
            <a:r>
              <a:rPr lang="en-US" dirty="0"/>
              <a:t> isn’t a class.</a:t>
            </a:r>
          </a:p>
          <a:p>
            <a:endParaRPr lang="en-US" dirty="0"/>
          </a:p>
          <a:p>
            <a:r>
              <a:rPr lang="en-US" dirty="0"/>
              <a:t>How can we arrange things to solve this problem?</a:t>
            </a:r>
          </a:p>
          <a:p>
            <a:endParaRPr lang="en-US" dirty="0"/>
          </a:p>
          <a:p>
            <a:r>
              <a:rPr lang="en-US" dirty="0"/>
              <a:t>Answer: create a Factory whose job it is to create the objects, and import the factory into your code.  You call the factory when you need a new object.</a:t>
            </a:r>
          </a:p>
          <a:p>
            <a:endParaRPr lang="en-US" dirty="0"/>
          </a:p>
          <a:p>
            <a:r>
              <a:rPr lang="en-US" dirty="0"/>
              <a:t>Let’s look at an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2063786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factory that makes clocks.   An </a:t>
            </a:r>
            <a:r>
              <a:rPr lang="en-US" dirty="0" err="1"/>
              <a:t>IClockFactory</a:t>
            </a:r>
            <a:r>
              <a:rPr lang="en-US" dirty="0"/>
              <a:t> is an object with three methods:</a:t>
            </a:r>
          </a:p>
          <a:p>
            <a:endParaRPr lang="en-US" dirty="0"/>
          </a:p>
          <a:p>
            <a:r>
              <a:rPr lang="en-US" dirty="0"/>
              <a:t>The most important method is instance(), which returns an object that satisfies the </a:t>
            </a:r>
            <a:r>
              <a:rPr lang="en-US" dirty="0" err="1"/>
              <a:t>IClock</a:t>
            </a:r>
            <a:r>
              <a:rPr lang="en-US" dirty="0"/>
              <a:t> interface.  We are not guaranteed anything about the class of the object; we only know that the object satisfies the </a:t>
            </a:r>
            <a:r>
              <a:rPr lang="en-US" dirty="0" err="1"/>
              <a:t>IClock</a:t>
            </a:r>
            <a:r>
              <a:rPr lang="en-US" dirty="0"/>
              <a:t> interface.</a:t>
            </a:r>
          </a:p>
          <a:p>
            <a:r>
              <a:rPr lang="en-US" dirty="0"/>
              <a:t>The factory also has two other methods:</a:t>
            </a:r>
          </a:p>
          <a:p>
            <a:r>
              <a:rPr lang="en-US" dirty="0"/>
              <a:t>-- </a:t>
            </a:r>
            <a:r>
              <a:rPr lang="en-US" dirty="0" err="1"/>
              <a:t>clockType</a:t>
            </a:r>
            <a:r>
              <a:rPr lang="en-US" dirty="0"/>
              <a:t>, which returns a string.  We have no guarantee that this string has anything to do with the class of the clock objects being returned.</a:t>
            </a:r>
          </a:p>
          <a:p>
            <a:r>
              <a:rPr lang="en-US" dirty="0"/>
              <a:t>-- </a:t>
            </a:r>
            <a:r>
              <a:rPr lang="en-US" dirty="0" err="1"/>
              <a:t>numCreated</a:t>
            </a:r>
            <a:r>
              <a:rPr lang="en-US" dirty="0"/>
              <a:t>, which returns the number of clocks that this factory has created.</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015770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couple of </a:t>
            </a:r>
            <a:r>
              <a:rPr lang="en-US" dirty="0" err="1"/>
              <a:t>ClockFactories</a:t>
            </a:r>
            <a:r>
              <a:rPr lang="en-US" dirty="0"/>
              <a:t>.  The first one always produces an object of class Clock1.  The second always produces an object of class Clock2.   Either way, calling instance() returns an object that satisfies the </a:t>
            </a:r>
            <a:r>
              <a:rPr lang="en-US" dirty="0" err="1"/>
              <a:t>IClock</a:t>
            </a:r>
            <a:r>
              <a:rPr lang="en-US" dirty="0"/>
              <a:t> interface.</a:t>
            </a:r>
          </a:p>
          <a:p>
            <a:endParaRPr lang="en-US" dirty="0"/>
          </a:p>
          <a:p>
            <a:r>
              <a:rPr lang="en-US" dirty="0"/>
              <a:t>You could even have a factory that alternates between returning Clock1 objects and Clock2 objects.  </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41406782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create a file (here </a:t>
            </a:r>
            <a:r>
              <a:rPr lang="en-US" dirty="0" err="1"/>
              <a:t>clockFactories.ts</a:t>
            </a:r>
            <a:r>
              <a:rPr lang="en-US" dirty="0"/>
              <a:t>) with a bunch of clock factories, and then you choose which of the factories to export.   Or maybe the instructor has created such a file– you get to see the factory, but not the class of the clocks it creates.</a:t>
            </a:r>
          </a:p>
          <a:p>
            <a:endParaRPr lang="en-US" dirty="0"/>
          </a:p>
          <a:p>
            <a:r>
              <a:rPr lang="en-US" dirty="0"/>
              <a:t> TypeScript has a neat way of doing this:  if you say “export default”, then you export a value from this file, but you don’t advertise its name.</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1816912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 gives the name '</a:t>
            </a:r>
            <a:r>
              <a:rPr lang="en-US" dirty="0" err="1"/>
              <a:t>ClockFactory</a:t>
            </a:r>
            <a:r>
              <a:rPr lang="en-US" dirty="0"/>
              <a:t>' to whatever factory </a:t>
            </a:r>
            <a:r>
              <a:rPr lang="en-US" dirty="0" err="1"/>
              <a:t>ClockFactories.ts</a:t>
            </a:r>
            <a:r>
              <a:rPr lang="en-US" dirty="0"/>
              <a:t> chooses to export.</a:t>
            </a:r>
          </a:p>
          <a:p>
            <a:endParaRPr lang="en-US" dirty="0"/>
          </a:p>
          <a:p>
            <a:r>
              <a:rPr lang="en-US" dirty="0"/>
              <a:t>Note that you can only test the factory that </a:t>
            </a:r>
            <a:r>
              <a:rPr lang="en-US" dirty="0" err="1"/>
              <a:t>ClockFactories.ts</a:t>
            </a:r>
            <a:r>
              <a:rPr lang="en-US"/>
              <a:t> chooses </a:t>
            </a:r>
            <a:r>
              <a:rPr lang="en-US" dirty="0"/>
              <a:t>to export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5375080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behavior we expect to see.  We assume that instance() is a static method of </a:t>
            </a:r>
            <a:r>
              <a:rPr lang="en-US" dirty="0" err="1"/>
              <a:t>ClockFactory</a:t>
            </a:r>
            <a:r>
              <a:rPr lang="en-US" dirty="0"/>
              <a: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do it.  You make a factory that lies:  it keeps a first-time-through switch, here called ‘</a:t>
            </a:r>
            <a:r>
              <a:rPr lang="en-US" dirty="0" err="1"/>
              <a:t>isInitialized</a:t>
            </a:r>
            <a:r>
              <a:rPr lang="en-US" dirty="0"/>
              <a:t>’, and after the first time it is called (with ‘instance’), it keeps returning the same clock over and over again.</a:t>
            </a:r>
          </a:p>
          <a:p>
            <a:endParaRPr lang="en-US" dirty="0"/>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45</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a lot of ground in this lesson.  &lt;read slide&gt;</a:t>
            </a:r>
          </a:p>
          <a:p>
            <a:r>
              <a:rPr lang="en-US" dirty="0"/>
              <a:t>Next, on to the Object Scale.</a:t>
            </a:r>
          </a:p>
          <a:p>
            <a:endParaRPr lang="en-US" dirty="0"/>
          </a:p>
          <a:p>
            <a:r>
              <a:rPr lang="en-US" dirty="0"/>
              <a:t>[[POSSIBLE ACTIVITY: Break </a:t>
            </a:r>
            <a:r>
              <a:rPr lang="en-US"/>
              <a:t>into pairs, </a:t>
            </a:r>
            <a:r>
              <a:rPr lang="en-US" dirty="0"/>
              <a:t>and describe the interactions</a:t>
            </a:r>
          </a:p>
          <a:p>
            <a:r>
              <a:rPr lang="en-US" dirty="0"/>
              <a:t>in some program you have built, at this level of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257032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4 different interaction-scale designs:  the pull pattern (which is so simple it hardly counts as a pattern), the push (or Observer or Listener) Pattern, the Factory Pattern, and the Singleton Pattern.</a:t>
            </a:r>
          </a:p>
          <a:p>
            <a:endParaRPr lang="en-US" dirty="0"/>
          </a:p>
          <a:p>
            <a:r>
              <a:rPr lang="en-US" dirty="0"/>
              <a:t>All but the first of these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Unlike the architectural scale, 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We’ll see in a few minutes how this works in a little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285328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9/6/2022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9/6/2022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9/6/2022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9/6/2022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9/6/2022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9/6/2022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9/6/2022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9/6/2022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9/6/2022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9/6/2022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9/6/2022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9/6/2022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9/6/2022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4: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614679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94697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A Clock: </a:t>
            </a:r>
            <a:r>
              <a:rPr lang="en-US" dirty="0" err="1"/>
              <a:t>IClock.ts</a:t>
            </a:r>
            <a:endParaRPr lang="en-US" dirty="0"/>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2" y="1731923"/>
            <a:ext cx="6097248" cy="4154984"/>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8DBB5C8-71A8-4040-840C-6B42DA072E84}"/>
              </a:ext>
            </a:extLst>
          </p:cNvPr>
          <p:cNvSpPr txBox="1"/>
          <p:nvPr/>
        </p:nvSpPr>
        <p:spPr>
          <a:xfrm>
            <a:off x="7292714" y="283143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Producer</a:t>
            </a:r>
          </a:p>
        </p:txBody>
      </p:sp>
      <p:sp>
        <p:nvSpPr>
          <p:cNvPr id="8" name="TextBox 7">
            <a:extLst>
              <a:ext uri="{FF2B5EF4-FFF2-40B4-BE49-F238E27FC236}">
                <a16:creationId xmlns:a16="http://schemas.microsoft.com/office/drawing/2014/main" id="{9C9F3FE7-3D06-467F-9E42-2B570A18A275}"/>
              </a:ext>
            </a:extLst>
          </p:cNvPr>
          <p:cNvSpPr txBox="1"/>
          <p:nvPr/>
        </p:nvSpPr>
        <p:spPr>
          <a:xfrm>
            <a:off x="7292714" y="45034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Consumer</a:t>
            </a:r>
          </a:p>
        </p:txBody>
      </p:sp>
    </p:spTree>
    <p:extLst>
      <p:ext uri="{BB962C8B-B14F-4D97-AF65-F5344CB8AC3E}">
        <p14:creationId xmlns:p14="http://schemas.microsoft.com/office/powerpoint/2010/main" val="1529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010E-5FD3-4663-81B6-042A4FC1ECD5}"/>
              </a:ext>
            </a:extLst>
          </p:cNvPr>
          <p:cNvSpPr>
            <a:spLocks noGrp="1"/>
          </p:cNvSpPr>
          <p:nvPr>
            <p:ph type="title"/>
          </p:nvPr>
        </p:nvSpPr>
        <p:spPr/>
        <p:txBody>
          <a:bodyPr/>
          <a:lstStyle/>
          <a:p>
            <a:r>
              <a:rPr lang="en-US" dirty="0"/>
              <a:t>Let's test this: first try</a:t>
            </a:r>
          </a:p>
        </p:txBody>
      </p:sp>
      <p:sp>
        <p:nvSpPr>
          <p:cNvPr id="4" name="Slide Number Placeholder 3">
            <a:extLst>
              <a:ext uri="{FF2B5EF4-FFF2-40B4-BE49-F238E27FC236}">
                <a16:creationId xmlns:a16="http://schemas.microsoft.com/office/drawing/2014/main" id="{DA02CC9B-DDD3-4503-9A30-CEDAEA07E09E}"/>
              </a:ext>
            </a:extLst>
          </p:cNvPr>
          <p:cNvSpPr>
            <a:spLocks noGrp="1"/>
          </p:cNvSpPr>
          <p:nvPr>
            <p:ph type="sldNum" sz="quarter" idx="12"/>
          </p:nvPr>
        </p:nvSpPr>
        <p:spPr/>
        <p:txBody>
          <a:bodyPr/>
          <a:lstStyle/>
          <a:p>
            <a:fld id="{20F37917-FD3A-4669-9018-DA04BCDD3D75}" type="slidenum">
              <a:rPr lang="en-US" smtClean="0"/>
              <a:t>15</a:t>
            </a:fld>
            <a:endParaRPr lang="en-US" dirty="0"/>
          </a:p>
        </p:txBody>
      </p:sp>
      <p:sp>
        <p:nvSpPr>
          <p:cNvPr id="6" name="TextBox 5">
            <a:extLst>
              <a:ext uri="{FF2B5EF4-FFF2-40B4-BE49-F238E27FC236}">
                <a16:creationId xmlns:a16="http://schemas.microsoft.com/office/drawing/2014/main" id="{C2A5DB93-5BC7-46B2-8E49-3B0EDAD61FBD}"/>
              </a:ext>
            </a:extLst>
          </p:cNvPr>
          <p:cNvSpPr txBox="1"/>
          <p:nvPr/>
        </p:nvSpPr>
        <p:spPr>
          <a:xfrm>
            <a:off x="828832" y="1808470"/>
            <a:ext cx="7789264"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create a clock and test it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now test the client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8BD72CA-97EC-4767-A0A4-8B81FD5BA25E}"/>
              </a:ext>
            </a:extLst>
          </p:cNvPr>
          <p:cNvSpPr txBox="1"/>
          <p:nvPr/>
        </p:nvSpPr>
        <p:spPr>
          <a:xfrm>
            <a:off x="8519160" y="54221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index.ts</a:t>
            </a:r>
            <a:endParaRPr lang="en-US" dirty="0">
              <a:solidFill>
                <a:schemeClr val="tx1"/>
              </a:solidFill>
            </a:endParaRPr>
          </a:p>
        </p:txBody>
      </p:sp>
      <p:sp>
        <p:nvSpPr>
          <p:cNvPr id="8" name="TextBox 7">
            <a:extLst>
              <a:ext uri="{FF2B5EF4-FFF2-40B4-BE49-F238E27FC236}">
                <a16:creationId xmlns:a16="http://schemas.microsoft.com/office/drawing/2014/main" id="{78B382B3-4E6F-409B-A831-018025BEA61D}"/>
              </a:ext>
            </a:extLst>
          </p:cNvPr>
          <p:cNvSpPr txBox="1"/>
          <p:nvPr/>
        </p:nvSpPr>
        <p:spPr>
          <a:xfrm>
            <a:off x="1807416" y="2001966"/>
            <a:ext cx="7579179" cy="3696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600" dirty="0">
                <a:solidFill>
                  <a:srgbClr val="92D050"/>
                </a:solidFill>
                <a:latin typeface="Open Sans ExtraBold" panose="020B0906030804020204" pitchFamily="34" charset="0"/>
                <a:ea typeface="Open Sans ExtraBold" panose="020B0906030804020204" pitchFamily="34" charset="0"/>
                <a:cs typeface="Open Sans ExtraBold" panose="020B0906030804020204" pitchFamily="34" charset="0"/>
              </a:rPr>
              <a:t>NO!!</a:t>
            </a:r>
          </a:p>
        </p:txBody>
      </p:sp>
    </p:spTree>
    <p:extLst>
      <p:ext uri="{BB962C8B-B14F-4D97-AF65-F5344CB8AC3E}">
        <p14:creationId xmlns:p14="http://schemas.microsoft.com/office/powerpoint/2010/main" val="301433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Use automated tests instead</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765371" y="1631794"/>
            <a:ext cx="9708004" cy="55707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SimpleClock</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simpleClockUsingPull</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SimpleClock</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ClockClient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6175C8DB-FF27-493F-9D79-8F4CDEADD4CC}"/>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simpleClockWithPull.test.ts</a:t>
            </a:r>
            <a:endParaRPr lang="en-US" dirty="0">
              <a:solidFill>
                <a:schemeClr val="tx1"/>
              </a:solidFill>
            </a:endParaRPr>
          </a:p>
        </p:txBody>
      </p:sp>
    </p:spTree>
    <p:extLst>
      <p:ext uri="{BB962C8B-B14F-4D97-AF65-F5344CB8AC3E}">
        <p14:creationId xmlns:p14="http://schemas.microsoft.com/office/powerpoint/2010/main" val="147192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2911925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1617303"/>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37042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reset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resets the time to 0</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increments the time and sends a .notify message with the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current time to all the consumers</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adds another consumer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addConsumer</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listener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00069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lstStyle/>
          <a:p>
            <a:r>
              <a:rPr lang="en-US"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37770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endParaRPr lang="en-US" dirty="0"/>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4501-4FDE-4959-9C6D-40F748C3E634}"/>
              </a:ext>
            </a:extLst>
          </p:cNvPr>
          <p:cNvSpPr>
            <a:spLocks noGrp="1"/>
          </p:cNvSpPr>
          <p:nvPr>
            <p:ph type="title"/>
          </p:nvPr>
        </p:nvSpPr>
        <p:spPr/>
        <p:txBody>
          <a:bodyPr/>
          <a:lstStyle/>
          <a:p>
            <a:r>
              <a:rPr lang="en-US" dirty="0"/>
              <a:t>Review: TypeScript interfaces</a:t>
            </a:r>
          </a:p>
        </p:txBody>
      </p:sp>
      <p:sp>
        <p:nvSpPr>
          <p:cNvPr id="4" name="Slide Number Placeholder 3">
            <a:extLst>
              <a:ext uri="{FF2B5EF4-FFF2-40B4-BE49-F238E27FC236}">
                <a16:creationId xmlns:a16="http://schemas.microsoft.com/office/drawing/2014/main" id="{43A56657-BD33-41EB-8A17-78091CCB10F1}"/>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3D690EB0-BCAF-4552-9546-2D8553CC453D}"/>
              </a:ext>
            </a:extLst>
          </p:cNvPr>
          <p:cNvSpPr/>
          <p:nvPr/>
        </p:nvSpPr>
        <p:spPr>
          <a:xfrm>
            <a:off x="838200" y="1596807"/>
            <a:ext cx="8628185"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getx</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gety</a:t>
            </a:r>
            <a:r>
              <a:rPr lang="en-US" dirty="0">
                <a:solidFill>
                  <a:srgbClr val="008000"/>
                </a:solidFill>
                <a:latin typeface="Consolas" panose="020B0609020204030204" pitchFamily="49" charset="0"/>
              </a:rPr>
              <a:t>() return the </a:t>
            </a:r>
            <a:r>
              <a:rPr lang="en-US" dirty="0" err="1">
                <a:solidFill>
                  <a:srgbClr val="008000"/>
                </a:solidFill>
                <a:latin typeface="Consolas" panose="020B0609020204030204" pitchFamily="49" charset="0"/>
              </a:rPr>
              <a:t>x,y</a:t>
            </a:r>
            <a:r>
              <a:rPr lang="en-US" dirty="0">
                <a:solidFill>
                  <a:srgbClr val="008000"/>
                </a:solidFill>
                <a:latin typeface="Consolas" panose="020B0609020204030204" pitchFamily="49" charset="0"/>
              </a:rPr>
              <a:t> coordinates of the point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():number,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x : 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y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 is radius, theta is angle (in radians)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theta:number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Math.cos</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Math.sin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point1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8CD270D-BD57-4877-9FED-FDCD229EB289}"/>
              </a:ext>
            </a:extLst>
          </p:cNvPr>
          <p:cNvSpPr/>
          <p:nvPr/>
        </p:nvSpPr>
        <p:spPr>
          <a:xfrm>
            <a:off x="9088903" y="3091227"/>
            <a:ext cx="2743199" cy="12064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review your Typescript materials if you need to and then come back to this lesson...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29305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4AC-20F4-4B4E-802C-48A92B2B79C7}"/>
              </a:ext>
            </a:extLst>
          </p:cNvPr>
          <p:cNvSpPr>
            <a:spLocks noGrp="1"/>
          </p:cNvSpPr>
          <p:nvPr>
            <p:ph type="title"/>
          </p:nvPr>
        </p:nvSpPr>
        <p:spPr/>
        <p:txBody>
          <a:bodyPr/>
          <a:lstStyle/>
          <a:p>
            <a:r>
              <a:rPr lang="en-US" dirty="0"/>
              <a:t>Interfaces are where we specify behaviors</a:t>
            </a:r>
          </a:p>
        </p:txBody>
      </p:sp>
      <p:sp>
        <p:nvSpPr>
          <p:cNvPr id="3" name="Content Placeholder 2">
            <a:extLst>
              <a:ext uri="{FF2B5EF4-FFF2-40B4-BE49-F238E27FC236}">
                <a16:creationId xmlns:a16="http://schemas.microsoft.com/office/drawing/2014/main" id="{1AFD0922-CF3A-4CEA-A084-BBDDAA0B4D9F}"/>
              </a:ext>
            </a:extLst>
          </p:cNvPr>
          <p:cNvSpPr>
            <a:spLocks noGrp="1"/>
          </p:cNvSpPr>
          <p:nvPr>
            <p:ph idx="1"/>
          </p:nvPr>
        </p:nvSpPr>
        <p:spPr>
          <a:xfrm>
            <a:off x="838200" y="1535329"/>
            <a:ext cx="7887346" cy="4351338"/>
          </a:xfrm>
        </p:spPr>
        <p:txBody>
          <a:bodyPr/>
          <a:lstStyle/>
          <a:p>
            <a:r>
              <a:rPr lang="en-US" dirty="0"/>
              <a:t>A temperature sensor is something that returns the current temperature at the sensor's location:</a:t>
            </a:r>
          </a:p>
          <a:p>
            <a:endParaRPr lang="en-US" dirty="0"/>
          </a:p>
          <a:p>
            <a:endParaRPr lang="en-US" dirty="0"/>
          </a:p>
          <a:p>
            <a:endParaRPr lang="en-US" dirty="0"/>
          </a:p>
          <a:p>
            <a:endParaRPr lang="en-US" dirty="0"/>
          </a:p>
          <a:p>
            <a:r>
              <a:rPr lang="en-US" dirty="0"/>
              <a:t>Note that the interface specifies both syntax (the method name) and the semantics (what the method returns or what it does).</a:t>
            </a:r>
          </a:p>
        </p:txBody>
      </p:sp>
      <p:sp>
        <p:nvSpPr>
          <p:cNvPr id="4" name="Slide Number Placeholder 3">
            <a:extLst>
              <a:ext uri="{FF2B5EF4-FFF2-40B4-BE49-F238E27FC236}">
                <a16:creationId xmlns:a16="http://schemas.microsoft.com/office/drawing/2014/main" id="{DBFB296F-430D-4635-A9AB-3F18214C1C3B}"/>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Rectangle 4">
            <a:extLst>
              <a:ext uri="{FF2B5EF4-FFF2-40B4-BE49-F238E27FC236}">
                <a16:creationId xmlns:a16="http://schemas.microsoft.com/office/drawing/2014/main" id="{B590C2BC-D19A-4D9C-A305-ED7C8222FD04}"/>
              </a:ext>
            </a:extLst>
          </p:cNvPr>
          <p:cNvSpPr/>
          <p:nvPr/>
        </p:nvSpPr>
        <p:spPr>
          <a:xfrm>
            <a:off x="1479005" y="2413337"/>
            <a:ext cx="7998823" cy="2031325"/>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in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returns the current temperature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50252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954-DE7F-4D67-B5C7-A52BD03B2BDE}"/>
              </a:ext>
            </a:extLst>
          </p:cNvPr>
          <p:cNvSpPr>
            <a:spLocks noGrp="1"/>
          </p:cNvSpPr>
          <p:nvPr>
            <p:ph type="title"/>
          </p:nvPr>
        </p:nvSpPr>
        <p:spPr/>
        <p:txBody>
          <a:bodyPr>
            <a:normAutofit/>
          </a:bodyPr>
          <a:lstStyle/>
          <a:p>
            <a:r>
              <a:rPr lang="en-US" dirty="0"/>
              <a:t>OO Principle 1: Make Your Interfaces Meaningful</a:t>
            </a:r>
          </a:p>
        </p:txBody>
      </p:sp>
      <p:sp>
        <p:nvSpPr>
          <p:cNvPr id="3" name="Content Placeholder 2">
            <a:extLst>
              <a:ext uri="{FF2B5EF4-FFF2-40B4-BE49-F238E27FC236}">
                <a16:creationId xmlns:a16="http://schemas.microsoft.com/office/drawing/2014/main" id="{CA6A52B8-7A5F-4C28-94E4-811F61B438D7}"/>
              </a:ext>
            </a:extLst>
          </p:cNvPr>
          <p:cNvSpPr>
            <a:spLocks noGrp="1"/>
          </p:cNvSpPr>
          <p:nvPr>
            <p:ph idx="1"/>
          </p:nvPr>
        </p:nvSpPr>
        <p:spPr/>
        <p:txBody>
          <a:bodyPr>
            <a:normAutofit/>
          </a:bodyPr>
          <a:lstStyle/>
          <a:p>
            <a:r>
              <a:rPr lang="en-US" dirty="0"/>
              <a:t>Interfaces are the thing we use to specify the behavior of the classes and objects that implement them.</a:t>
            </a:r>
          </a:p>
          <a:p>
            <a:r>
              <a:rPr lang="en-US" dirty="0"/>
              <a:t>We use the word </a:t>
            </a:r>
            <a:r>
              <a:rPr lang="en-US" i="1" dirty="0">
                <a:solidFill>
                  <a:srgbClr val="FF0000"/>
                </a:solidFill>
              </a:rPr>
              <a:t>behavior</a:t>
            </a:r>
            <a:r>
              <a:rPr lang="en-US" dirty="0"/>
              <a:t> to mean what a single method does:</a:t>
            </a:r>
          </a:p>
          <a:p>
            <a:pPr lvl="1"/>
            <a:r>
              <a:rPr lang="en-US" dirty="0"/>
              <a:t>Returning a value is a behavior</a:t>
            </a:r>
          </a:p>
          <a:p>
            <a:pPr lvl="1"/>
            <a:r>
              <a:rPr lang="en-US" dirty="0"/>
              <a:t>Having some kind of side-effect (mutation, I/O, etc.) is a behavior</a:t>
            </a:r>
          </a:p>
          <a:p>
            <a:pPr marL="0" indent="0">
              <a:buNone/>
            </a:pPr>
            <a:endParaRPr lang="en-US" dirty="0"/>
          </a:p>
        </p:txBody>
      </p:sp>
      <p:sp>
        <p:nvSpPr>
          <p:cNvPr id="4" name="Slide Number Placeholder 3">
            <a:extLst>
              <a:ext uri="{FF2B5EF4-FFF2-40B4-BE49-F238E27FC236}">
                <a16:creationId xmlns:a16="http://schemas.microsoft.com/office/drawing/2014/main" id="{CFBE4F9D-A0FD-4331-83BA-F396395D26FF}"/>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460746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E65-1C25-4B9C-B850-B90CC96AF351}"/>
              </a:ext>
            </a:extLst>
          </p:cNvPr>
          <p:cNvSpPr>
            <a:spLocks noGrp="1"/>
          </p:cNvSpPr>
          <p:nvPr>
            <p:ph type="title"/>
          </p:nvPr>
        </p:nvSpPr>
        <p:spPr/>
        <p:txBody>
          <a:bodyPr/>
          <a:lstStyle/>
          <a:p>
            <a:r>
              <a:rPr lang="en-US" dirty="0"/>
              <a:t>But the compiler only checks syntax, not semantics</a:t>
            </a:r>
          </a:p>
        </p:txBody>
      </p:sp>
      <p:sp>
        <p:nvSpPr>
          <p:cNvPr id="3" name="Content Placeholder 2">
            <a:extLst>
              <a:ext uri="{FF2B5EF4-FFF2-40B4-BE49-F238E27FC236}">
                <a16:creationId xmlns:a16="http://schemas.microsoft.com/office/drawing/2014/main" id="{FDCD7D72-7038-49EA-BEE8-5BA4F56220FD}"/>
              </a:ext>
            </a:extLst>
          </p:cNvPr>
          <p:cNvSpPr>
            <a:spLocks noGrp="1"/>
          </p:cNvSpPr>
          <p:nvPr>
            <p:ph idx="1"/>
          </p:nvPr>
        </p:nvSpPr>
        <p:spPr/>
        <p:txBody>
          <a:bodyPr/>
          <a:lstStyle/>
          <a:p>
            <a:r>
              <a:rPr lang="en-US" dirty="0"/>
              <a:t>If we defined a class that had a </a:t>
            </a:r>
            <a:r>
              <a:rPr lang="en-US" dirty="0" err="1"/>
              <a:t>getTemperature</a:t>
            </a:r>
            <a:r>
              <a:rPr lang="en-US" dirty="0"/>
              <a:t> method, but that did not return the temperature at the sensor location, this would not be a correct implementation of </a:t>
            </a:r>
            <a:r>
              <a:rPr lang="en-US" dirty="0" err="1"/>
              <a:t>AbsTemperatureSensor</a:t>
            </a:r>
            <a:r>
              <a:rPr lang="en-US" dirty="0"/>
              <a:t>.  For example:</a:t>
            </a:r>
          </a:p>
          <a:p>
            <a:endParaRPr lang="en-US" dirty="0"/>
          </a:p>
          <a:p>
            <a:endParaRPr lang="en-US" dirty="0"/>
          </a:p>
          <a:p>
            <a:endParaRPr lang="en-US" dirty="0"/>
          </a:p>
          <a:p>
            <a:r>
              <a:rPr lang="en-US" dirty="0"/>
              <a:t>The compiler would accept this, but we shouldn't.</a:t>
            </a:r>
          </a:p>
          <a:p>
            <a:endParaRPr lang="en-US" dirty="0"/>
          </a:p>
        </p:txBody>
      </p:sp>
      <p:sp>
        <p:nvSpPr>
          <p:cNvPr id="4" name="Slide Number Placeholder 3">
            <a:extLst>
              <a:ext uri="{FF2B5EF4-FFF2-40B4-BE49-F238E27FC236}">
                <a16:creationId xmlns:a16="http://schemas.microsoft.com/office/drawing/2014/main" id="{BB4FFED9-81B6-44ED-AF19-B00E961B75D5}"/>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Rectangle 4">
            <a:extLst>
              <a:ext uri="{FF2B5EF4-FFF2-40B4-BE49-F238E27FC236}">
                <a16:creationId xmlns:a16="http://schemas.microsoft.com/office/drawing/2014/main" id="{26DB2FEB-CCC7-48F0-874F-155A96B37EB6}"/>
              </a:ext>
            </a:extLst>
          </p:cNvPr>
          <p:cNvSpPr/>
          <p:nvPr/>
        </p:nvSpPr>
        <p:spPr>
          <a:xfrm>
            <a:off x="1458350" y="3675829"/>
            <a:ext cx="7594209" cy="923330"/>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NotReallyASensor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9BCEA6AE-2253-48FB-9A89-D38DF1D521F5}"/>
              </a:ext>
            </a:extLst>
          </p:cNvPr>
          <p:cNvSpPr/>
          <p:nvPr/>
        </p:nvSpPr>
        <p:spPr>
          <a:xfrm>
            <a:off x="9190355"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Just for fun, make up 3 more classes that the compiler would accept but are not correct implementations of </a:t>
            </a:r>
            <a:r>
              <a:rPr lang="en-US" b="1" dirty="0" err="1">
                <a:solidFill>
                  <a:schemeClr val="tx1"/>
                </a:solidFill>
                <a:latin typeface="Ink Free" panose="03080402000500000000" pitchFamily="66" charset="0"/>
              </a:rPr>
              <a:t>AbsTemperatureSensor</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567996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1617303"/>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37042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reset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resets the time to 0</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increments the time and sends a .notify message with the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current time to all the consumers</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adds another consumer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addConsumer</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listener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53540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lstStyle/>
          <a:p>
            <a:r>
              <a:rPr lang="en-US"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lstStyle/>
          <a:p>
            <a:r>
              <a:rPr lang="en-US" dirty="0"/>
              <a:t>A </a:t>
            </a:r>
            <a:r>
              <a:rPr lang="en-US" dirty="0" err="1"/>
              <a:t>ProducerClock</a:t>
            </a:r>
            <a:r>
              <a:rPr lang="en-US"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199" y="1578799"/>
            <a:ext cx="11128514"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ProducerClock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IProducerClock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1080"/>
                </a:solidFill>
                <a:effectLst/>
                <a:highlight>
                  <a:srgbClr val="FFFF00"/>
                </a:highlight>
                <a:latin typeface="Consolas" panose="020B0609020204030204" pitchFamily="49" charset="0"/>
              </a:rPr>
              <a:t>observers</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267F99"/>
                </a:solidFill>
                <a:effectLst/>
                <a:highlight>
                  <a:srgbClr val="FFFF00"/>
                </a:highlight>
                <a:latin typeface="Consolas" panose="020B0609020204030204" pitchFamily="49" charset="0"/>
              </a:rPr>
              <a:t>IClockConsumer</a:t>
            </a:r>
            <a:r>
              <a:rPr lang="en-US" sz="2400" b="0" dirty="0">
                <a:solidFill>
                  <a:srgbClr val="000000"/>
                </a:solidFill>
                <a:effectLst/>
                <a:highlight>
                  <a:srgbClr val="FFFF00"/>
                </a:highlight>
                <a:latin typeface="Consolas" panose="020B0609020204030204" pitchFamily="49" charset="0"/>
              </a:rPr>
              <a:t>[] = []</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public</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addConsumer</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267F99"/>
                </a:solidFill>
                <a:effectLst/>
                <a:highlight>
                  <a:srgbClr val="FFFF00"/>
                </a:highlight>
                <a:latin typeface="Consolas" panose="020B0609020204030204" pitchFamily="49" charset="0"/>
              </a:rPr>
              <a:t>IClockConsumer</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FF"/>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push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a:t>
            </a:r>
          </a:p>
          <a:p>
            <a:r>
              <a:rPr lang="en-US" sz="2400" dirty="0">
                <a:solidFill>
                  <a:srgbClr val="000000"/>
                </a:solidFill>
                <a:highlight>
                  <a:srgbClr val="FFFF00"/>
                </a:highlight>
                <a:latin typeface="Consolas" panose="020B0609020204030204" pitchFamily="49" charset="0"/>
              </a:rPr>
              <a:t>    </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forEach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=&gt;</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time</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15464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IProducerClock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addConsumer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8000"/>
                </a:solidFill>
                <a:effectLst/>
                <a:latin typeface="Consolas" panose="020B0609020204030204" pitchFamily="49" charset="0"/>
              </a:rPr>
              <a:t>    // is this the best way to initialize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3216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B7A6-0822-0C22-8E9B-9D1FCB15717C}"/>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1A592516-36B2-1CD3-4E40-A6401269824A}"/>
              </a:ext>
            </a:extLst>
          </p:cNvPr>
          <p:cNvSpPr>
            <a:spLocks noGrp="1"/>
          </p:cNvSpPr>
          <p:nvPr>
            <p:ph idx="1"/>
          </p:nvPr>
        </p:nvSpPr>
        <p:spPr/>
        <p:txBody>
          <a:bodyPr/>
          <a:lstStyle/>
          <a:p>
            <a:r>
              <a:rPr lang="en-US" dirty="0"/>
              <a:t>Is initializing time to 0 the best way to initialize the client’s time?</a:t>
            </a:r>
          </a:p>
          <a:p>
            <a:r>
              <a:rPr lang="en-US" dirty="0"/>
              <a:t>How could we better arrange to initialize the clock client?</a:t>
            </a:r>
          </a:p>
        </p:txBody>
      </p:sp>
      <p:sp>
        <p:nvSpPr>
          <p:cNvPr id="3" name="Slide Number Placeholder 2">
            <a:extLst>
              <a:ext uri="{FF2B5EF4-FFF2-40B4-BE49-F238E27FC236}">
                <a16:creationId xmlns:a16="http://schemas.microsoft.com/office/drawing/2014/main" id="{503F320F-8B75-00AA-76FE-8C7764B957BA}"/>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1201284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clockUsingPush.test.ts</a:t>
            </a:r>
            <a:endParaRPr lang="en-US"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lstStyle/>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199" y="1443841"/>
            <a:ext cx="965563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addObserver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  // twice the last time we received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FF"/>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ObservedClock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lstStyle/>
          <a:p>
            <a:r>
              <a:rPr lang="en-US" dirty="0"/>
              <a:t>How does the producer get an initial value?</a:t>
            </a:r>
          </a:p>
          <a:p>
            <a:r>
              <a:rPr lang="en-US" dirty="0"/>
              <a:t>How does the consumer get an initial value from the producer?</a:t>
            </a:r>
          </a:p>
          <a:p>
            <a:pPr lvl="1"/>
            <a:r>
              <a:rPr lang="en-US" dirty="0"/>
              <a:t>maybe it gets it when it subscribes?</a:t>
            </a:r>
          </a:p>
          <a:p>
            <a:pPr lvl="1"/>
            <a:r>
              <a:rPr lang="en-US" dirty="0"/>
              <a:t>maybe it should pull it from the producer?</a:t>
            </a:r>
          </a:p>
          <a:p>
            <a:r>
              <a:rPr lang="en-US" dirty="0"/>
              <a:t>Should there be an unsubscribe method?</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4092752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12EB-B53C-4A54-A7A7-BEE41460BD7B}"/>
              </a:ext>
            </a:extLst>
          </p:cNvPr>
          <p:cNvSpPr>
            <a:spLocks noGrp="1"/>
          </p:cNvSpPr>
          <p:nvPr>
            <p:ph type="title"/>
          </p:nvPr>
        </p:nvSpPr>
        <p:spPr/>
        <p:txBody>
          <a:bodyPr/>
          <a:lstStyle/>
          <a:p>
            <a:r>
              <a:rPr lang="en-US" dirty="0"/>
              <a:t>Pattern 3: The Factory Pattern</a:t>
            </a:r>
          </a:p>
        </p:txBody>
      </p:sp>
      <p:sp>
        <p:nvSpPr>
          <p:cNvPr id="3" name="Content Placeholder 2">
            <a:extLst>
              <a:ext uri="{FF2B5EF4-FFF2-40B4-BE49-F238E27FC236}">
                <a16:creationId xmlns:a16="http://schemas.microsoft.com/office/drawing/2014/main" id="{D055DF4A-BB0A-4FF5-900A-D66ADFAD459B}"/>
              </a:ext>
            </a:extLst>
          </p:cNvPr>
          <p:cNvSpPr>
            <a:spLocks noGrp="1"/>
          </p:cNvSpPr>
          <p:nvPr>
            <p:ph idx="1"/>
          </p:nvPr>
        </p:nvSpPr>
        <p:spPr>
          <a:xfrm>
            <a:off x="838200" y="1500159"/>
            <a:ext cx="7887346" cy="5221315"/>
          </a:xfrm>
        </p:spPr>
        <p:txBody>
          <a:bodyPr>
            <a:normAutofit fontScale="92500" lnSpcReduction="20000"/>
          </a:bodyPr>
          <a:lstStyle/>
          <a:p>
            <a:r>
              <a:rPr lang="en-US" dirty="0"/>
              <a:t>The situation:</a:t>
            </a:r>
          </a:p>
          <a:p>
            <a:pPr lvl="1"/>
            <a:r>
              <a:rPr lang="en-US" dirty="0"/>
              <a:t>Your task is to write some code that depends only an interface, not on a class that implements it.</a:t>
            </a:r>
          </a:p>
          <a:p>
            <a:pPr lvl="1"/>
            <a:r>
              <a:rPr lang="en-US" dirty="0"/>
              <a:t>But your task requires you to create some objects that satisfy the interface.</a:t>
            </a:r>
          </a:p>
          <a:p>
            <a:pPr lvl="1"/>
            <a:r>
              <a:rPr lang="en-US" dirty="0"/>
              <a:t>What to do?  You can’t call ‘new’, because that would require you to know the class name.	</a:t>
            </a:r>
          </a:p>
          <a:p>
            <a:r>
              <a:rPr lang="en-US" dirty="0"/>
              <a:t>How to organize this?</a:t>
            </a:r>
          </a:p>
          <a:p>
            <a:pPr lvl="1"/>
            <a:r>
              <a:rPr lang="en-US" dirty="0"/>
              <a:t>Create a Factory whose job it is to create the objects.</a:t>
            </a:r>
          </a:p>
          <a:p>
            <a:pPr lvl="1"/>
            <a:r>
              <a:rPr lang="en-US" dirty="0"/>
              <a:t>Call the factory when you need a new object.</a:t>
            </a:r>
          </a:p>
          <a:p>
            <a:pPr lvl="1"/>
            <a:r>
              <a:rPr lang="en-US" dirty="0"/>
              <a:t>Your code will depend only on the interface, because that’s all you have to work with.</a:t>
            </a:r>
          </a:p>
          <a:p>
            <a:r>
              <a:rPr lang="en-US" dirty="0"/>
              <a:t>Often our assignments will be structured in this way.</a:t>
            </a:r>
          </a:p>
          <a:p>
            <a:r>
              <a:rPr lang="en-US" dirty="0"/>
              <a:t>This is a little confusing; let's look at an example</a:t>
            </a:r>
          </a:p>
          <a:p>
            <a:pPr lvl="1"/>
            <a:endParaRPr lang="en-US" dirty="0"/>
          </a:p>
          <a:p>
            <a:pPr marL="457200" lvl="1" indent="0">
              <a:buNone/>
            </a:pPr>
            <a:r>
              <a:rPr lang="en-US" dirty="0"/>
              <a:t>	</a:t>
            </a:r>
          </a:p>
          <a:p>
            <a:pPr marL="457200" lvl="1" indent="0">
              <a:buNone/>
            </a:pPr>
            <a:endParaRPr lang="en-US" dirty="0"/>
          </a:p>
        </p:txBody>
      </p:sp>
      <p:sp>
        <p:nvSpPr>
          <p:cNvPr id="4" name="Slide Number Placeholder 3">
            <a:extLst>
              <a:ext uri="{FF2B5EF4-FFF2-40B4-BE49-F238E27FC236}">
                <a16:creationId xmlns:a16="http://schemas.microsoft.com/office/drawing/2014/main" id="{8AF52C0A-F15F-48C9-A5E0-264FC299B3AA}"/>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976879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B035412-467F-4B39-B752-5ACB083FA756}"/>
              </a:ext>
            </a:extLst>
          </p:cNvPr>
          <p:cNvGrpSpPr/>
          <p:nvPr/>
        </p:nvGrpSpPr>
        <p:grpSpPr>
          <a:xfrm>
            <a:off x="3673883" y="4674157"/>
            <a:ext cx="2422117" cy="581025"/>
            <a:chOff x="3078570" y="4933237"/>
            <a:chExt cx="2422117" cy="581025"/>
          </a:xfrm>
        </p:grpSpPr>
        <p:sp>
          <p:nvSpPr>
            <p:cNvPr id="9" name="Rectangle: Rounded Corners 8">
              <a:extLst>
                <a:ext uri="{FF2B5EF4-FFF2-40B4-BE49-F238E27FC236}">
                  <a16:creationId xmlns:a16="http://schemas.microsoft.com/office/drawing/2014/main" id="{0BF569E8-9E6F-4B81-8B04-69C7F30ECD98}"/>
                </a:ext>
              </a:extLst>
            </p:cNvPr>
            <p:cNvSpPr/>
            <p:nvPr/>
          </p:nvSpPr>
          <p:spPr>
            <a:xfrm>
              <a:off x="3078570" y="5069518"/>
              <a:ext cx="1264830" cy="312107"/>
            </a:xfrm>
            <a:prstGeom prst="roundRect">
              <a:avLst>
                <a:gd name="adj" fmla="val 4566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2" name="Arrow: Left 11">
              <a:extLst>
                <a:ext uri="{FF2B5EF4-FFF2-40B4-BE49-F238E27FC236}">
                  <a16:creationId xmlns:a16="http://schemas.microsoft.com/office/drawing/2014/main" id="{629F90AF-759E-4DB5-8CFF-6FC980016A75}"/>
                </a:ext>
              </a:extLst>
            </p:cNvPr>
            <p:cNvSpPr/>
            <p:nvPr/>
          </p:nvSpPr>
          <p:spPr>
            <a:xfrm>
              <a:off x="4481512" y="4933237"/>
              <a:ext cx="1019175" cy="5810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2" name="Title 1">
            <a:extLst>
              <a:ext uri="{FF2B5EF4-FFF2-40B4-BE49-F238E27FC236}">
                <a16:creationId xmlns:a16="http://schemas.microsoft.com/office/drawing/2014/main" id="{35273F1B-FAC0-4BF2-8757-5003D01F5097}"/>
              </a:ext>
            </a:extLst>
          </p:cNvPr>
          <p:cNvSpPr>
            <a:spLocks noGrp="1"/>
          </p:cNvSpPr>
          <p:nvPr>
            <p:ph type="title"/>
          </p:nvPr>
        </p:nvSpPr>
        <p:spPr/>
        <p:txBody>
          <a:bodyPr/>
          <a:lstStyle/>
          <a:p>
            <a:r>
              <a:rPr lang="en-US" dirty="0"/>
              <a:t>The Interfaces</a:t>
            </a:r>
          </a:p>
        </p:txBody>
      </p:sp>
      <p:sp>
        <p:nvSpPr>
          <p:cNvPr id="4" name="Slide Number Placeholder 3">
            <a:extLst>
              <a:ext uri="{FF2B5EF4-FFF2-40B4-BE49-F238E27FC236}">
                <a16:creationId xmlns:a16="http://schemas.microsoft.com/office/drawing/2014/main" id="{896B7488-6C36-4FDF-9B6E-CF50DBFBA450}"/>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11" name="TextBox 10">
            <a:extLst>
              <a:ext uri="{FF2B5EF4-FFF2-40B4-BE49-F238E27FC236}">
                <a16:creationId xmlns:a16="http://schemas.microsoft.com/office/drawing/2014/main" id="{CB1DC38A-936B-4B28-AF4E-9DDDCF8D741F}"/>
              </a:ext>
            </a:extLst>
          </p:cNvPr>
          <p:cNvSpPr txBox="1"/>
          <p:nvPr/>
        </p:nvSpPr>
        <p:spPr>
          <a:xfrm>
            <a:off x="1328142" y="1483995"/>
            <a:ext cx="8875038"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8000"/>
                </a:solidFill>
                <a:effectLst/>
                <a:latin typeface="Consolas" panose="020B0609020204030204" pitchFamily="49" charset="0"/>
              </a:rPr>
              <a:t>// from </a:t>
            </a:r>
            <a:r>
              <a:rPr lang="en-US" sz="1600" b="0" dirty="0" err="1">
                <a:solidFill>
                  <a:srgbClr val="008000"/>
                </a:solidFill>
                <a:effectLst/>
                <a:latin typeface="Consolas" panose="020B0609020204030204" pitchFamily="49" charset="0"/>
              </a:rPr>
              <a:t>IClock</a:t>
            </a:r>
            <a:r>
              <a:rPr lang="en-US" sz="1600" dirty="0" err="1">
                <a:solidFill>
                  <a:srgbClr val="008000"/>
                </a:solidFill>
                <a:latin typeface="Consolas" panose="020B0609020204030204" pitchFamily="49" charset="0"/>
              </a:rPr>
              <a:t>.ts</a:t>
            </a:r>
            <a:r>
              <a:rPr lang="en-US" sz="1600" dirty="0">
                <a:solidFill>
                  <a:srgbClr val="008000"/>
                </a:solidFill>
                <a:latin typeface="Consolas" panose="020B0609020204030204" pitchFamily="49" charset="0"/>
              </a:rPr>
              <a:t>,</a:t>
            </a:r>
            <a:r>
              <a:rPr lang="en-US" sz="1600" b="0" dirty="0">
                <a:solidFill>
                  <a:srgbClr val="008000"/>
                </a:solidFill>
                <a:effectLst/>
                <a:latin typeface="Consolas" panose="020B0609020204030204" pitchFamily="49" charset="0"/>
              </a:rPr>
              <a:t> as before...</a:t>
            </a:r>
            <a:endParaRPr lang="en-US" sz="1600" b="0" dirty="0">
              <a:solidFill>
                <a:srgbClr val="AF00DB"/>
              </a:solidFill>
              <a:effectLst/>
              <a:latin typeface="Consolas" panose="020B0609020204030204" pitchFamily="49" charset="0"/>
            </a:endParaRPr>
          </a:p>
          <a:p>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interface</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IClock</a:t>
            </a:r>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number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IClockFactory</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an object satisfying the </a:t>
            </a:r>
            <a:r>
              <a:rPr lang="en-US" sz="2000" b="0" dirty="0" err="1">
                <a:solidFill>
                  <a:srgbClr val="008000"/>
                </a:solidFill>
                <a:effectLst/>
                <a:latin typeface="Consolas" panose="020B0609020204030204" pitchFamily="49" charset="0"/>
              </a:rPr>
              <a:t>IClock</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instance</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IClock</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 string specifying which clock</a:t>
            </a:r>
          </a:p>
          <a:p>
            <a:r>
              <a:rPr lang="en-US" sz="2000" dirty="0">
                <a:solidFill>
                  <a:srgbClr val="008000"/>
                </a:solidFill>
                <a:latin typeface="Consolas" panose="020B0609020204030204" pitchFamily="49" charset="0"/>
              </a:rPr>
              <a:t>    // this factory makes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string</a:t>
            </a:r>
          </a:p>
          <a:p>
            <a:r>
              <a:rPr lang="en-US" sz="2000" dirty="0">
                <a:solidFill>
                  <a:srgbClr val="008000"/>
                </a:solidFill>
                <a:latin typeface="Consolas" panose="020B0609020204030204" pitchFamily="49" charset="0"/>
              </a:rPr>
              <a:t>    // returns the number of clocks created by this factory</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numCreated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54DB0BB-C5E1-4B11-B144-C252653B52A9}"/>
              </a:ext>
            </a:extLst>
          </p:cNvPr>
          <p:cNvSpPr txBox="1"/>
          <p:nvPr/>
        </p:nvSpPr>
        <p:spPr>
          <a:xfrm>
            <a:off x="8610600" y="253568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5632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DFFD-5516-42B2-8B9A-8BD3DD1ECFE8}"/>
              </a:ext>
            </a:extLst>
          </p:cNvPr>
          <p:cNvSpPr>
            <a:spLocks noGrp="1"/>
          </p:cNvSpPr>
          <p:nvPr>
            <p:ph type="title"/>
          </p:nvPr>
        </p:nvSpPr>
        <p:spPr/>
        <p:txBody>
          <a:bodyPr/>
          <a:lstStyle/>
          <a:p>
            <a:r>
              <a:rPr lang="en-US"/>
              <a:t>Some Factories...</a:t>
            </a:r>
          </a:p>
        </p:txBody>
      </p:sp>
      <p:sp>
        <p:nvSpPr>
          <p:cNvPr id="4" name="Slide Number Placeholder 3">
            <a:extLst>
              <a:ext uri="{FF2B5EF4-FFF2-40B4-BE49-F238E27FC236}">
                <a16:creationId xmlns:a16="http://schemas.microsoft.com/office/drawing/2014/main" id="{BF209E2C-D9C4-417F-86E9-89E6EE790FC4}"/>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0A3AA0C2-1A5A-4AC2-BEFC-1E5621804846}"/>
              </a:ext>
            </a:extLst>
          </p:cNvPr>
          <p:cNvSpPr txBox="1"/>
          <p:nvPr/>
        </p:nvSpPr>
        <p:spPr>
          <a:xfrm>
            <a:off x="952500" y="1464154"/>
            <a:ext cx="8717280"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“Larry"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“Curly"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714AB954-A685-4450-961B-3A913BB744E0}"/>
              </a:ext>
            </a:extLst>
          </p:cNvPr>
          <p:cNvSpPr txBox="1"/>
          <p:nvPr/>
        </p:nvSpPr>
        <p:spPr>
          <a:xfrm>
            <a:off x="8519160" y="51117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1984438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8B09-9506-44E0-8372-B88AD167E5F0}"/>
              </a:ext>
            </a:extLst>
          </p:cNvPr>
          <p:cNvSpPr>
            <a:spLocks noGrp="1"/>
          </p:cNvSpPr>
          <p:nvPr>
            <p:ph type="title"/>
          </p:nvPr>
        </p:nvSpPr>
        <p:spPr/>
        <p:txBody>
          <a:bodyPr/>
          <a:lstStyle/>
          <a:p>
            <a:r>
              <a:rPr lang="en-US" dirty="0"/>
              <a:t>Choose which factory to export</a:t>
            </a:r>
          </a:p>
        </p:txBody>
      </p:sp>
      <p:sp>
        <p:nvSpPr>
          <p:cNvPr id="4" name="Slide Number Placeholder 3">
            <a:extLst>
              <a:ext uri="{FF2B5EF4-FFF2-40B4-BE49-F238E27FC236}">
                <a16:creationId xmlns:a16="http://schemas.microsoft.com/office/drawing/2014/main" id="{997041B1-D5DE-4E51-B4B4-66903320C557}"/>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6" name="TextBox 5">
            <a:extLst>
              <a:ext uri="{FF2B5EF4-FFF2-40B4-BE49-F238E27FC236}">
                <a16:creationId xmlns:a16="http://schemas.microsoft.com/office/drawing/2014/main" id="{7FDD41D3-6D9C-414E-8CEE-DB8936F91822}"/>
              </a:ext>
            </a:extLst>
          </p:cNvPr>
          <p:cNvSpPr txBox="1"/>
          <p:nvPr/>
        </p:nvSpPr>
        <p:spPr>
          <a:xfrm>
            <a:off x="897728" y="1873657"/>
            <a:ext cx="7430931"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8000"/>
                </a:solidFill>
                <a:effectLst/>
                <a:latin typeface="Consolas" panose="020B0609020204030204" pitchFamily="49" charset="0"/>
              </a:rPr>
              <a:t>// choose which of the factories to export, // but don't tell anybody which one it is.</a:t>
            </a:r>
          </a:p>
          <a:p>
            <a:endParaRPr lang="en-US" sz="2400" b="0" dirty="0">
              <a:solidFill>
                <a:srgbClr val="000000"/>
              </a:solidFill>
              <a:effectLst/>
              <a:latin typeface="Consolas" panose="020B0609020204030204" pitchFamily="49" charset="0"/>
            </a:endParaRPr>
          </a:p>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ClockFactory1</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ClockFactory2</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ClockFactory3</a:t>
            </a:r>
            <a:endParaRPr lang="en-US" sz="24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8B5614F-770F-4FF0-B6A3-3EF53217283C}"/>
              </a:ext>
            </a:extLst>
          </p:cNvPr>
          <p:cNvSpPr txBox="1"/>
          <p:nvPr/>
        </p:nvSpPr>
        <p:spPr>
          <a:xfrm>
            <a:off x="8610600" y="38004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
        <p:nvSpPr>
          <p:cNvPr id="8" name="TextBox 7">
            <a:extLst>
              <a:ext uri="{FF2B5EF4-FFF2-40B4-BE49-F238E27FC236}">
                <a16:creationId xmlns:a16="http://schemas.microsoft.com/office/drawing/2014/main" id="{5DDE27D3-477F-422E-9F70-A78B9CB52221}"/>
              </a:ext>
            </a:extLst>
          </p:cNvPr>
          <p:cNvSpPr txBox="1"/>
          <p:nvPr/>
        </p:nvSpPr>
        <p:spPr>
          <a:xfrm>
            <a:off x="5494018" y="4711820"/>
            <a:ext cx="3763269"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TypeScript has a neat way of doing this.</a:t>
            </a:r>
          </a:p>
        </p:txBody>
      </p:sp>
    </p:spTree>
    <p:extLst>
      <p:ext uri="{BB962C8B-B14F-4D97-AF65-F5344CB8AC3E}">
        <p14:creationId xmlns:p14="http://schemas.microsoft.com/office/powerpoint/2010/main" val="798215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ABFD-1CFD-422F-83D1-495AB1FA5F4E}"/>
              </a:ext>
            </a:extLst>
          </p:cNvPr>
          <p:cNvSpPr>
            <a:spLocks noGrp="1"/>
          </p:cNvSpPr>
          <p:nvPr>
            <p:ph type="title"/>
          </p:nvPr>
        </p:nvSpPr>
        <p:spPr/>
        <p:txBody>
          <a:bodyPr/>
          <a:lstStyle/>
          <a:p>
            <a:r>
              <a:rPr lang="en-US" dirty="0"/>
              <a:t>Test to see that the clock factory produces a working clock</a:t>
            </a:r>
          </a:p>
        </p:txBody>
      </p:sp>
      <p:sp>
        <p:nvSpPr>
          <p:cNvPr id="4" name="Slide Number Placeholder 3">
            <a:extLst>
              <a:ext uri="{FF2B5EF4-FFF2-40B4-BE49-F238E27FC236}">
                <a16:creationId xmlns:a16="http://schemas.microsoft.com/office/drawing/2014/main" id="{DC58DDD6-DEF6-437F-B0AA-B86030AC1253}"/>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6" name="TextBox 5">
            <a:extLst>
              <a:ext uri="{FF2B5EF4-FFF2-40B4-BE49-F238E27FC236}">
                <a16:creationId xmlns:a16="http://schemas.microsoft.com/office/drawing/2014/main" id="{69E3A973-9F99-433A-9724-545BBACD0B69}"/>
              </a:ext>
            </a:extLst>
          </p:cNvPr>
          <p:cNvSpPr txBox="1"/>
          <p:nvPr/>
        </p:nvSpPr>
        <p:spPr>
          <a:xfrm>
            <a:off x="838200" y="1631794"/>
            <a:ext cx="1069848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ClockFactory</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clockFactories</a:t>
            </a:r>
            <a:r>
              <a:rPr lang="en-US" sz="2400" b="0" dirty="0">
                <a:solidFill>
                  <a:srgbClr val="A31515"/>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"test of the Clock produced by the </a:t>
            </a:r>
            <a:r>
              <a:rPr lang="en-US" sz="2400" b="0" dirty="0" err="1">
                <a:solidFill>
                  <a:srgbClr val="A31515"/>
                </a:solidFill>
                <a:effectLst/>
                <a:latin typeface="Consolas" panose="020B0609020204030204" pitchFamily="49" charset="0"/>
              </a:rPr>
              <a:t>ClockFactory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new</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ClockFactory</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 =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instance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54152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#4: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The factory needn't return a fresh clock every time.</a:t>
            </a:r>
          </a:p>
          <a:p>
            <a:r>
              <a:rPr lang="en-US" dirty="0"/>
              <a:t>Just have it return the same clock over and over again.</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568162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39</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7375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Have a factory that always returns the same clock</a:t>
            </a:r>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IClock</a:t>
            </a:r>
            <a:r>
              <a:rPr lang="en-US" b="0" dirty="0">
                <a:solidFill>
                  <a:srgbClr val="A31515"/>
                </a:solidFill>
                <a:effectLst/>
                <a:latin typeface="Consolas" panose="020B0609020204030204" pitchFamily="49" charset="0"/>
              </a:rPr>
              <a:t>’</a:t>
            </a:r>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use whichever clock factory is exported from </a:t>
            </a:r>
            <a:r>
              <a:rPr lang="en-US" b="0" dirty="0" err="1">
                <a:solidFill>
                  <a:srgbClr val="008000"/>
                </a:solidFill>
                <a:effectLst/>
                <a:latin typeface="Consolas" panose="020B0609020204030204" pitchFamily="49" charset="0"/>
              </a:rPr>
              <a:t>clockFactories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clockFactories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 </a:t>
            </a:r>
            <a:r>
              <a:rPr lang="en-US" b="0" dirty="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static</a:t>
            </a:r>
            <a:r>
              <a:rPr lang="en-US" b="0" dirty="0">
                <a:solidFill>
                  <a:srgbClr val="000000"/>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instance</a:t>
            </a:r>
            <a:r>
              <a:rPr lang="en-US" b="0" dirty="0">
                <a:solidFill>
                  <a:srgbClr val="000000"/>
                </a:solidFill>
                <a:effectLst/>
                <a:highlight>
                  <a:srgbClr val="FFFF00"/>
                </a:highligh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true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88234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get a copy of the master clock from the clock factory, and then I have the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403352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42</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44</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clock factory.  Pat is building that module.  They say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45</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46</a:t>
            </a:fld>
            <a:endParaRPr lang="en-US"/>
          </a:p>
        </p:txBody>
      </p:sp>
    </p:spTree>
    <p:extLst>
      <p:ext uri="{BB962C8B-B14F-4D97-AF65-F5344CB8AC3E}">
        <p14:creationId xmlns:p14="http://schemas.microsoft.com/office/powerpoint/2010/main" val="398818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Patterns at the Interaction Level correspond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324509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Pull pattern</a:t>
            </a:r>
          </a:p>
          <a:p>
            <a:pPr marL="457200" indent="-457200">
              <a:buFont typeface="+mj-lt"/>
              <a:buAutoNum type="arabicPeriod"/>
            </a:pPr>
            <a:r>
              <a:rPr lang="en-US" dirty="0"/>
              <a:t>The Push pattern (aka the Observer* Pattern or Listener Pattern)</a:t>
            </a:r>
          </a:p>
          <a:p>
            <a:pPr marL="514350" indent="-514350">
              <a:buFont typeface="+mj-lt"/>
              <a:buAutoNum type="arabicPeriod"/>
            </a:pPr>
            <a:r>
              <a:rPr lang="en-US" dirty="0"/>
              <a:t>The Factory* Pattern</a:t>
            </a:r>
          </a:p>
          <a:p>
            <a:pPr marL="457200" indent="-457200">
              <a:buFont typeface="+mj-lt"/>
              <a:buAutoNum type="arabicPeriod"/>
            </a:pPr>
            <a:r>
              <a:rPr lang="en-US" dirty="0"/>
              <a:t>The Singleton Pattern* (aka the Lying Factory)</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1: consumer asks producer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src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src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11061</TotalTime>
  <Words>6368</Words>
  <Application>Microsoft Office PowerPoint</Application>
  <PresentationFormat>Widescreen</PresentationFormat>
  <Paragraphs>728</Paragraphs>
  <Slides>46</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Verdana</vt:lpstr>
      <vt:lpstr>Arial</vt:lpstr>
      <vt:lpstr>Calibri</vt:lpstr>
      <vt:lpstr>Consolas</vt:lpstr>
      <vt:lpstr>Ink Free</vt:lpstr>
      <vt:lpstr>Open Sans ExtraBold</vt:lpstr>
      <vt:lpstr>Office Theme</vt:lpstr>
      <vt:lpstr>CS 4530: Fundamentals of Software Engineering Lesson 4: Interaction-Level Design Patterns</vt:lpstr>
      <vt:lpstr>Learning Goals for this Lesson</vt:lpstr>
      <vt:lpstr>What is a Pattern?</vt:lpstr>
      <vt:lpstr>Patterns help communicate intent</vt:lpstr>
      <vt:lpstr>Patterns are intended to be flexible</vt:lpstr>
      <vt:lpstr>Patterns at the Interaction Level correspond to OOD Design Patterns</vt:lpstr>
      <vt:lpstr>The Interaction Scale: Examples</vt:lpstr>
      <vt:lpstr>Information Transfer: Push vs Pull</vt:lpstr>
      <vt:lpstr>Pattern 1: consumer asks producer ("pull")</vt:lpstr>
      <vt:lpstr>Pattern 2: producer tells consumer ("push")</vt:lpstr>
      <vt:lpstr>This is called the Observer Pattern</vt:lpstr>
      <vt:lpstr>Push vs. Pull: Tradeoffs</vt:lpstr>
      <vt:lpstr>Example: A Clock: IClock.ts</vt:lpstr>
      <vt:lpstr>simpleClockUsingPull.ts</vt:lpstr>
      <vt:lpstr>Let's test this: first try</vt:lpstr>
      <vt:lpstr>Use automated tests instead</vt:lpstr>
      <vt:lpstr>Pattern 2: producer tells consumer ("push")</vt:lpstr>
      <vt:lpstr>Interface for a clock using the Push pattern </vt:lpstr>
      <vt:lpstr>Interface for a clock listener</vt:lpstr>
      <vt:lpstr>Review: TypeScript interfaces</vt:lpstr>
      <vt:lpstr>Interfaces are where we specify behaviors</vt:lpstr>
      <vt:lpstr>OO Principle 1: Make Your Interfaces Meaningful</vt:lpstr>
      <vt:lpstr>But the compiler only checks syntax, not semantics</vt:lpstr>
      <vt:lpstr>Interface for a clock using the Push pattern </vt:lpstr>
      <vt:lpstr>Interface for a clock listener</vt:lpstr>
      <vt:lpstr>A ProducerClock class</vt:lpstr>
      <vt:lpstr>A Client </vt:lpstr>
      <vt:lpstr>Discussion</vt:lpstr>
      <vt:lpstr>Tests</vt:lpstr>
      <vt:lpstr>The observer gets to decide what to do with the notification</vt:lpstr>
      <vt:lpstr>Better test this, too</vt:lpstr>
      <vt:lpstr>Details and Variations</vt:lpstr>
      <vt:lpstr>Pattern 3: The Factory Pattern</vt:lpstr>
      <vt:lpstr>The Interfaces</vt:lpstr>
      <vt:lpstr>Some Factories...</vt:lpstr>
      <vt:lpstr>Choose which factory to export</vt:lpstr>
      <vt:lpstr>Test to see that the clock factory produces a working clock</vt:lpstr>
      <vt:lpstr>Pattern #4: The Singleton Pattern</vt:lpstr>
      <vt:lpstr>Here’s the behavior we expect</vt:lpstr>
      <vt:lpstr>Solution: Have a factory that always returns the same clock</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154</cp:revision>
  <dcterms:created xsi:type="dcterms:W3CDTF">2021-01-07T15:19:22Z</dcterms:created>
  <dcterms:modified xsi:type="dcterms:W3CDTF">2022-09-06T16:17:05Z</dcterms:modified>
</cp:coreProperties>
</file>