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leo Light Bold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1030" y="-102440"/>
            <a:ext cx="6926294" cy="1038944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903860" y="3713575"/>
            <a:ext cx="8207629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MAXIMAZING</a:t>
            </a:r>
          </a:p>
          <a:p>
            <a:pPr marL="0" lvl="0" indent="0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REVENUE FOR </a:t>
            </a:r>
          </a:p>
          <a:p>
            <a:pPr marL="0" lvl="0" indent="0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DRIVERS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3860" y="6177185"/>
            <a:ext cx="820762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THROUGH PAYMENT TYPE</a:t>
            </a:r>
          </a:p>
        </p:txBody>
      </p:sp>
      <p:sp>
        <p:nvSpPr>
          <p:cNvPr id="6" name="AutoShape 6"/>
          <p:cNvSpPr/>
          <p:nvPr/>
        </p:nvSpPr>
        <p:spPr>
          <a:xfrm>
            <a:off x="7903860" y="9258300"/>
            <a:ext cx="935544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903860" y="1019175"/>
            <a:ext cx="935544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2885405"/>
            <a:ext cx="18300700" cy="7401595"/>
            <a:chOff x="0" y="0"/>
            <a:chExt cx="4819937" cy="19493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9938" cy="1949391"/>
            </a:xfrm>
            <a:custGeom>
              <a:avLst/>
              <a:gdLst/>
              <a:ahLst/>
              <a:cxnLst/>
              <a:rect l="l" t="t" r="r" b="b"/>
              <a:pathLst>
                <a:path w="4819938" h="1949391">
                  <a:moveTo>
                    <a:pt x="0" y="0"/>
                  </a:moveTo>
                  <a:lnTo>
                    <a:pt x="4819938" y="0"/>
                  </a:lnTo>
                  <a:lnTo>
                    <a:pt x="4819938" y="1949391"/>
                  </a:lnTo>
                  <a:lnTo>
                    <a:pt x="0" y="1949391"/>
                  </a:lnTo>
                  <a:close/>
                </a:path>
              </a:pathLst>
            </a:custGeom>
            <a:solidFill>
              <a:srgbClr val="F6C6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9937" cy="2006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143000"/>
            <a:ext cx="1606604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400"/>
              </a:lnSpc>
            </a:pPr>
            <a:r>
              <a:rPr lang="en-US" sz="8000">
                <a:solidFill>
                  <a:srgbClr val="000000"/>
                </a:solidFill>
                <a:latin typeface="Canva Sans Bold"/>
              </a:rPr>
              <a:t>PASSENGER COUNT ANALYSIS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841" y="2629754"/>
            <a:ext cx="19777681" cy="82766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67792" y="695647"/>
            <a:ext cx="8846915" cy="8895706"/>
            <a:chOff x="0" y="0"/>
            <a:chExt cx="2330052" cy="2342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0052" cy="2342902"/>
            </a:xfrm>
            <a:custGeom>
              <a:avLst/>
              <a:gdLst/>
              <a:ahLst/>
              <a:cxnLst/>
              <a:rect l="l" t="t" r="r" b="b"/>
              <a:pathLst>
                <a:path w="2330052" h="2342902">
                  <a:moveTo>
                    <a:pt x="0" y="0"/>
                  </a:moveTo>
                  <a:lnTo>
                    <a:pt x="2330052" y="0"/>
                  </a:lnTo>
                  <a:lnTo>
                    <a:pt x="2330052" y="2342902"/>
                  </a:lnTo>
                  <a:lnTo>
                    <a:pt x="0" y="2342902"/>
                  </a:lnTo>
                  <a:close/>
                </a:path>
              </a:pathLst>
            </a:custGeom>
            <a:solidFill>
              <a:srgbClr val="2932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30052" cy="2400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79536" y="1546325"/>
            <a:ext cx="7494114" cy="7194349"/>
          </a:xfrm>
          <a:custGeom>
            <a:avLst/>
            <a:gdLst/>
            <a:ahLst/>
            <a:cxnLst/>
            <a:rect l="l" t="t" r="r" b="b"/>
            <a:pathLst>
              <a:path w="7494114" h="7194349">
                <a:moveTo>
                  <a:pt x="0" y="0"/>
                </a:moveTo>
                <a:lnTo>
                  <a:pt x="7494114" y="0"/>
                </a:lnTo>
                <a:lnTo>
                  <a:pt x="7494114" y="7194350"/>
                </a:lnTo>
                <a:lnTo>
                  <a:pt x="0" y="719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21556" y="1143000"/>
            <a:ext cx="6911954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HYPOTHESIS TESTING</a:t>
            </a:r>
          </a:p>
        </p:txBody>
      </p:sp>
      <p:sp>
        <p:nvSpPr>
          <p:cNvPr id="7" name="AutoShape 7"/>
          <p:cNvSpPr/>
          <p:nvPr/>
        </p:nvSpPr>
        <p:spPr>
          <a:xfrm>
            <a:off x="1221556" y="3954069"/>
            <a:ext cx="5122944" cy="0"/>
          </a:xfrm>
          <a:prstGeom prst="line">
            <a:avLst/>
          </a:prstGeom>
          <a:ln w="38100" cap="flat">
            <a:solidFill>
              <a:srgbClr val="29323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4347290"/>
            <a:ext cx="6461944" cy="5141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Null hypothesis: There is no difference in average fare between customers who use credit cards and customers who use cash.</a:t>
            </a:r>
          </a:p>
          <a:p>
            <a:pPr marL="0" lvl="0" indent="0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Alternative hypothesis: There is a difference in average fare between customers who use credit</a:t>
            </a:r>
          </a:p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cards and customers who use cash</a:t>
            </a:r>
          </a:p>
          <a:p>
            <a:pPr marL="0" lvl="0" indent="0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With a T-statistic of 164.9 and a P-value of less than 0.05, we reject the null hypothesis, suggested that there is indeed a significant difference in average fare between and trip distance.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422839"/>
            <a:ext cx="11659122" cy="1033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Canva Sans Bold"/>
              </a:rPr>
              <a:t>RECOMMENDATION</a:t>
            </a:r>
          </a:p>
        </p:txBody>
      </p:sp>
      <p:sp>
        <p:nvSpPr>
          <p:cNvPr id="3" name="Freeform 3" descr="recommendation.svg icon"/>
          <p:cNvSpPr/>
          <p:nvPr/>
        </p:nvSpPr>
        <p:spPr>
          <a:xfrm>
            <a:off x="13144500" y="349604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717271"/>
            <a:ext cx="11659122" cy="3894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Encourage customers to pay with credit cards to capitalize on the potential for generating more revenue for taxi cab drivers.</a:t>
            </a:r>
          </a:p>
          <a:p>
            <a:pPr marL="0" lvl="0" indent="0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 Bold"/>
            </a:endParaRPr>
          </a:p>
          <a:p>
            <a:pPr marL="0" lvl="0" indent="0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Implement strategies such as offering incentives or discounts for credit card transactions </a:t>
            </a:r>
            <a:r>
              <a:rPr lang="en-US" sz="2400" dirty="0" err="1">
                <a:solidFill>
                  <a:srgbClr val="000000"/>
                </a:solidFill>
                <a:latin typeface="Canva Sans Bold"/>
              </a:rPr>
              <a:t>eo</a:t>
            </a:r>
            <a:r>
              <a:rPr lang="en-US" sz="2400" dirty="0">
                <a:solidFill>
                  <a:srgbClr val="000000"/>
                </a:solidFill>
                <a:latin typeface="Canva Sans Bold"/>
              </a:rPr>
              <a:t> incentivize customers to choose this payment method.</a:t>
            </a:r>
          </a:p>
          <a:p>
            <a:pPr marL="0" lvl="0" indent="0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 Bold"/>
            </a:endParaRPr>
          </a:p>
          <a:p>
            <a:pPr marL="0" lvl="0" indent="0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Provide seamless and secure credit card payment options to enhance customer convenience and encourage adoption of this preferred payment method.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4112722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09675"/>
            <a:ext cx="8761724" cy="1033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6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427900"/>
            <a:ext cx="7167164" cy="3482516"/>
            <a:chOff x="0" y="0"/>
            <a:chExt cx="9556219" cy="4643354"/>
          </a:xfrm>
        </p:grpSpPr>
        <p:sp>
          <p:nvSpPr>
            <p:cNvPr id="4" name="AutoShape 4"/>
            <p:cNvSpPr/>
            <p:nvPr/>
          </p:nvSpPr>
          <p:spPr>
            <a:xfrm>
              <a:off x="0" y="961288"/>
              <a:ext cx="9556219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2321677"/>
              <a:ext cx="9556219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3682066"/>
              <a:ext cx="9556219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331814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Research Question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Problem Statement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92203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Data Overview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052592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Methodology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37054" y="4427900"/>
            <a:ext cx="7167164" cy="2462224"/>
            <a:chOff x="0" y="0"/>
            <a:chExt cx="9556219" cy="328296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Analysis and Findings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60946" y="961288"/>
              <a:ext cx="895172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0" y="2340727"/>
              <a:ext cx="895172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331814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Hypothesis Testing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692203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Recommendation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41420" y="3845314"/>
            <a:ext cx="4815710" cy="4842122"/>
          </a:xfrm>
          <a:custGeom>
            <a:avLst/>
            <a:gdLst/>
            <a:ahLst/>
            <a:cxnLst/>
            <a:rect l="l" t="t" r="r" b="b"/>
            <a:pathLst>
              <a:path w="4815710" h="4842122">
                <a:moveTo>
                  <a:pt x="0" y="0"/>
                </a:moveTo>
                <a:lnTo>
                  <a:pt x="4815710" y="0"/>
                </a:lnTo>
                <a:lnTo>
                  <a:pt x="4815710" y="4842122"/>
                </a:lnTo>
                <a:lnTo>
                  <a:pt x="0" y="4842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7173" y="1028700"/>
            <a:ext cx="1285873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PROBLEM STATEMEMT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920560"/>
            <a:ext cx="7887534" cy="546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In the fast-paced taxi booking sector, making the most of revenue is essential for long-term success and driver happiness.</a:t>
            </a: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Our goal is to use data-driven insights to </a:t>
            </a:r>
            <a:r>
              <a:rPr lang="en-US" sz="2800" dirty="0" err="1">
                <a:solidFill>
                  <a:srgbClr val="000000"/>
                </a:solidFill>
                <a:latin typeface="Canva Sans"/>
              </a:rPr>
              <a:t>maximise</a:t>
            </a:r>
            <a:r>
              <a:rPr lang="en-US" sz="2800" dirty="0">
                <a:solidFill>
                  <a:srgbClr val="000000"/>
                </a:solidFill>
                <a:latin typeface="Canva Sans"/>
              </a:rPr>
              <a:t> revenue streams for taxi drivers in order to meet this need.</a:t>
            </a: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Our research aims to determine whether payment methods have an impact on fare pricing by focusing on the relationship between payment type and fare amount.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18660" cy="8229600"/>
            <a:chOff x="0" y="0"/>
            <a:chExt cx="1891546" cy="109728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3237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-10800000">
              <a:off x="0" y="9081254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3237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 rot="-10800000">
              <a:off x="0" y="4540627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0" y="0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3598012" y="3803650"/>
            <a:ext cx="7139134" cy="260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Canva Sans Bold"/>
              </a:rPr>
              <a:t>RESEARCH QUESTION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74474" y="5220434"/>
            <a:ext cx="5484826" cy="220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99"/>
              </a:lnSpc>
            </a:pPr>
            <a:r>
              <a:rPr lang="en-US" sz="2399" u="none">
                <a:solidFill>
                  <a:srgbClr val="000000"/>
                </a:solidFill>
                <a:latin typeface="Canva Sans"/>
              </a:rPr>
              <a:t>Can we nudge customers towards payment methods that generate higher revenue for drivers,</a:t>
            </a:r>
          </a:p>
          <a:p>
            <a:pPr marL="0" lvl="0" indent="0">
              <a:lnSpc>
                <a:spcPts val="3599"/>
              </a:lnSpc>
            </a:pPr>
            <a:r>
              <a:rPr lang="en-US" sz="2399" u="none">
                <a:solidFill>
                  <a:srgbClr val="000000"/>
                </a:solidFill>
                <a:latin typeface="Canva Sans"/>
              </a:rPr>
              <a:t>without negatively impacting customer experience?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1774474" y="4782604"/>
            <a:ext cx="4277407" cy="44805"/>
          </a:xfrm>
          <a:prstGeom prst="rect">
            <a:avLst/>
          </a:prstGeom>
          <a:solidFill>
            <a:srgbClr val="293237"/>
          </a:solidFill>
        </p:spPr>
      </p:sp>
      <p:sp>
        <p:nvSpPr>
          <p:cNvPr id="13" name="TextBox 13"/>
          <p:cNvSpPr txBox="1"/>
          <p:nvPr/>
        </p:nvSpPr>
        <p:spPr>
          <a:xfrm>
            <a:off x="11774474" y="2833906"/>
            <a:ext cx="5484826" cy="155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Canva Sans Bold"/>
              </a:rPr>
              <a:t>Is there a relationship between total fare amount and payment type?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59179"/>
            <a:ext cx="6853589" cy="468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Relevent Columns Used 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For The Research :</a:t>
            </a:r>
          </a:p>
          <a:p>
            <a:pPr algn="just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Canva Sans Bold"/>
            </a:endParaRP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passenger_count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payment_type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fare_amount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duration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trip_distance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8017077" y="5726990"/>
            <a:ext cx="9792873" cy="3852856"/>
          </a:xfrm>
          <a:custGeom>
            <a:avLst/>
            <a:gdLst/>
            <a:ahLst/>
            <a:cxnLst/>
            <a:rect l="l" t="t" r="r" b="b"/>
            <a:pathLst>
              <a:path w="9792873" h="3852856">
                <a:moveTo>
                  <a:pt x="0" y="0"/>
                </a:moveTo>
                <a:lnTo>
                  <a:pt x="9792873" y="0"/>
                </a:lnTo>
                <a:lnTo>
                  <a:pt x="9792873" y="3852856"/>
                </a:lnTo>
                <a:lnTo>
                  <a:pt x="0" y="3852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41" r="-275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963312" y="876300"/>
            <a:ext cx="11950202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DATA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54260"/>
            <a:ext cx="14946510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For this analysis, we utilized the comprehensive dataset of NYC Taxi Trip records, used data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cleaning and feature engineering procedures to concentrate solely on the relevant columns essential for our investigation.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3516460"/>
          <a:ext cx="16211550" cy="5079690"/>
        </p:xfrm>
        <a:graphic>
          <a:graphicData uri="http://schemas.openxmlformats.org/drawingml/2006/table">
            <a:tbl>
              <a:tblPr/>
              <a:tblGrid>
                <a:gridCol w="540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970"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  <a:defRPr/>
                      </a:pPr>
                      <a:r>
                        <a:rPr lang="en-US" sz="2443" spc="61">
                          <a:solidFill>
                            <a:srgbClr val="000000"/>
                          </a:solidFill>
                          <a:latin typeface="Aleo Light Bold"/>
                        </a:rPr>
                        <a:t>Step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  <a:defRPr/>
                      </a:pPr>
                      <a:r>
                        <a:rPr lang="en-US" sz="2443" spc="61">
                          <a:solidFill>
                            <a:srgbClr val="000000"/>
                          </a:solidFill>
                          <a:latin typeface="Aleo Light Bold"/>
                        </a:rPr>
                        <a:t>Description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56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Descriptive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Performed statistical analysis to summarize key aspects of the data, focusing on fareamounts and payment types.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46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Hypothesis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Conducted a T-test to evaluate the relationship between payment type and fare amount, testing the hypothesis that different payment methods influence fare amounts.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791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Regression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Implemented linear regression to explore the relation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(calculated from pickup and dropoff times).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404477" y="1297148"/>
            <a:ext cx="947904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8000" u="none" strike="noStrike" dirty="0">
                <a:solidFill>
                  <a:srgbClr val="000000"/>
                </a:solidFill>
                <a:latin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6112"/>
            <a:ext cx="11950202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JOURNEY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97132"/>
            <a:ext cx="14946510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Customers paying with cards tend to have a slightly higher average trip distance and fare amount compared to those paying with cash.</a:t>
            </a: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Indicates that customers prefers to pay more with cards when they have high rare amount and long trip distance.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854127" y="5073632"/>
            <a:ext cx="5703334" cy="4779726"/>
            <a:chOff x="0" y="0"/>
            <a:chExt cx="7604445" cy="6372968"/>
          </a:xfrm>
        </p:grpSpPr>
        <p:sp>
          <p:nvSpPr>
            <p:cNvPr id="5" name="Freeform 5"/>
            <p:cNvSpPr/>
            <p:nvPr/>
          </p:nvSpPr>
          <p:spPr>
            <a:xfrm>
              <a:off x="0" y="386825"/>
              <a:ext cx="7604445" cy="5986144"/>
            </a:xfrm>
            <a:custGeom>
              <a:avLst/>
              <a:gdLst/>
              <a:ahLst/>
              <a:cxnLst/>
              <a:rect l="l" t="t" r="r" b="b"/>
              <a:pathLst>
                <a:path w="7604445" h="5986144">
                  <a:moveTo>
                    <a:pt x="0" y="0"/>
                  </a:moveTo>
                  <a:lnTo>
                    <a:pt x="7604445" y="0"/>
                  </a:lnTo>
                  <a:lnTo>
                    <a:pt x="7604445" y="5986143"/>
                  </a:lnTo>
                  <a:lnTo>
                    <a:pt x="0" y="5986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2344981" y="-28575"/>
              <a:ext cx="3438035" cy="323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46"/>
                </a:lnSpc>
                <a:spcBef>
                  <a:spcPct val="0"/>
                </a:spcBef>
              </a:pPr>
              <a:r>
                <a:rPr lang="en-US" sz="1461">
                  <a:solidFill>
                    <a:srgbClr val="000000"/>
                  </a:solidFill>
                  <a:latin typeface="Canva Sans Bold"/>
                </a:rPr>
                <a:t>Distribution of Trip Distance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178117" y="5143500"/>
            <a:ext cx="5699649" cy="4840639"/>
            <a:chOff x="0" y="0"/>
            <a:chExt cx="7599532" cy="6454185"/>
          </a:xfrm>
        </p:grpSpPr>
        <p:sp>
          <p:nvSpPr>
            <p:cNvPr id="8" name="Freeform 8"/>
            <p:cNvSpPr/>
            <p:nvPr/>
          </p:nvSpPr>
          <p:spPr>
            <a:xfrm>
              <a:off x="0" y="416390"/>
              <a:ext cx="7599532" cy="6037795"/>
            </a:xfrm>
            <a:custGeom>
              <a:avLst/>
              <a:gdLst/>
              <a:ahLst/>
              <a:cxnLst/>
              <a:rect l="l" t="t" r="r" b="b"/>
              <a:pathLst>
                <a:path w="7599532" h="6037795">
                  <a:moveTo>
                    <a:pt x="0" y="0"/>
                  </a:moveTo>
                  <a:lnTo>
                    <a:pt x="7599532" y="0"/>
                  </a:lnTo>
                  <a:lnTo>
                    <a:pt x="7599532" y="6037795"/>
                  </a:lnTo>
                  <a:lnTo>
                    <a:pt x="0" y="6037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896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2236660" y="-28575"/>
              <a:ext cx="3616506" cy="334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21"/>
                </a:lnSpc>
                <a:spcBef>
                  <a:spcPct val="0"/>
                </a:spcBef>
              </a:pPr>
              <a:r>
                <a:rPr lang="en-US" sz="1515" dirty="0">
                  <a:solidFill>
                    <a:srgbClr val="000000"/>
                  </a:solidFill>
                  <a:latin typeface="Canva Sans Bold"/>
                </a:rPr>
                <a:t>Distribution of Fare Distance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8" y="659447"/>
            <a:ext cx="8919306" cy="89681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515602" y="1028700"/>
            <a:ext cx="6743698" cy="3156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8212"/>
              </a:lnSpc>
              <a:spcBef>
                <a:spcPct val="0"/>
              </a:spcBef>
            </a:pPr>
            <a:r>
              <a:rPr lang="en-US" sz="8000" u="none" strike="noStrike" dirty="0">
                <a:solidFill>
                  <a:srgbClr val="000000"/>
                </a:solidFill>
                <a:latin typeface="Canva Sans Bold"/>
              </a:rPr>
              <a:t>PREFERANCE OF PAYMENT TYPE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52074" y="4876959"/>
            <a:ext cx="5807226" cy="4381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8"/>
              </a:lnSpc>
              <a:spcBef>
                <a:spcPct val="0"/>
              </a:spcBef>
            </a:pPr>
            <a:r>
              <a:rPr lang="en-US" sz="2256" u="none" strike="noStrike">
                <a:solidFill>
                  <a:srgbClr val="000000"/>
                </a:solidFill>
                <a:latin typeface="Canva Sans Bold"/>
              </a:rPr>
              <a:t>The proportion of customers paying with cards is significantly higher than those paying with cash, with card payments accounting for 67.5% of all transactions compared to cash payments at 32.5%.</a:t>
            </a:r>
          </a:p>
          <a:p>
            <a:pPr marL="0" lvl="0" indent="0" algn="r">
              <a:lnSpc>
                <a:spcPts val="3158"/>
              </a:lnSpc>
              <a:spcBef>
                <a:spcPct val="0"/>
              </a:spcBef>
            </a:pPr>
            <a:endParaRPr lang="en-US" sz="2256" u="none" strike="noStrike">
              <a:solidFill>
                <a:srgbClr val="000000"/>
              </a:solidFill>
              <a:latin typeface="Canva Sans Bold"/>
            </a:endParaRPr>
          </a:p>
          <a:p>
            <a:pPr marL="0" lvl="0" indent="0" algn="r">
              <a:lnSpc>
                <a:spcPts val="3158"/>
              </a:lnSpc>
              <a:spcBef>
                <a:spcPct val="0"/>
              </a:spcBef>
            </a:pPr>
            <a:r>
              <a:rPr lang="en-US" sz="2256" u="none" strike="noStrike">
                <a:solidFill>
                  <a:srgbClr val="000000"/>
                </a:solidFill>
                <a:latin typeface="Canva Sans Bold"/>
              </a:rPr>
              <a:t>This indicates a strong preference among customers for using card payments over cash, potentially due to convenience, security, or incentives offered for card transactions.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139684" y="0"/>
            <a:ext cx="0" cy="10287000"/>
          </a:xfrm>
          <a:prstGeom prst="line">
            <a:avLst/>
          </a:prstGeom>
          <a:ln w="9525" cap="flat">
            <a:solidFill>
              <a:srgbClr val="CA9D4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592211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PASSENGER COUNT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5319" y="2830956"/>
            <a:ext cx="15505491" cy="507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Canva Sans"/>
              </a:rPr>
              <a:t>Among card payments, rides with a single passenger (passenger_count = I) comprise the largest proportion, constituting 40.08% of all card transactions.</a:t>
            </a:r>
          </a:p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Canva Sans"/>
              </a:rPr>
              <a:t>Similarly, cash payments are predominantly associated with single-passenger rides, making up 20.04% of all cash transactions.</a:t>
            </a:r>
          </a:p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Canva Sans"/>
              </a:rPr>
              <a:t>There is a noticeable decrease in the percentage Of transactions as the passenger count increases, suggesting that larger groups are less likely to use taxis or may opt for alternative payment methods.</a:t>
            </a:r>
          </a:p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Canva Sans"/>
              </a:rPr>
              <a:t>These insights emphasize the importance of considering both payment method and passenger count when analyzing transaction data, as they provide valuable insights into customer behavior and preferences.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628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Canva Sans Bold</vt:lpstr>
      <vt:lpstr>Canva Sans</vt:lpstr>
      <vt:lpstr>Aleo Light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MAXIMAZING REVENUE FOR DRIVERS</dc:title>
  <cp:lastModifiedBy>Bhupesh Dewangan</cp:lastModifiedBy>
  <cp:revision>5</cp:revision>
  <dcterms:created xsi:type="dcterms:W3CDTF">2006-08-16T00:00:00Z</dcterms:created>
  <dcterms:modified xsi:type="dcterms:W3CDTF">2024-04-07T08:21:10Z</dcterms:modified>
  <dc:identifier>DAGAyoXaUfg</dc:identifier>
</cp:coreProperties>
</file>