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a:srgbClr val="43B02A"/>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p:scale>
          <a:sx n="96" d="100"/>
          <a:sy n="96" d="100"/>
        </p:scale>
        <p:origin x="-154"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smtClean="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a:t>
            </a:r>
            <a:r>
              <a:rPr lang="en-US" noProof="0" dirty="0" smtClean="0"/>
              <a:t>subtitle</a:t>
            </a:r>
            <a:endParaRPr lang="en-US" noProof="0" dirty="0"/>
          </a:p>
        </p:txBody>
      </p:sp>
      <p:sp>
        <p:nvSpPr>
          <p:cNvPr id="2" name="Title 1"/>
          <p:cNvSpPr>
            <a:spLocks noGrp="1"/>
          </p:cNvSpPr>
          <p:nvPr>
            <p:ph type="title"/>
          </p:nvPr>
        </p:nvSpPr>
        <p:spPr>
          <a:xfrm>
            <a:off x="426542" y="327026"/>
            <a:ext cx="11340000" cy="303187"/>
          </a:xfrm>
        </p:spPr>
        <p:txBody>
          <a:bodyPr/>
          <a:lstStyle/>
          <a:p>
            <a:r>
              <a:rPr lang="en-US" dirty="0" smtClean="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ext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53"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smtClean="0"/>
              <a:t>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a:t>
            </a:r>
            <a:r>
              <a:rPr kumimoji="0" lang="en-US" sz="800" b="0"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sym typeface="Frutiger Next Pro Light" charset="0"/>
              </a:rPr>
              <a:t>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rPr>
              <a:t>TS&amp;A Cloud – Digital Internship</a:t>
            </a:r>
            <a:endPar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endParaRP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Enjoy </a:t>
            </a:r>
            <a:r>
              <a:rPr lang="en-US" dirty="0"/>
              <a:t>the convenience.</a:t>
            </a:r>
            <a:endParaRPr lang="en-AU" dirty="0"/>
          </a:p>
        </p:txBody>
      </p:sp>
      <p:sp>
        <p:nvSpPr>
          <p:cNvPr id="4" name="Title 3"/>
          <p:cNvSpPr>
            <a:spLocks noGrp="1"/>
          </p:cNvSpPr>
          <p:nvPr>
            <p:ph type="title"/>
          </p:nvPr>
        </p:nvSpPr>
        <p:spPr>
          <a:xfrm>
            <a:off x="426542" y="327026"/>
            <a:ext cx="11340000" cy="303187"/>
          </a:xfrm>
        </p:spPr>
        <p:txBody>
          <a:bodyPr/>
          <a:lstStyle/>
          <a:p>
            <a:r>
              <a:rPr lang="en-AU" dirty="0" smtClean="0"/>
              <a:t>Cloud Computing</a:t>
            </a:r>
            <a:endParaRPr lang="en-AU" dirty="0">
              <a:solidFill>
                <a:srgbClr val="86BC25"/>
              </a:solidFill>
            </a:endParaRPr>
          </a:p>
        </p:txBody>
      </p:sp>
      <p:sp>
        <p:nvSpPr>
          <p:cNvPr id="43" name="Text Placeholder 3"/>
          <p:cNvSpPr txBox="1">
            <a:spLocks/>
          </p:cNvSpPr>
          <p:nvPr/>
        </p:nvSpPr>
        <p:spPr>
          <a:xfrm>
            <a:off x="166977" y="976168"/>
            <a:ext cx="11599565" cy="4398914"/>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200" b="1" dirty="0" smtClean="0">
                <a:solidFill>
                  <a:srgbClr val="86BC25"/>
                </a:solidFill>
                <a:ea typeface="Chronicle Display Black" charset="0"/>
                <a:cs typeface="Segoe UI Semilight" panose="020B0402040204020203" pitchFamily="34" charset="0"/>
              </a:rPr>
              <a:t>Benefits</a:t>
            </a:r>
            <a:endParaRPr lang="en-AU" sz="1100" dirty="0" smtClean="0">
              <a:solidFill>
                <a:prstClr val="black"/>
              </a:solidFill>
              <a:cs typeface="Segoe UI Semilight" panose="020B0402040204020203" pitchFamily="34" charset="0"/>
            </a:endParaRPr>
          </a:p>
          <a:p>
            <a:r>
              <a:rPr lang="en-US" sz="1050" dirty="0" smtClean="0"/>
              <a:t>Cost </a:t>
            </a:r>
            <a:r>
              <a:rPr lang="en-US" sz="1050" dirty="0"/>
              <a:t>Savings</a:t>
            </a:r>
          </a:p>
          <a:p>
            <a:r>
              <a:rPr lang="en-US" sz="1050" dirty="0"/>
              <a:t>Security</a:t>
            </a:r>
          </a:p>
          <a:p>
            <a:r>
              <a:rPr lang="en-US" sz="1050" dirty="0"/>
              <a:t>Flexibility</a:t>
            </a:r>
          </a:p>
          <a:p>
            <a:r>
              <a:rPr lang="en-US" sz="1050" dirty="0"/>
              <a:t>Mobility</a:t>
            </a:r>
          </a:p>
          <a:p>
            <a:r>
              <a:rPr lang="en-US" sz="1050" dirty="0"/>
              <a:t>Insight</a:t>
            </a:r>
          </a:p>
          <a:p>
            <a:r>
              <a:rPr lang="en-US" sz="1050" dirty="0"/>
              <a:t>Increased Collaboration</a:t>
            </a:r>
          </a:p>
          <a:p>
            <a:r>
              <a:rPr lang="en-US" sz="1050" dirty="0"/>
              <a:t>Quality Control</a:t>
            </a:r>
          </a:p>
          <a:p>
            <a:r>
              <a:rPr lang="en-US" sz="1050" dirty="0"/>
              <a:t>Disaster Recovery</a:t>
            </a:r>
          </a:p>
          <a:p>
            <a:r>
              <a:rPr lang="en-US" sz="1050" dirty="0"/>
              <a:t>Loss Prevention</a:t>
            </a:r>
          </a:p>
          <a:p>
            <a:r>
              <a:rPr lang="en-US" sz="1050" dirty="0"/>
              <a:t>Automatic Software Updates</a:t>
            </a:r>
          </a:p>
          <a:p>
            <a:r>
              <a:rPr lang="en-US" sz="1050" dirty="0"/>
              <a:t>Competitive Edge</a:t>
            </a:r>
          </a:p>
          <a:p>
            <a:r>
              <a:rPr lang="en-US" sz="1050" dirty="0"/>
              <a:t>Sustainability</a:t>
            </a:r>
            <a:br>
              <a:rPr lang="en-US" sz="1050" dirty="0"/>
            </a:br>
            <a:endParaRPr lang="en-US" sz="1050" dirty="0"/>
          </a:p>
          <a:p>
            <a:pPr marL="0" indent="0">
              <a:lnSpc>
                <a:spcPct val="130000"/>
              </a:lnSpc>
              <a:spcBef>
                <a:spcPts val="0"/>
              </a:spcBef>
              <a:buFont typeface="Arial" panose="020B0604020202020204" pitchFamily="34" charset="0"/>
              <a:buNone/>
              <a:defRPr/>
            </a:pPr>
            <a:endParaRPr lang="en-US" sz="1050" dirty="0">
              <a:solidFill>
                <a:srgbClr val="000000"/>
              </a:solidFill>
              <a:cs typeface="Segoe UI Semilight" panose="020B0402040204020203" pitchFamily="34" charset="0"/>
            </a:endParaRPr>
          </a:p>
        </p:txBody>
      </p:sp>
    </p:spTree>
    <p:extLst>
      <p:ext uri="{BB962C8B-B14F-4D97-AF65-F5344CB8AC3E}">
        <p14:creationId xmlns:p14="http://schemas.microsoft.com/office/powerpoint/2010/main" val="88859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smtClean="0"/>
              <a:t>Security like never before</a:t>
            </a:r>
            <a:endParaRPr lang="en-AU" dirty="0"/>
          </a:p>
        </p:txBody>
      </p:sp>
      <p:sp>
        <p:nvSpPr>
          <p:cNvPr id="4" name="Title 3"/>
          <p:cNvSpPr>
            <a:spLocks noGrp="1"/>
          </p:cNvSpPr>
          <p:nvPr>
            <p:ph type="title"/>
          </p:nvPr>
        </p:nvSpPr>
        <p:spPr>
          <a:xfrm>
            <a:off x="426542" y="327026"/>
            <a:ext cx="11340000" cy="303187"/>
          </a:xfrm>
        </p:spPr>
        <p:txBody>
          <a:bodyPr/>
          <a:lstStyle/>
          <a:p>
            <a:r>
              <a:rPr lang="en-AU" dirty="0" smtClean="0"/>
              <a:t>Cloud Computing</a:t>
            </a:r>
            <a:endParaRPr lang="en-AU" dirty="0">
              <a:solidFill>
                <a:srgbClr val="86BC25"/>
              </a:solidFill>
            </a:endParaRPr>
          </a:p>
        </p:txBody>
      </p:sp>
      <p:sp>
        <p:nvSpPr>
          <p:cNvPr id="43" name="Text Placeholder 3"/>
          <p:cNvSpPr txBox="1">
            <a:spLocks/>
          </p:cNvSpPr>
          <p:nvPr/>
        </p:nvSpPr>
        <p:spPr>
          <a:xfrm>
            <a:off x="426542" y="976168"/>
            <a:ext cx="5517058" cy="3850273"/>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200" b="1" dirty="0" smtClean="0">
                <a:solidFill>
                  <a:srgbClr val="86BC25"/>
                </a:solidFill>
                <a:ea typeface="Chronicle Display Black" charset="0"/>
                <a:cs typeface="Segoe UI Semilight" panose="020B0402040204020203" pitchFamily="34" charset="0"/>
              </a:rPr>
              <a:t>Risks</a:t>
            </a:r>
            <a:endParaRPr lang="en-US" sz="1050" dirty="0">
              <a:solidFill>
                <a:srgbClr val="000000"/>
              </a:solidFill>
              <a:cs typeface="Segoe UI Semilight" panose="020B0402040204020203" pitchFamily="34" charset="0"/>
            </a:endParaRPr>
          </a:p>
          <a:p>
            <a:pPr marL="0" indent="0">
              <a:lnSpc>
                <a:spcPct val="130000"/>
              </a:lnSpc>
              <a:spcBef>
                <a:spcPts val="0"/>
              </a:spcBef>
              <a:spcAft>
                <a:spcPts val="400"/>
              </a:spcAft>
              <a:buNone/>
              <a:defRPr/>
            </a:pPr>
            <a:r>
              <a:rPr lang="en-US" sz="1200" b="1" dirty="0"/>
              <a:t>#1. Unauthorized access to customer and business data</a:t>
            </a:r>
          </a:p>
          <a:p>
            <a:pPr marL="0" indent="0">
              <a:lnSpc>
                <a:spcPct val="130000"/>
              </a:lnSpc>
              <a:spcBef>
                <a:spcPts val="0"/>
              </a:spcBef>
              <a:spcAft>
                <a:spcPts val="400"/>
              </a:spcAft>
              <a:buNone/>
              <a:defRPr/>
            </a:pPr>
            <a:r>
              <a:rPr lang="en-US" sz="1200" b="1" dirty="0"/>
              <a:t>#2. Security risks at the vendor</a:t>
            </a:r>
          </a:p>
          <a:p>
            <a:pPr marL="0" indent="0">
              <a:lnSpc>
                <a:spcPct val="130000"/>
              </a:lnSpc>
              <a:spcBef>
                <a:spcPts val="0"/>
              </a:spcBef>
              <a:spcAft>
                <a:spcPts val="400"/>
              </a:spcAft>
              <a:buNone/>
              <a:defRPr/>
            </a:pPr>
            <a:r>
              <a:rPr lang="en-US" sz="1200" b="1" dirty="0"/>
              <a:t>#3. Compliance and legal risks</a:t>
            </a:r>
          </a:p>
          <a:p>
            <a:pPr marL="0" indent="0">
              <a:lnSpc>
                <a:spcPct val="130000"/>
              </a:lnSpc>
              <a:spcBef>
                <a:spcPts val="0"/>
              </a:spcBef>
              <a:spcAft>
                <a:spcPts val="400"/>
              </a:spcAft>
              <a:buNone/>
              <a:defRPr/>
            </a:pPr>
            <a:r>
              <a:rPr lang="en-US" sz="1200" b="1" dirty="0"/>
              <a:t>#4. Risks related to lack of control</a:t>
            </a:r>
          </a:p>
          <a:p>
            <a:pPr marL="0" indent="0">
              <a:lnSpc>
                <a:spcPct val="130000"/>
              </a:lnSpc>
              <a:spcBef>
                <a:spcPts val="0"/>
              </a:spcBef>
              <a:spcAft>
                <a:spcPts val="400"/>
              </a:spcAft>
              <a:buFont typeface="Arial" panose="020B0604020202020204" pitchFamily="34" charset="0"/>
              <a:buNone/>
              <a:defRPr/>
            </a:pPr>
            <a:endParaRPr lang="en-US" sz="1200" b="1" dirty="0">
              <a:solidFill>
                <a:srgbClr val="86BC25"/>
              </a:solidFill>
              <a:ea typeface="Chronicle Display Black" charset="0"/>
              <a:cs typeface="Segoe UI Semilight" panose="020B0402040204020203" pitchFamily="34" charset="0"/>
            </a:endParaRPr>
          </a:p>
        </p:txBody>
      </p:sp>
      <p:sp>
        <p:nvSpPr>
          <p:cNvPr id="5" name="Text Placeholder 3"/>
          <p:cNvSpPr txBox="1">
            <a:spLocks/>
          </p:cNvSpPr>
          <p:nvPr/>
        </p:nvSpPr>
        <p:spPr>
          <a:xfrm>
            <a:off x="6249484" y="971930"/>
            <a:ext cx="5517058" cy="4721203"/>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200" b="1" dirty="0" smtClean="0">
                <a:solidFill>
                  <a:srgbClr val="86BC25"/>
                </a:solidFill>
                <a:ea typeface="Chronicle Display Black" charset="0"/>
                <a:cs typeface="Segoe UI Semilight" panose="020B0402040204020203" pitchFamily="34" charset="0"/>
              </a:rPr>
              <a:t>Considerations</a:t>
            </a: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Arial" panose="020B0604020202020204" pitchFamily="34" charset="0"/>
              <a:buNone/>
              <a:defRPr/>
            </a:pPr>
            <a:r>
              <a:rPr lang="en-US" sz="1050" b="1" dirty="0" smtClean="0"/>
              <a:t>     Security</a:t>
            </a:r>
            <a:endParaRPr lang="en-US" sz="1050" b="1" dirty="0"/>
          </a:p>
          <a:p>
            <a:r>
              <a:rPr lang="en-US" sz="1050" dirty="0"/>
              <a:t>With cloud computing, you are entrusting the security of your mission sensitive data to a third party. The provider must be able to meet industry regulations and compliance needs. It is also equally important for them to be able to illustrate who has access to your data, and what systems, infrastructures and environments your data touches throughout its </a:t>
            </a:r>
            <a:r>
              <a:rPr lang="en-US" sz="1050" dirty="0" smtClean="0"/>
              <a:t>life-cycle.</a:t>
            </a:r>
          </a:p>
          <a:p>
            <a:pPr marL="0" indent="0">
              <a:buNone/>
            </a:pPr>
            <a:r>
              <a:rPr lang="en-US" sz="1050" b="1" dirty="0" smtClean="0"/>
              <a:t>      Availability</a:t>
            </a:r>
            <a:endParaRPr lang="en-US" sz="1050" b="1" dirty="0"/>
          </a:p>
          <a:p>
            <a:r>
              <a:rPr lang="en-US" sz="1050" dirty="0"/>
              <a:t>How does the provider ensure up-time and data availability? The Service Level Agreement (SLA) can offer some insight into the provider’s capabilities. Keep in mind, however, that even SLAs that offer 100% guaranteed up-time may not provide the protection you need, as many are capped at the monthly service fee – an amount far less than the cost to the business if the service becomes unavailable or if data is </a:t>
            </a:r>
            <a:r>
              <a:rPr lang="en-US" sz="1050" dirty="0" smtClean="0"/>
              <a:t>lost.</a:t>
            </a:r>
          </a:p>
          <a:p>
            <a:pPr marL="0" indent="0">
              <a:buNone/>
            </a:pPr>
            <a:r>
              <a:rPr lang="en-US" sz="1050" b="1" dirty="0"/>
              <a:t> </a:t>
            </a:r>
            <a:r>
              <a:rPr lang="en-US" sz="1050" b="1" dirty="0" smtClean="0"/>
              <a:t>     Mobility</a:t>
            </a:r>
            <a:endParaRPr lang="en-US" sz="1050" b="1" dirty="0"/>
          </a:p>
          <a:p>
            <a:r>
              <a:rPr lang="en-US" sz="1050" dirty="0"/>
              <a:t>For many businesses, the adoption of a cloud computing solution is a multi-step process – one that begins with virtualization and colocation, and then transforms into a private and then public cloud solution. It is important to ensure that the provider offers physical colocation along with their cloud offerings. This allows for the seamless communication of data and applications across physical and virtual platforms.</a:t>
            </a:r>
          </a:p>
          <a:p>
            <a:pPr marL="0" indent="0">
              <a:lnSpc>
                <a:spcPct val="130000"/>
              </a:lnSpc>
              <a:spcBef>
                <a:spcPts val="0"/>
              </a:spcBef>
              <a:buFont typeface="Arial" panose="020B0604020202020204" pitchFamily="34" charset="0"/>
              <a:buNone/>
              <a:defRPr/>
            </a:pPr>
            <a:endParaRPr lang="en-US" sz="1050" dirty="0">
              <a:solidFill>
                <a:srgbClr val="000000"/>
              </a:solidFill>
              <a:cs typeface="Segoe UI Semilight" panose="020B04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82" y="2514422"/>
            <a:ext cx="5181600" cy="3977640"/>
          </a:xfrm>
          <a:prstGeom prst="rect">
            <a:avLst/>
          </a:prstGeom>
        </p:spPr>
      </p:pic>
    </p:spTree>
    <p:extLst>
      <p:ext uri="{BB962C8B-B14F-4D97-AF65-F5344CB8AC3E}">
        <p14:creationId xmlns:p14="http://schemas.microsoft.com/office/powerpoint/2010/main" val="523843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xmlns="" name="Deloitte - Network and Security Solutions - Wide.potx" id="{BBB8FC03-DEC5-4C7E-971D-ABE7AE675190}" vid="{44E1F9DE-26A1-427E-A0A8-34CC89E4AC29}"/>
    </a:ext>
  </a:extLst>
</a:theme>
</file>

<file path=docProps/app.xml><?xml version="1.0" encoding="utf-8"?>
<Properties xmlns="http://schemas.openxmlformats.org/officeDocument/2006/extended-properties" xmlns:vt="http://schemas.openxmlformats.org/officeDocument/2006/docPropsVTypes">
  <TotalTime>104</TotalTime>
  <Words>134</Words>
  <Application>Microsoft Office PowerPoint</Application>
  <PresentationFormat>Custom</PresentationFormat>
  <Paragraphs>29</Paragraphs>
  <Slides>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4" baseType="lpstr">
      <vt:lpstr>Deloitte_4_3_Onscreen</vt:lpstr>
      <vt:lpstr>think-cell Slide</vt:lpstr>
      <vt:lpstr>Cloud Computing</vt:lpstr>
      <vt:lpstr>Cloud Computing</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HP</cp:lastModifiedBy>
  <cp:revision>20</cp:revision>
  <dcterms:created xsi:type="dcterms:W3CDTF">2019-03-31T19:26:34Z</dcterms:created>
  <dcterms:modified xsi:type="dcterms:W3CDTF">2020-07-16T09:18:03Z</dcterms:modified>
</cp:coreProperties>
</file>