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8" autoAdjust="0"/>
    <p:restoredTop sz="94660"/>
  </p:normalViewPr>
  <p:slideViewPr>
    <p:cSldViewPr snapToGrid="0">
      <p:cViewPr varScale="1">
        <p:scale>
          <a:sx n="88" d="100"/>
          <a:sy n="88" d="100"/>
        </p:scale>
        <p:origin x="-65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14/07/2020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5"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noProof="0" dirty="0" smtClean="0"/>
              <a:t>Usability of the Solution </a:t>
            </a:r>
          </a:p>
          <a:p>
            <a:pPr marL="0" lvl="2" indent="0">
              <a:buNone/>
            </a:pPr>
            <a:r>
              <a:rPr lang="en-US" dirty="0" smtClean="0"/>
              <a:t>          Ensure </a:t>
            </a:r>
            <a:r>
              <a:rPr lang="en-US" dirty="0"/>
              <a:t>that solution provided is user-friendly and well designed:</a:t>
            </a:r>
          </a:p>
          <a:p>
            <a:pPr lvl="3"/>
            <a:r>
              <a:rPr lang="en-US" dirty="0"/>
              <a:t>Easy to use – tested as customer</a:t>
            </a:r>
          </a:p>
          <a:p>
            <a:pPr lvl="3"/>
            <a:r>
              <a:rPr lang="en-US" dirty="0"/>
              <a:t>Feature full – fulfills all the needs of customer</a:t>
            </a:r>
          </a:p>
          <a:p>
            <a:pPr lvl="3"/>
            <a:r>
              <a:rPr lang="en-US" dirty="0"/>
              <a:t>Follow standards of SDLC</a:t>
            </a:r>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smtClean="0"/>
              <a:t>Client Discovery</a:t>
            </a:r>
            <a:endParaRPr lang="en-US" noProof="0" dirty="0"/>
          </a:p>
        </p:txBody>
      </p:sp>
      <p:sp>
        <p:nvSpPr>
          <p:cNvPr id="3" name="Title 2"/>
          <p:cNvSpPr>
            <a:spLocks noGrp="1"/>
          </p:cNvSpPr>
          <p:nvPr>
            <p:ph type="title"/>
          </p:nvPr>
        </p:nvSpPr>
        <p:spPr/>
        <p:txBody>
          <a:bodyPr/>
          <a:lstStyle/>
          <a:p>
            <a:r>
              <a:rPr lang="en-US" noProof="0" dirty="0" smtClean="0"/>
              <a:t>Module 1</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Technology Delivery </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Technology </a:t>
            </a:r>
            <a:r>
              <a:rPr lang="en-AU" dirty="0" smtClean="0"/>
              <a:t>Architecture</a:t>
            </a:r>
          </a:p>
          <a:p>
            <a:pPr marL="0" lvl="2" indent="0">
              <a:buNone/>
            </a:pPr>
            <a:r>
              <a:rPr lang="en-AU" dirty="0" smtClean="0"/>
              <a:t>The </a:t>
            </a:r>
            <a:r>
              <a:rPr lang="en-AU" dirty="0"/>
              <a:t>technology capabilities needed to run and establish an online banking so</a:t>
            </a:r>
            <a:r>
              <a:rPr lang="en-AU" i="1" dirty="0"/>
              <a:t>lution:</a:t>
            </a:r>
          </a:p>
          <a:p>
            <a:pPr lvl="3"/>
            <a:r>
              <a:rPr lang="en-AU" i="1" dirty="0"/>
              <a:t>Software: platform, application, OS </a:t>
            </a:r>
            <a:r>
              <a:rPr lang="en-AU" i="1" dirty="0" smtClean="0"/>
              <a:t>etc.</a:t>
            </a:r>
            <a:endParaRPr lang="en-AU" i="1" dirty="0"/>
          </a:p>
          <a:p>
            <a:pPr lvl="3"/>
            <a:r>
              <a:rPr lang="en-AU" i="1" dirty="0"/>
              <a:t>Hardware: database capabilities, hosting server </a:t>
            </a:r>
            <a:r>
              <a:rPr lang="en-AU" i="1" dirty="0" smtClean="0"/>
              <a:t>etc.</a:t>
            </a:r>
            <a:endParaRPr lang="en-AU" i="1" dirty="0"/>
          </a:p>
          <a:p>
            <a:pPr lvl="3"/>
            <a:r>
              <a:rPr lang="en-AU" i="1" dirty="0"/>
              <a:t>Support: training of IT staff and specialist engineer for </a:t>
            </a:r>
            <a:r>
              <a:rPr lang="en-AU" i="1" dirty="0" smtClean="0"/>
              <a:t>maintenance.</a:t>
            </a:r>
            <a:endParaRPr lang="en-AU" i="1" dirty="0"/>
          </a:p>
          <a:p>
            <a:pPr lvl="3"/>
            <a:r>
              <a:rPr lang="en-AU" i="1" dirty="0"/>
              <a:t>Security: secure login device, authorization entry device, encryption of </a:t>
            </a:r>
            <a:r>
              <a:rPr lang="en-AU" i="1" dirty="0" smtClean="0"/>
              <a:t>connection.</a:t>
            </a:r>
            <a:endParaRPr lang="en-AU" i="1" dirty="0"/>
          </a:p>
          <a:p>
            <a:pPr lvl="1"/>
            <a:endParaRPr lang="en-AU" dirty="0" smtClean="0"/>
          </a:p>
          <a:p>
            <a:pPr lvl="1"/>
            <a:endParaRPr lang="en-AU" dirty="0"/>
          </a:p>
          <a:p>
            <a:pPr lvl="1"/>
            <a:r>
              <a:rPr lang="en-AU" dirty="0" smtClean="0"/>
              <a:t> </a:t>
            </a:r>
            <a:endParaRPr lang="en-AU" dirty="0" smtClean="0"/>
          </a:p>
          <a:p>
            <a:pPr marL="0" lvl="2" indent="0">
              <a:buNone/>
            </a:pPr>
            <a:endParaRPr lang="en-AU" dirty="0"/>
          </a:p>
          <a:p>
            <a:pPr marL="0" lvl="2" indent="0">
              <a:buNone/>
            </a:pPr>
            <a:r>
              <a:rPr lang="en-AU" dirty="0" smtClean="0"/>
              <a:t>          Technologies </a:t>
            </a:r>
            <a:r>
              <a:rPr lang="en-AU" dirty="0"/>
              <a:t>and to be implemented:</a:t>
            </a:r>
          </a:p>
          <a:p>
            <a:pPr lvl="3"/>
            <a:r>
              <a:rPr lang="en-AU" dirty="0"/>
              <a:t>Classification of software and hardware components.</a:t>
            </a:r>
          </a:p>
          <a:p>
            <a:pPr lvl="3"/>
            <a:r>
              <a:rPr lang="en-AU" dirty="0"/>
              <a:t>Need of external procurement or can be build in house.</a:t>
            </a:r>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Technology Framework and </a:t>
            </a:r>
            <a:r>
              <a:rPr lang="en-AU" dirty="0" smtClean="0"/>
              <a:t>Compatibility</a:t>
            </a:r>
          </a:p>
          <a:p>
            <a:pPr marL="0" lvl="2" indent="0">
              <a:buNone/>
            </a:pPr>
            <a:r>
              <a:rPr lang="en-AU" dirty="0" smtClean="0"/>
              <a:t>          Frameworks </a:t>
            </a:r>
            <a:r>
              <a:rPr lang="en-AU" dirty="0"/>
              <a:t>and compatibility:</a:t>
            </a:r>
          </a:p>
          <a:p>
            <a:pPr lvl="3"/>
            <a:r>
              <a:rPr lang="en-AU" dirty="0"/>
              <a:t>Device support listed – mobile, tabs, laptops</a:t>
            </a:r>
          </a:p>
          <a:p>
            <a:pPr lvl="3"/>
            <a:r>
              <a:rPr lang="en-AU" dirty="0"/>
              <a:t>Minimum Interned connection speed needs</a:t>
            </a:r>
          </a:p>
          <a:p>
            <a:pPr lvl="3"/>
            <a:r>
              <a:rPr lang="en-AU" dirty="0"/>
              <a:t>Programming language selection – c, </a:t>
            </a:r>
            <a:r>
              <a:rPr lang="en-AU" dirty="0" err="1"/>
              <a:t>c++</a:t>
            </a:r>
            <a:r>
              <a:rPr lang="en-AU" dirty="0"/>
              <a:t>, java</a:t>
            </a:r>
          </a:p>
          <a:p>
            <a:pPr lvl="3"/>
            <a:r>
              <a:rPr lang="en-AU" dirty="0" err="1"/>
              <a:t>Plateform</a:t>
            </a:r>
            <a:r>
              <a:rPr lang="en-AU" dirty="0"/>
              <a:t> support – android, apple, </a:t>
            </a:r>
            <a:r>
              <a:rPr lang="en-AU" dirty="0" err="1"/>
              <a:t>macos</a:t>
            </a:r>
            <a:r>
              <a:rPr lang="en-AU" dirty="0"/>
              <a:t>, windows, </a:t>
            </a:r>
            <a:r>
              <a:rPr lang="en-AU" dirty="0" err="1"/>
              <a:t>linux</a:t>
            </a:r>
            <a:endParaRPr lang="en-AU" dirty="0"/>
          </a:p>
          <a:p>
            <a:pPr lvl="1"/>
            <a:r>
              <a:rPr lang="en-AU" dirty="0" smtClean="0"/>
              <a:t> </a:t>
            </a:r>
            <a:endParaRPr lang="en-AU" dirty="0" smtClean="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outline all the technology considerations you believe </a:t>
            </a:r>
            <a:r>
              <a:rPr lang="en-AU" sz="1100" dirty="0" err="1" smtClean="0"/>
              <a:t>MyBank</a:t>
            </a:r>
            <a:r>
              <a:rPr lang="en-AU" sz="1100" dirty="0" smtClean="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smtClean="0"/>
              <a:t>Value Analysis</a:t>
            </a:r>
            <a:endParaRPr lang="en-AU" dirty="0"/>
          </a:p>
          <a:p>
            <a:pPr marL="0" lvl="2" indent="0">
              <a:buNone/>
            </a:pPr>
            <a:r>
              <a:rPr lang="en-US" dirty="0" smtClean="0"/>
              <a:t>         Value </a:t>
            </a:r>
            <a:r>
              <a:rPr lang="en-US" dirty="0"/>
              <a:t>analysis of the online banking solution</a:t>
            </a:r>
          </a:p>
          <a:p>
            <a:pPr lvl="3"/>
            <a:r>
              <a:rPr lang="en-US" dirty="0"/>
              <a:t>Scale up capability</a:t>
            </a:r>
          </a:p>
          <a:p>
            <a:pPr lvl="3"/>
            <a:r>
              <a:rPr lang="en-US" dirty="0"/>
              <a:t>Increased services to customer</a:t>
            </a:r>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Costs</a:t>
            </a:r>
          </a:p>
          <a:p>
            <a:pPr marL="0" lvl="2" indent="0">
              <a:buNone/>
            </a:pPr>
            <a:r>
              <a:rPr lang="en-AU" dirty="0" smtClean="0"/>
              <a:t>        Possible </a:t>
            </a:r>
            <a:r>
              <a:rPr lang="en-AU" dirty="0"/>
              <a:t>costs to be beared when establishing an online banking system:</a:t>
            </a:r>
          </a:p>
          <a:p>
            <a:pPr lvl="3"/>
            <a:r>
              <a:rPr lang="en-AU" dirty="0"/>
              <a:t>Operating costs</a:t>
            </a:r>
          </a:p>
          <a:p>
            <a:pPr lvl="3"/>
            <a:r>
              <a:rPr lang="en-AU" dirty="0" smtClean="0"/>
              <a:t>Infrastructure </a:t>
            </a:r>
            <a:r>
              <a:rPr lang="en-AU" dirty="0"/>
              <a:t>costs</a:t>
            </a:r>
          </a:p>
          <a:p>
            <a:pPr lvl="3"/>
            <a:r>
              <a:rPr lang="en-AU" dirty="0"/>
              <a:t>Staff costs</a:t>
            </a:r>
          </a:p>
          <a:p>
            <a:pPr lvl="3"/>
            <a:r>
              <a:rPr lang="en-AU" dirty="0"/>
              <a:t>Inventory needed</a:t>
            </a:r>
          </a:p>
          <a:p>
            <a:pPr lvl="1"/>
            <a:endParaRPr lang="en-AU" dirty="0"/>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smtClean="0"/>
              <a:t>Feasibility</a:t>
            </a:r>
            <a:endParaRPr lang="en-US" dirty="0"/>
          </a:p>
          <a:p>
            <a:pPr marL="0" lvl="2" indent="0">
              <a:buNone/>
            </a:pPr>
            <a:r>
              <a:rPr lang="en-AU" dirty="0" smtClean="0"/>
              <a:t>           Feasibility </a:t>
            </a:r>
            <a:r>
              <a:rPr lang="en-AU" dirty="0"/>
              <a:t>of the new online banking solution:</a:t>
            </a:r>
          </a:p>
          <a:p>
            <a:pPr lvl="3"/>
            <a:r>
              <a:rPr lang="en-AU" dirty="0"/>
              <a:t>Prior study explains the benefits</a:t>
            </a:r>
          </a:p>
          <a:p>
            <a:pPr lvl="3"/>
            <a:r>
              <a:rPr lang="en-AU" dirty="0"/>
              <a:t>More customer contact points</a:t>
            </a:r>
          </a:p>
          <a:p>
            <a:pPr lvl="3"/>
            <a:r>
              <a:rPr lang="en-AU" dirty="0"/>
              <a:t>More working of hours for bank</a:t>
            </a:r>
          </a:p>
          <a:p>
            <a:pPr lvl="3"/>
            <a:r>
              <a:rPr lang="en-AU" dirty="0"/>
              <a:t>Better employee management</a:t>
            </a:r>
          </a:p>
          <a:p>
            <a:pPr lvl="3"/>
            <a:r>
              <a:rPr lang="en-AU" dirty="0"/>
              <a:t>Better business and growth chances</a:t>
            </a:r>
          </a:p>
          <a:p>
            <a:pPr lvl="2"/>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Benefits</a:t>
            </a:r>
          </a:p>
          <a:p>
            <a:pPr marL="0" lvl="2" indent="0">
              <a:buNone/>
            </a:pPr>
            <a:r>
              <a:rPr lang="en-AU" dirty="0" smtClean="0"/>
              <a:t>        Benefits from online banking solution:</a:t>
            </a:r>
          </a:p>
          <a:p>
            <a:pPr lvl="3"/>
            <a:r>
              <a:rPr lang="en-AU" dirty="0" smtClean="0"/>
              <a:t>New </a:t>
            </a:r>
            <a:r>
              <a:rPr lang="en-AU" dirty="0"/>
              <a:t>customers will  connect</a:t>
            </a:r>
          </a:p>
          <a:p>
            <a:pPr lvl="3"/>
            <a:r>
              <a:rPr lang="en-AU" dirty="0"/>
              <a:t>Better and new services</a:t>
            </a:r>
          </a:p>
          <a:p>
            <a:pPr lvl="3"/>
            <a:r>
              <a:rPr lang="en-AU" dirty="0"/>
              <a:t>Increased productivity</a:t>
            </a:r>
          </a:p>
          <a:p>
            <a:pPr lvl="3"/>
            <a:r>
              <a:rPr lang="en-AU" dirty="0"/>
              <a:t>Enhanced reporting and error handling</a:t>
            </a:r>
          </a:p>
          <a:p>
            <a:pPr lvl="1"/>
            <a:endParaRPr lang="en-AU" dirty="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present a justification for why </a:t>
            </a:r>
            <a:r>
              <a:rPr lang="en-AU" sz="1100" dirty="0" err="1" smtClean="0"/>
              <a:t>MyBank</a:t>
            </a:r>
            <a:r>
              <a:rPr lang="en-AU" sz="1100" dirty="0" smtClean="0"/>
              <a:t> should proceed with developing an online banking platform.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smtClean="0"/>
              <a:t>Delivery </a:t>
            </a:r>
            <a:r>
              <a:rPr lang="en-AU" dirty="0" smtClean="0"/>
              <a:t>Approach</a:t>
            </a:r>
          </a:p>
          <a:p>
            <a:pPr lvl="2"/>
            <a:r>
              <a:rPr lang="en-US" dirty="0"/>
              <a:t>Agile vs waterfall  model</a:t>
            </a:r>
          </a:p>
          <a:p>
            <a:pPr lvl="2"/>
            <a:r>
              <a:rPr lang="en-US" dirty="0"/>
              <a:t>Supporting tools: slack, </a:t>
            </a:r>
            <a:r>
              <a:rPr lang="en-US" dirty="0" err="1"/>
              <a:t>trello</a:t>
            </a:r>
            <a:r>
              <a:rPr lang="en-US" dirty="0"/>
              <a:t> </a:t>
            </a:r>
            <a:r>
              <a:rPr lang="en-US" dirty="0" err="1"/>
              <a:t>etc</a:t>
            </a:r>
            <a:endParaRPr lang="en-US" dirty="0"/>
          </a:p>
          <a:p>
            <a:pPr lvl="2"/>
            <a:r>
              <a:rPr lang="en-US" dirty="0"/>
              <a:t>Ways of working</a:t>
            </a:r>
          </a:p>
          <a:p>
            <a:pPr lvl="1"/>
            <a:endParaRPr lang="en-AU" dirty="0"/>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a:t>
            </a:r>
            <a:r>
              <a:rPr lang="en-US" dirty="0" smtClean="0"/>
              <a:t>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Resource </a:t>
            </a:r>
            <a:r>
              <a:rPr lang="en-AU" dirty="0" smtClean="0"/>
              <a:t>Requirements</a:t>
            </a:r>
            <a:endParaRPr lang="en-AU" dirty="0"/>
          </a:p>
          <a:p>
            <a:pPr lvl="2"/>
            <a:r>
              <a:rPr lang="en-AU" dirty="0"/>
              <a:t>Skillsets required </a:t>
            </a:r>
          </a:p>
          <a:p>
            <a:pPr lvl="2"/>
            <a:r>
              <a:rPr lang="en-AU" dirty="0"/>
              <a:t>Outsourcing teams</a:t>
            </a:r>
          </a:p>
          <a:p>
            <a:pPr lvl="2"/>
            <a:r>
              <a:rPr lang="en-AU" dirty="0"/>
              <a:t>On board in house team</a:t>
            </a:r>
          </a:p>
          <a:p>
            <a:pPr lvl="1"/>
            <a:endParaRPr lang="en-AU" dirty="0"/>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smtClean="0"/>
              <a:t>Timeframes</a:t>
            </a:r>
          </a:p>
          <a:p>
            <a:pPr marL="171450" lvl="1" indent="-171450" algn="just">
              <a:buFont typeface="Wingdings" panose="05000000000000000000" pitchFamily="2" charset="2"/>
              <a:buChar char="v"/>
            </a:pPr>
            <a:r>
              <a:rPr lang="en-US" dirty="0" smtClean="0"/>
              <a:t> </a:t>
            </a:r>
            <a:r>
              <a:rPr lang="en-US" b="0" dirty="0" smtClean="0"/>
              <a:t>Frame Timelines</a:t>
            </a:r>
          </a:p>
          <a:p>
            <a:pPr marL="171450" lvl="1" indent="-171450" algn="just">
              <a:buFont typeface="Wingdings" panose="05000000000000000000" pitchFamily="2" charset="2"/>
              <a:buChar char="v"/>
            </a:pPr>
            <a:r>
              <a:rPr lang="en-US" b="0" dirty="0" smtClean="0"/>
              <a:t>Delivery Milestones</a:t>
            </a:r>
          </a:p>
          <a:p>
            <a:pPr marL="171450" lvl="1" indent="-171450" algn="just">
              <a:buFont typeface="Wingdings" panose="05000000000000000000" pitchFamily="2" charset="2"/>
              <a:buChar char="v"/>
            </a:pPr>
            <a:r>
              <a:rPr lang="en-US" b="0" dirty="0" smtClean="0"/>
              <a:t>Documents </a:t>
            </a:r>
            <a:r>
              <a:rPr lang="en-US" b="0" dirty="0"/>
              <a:t>and </a:t>
            </a:r>
            <a:r>
              <a:rPr lang="en-US" b="0" dirty="0" smtClean="0"/>
              <a:t>Deliveries expected</a:t>
            </a:r>
          </a:p>
          <a:p>
            <a:pPr marL="171450" lvl="1" indent="-171450" algn="just">
              <a:buFont typeface="Wingdings" panose="05000000000000000000" pitchFamily="2" charset="2"/>
              <a:buChar char="v"/>
            </a:pPr>
            <a:r>
              <a:rPr lang="en-US" b="0" dirty="0" smtClean="0"/>
              <a:t>Key Stakeholders</a:t>
            </a:r>
            <a:endParaRPr lang="en-AU" b="0"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smtClean="0"/>
              <a:t>Cost </a:t>
            </a:r>
            <a:r>
              <a:rPr lang="en-AU" dirty="0" smtClean="0"/>
              <a:t>Estimates</a:t>
            </a:r>
          </a:p>
          <a:p>
            <a:pPr lvl="2"/>
            <a:r>
              <a:rPr lang="en-AU" dirty="0"/>
              <a:t>Time &amp; material vs fixed cost</a:t>
            </a:r>
          </a:p>
          <a:p>
            <a:pPr lvl="2"/>
            <a:r>
              <a:rPr lang="en-AU" dirty="0"/>
              <a:t>Estimation over tenure of project</a:t>
            </a:r>
          </a:p>
          <a:p>
            <a:pPr lvl="1"/>
            <a:endParaRPr lang="en-AU" dirty="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explain how you plan to develop and implement </a:t>
            </a:r>
            <a:r>
              <a:rPr lang="en-AU" sz="1100" dirty="0" err="1" smtClean="0"/>
              <a:t>MyBank’s</a:t>
            </a:r>
            <a:r>
              <a:rPr lang="en-AU" sz="1100" dirty="0" smtClean="0"/>
              <a:t> online banking solution .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xmlns=""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525</Words>
  <Application>Microsoft Office PowerPoint</Application>
  <PresentationFormat>Custom</PresentationFormat>
  <Paragraphs>82</Paragraphs>
  <Slides>4</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HP</cp:lastModifiedBy>
  <cp:revision>42</cp:revision>
  <dcterms:created xsi:type="dcterms:W3CDTF">2019-02-05T22:29:20Z</dcterms:created>
  <dcterms:modified xsi:type="dcterms:W3CDTF">2020-07-14T05:27:22Z</dcterms:modified>
</cp:coreProperties>
</file>