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8404800" cy="31089600"/>
  <p:notesSz cx="6858000" cy="9144000"/>
  <p:defaultTextStyle>
    <a:defPPr>
      <a:defRPr lang="en-US"/>
    </a:defPPr>
    <a:lvl1pPr marL="0" algn="l" defTabSz="203763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1pPr>
    <a:lvl2pPr marL="2037630" algn="l" defTabSz="203763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2pPr>
    <a:lvl3pPr marL="4075261" algn="l" defTabSz="203763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3pPr>
    <a:lvl4pPr marL="6112892" algn="l" defTabSz="203763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4pPr>
    <a:lvl5pPr marL="8150522" algn="l" defTabSz="203763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5pPr>
    <a:lvl6pPr marL="10188152" algn="l" defTabSz="203763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6pPr>
    <a:lvl7pPr marL="12225783" algn="l" defTabSz="203763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7pPr>
    <a:lvl8pPr marL="14263413" algn="l" defTabSz="203763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8pPr>
    <a:lvl9pPr marL="16301044" algn="l" defTabSz="2037630" rtl="0" eaLnBrk="1" latinLnBrk="0" hangingPunct="1">
      <a:defRPr sz="8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8" d="100"/>
          <a:sy n="28" d="100"/>
        </p:scale>
        <p:origin x="-456" y="-48"/>
      </p:cViewPr>
      <p:guideLst>
        <p:guide orient="horz" pos="9792"/>
        <p:guide pos="12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9657930"/>
            <a:ext cx="32644080" cy="66641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0" y="17617440"/>
            <a:ext cx="26883360" cy="7945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37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075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1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150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188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22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2634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301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B40-1D5A-7441-B8C4-7A1344FE72A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DE7D-7E36-434D-9E3B-885603E8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6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B40-1D5A-7441-B8C4-7A1344FE72A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DE7D-7E36-434D-9E3B-885603E8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843480" y="1245028"/>
            <a:ext cx="8641080" cy="265269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20240" y="1245028"/>
            <a:ext cx="25283160" cy="265269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B40-1D5A-7441-B8C4-7A1344FE72A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DE7D-7E36-434D-9E3B-885603E8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9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B40-1D5A-7441-B8C4-7A1344FE72A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DE7D-7E36-434D-9E3B-885603E8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1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3715" y="19977950"/>
            <a:ext cx="32644080" cy="6174740"/>
          </a:xfrm>
        </p:spPr>
        <p:txBody>
          <a:bodyPr anchor="t"/>
          <a:lstStyle>
            <a:lvl1pPr algn="l">
              <a:defRPr sz="17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33715" y="13177103"/>
            <a:ext cx="32644080" cy="6800847"/>
          </a:xfrm>
        </p:spPr>
        <p:txBody>
          <a:bodyPr anchor="b"/>
          <a:lstStyle>
            <a:lvl1pPr marL="0" indent="0">
              <a:buNone/>
              <a:defRPr sz="9000">
                <a:solidFill>
                  <a:schemeClr val="tx1">
                    <a:tint val="75000"/>
                  </a:schemeClr>
                </a:solidFill>
              </a:defRPr>
            </a:lvl1pPr>
            <a:lvl2pPr marL="2037630" indent="0">
              <a:buNone/>
              <a:defRPr sz="8100">
                <a:solidFill>
                  <a:schemeClr val="tx1">
                    <a:tint val="75000"/>
                  </a:schemeClr>
                </a:solidFill>
              </a:defRPr>
            </a:lvl2pPr>
            <a:lvl3pPr marL="4075261" indent="0">
              <a:buNone/>
              <a:defRPr sz="7100">
                <a:solidFill>
                  <a:schemeClr val="tx1">
                    <a:tint val="75000"/>
                  </a:schemeClr>
                </a:solidFill>
              </a:defRPr>
            </a:lvl3pPr>
            <a:lvl4pPr marL="611289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4pPr>
            <a:lvl5pPr marL="815052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5pPr>
            <a:lvl6pPr marL="10188152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6pPr>
            <a:lvl7pPr marL="1222578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7pPr>
            <a:lvl8pPr marL="14263413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8pPr>
            <a:lvl9pPr marL="16301044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B40-1D5A-7441-B8C4-7A1344FE72A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DE7D-7E36-434D-9E3B-885603E8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8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7254243"/>
            <a:ext cx="16962120" cy="20517700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22440" y="7254243"/>
            <a:ext cx="16962120" cy="20517700"/>
          </a:xfrm>
        </p:spPr>
        <p:txBody>
          <a:bodyPr/>
          <a:lstStyle>
            <a:lvl1pPr>
              <a:defRPr sz="12500"/>
            </a:lvl1pPr>
            <a:lvl2pPr>
              <a:defRPr sz="10700"/>
            </a:lvl2pPr>
            <a:lvl3pPr>
              <a:defRPr sz="9000"/>
            </a:lvl3pPr>
            <a:lvl4pPr>
              <a:defRPr sz="8100"/>
            </a:lvl4pPr>
            <a:lvl5pPr>
              <a:defRPr sz="8100"/>
            </a:lvl5pPr>
            <a:lvl6pPr>
              <a:defRPr sz="8100"/>
            </a:lvl6pPr>
            <a:lvl7pPr>
              <a:defRPr sz="8100"/>
            </a:lvl7pPr>
            <a:lvl8pPr>
              <a:defRPr sz="8100"/>
            </a:lvl8pPr>
            <a:lvl9pPr>
              <a:defRPr sz="8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B40-1D5A-7441-B8C4-7A1344FE72A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DE7D-7E36-434D-9E3B-885603E8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8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6959180"/>
            <a:ext cx="16968790" cy="2900254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30" indent="0">
              <a:buNone/>
              <a:defRPr sz="9000" b="1"/>
            </a:lvl2pPr>
            <a:lvl3pPr marL="4075261" indent="0">
              <a:buNone/>
              <a:defRPr sz="8100" b="1"/>
            </a:lvl3pPr>
            <a:lvl4pPr marL="6112892" indent="0">
              <a:buNone/>
              <a:defRPr sz="7100" b="1"/>
            </a:lvl4pPr>
            <a:lvl5pPr marL="8150522" indent="0">
              <a:buNone/>
              <a:defRPr sz="7100" b="1"/>
            </a:lvl5pPr>
            <a:lvl6pPr marL="10188152" indent="0">
              <a:buNone/>
              <a:defRPr sz="7100" b="1"/>
            </a:lvl6pPr>
            <a:lvl7pPr marL="12225783" indent="0">
              <a:buNone/>
              <a:defRPr sz="7100" b="1"/>
            </a:lvl7pPr>
            <a:lvl8pPr marL="14263413" indent="0">
              <a:buNone/>
              <a:defRPr sz="7100" b="1"/>
            </a:lvl8pPr>
            <a:lvl9pPr marL="16301044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0" y="9859434"/>
            <a:ext cx="16968790" cy="17912506"/>
          </a:xfrm>
        </p:spPr>
        <p:txBody>
          <a:bodyPr/>
          <a:lstStyle>
            <a:lvl1pPr>
              <a:defRPr sz="10700"/>
            </a:lvl1pPr>
            <a:lvl2pPr>
              <a:defRPr sz="90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9107" y="6959180"/>
            <a:ext cx="16975455" cy="2900254"/>
          </a:xfrm>
        </p:spPr>
        <p:txBody>
          <a:bodyPr anchor="b"/>
          <a:lstStyle>
            <a:lvl1pPr marL="0" indent="0">
              <a:buNone/>
              <a:defRPr sz="10700" b="1"/>
            </a:lvl1pPr>
            <a:lvl2pPr marL="2037630" indent="0">
              <a:buNone/>
              <a:defRPr sz="9000" b="1"/>
            </a:lvl2pPr>
            <a:lvl3pPr marL="4075261" indent="0">
              <a:buNone/>
              <a:defRPr sz="8100" b="1"/>
            </a:lvl3pPr>
            <a:lvl4pPr marL="6112892" indent="0">
              <a:buNone/>
              <a:defRPr sz="7100" b="1"/>
            </a:lvl4pPr>
            <a:lvl5pPr marL="8150522" indent="0">
              <a:buNone/>
              <a:defRPr sz="7100" b="1"/>
            </a:lvl5pPr>
            <a:lvl6pPr marL="10188152" indent="0">
              <a:buNone/>
              <a:defRPr sz="7100" b="1"/>
            </a:lvl6pPr>
            <a:lvl7pPr marL="12225783" indent="0">
              <a:buNone/>
              <a:defRPr sz="7100" b="1"/>
            </a:lvl7pPr>
            <a:lvl8pPr marL="14263413" indent="0">
              <a:buNone/>
              <a:defRPr sz="7100" b="1"/>
            </a:lvl8pPr>
            <a:lvl9pPr marL="16301044" indent="0">
              <a:buNone/>
              <a:defRPr sz="7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9107" y="9859434"/>
            <a:ext cx="16975455" cy="17912506"/>
          </a:xfrm>
        </p:spPr>
        <p:txBody>
          <a:bodyPr/>
          <a:lstStyle>
            <a:lvl1pPr>
              <a:defRPr sz="10700"/>
            </a:lvl1pPr>
            <a:lvl2pPr>
              <a:defRPr sz="9000"/>
            </a:lvl2pPr>
            <a:lvl3pPr>
              <a:defRPr sz="8100"/>
            </a:lvl3pPr>
            <a:lvl4pPr>
              <a:defRPr sz="7100"/>
            </a:lvl4pPr>
            <a:lvl5pPr>
              <a:defRPr sz="7100"/>
            </a:lvl5pPr>
            <a:lvl6pPr>
              <a:defRPr sz="7100"/>
            </a:lvl6pPr>
            <a:lvl7pPr>
              <a:defRPr sz="7100"/>
            </a:lvl7pPr>
            <a:lvl8pPr>
              <a:defRPr sz="7100"/>
            </a:lvl8pPr>
            <a:lvl9pPr>
              <a:defRPr sz="7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B40-1D5A-7441-B8C4-7A1344FE72A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DE7D-7E36-434D-9E3B-885603E8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7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B40-1D5A-7441-B8C4-7A1344FE72A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DE7D-7E36-434D-9E3B-885603E8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0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B40-1D5A-7441-B8C4-7A1344FE72A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DE7D-7E36-434D-9E3B-885603E8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3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3" y="1237827"/>
            <a:ext cx="12634915" cy="5267960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15210" y="1237830"/>
            <a:ext cx="21469350" cy="26534113"/>
          </a:xfrm>
        </p:spPr>
        <p:txBody>
          <a:bodyPr/>
          <a:lstStyle>
            <a:lvl1pPr>
              <a:defRPr sz="14300"/>
            </a:lvl1pPr>
            <a:lvl2pPr>
              <a:defRPr sz="12500"/>
            </a:lvl2pPr>
            <a:lvl3pPr>
              <a:defRPr sz="10700"/>
            </a:lvl3pPr>
            <a:lvl4pPr>
              <a:defRPr sz="9000"/>
            </a:lvl4pPr>
            <a:lvl5pPr>
              <a:defRPr sz="9000"/>
            </a:lvl5pPr>
            <a:lvl6pPr>
              <a:defRPr sz="9000"/>
            </a:lvl6pPr>
            <a:lvl7pPr>
              <a:defRPr sz="9000"/>
            </a:lvl7pPr>
            <a:lvl8pPr>
              <a:defRPr sz="9000"/>
            </a:lvl8pPr>
            <a:lvl9pPr>
              <a:defRPr sz="9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3" y="6505790"/>
            <a:ext cx="12634915" cy="21266153"/>
          </a:xfrm>
        </p:spPr>
        <p:txBody>
          <a:bodyPr/>
          <a:lstStyle>
            <a:lvl1pPr marL="0" indent="0">
              <a:buNone/>
              <a:defRPr sz="6200"/>
            </a:lvl1pPr>
            <a:lvl2pPr marL="2037630" indent="0">
              <a:buNone/>
              <a:defRPr sz="5300"/>
            </a:lvl2pPr>
            <a:lvl3pPr marL="4075261" indent="0">
              <a:buNone/>
              <a:defRPr sz="4400"/>
            </a:lvl3pPr>
            <a:lvl4pPr marL="6112892" indent="0">
              <a:buNone/>
              <a:defRPr sz="4000"/>
            </a:lvl4pPr>
            <a:lvl5pPr marL="8150522" indent="0">
              <a:buNone/>
              <a:defRPr sz="4000"/>
            </a:lvl5pPr>
            <a:lvl6pPr marL="10188152" indent="0">
              <a:buNone/>
              <a:defRPr sz="4000"/>
            </a:lvl6pPr>
            <a:lvl7pPr marL="12225783" indent="0">
              <a:buNone/>
              <a:defRPr sz="4000"/>
            </a:lvl7pPr>
            <a:lvl8pPr marL="14263413" indent="0">
              <a:buNone/>
              <a:defRPr sz="4000"/>
            </a:lvl8pPr>
            <a:lvl9pPr marL="16301044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B40-1D5A-7441-B8C4-7A1344FE72A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DE7D-7E36-434D-9E3B-885603E8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1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7610" y="21762720"/>
            <a:ext cx="23042880" cy="2569213"/>
          </a:xfrm>
        </p:spPr>
        <p:txBody>
          <a:bodyPr anchor="b"/>
          <a:lstStyle>
            <a:lvl1pPr algn="l">
              <a:defRPr sz="9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527610" y="2777913"/>
            <a:ext cx="23042880" cy="18653760"/>
          </a:xfrm>
        </p:spPr>
        <p:txBody>
          <a:bodyPr/>
          <a:lstStyle>
            <a:lvl1pPr marL="0" indent="0">
              <a:buNone/>
              <a:defRPr sz="14300"/>
            </a:lvl1pPr>
            <a:lvl2pPr marL="2037630" indent="0">
              <a:buNone/>
              <a:defRPr sz="12500"/>
            </a:lvl2pPr>
            <a:lvl3pPr marL="4075261" indent="0">
              <a:buNone/>
              <a:defRPr sz="10700"/>
            </a:lvl3pPr>
            <a:lvl4pPr marL="6112892" indent="0">
              <a:buNone/>
              <a:defRPr sz="9000"/>
            </a:lvl4pPr>
            <a:lvl5pPr marL="8150522" indent="0">
              <a:buNone/>
              <a:defRPr sz="9000"/>
            </a:lvl5pPr>
            <a:lvl6pPr marL="10188152" indent="0">
              <a:buNone/>
              <a:defRPr sz="9000"/>
            </a:lvl6pPr>
            <a:lvl7pPr marL="12225783" indent="0">
              <a:buNone/>
              <a:defRPr sz="9000"/>
            </a:lvl7pPr>
            <a:lvl8pPr marL="14263413" indent="0">
              <a:buNone/>
              <a:defRPr sz="9000"/>
            </a:lvl8pPr>
            <a:lvl9pPr marL="16301044" indent="0">
              <a:buNone/>
              <a:defRPr sz="9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27610" y="24331933"/>
            <a:ext cx="23042880" cy="3648707"/>
          </a:xfrm>
        </p:spPr>
        <p:txBody>
          <a:bodyPr/>
          <a:lstStyle>
            <a:lvl1pPr marL="0" indent="0">
              <a:buNone/>
              <a:defRPr sz="6200"/>
            </a:lvl1pPr>
            <a:lvl2pPr marL="2037630" indent="0">
              <a:buNone/>
              <a:defRPr sz="5300"/>
            </a:lvl2pPr>
            <a:lvl3pPr marL="4075261" indent="0">
              <a:buNone/>
              <a:defRPr sz="4400"/>
            </a:lvl3pPr>
            <a:lvl4pPr marL="6112892" indent="0">
              <a:buNone/>
              <a:defRPr sz="4000"/>
            </a:lvl4pPr>
            <a:lvl5pPr marL="8150522" indent="0">
              <a:buNone/>
              <a:defRPr sz="4000"/>
            </a:lvl5pPr>
            <a:lvl6pPr marL="10188152" indent="0">
              <a:buNone/>
              <a:defRPr sz="4000"/>
            </a:lvl6pPr>
            <a:lvl7pPr marL="12225783" indent="0">
              <a:buNone/>
              <a:defRPr sz="4000"/>
            </a:lvl7pPr>
            <a:lvl8pPr marL="14263413" indent="0">
              <a:buNone/>
              <a:defRPr sz="4000"/>
            </a:lvl8pPr>
            <a:lvl9pPr marL="16301044" indent="0">
              <a:buNone/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8B40-1D5A-7441-B8C4-7A1344FE72A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EDE7D-7E36-434D-9E3B-885603E8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97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1245026"/>
            <a:ext cx="34564320" cy="5181600"/>
          </a:xfrm>
          <a:prstGeom prst="rect">
            <a:avLst/>
          </a:prstGeom>
        </p:spPr>
        <p:txBody>
          <a:bodyPr vert="horz" lIns="407526" tIns="203763" rIns="407526" bIns="20376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7254243"/>
            <a:ext cx="34564320" cy="20517700"/>
          </a:xfrm>
          <a:prstGeom prst="rect">
            <a:avLst/>
          </a:prstGeom>
        </p:spPr>
        <p:txBody>
          <a:bodyPr vert="horz" lIns="407526" tIns="203763" rIns="407526" bIns="2037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20240" y="28815456"/>
            <a:ext cx="8961120" cy="1655233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l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68B40-1D5A-7441-B8C4-7A1344FE72A9}" type="datetimeFigureOut">
              <a:rPr lang="en-US" smtClean="0"/>
              <a:t>12/11/13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21640" y="28815456"/>
            <a:ext cx="12161520" cy="1655233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ct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523440" y="28815456"/>
            <a:ext cx="8961120" cy="1655233"/>
          </a:xfrm>
          <a:prstGeom prst="rect">
            <a:avLst/>
          </a:prstGeom>
        </p:spPr>
        <p:txBody>
          <a:bodyPr vert="horz" lIns="407526" tIns="203763" rIns="407526" bIns="203763" rtlCol="0" anchor="ctr"/>
          <a:lstStyle>
            <a:lvl1pPr algn="r">
              <a:defRPr sz="5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DE7D-7E36-434D-9E3B-885603E8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06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37630" rtl="0" eaLnBrk="1" latinLnBrk="0" hangingPunct="1">
        <a:spcBef>
          <a:spcPct val="0"/>
        </a:spcBef>
        <a:buNone/>
        <a:defRPr sz="19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8223" indent="-1528223" algn="l" defTabSz="2037630" rtl="0" eaLnBrk="1" latinLnBrk="0" hangingPunct="1">
        <a:spcBef>
          <a:spcPct val="20000"/>
        </a:spcBef>
        <a:buFont typeface="Arial"/>
        <a:buChar char="•"/>
        <a:defRPr sz="14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1149" indent="-1273519" algn="l" defTabSz="2037630" rtl="0" eaLnBrk="1" latinLnBrk="0" hangingPunct="1">
        <a:spcBef>
          <a:spcPct val="20000"/>
        </a:spcBef>
        <a:buFont typeface="Arial"/>
        <a:buChar char="–"/>
        <a:defRPr sz="12500" kern="1200">
          <a:solidFill>
            <a:schemeClr val="tx1"/>
          </a:solidFill>
          <a:latin typeface="+mn-lt"/>
          <a:ea typeface="+mn-ea"/>
          <a:cs typeface="+mn-cs"/>
        </a:defRPr>
      </a:lvl2pPr>
      <a:lvl3pPr marL="5094077" indent="-1018815" algn="l" defTabSz="2037630" rtl="0" eaLnBrk="1" latinLnBrk="0" hangingPunct="1">
        <a:spcBef>
          <a:spcPct val="20000"/>
        </a:spcBef>
        <a:buFont typeface="Arial"/>
        <a:buChar char="•"/>
        <a:defRPr sz="10700" kern="1200">
          <a:solidFill>
            <a:schemeClr val="tx1"/>
          </a:solidFill>
          <a:latin typeface="+mn-lt"/>
          <a:ea typeface="+mn-ea"/>
          <a:cs typeface="+mn-cs"/>
        </a:defRPr>
      </a:lvl3pPr>
      <a:lvl4pPr marL="7131707" indent="-1018815" algn="l" defTabSz="2037630" rtl="0" eaLnBrk="1" latinLnBrk="0" hangingPunct="1">
        <a:spcBef>
          <a:spcPct val="20000"/>
        </a:spcBef>
        <a:buFont typeface="Arial"/>
        <a:buChar char="–"/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69337" indent="-1018815" algn="l" defTabSz="2037630" rtl="0" eaLnBrk="1" latinLnBrk="0" hangingPunct="1">
        <a:spcBef>
          <a:spcPct val="20000"/>
        </a:spcBef>
        <a:buFont typeface="Arial"/>
        <a:buChar char="»"/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206967" indent="-1018815" algn="l" defTabSz="203763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244598" indent="-1018815" algn="l" defTabSz="203763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5282229" indent="-1018815" algn="l" defTabSz="203763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7319859" indent="-1018815" algn="l" defTabSz="2037630" rtl="0" eaLnBrk="1" latinLnBrk="0" hangingPunct="1">
        <a:spcBef>
          <a:spcPct val="20000"/>
        </a:spcBef>
        <a:buFont typeface="Arial"/>
        <a:buChar char="•"/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3763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1pPr>
      <a:lvl2pPr marL="2037630" algn="l" defTabSz="203763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2pPr>
      <a:lvl3pPr marL="4075261" algn="l" defTabSz="203763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3pPr>
      <a:lvl4pPr marL="6112892" algn="l" defTabSz="203763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4pPr>
      <a:lvl5pPr marL="8150522" algn="l" defTabSz="203763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5pPr>
      <a:lvl6pPr marL="10188152" algn="l" defTabSz="203763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6pPr>
      <a:lvl7pPr marL="12225783" algn="l" defTabSz="203763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7pPr>
      <a:lvl8pPr marL="14263413" algn="l" defTabSz="203763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8pPr>
      <a:lvl9pPr marL="16301044" algn="l" defTabSz="2037630" rtl="0" eaLnBrk="1" latinLnBrk="0" hangingPunct="1">
        <a:defRPr sz="8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" y="912532"/>
            <a:ext cx="38404795" cy="181634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Personalized Recommendation System for Questions to Answer on </a:t>
            </a:r>
            <a:r>
              <a:rPr lang="en-US" dirty="0" err="1" smtClean="0"/>
              <a:t>SuperUser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43654" y="2239962"/>
            <a:ext cx="27376332" cy="1658001"/>
          </a:xfrm>
          <a:prstGeom prst="rect">
            <a:avLst/>
          </a:prstGeom>
          <a:noFill/>
        </p:spPr>
        <p:txBody>
          <a:bodyPr wrap="square" lIns="407526" tIns="203763" rIns="407526" bIns="203763" rtlCol="0">
            <a:spAutoFit/>
          </a:bodyPr>
          <a:lstStyle/>
          <a:p>
            <a:r>
              <a:rPr lang="en-US" dirty="0" smtClean="0"/>
              <a:t>Group 44: Geza Kovacs, Arpad Kovacs, </a:t>
            </a:r>
            <a:r>
              <a:rPr lang="en-US" dirty="0" err="1" smtClean="0"/>
              <a:t>Shahriyar</a:t>
            </a:r>
            <a:r>
              <a:rPr lang="en-US" dirty="0" smtClean="0"/>
              <a:t> </a:t>
            </a:r>
            <a:r>
              <a:rPr lang="en-US" dirty="0" err="1" smtClean="0"/>
              <a:t>Pruisken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12313" y="4472399"/>
            <a:ext cx="17034415" cy="608939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7526" tIns="203763" rIns="407526" bIns="203763" rtlCol="0" anchor="ctr"/>
          <a:lstStyle/>
          <a:p>
            <a:pPr algn="ctr"/>
            <a:r>
              <a:rPr lang="en-US" dirty="0" err="1" smtClean="0"/>
              <a:t>WebVVT</a:t>
            </a:r>
            <a:r>
              <a:rPr lang="en-US" dirty="0" smtClean="0"/>
              <a:t> Format Subtitle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912307" y="4472398"/>
            <a:ext cx="16910510" cy="17383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7526" tIns="203763" rIns="407526" bIns="203763" rtlCol="0" anchor="ctr"/>
          <a:lstStyle/>
          <a:p>
            <a:pPr algn="ctr"/>
            <a:r>
              <a:rPr lang="en-US" dirty="0" smtClean="0"/>
              <a:t>Problem and Objective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2313" y="6210741"/>
            <a:ext cx="17034415" cy="4351046"/>
          </a:xfrm>
          <a:prstGeom prst="rect">
            <a:avLst/>
          </a:prstGeom>
          <a:noFill/>
        </p:spPr>
        <p:txBody>
          <a:bodyPr wrap="square" lIns="407526" tIns="203763" rIns="407526" bIns="203763" rtlCol="0">
            <a:spAutoFit/>
          </a:bodyPr>
          <a:lstStyle/>
          <a:p>
            <a:pPr marL="1273519" indent="-1273519">
              <a:buFont typeface="Arial"/>
              <a:buChar char="•"/>
            </a:pPr>
            <a:r>
              <a:rPr lang="en-US" sz="6400" dirty="0" smtClean="0"/>
              <a:t>There are lots of questions on Q/A sites like </a:t>
            </a:r>
            <a:r>
              <a:rPr lang="en-US" sz="6400" dirty="0" err="1" smtClean="0"/>
              <a:t>SuperUser</a:t>
            </a:r>
            <a:r>
              <a:rPr lang="en-US" sz="6400" dirty="0"/>
              <a:t> </a:t>
            </a:r>
            <a:r>
              <a:rPr lang="en-US" sz="6400" dirty="0" smtClean="0"/>
              <a:t>to answer.</a:t>
            </a:r>
          </a:p>
          <a:p>
            <a:pPr marL="1273519" indent="-1273519">
              <a:buFont typeface="Arial"/>
              <a:buChar char="•"/>
            </a:pPr>
            <a:r>
              <a:rPr lang="en-US" sz="6400" dirty="0"/>
              <a:t>W</a:t>
            </a:r>
            <a:r>
              <a:rPr lang="en-US" sz="6400" dirty="0" smtClean="0"/>
              <a:t>ant to recommend questions that are recent/active and relevant to users’ interests</a:t>
            </a:r>
            <a:endParaRPr lang="en-US" sz="6400" dirty="0"/>
          </a:p>
        </p:txBody>
      </p:sp>
      <p:sp>
        <p:nvSpPr>
          <p:cNvPr id="11" name="Rectangle 10"/>
          <p:cNvSpPr/>
          <p:nvPr/>
        </p:nvSpPr>
        <p:spPr>
          <a:xfrm>
            <a:off x="20331821" y="4472399"/>
            <a:ext cx="17034415" cy="608939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7526" tIns="203763" rIns="407526" bIns="203763" rtlCol="0" anchor="ctr"/>
          <a:lstStyle/>
          <a:p>
            <a:pPr algn="ctr"/>
            <a:r>
              <a:rPr lang="en-US" dirty="0" err="1" smtClean="0"/>
              <a:t>WebVVT</a:t>
            </a:r>
            <a:r>
              <a:rPr lang="en-US" dirty="0" smtClean="0"/>
              <a:t> Format Subtitle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0331814" y="4472398"/>
            <a:ext cx="16910510" cy="17383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7526" tIns="203763" rIns="407526" bIns="203763" rtlCol="0" anchor="ctr"/>
          <a:lstStyle/>
          <a:p>
            <a:pPr algn="ctr"/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0331821" y="6210744"/>
            <a:ext cx="17034415" cy="4351046"/>
          </a:xfrm>
          <a:prstGeom prst="rect">
            <a:avLst/>
          </a:prstGeom>
          <a:noFill/>
        </p:spPr>
        <p:txBody>
          <a:bodyPr wrap="square" lIns="407526" tIns="203763" rIns="407526" bIns="203763" rtlCol="0">
            <a:spAutoFit/>
          </a:bodyPr>
          <a:lstStyle/>
          <a:p>
            <a:pPr marL="1273519" indent="-1273519">
              <a:buFont typeface="Arial"/>
              <a:buChar char="•"/>
            </a:pPr>
            <a:r>
              <a:rPr lang="en-US" sz="6400" dirty="0" smtClean="0"/>
              <a:t>Anderson et al 2012: Predicts activity of a question on </a:t>
            </a:r>
            <a:r>
              <a:rPr lang="en-US" sz="6400" dirty="0" err="1" smtClean="0"/>
              <a:t>StackOverflow</a:t>
            </a:r>
            <a:endParaRPr lang="en-US" sz="6400" dirty="0" smtClean="0"/>
          </a:p>
          <a:p>
            <a:pPr marL="1273519" indent="-1273519">
              <a:buFont typeface="Arial"/>
              <a:buChar char="•"/>
            </a:pPr>
            <a:r>
              <a:rPr lang="en-US" sz="6400" dirty="0" err="1" smtClean="0"/>
              <a:t>Pazzani</a:t>
            </a:r>
            <a:r>
              <a:rPr lang="en-US" sz="6400" dirty="0" smtClean="0"/>
              <a:t> et al 2007: Recommendation systems based on content</a:t>
            </a:r>
            <a:endParaRPr lang="en-US" sz="6400" dirty="0"/>
          </a:p>
        </p:txBody>
      </p:sp>
      <p:sp>
        <p:nvSpPr>
          <p:cNvPr id="17" name="Rectangle 16"/>
          <p:cNvSpPr/>
          <p:nvPr/>
        </p:nvSpPr>
        <p:spPr>
          <a:xfrm>
            <a:off x="1788402" y="11450980"/>
            <a:ext cx="17034415" cy="707427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7526" tIns="203763" rIns="407526" bIns="203763" rtlCol="0" anchor="ctr"/>
          <a:lstStyle/>
          <a:p>
            <a:pPr algn="ctr"/>
            <a:r>
              <a:rPr lang="en-US" dirty="0" err="1" smtClean="0"/>
              <a:t>WebVVT</a:t>
            </a:r>
            <a:r>
              <a:rPr lang="en-US" dirty="0" smtClean="0"/>
              <a:t> Format Subtitle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1788396" y="11450979"/>
            <a:ext cx="16910510" cy="17383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7526" tIns="203763" rIns="407526" bIns="203763" rtlCol="0" anchor="ctr"/>
          <a:lstStyle/>
          <a:p>
            <a:pPr algn="ctr"/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88402" y="13189322"/>
            <a:ext cx="17034415" cy="5335931"/>
          </a:xfrm>
          <a:prstGeom prst="rect">
            <a:avLst/>
          </a:prstGeom>
          <a:noFill/>
        </p:spPr>
        <p:txBody>
          <a:bodyPr wrap="square" lIns="407526" tIns="203763" rIns="407526" bIns="203763" rtlCol="0">
            <a:spAutoFit/>
          </a:bodyPr>
          <a:lstStyle/>
          <a:p>
            <a:pPr marL="1273519" indent="-1273519">
              <a:buFont typeface="Arial"/>
              <a:buChar char="•"/>
            </a:pPr>
            <a:r>
              <a:rPr lang="en-US" sz="6400" dirty="0" smtClean="0"/>
              <a:t>A system combining tags, community detection, and temporal features to create more accurate recommendations</a:t>
            </a:r>
          </a:p>
          <a:p>
            <a:pPr marL="1273519" indent="-1273519">
              <a:buFont typeface="Arial"/>
              <a:buChar char="•"/>
            </a:pPr>
            <a:r>
              <a:rPr lang="en-US" sz="6400" dirty="0" smtClean="0"/>
              <a:t>Over 50% of time, question user answers will be among the top 29 recommendations</a:t>
            </a:r>
            <a:endParaRPr lang="en-US" sz="6400" dirty="0"/>
          </a:p>
        </p:txBody>
      </p:sp>
      <p:sp>
        <p:nvSpPr>
          <p:cNvPr id="23" name="Rectangle 22"/>
          <p:cNvSpPr/>
          <p:nvPr/>
        </p:nvSpPr>
        <p:spPr>
          <a:xfrm>
            <a:off x="1788408" y="19295756"/>
            <a:ext cx="17034415" cy="10028927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7526" tIns="203763" rIns="407526" bIns="203763" rtlCol="0" anchor="ctr"/>
          <a:lstStyle/>
          <a:p>
            <a:pPr algn="ctr"/>
            <a:r>
              <a:rPr lang="en-US" dirty="0" err="1" smtClean="0"/>
              <a:t>WebVVT</a:t>
            </a:r>
            <a:r>
              <a:rPr lang="en-US" dirty="0" smtClean="0"/>
              <a:t> Format Subtitle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1788402" y="19295755"/>
            <a:ext cx="16910510" cy="17383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7526" tIns="203763" rIns="407526" bIns="203763" rtlCol="0" anchor="ctr"/>
          <a:lstStyle/>
          <a:p>
            <a:pPr algn="ctr"/>
            <a:r>
              <a:rPr lang="en-US" dirty="0" smtClean="0"/>
              <a:t>Implementation Components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788408" y="21034098"/>
            <a:ext cx="17034415" cy="8290585"/>
          </a:xfrm>
          <a:prstGeom prst="rect">
            <a:avLst/>
          </a:prstGeom>
          <a:noFill/>
        </p:spPr>
        <p:txBody>
          <a:bodyPr wrap="square" lIns="407526" tIns="203763" rIns="407526" bIns="203763" rtlCol="0">
            <a:spAutoFit/>
          </a:bodyPr>
          <a:lstStyle/>
          <a:p>
            <a:pPr marL="1273519" indent="-1273519">
              <a:buFont typeface="Arial"/>
              <a:buChar char="•"/>
            </a:pPr>
            <a:r>
              <a:rPr lang="en-US" sz="6400" dirty="0" smtClean="0"/>
              <a:t>Topic-relevance: How much question’s tags match those of questions user has previously answered</a:t>
            </a:r>
          </a:p>
          <a:p>
            <a:pPr marL="1273519" indent="-1273519">
              <a:buFont typeface="Arial"/>
              <a:buChar char="•"/>
            </a:pPr>
            <a:r>
              <a:rPr lang="en-US" sz="6400" dirty="0" smtClean="0"/>
              <a:t>Question-activity model: Likelihood question will be answered, given elapsed</a:t>
            </a:r>
            <a:endParaRPr lang="en-US" sz="6400" dirty="0" smtClean="0"/>
          </a:p>
          <a:p>
            <a:pPr marL="1273519" indent="-1273519">
              <a:buFont typeface="Arial"/>
              <a:buChar char="•"/>
            </a:pPr>
            <a:r>
              <a:rPr lang="en-US" sz="6400" dirty="0" smtClean="0"/>
              <a:t>Community-relevance: Detects user communities based on tags, and supplement user’s tags with those from his community.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207909" y="11603380"/>
            <a:ext cx="17034415" cy="1772130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7526" tIns="203763" rIns="407526" bIns="203763" rtlCol="0" anchor="ctr"/>
          <a:lstStyle/>
          <a:p>
            <a:pPr algn="ctr"/>
            <a:r>
              <a:rPr lang="en-US" dirty="0" err="1" smtClean="0"/>
              <a:t>WebVVT</a:t>
            </a:r>
            <a:r>
              <a:rPr lang="en-US" dirty="0" smtClean="0"/>
              <a:t> Format Subtitle</a:t>
            </a:r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20207903" y="11603379"/>
            <a:ext cx="16910510" cy="173834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07526" tIns="203763" rIns="407526" bIns="203763" rtlCol="0" anchor="ctr"/>
          <a:lstStyle/>
          <a:p>
            <a:pPr algn="ctr"/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29" name="Picture 28" descr="community-detection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6" t="20601" r="18022" b="20314"/>
          <a:stretch/>
        </p:blipFill>
        <p:spPr>
          <a:xfrm>
            <a:off x="20331821" y="13461999"/>
            <a:ext cx="7791650" cy="6412083"/>
          </a:xfrm>
          <a:prstGeom prst="rect">
            <a:avLst/>
          </a:prstGeom>
        </p:spPr>
      </p:pic>
      <p:sp>
        <p:nvSpPr>
          <p:cNvPr id="31" name="Rounded Rectangular Callout 30"/>
          <p:cNvSpPr/>
          <p:nvPr/>
        </p:nvSpPr>
        <p:spPr>
          <a:xfrm>
            <a:off x="20331814" y="20066346"/>
            <a:ext cx="7791657" cy="1320454"/>
          </a:xfrm>
          <a:prstGeom prst="wedgeRoundRectCallout">
            <a:avLst>
              <a:gd name="adj1" fmla="val -22824"/>
              <a:gd name="adj2" fmla="val -72880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User communities detected in </a:t>
            </a:r>
            <a:r>
              <a:rPr lang="en-US" sz="3600" dirty="0" err="1" smtClean="0"/>
              <a:t>SuperUser</a:t>
            </a:r>
            <a:endParaRPr lang="en-US" sz="3600" dirty="0"/>
          </a:p>
        </p:txBody>
      </p:sp>
      <p:pic>
        <p:nvPicPr>
          <p:cNvPr id="32" name="Picture 31" descr="partition0-tag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8" t="3790" r="5710"/>
          <a:stretch/>
        </p:blipFill>
        <p:spPr>
          <a:xfrm>
            <a:off x="28854399" y="13512800"/>
            <a:ext cx="7924801" cy="6242710"/>
          </a:xfrm>
          <a:prstGeom prst="rect">
            <a:avLst/>
          </a:prstGeom>
        </p:spPr>
      </p:pic>
      <p:sp>
        <p:nvSpPr>
          <p:cNvPr id="33" name="Rounded Rectangular Callout 32"/>
          <p:cNvSpPr/>
          <p:nvPr/>
        </p:nvSpPr>
        <p:spPr>
          <a:xfrm>
            <a:off x="28509340" y="20091746"/>
            <a:ext cx="7791657" cy="1320454"/>
          </a:xfrm>
          <a:prstGeom prst="wedgeRoundRectCallout">
            <a:avLst>
              <a:gd name="adj1" fmla="val -23476"/>
              <a:gd name="adj2" fmla="val -7865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An example user community’s tag distribution</a:t>
            </a:r>
            <a:endParaRPr lang="en-US" sz="3600" dirty="0"/>
          </a:p>
        </p:txBody>
      </p:sp>
      <p:pic>
        <p:nvPicPr>
          <p:cNvPr id="34" name="Picture 33" descr="results-0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" r="26530"/>
          <a:stretch/>
        </p:blipFill>
        <p:spPr>
          <a:xfrm>
            <a:off x="20828000" y="21666199"/>
            <a:ext cx="4626340" cy="5021799"/>
          </a:xfrm>
          <a:prstGeom prst="rect">
            <a:avLst/>
          </a:prstGeom>
        </p:spPr>
      </p:pic>
      <p:pic>
        <p:nvPicPr>
          <p:cNvPr id="35" name="Picture 34" descr="results-1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" r="21573"/>
          <a:stretch/>
        </p:blipFill>
        <p:spPr>
          <a:xfrm>
            <a:off x="26096340" y="21767800"/>
            <a:ext cx="4826000" cy="4843998"/>
          </a:xfrm>
          <a:prstGeom prst="rect">
            <a:avLst/>
          </a:prstGeom>
        </p:spPr>
      </p:pic>
      <p:pic>
        <p:nvPicPr>
          <p:cNvPr id="36" name="Picture 35" descr="results-2.png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8" r="29704"/>
          <a:stretch/>
        </p:blipFill>
        <p:spPr>
          <a:xfrm>
            <a:off x="31927800" y="21803803"/>
            <a:ext cx="4216400" cy="4784289"/>
          </a:xfrm>
          <a:prstGeom prst="rect">
            <a:avLst/>
          </a:prstGeom>
        </p:spPr>
      </p:pic>
      <p:sp>
        <p:nvSpPr>
          <p:cNvPr id="37" name="Rounded Rectangular Callout 36"/>
          <p:cNvSpPr/>
          <p:nvPr/>
        </p:nvSpPr>
        <p:spPr>
          <a:xfrm>
            <a:off x="20321107" y="27000200"/>
            <a:ext cx="5409093" cy="2082800"/>
          </a:xfrm>
          <a:prstGeom prst="wedgeRoundRectCallout">
            <a:avLst>
              <a:gd name="adj1" fmla="val -23476"/>
              <a:gd name="adj2" fmla="val -6889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With combined model, </a:t>
            </a:r>
            <a:r>
              <a:rPr lang="en-US" sz="3200" dirty="0" smtClean="0"/>
              <a:t>half the </a:t>
            </a:r>
            <a:r>
              <a:rPr lang="en-US" sz="3200" dirty="0" smtClean="0"/>
              <a:t>questions answered will be top </a:t>
            </a:r>
            <a:r>
              <a:rPr lang="en-US" sz="3200" b="1" dirty="0" smtClean="0"/>
              <a:t>29</a:t>
            </a:r>
            <a:r>
              <a:rPr lang="en-US" sz="3200" dirty="0" smtClean="0"/>
              <a:t> recommendations</a:t>
            </a:r>
            <a:endParaRPr lang="en-US" sz="3200" dirty="0"/>
          </a:p>
        </p:txBody>
      </p:sp>
      <p:sp>
        <p:nvSpPr>
          <p:cNvPr id="40" name="Rounded Rectangular Callout 39"/>
          <p:cNvSpPr/>
          <p:nvPr/>
        </p:nvSpPr>
        <p:spPr>
          <a:xfrm>
            <a:off x="26199047" y="27025600"/>
            <a:ext cx="4723293" cy="2082800"/>
          </a:xfrm>
          <a:prstGeom prst="wedgeRoundRectCallout">
            <a:avLst>
              <a:gd name="adj1" fmla="val -23025"/>
              <a:gd name="adj2" fmla="val -6889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With only topic relevance model</a:t>
            </a:r>
            <a:r>
              <a:rPr lang="en-US" sz="3200" dirty="0" smtClean="0"/>
              <a:t>, </a:t>
            </a:r>
            <a:r>
              <a:rPr lang="en-US" sz="3200" dirty="0" smtClean="0"/>
              <a:t>half the </a:t>
            </a:r>
            <a:r>
              <a:rPr lang="en-US" sz="3200" dirty="0" smtClean="0"/>
              <a:t>questions answered will be in top </a:t>
            </a:r>
            <a:r>
              <a:rPr lang="en-US" sz="3200" b="1" dirty="0" smtClean="0"/>
              <a:t>19219</a:t>
            </a:r>
            <a:r>
              <a:rPr lang="en-US" sz="3200" dirty="0" smtClean="0"/>
              <a:t> recommendations</a:t>
            </a:r>
            <a:endParaRPr lang="en-US" sz="3200" dirty="0"/>
          </a:p>
        </p:txBody>
      </p:sp>
      <p:sp>
        <p:nvSpPr>
          <p:cNvPr id="41" name="Rounded Rectangular Callout 40"/>
          <p:cNvSpPr/>
          <p:nvPr/>
        </p:nvSpPr>
        <p:spPr>
          <a:xfrm>
            <a:off x="31877000" y="27025600"/>
            <a:ext cx="5256693" cy="2082800"/>
          </a:xfrm>
          <a:prstGeom prst="wedgeRoundRectCallout">
            <a:avLst>
              <a:gd name="adj1" fmla="val -23025"/>
              <a:gd name="adj2" fmla="val -68895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With only question activity model, </a:t>
            </a:r>
            <a:r>
              <a:rPr lang="en-US" sz="3200" dirty="0" smtClean="0"/>
              <a:t>half the </a:t>
            </a:r>
            <a:r>
              <a:rPr lang="en-US" sz="3200" dirty="0" smtClean="0"/>
              <a:t>questions answered will be in top </a:t>
            </a:r>
            <a:r>
              <a:rPr lang="en-US" sz="3200" b="1" dirty="0" smtClean="0"/>
              <a:t>108</a:t>
            </a:r>
            <a:r>
              <a:rPr lang="en-US" sz="3200" dirty="0" smtClean="0"/>
              <a:t> recommendations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955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235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Geza Kovacs</dc:creator>
  <cp:lastModifiedBy>Geza Kovacs</cp:lastModifiedBy>
  <cp:revision>7</cp:revision>
  <dcterms:created xsi:type="dcterms:W3CDTF">2013-12-11T08:26:29Z</dcterms:created>
  <dcterms:modified xsi:type="dcterms:W3CDTF">2013-12-11T09:31:59Z</dcterms:modified>
</cp:coreProperties>
</file>