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8" r:id="rId8"/>
    <p:sldId id="263" r:id="rId9"/>
    <p:sldId id="262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avannandini28/Shell-Training-Edunet-" TargetMode="External"/><Relationship Id="rId2" Type="http://schemas.openxmlformats.org/officeDocument/2006/relationships/hyperlink" Target="https://github.com/Bhush8766/Shell-Training-Edunet-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6952086" y="2146300"/>
            <a:ext cx="3595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of Project</a:t>
            </a:r>
            <a:endParaRPr lang="en-I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D3530AF-9771-470E-A9BF-F28AA2275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19" y="868863"/>
            <a:ext cx="1263157" cy="4108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CB8281-9E63-5929-7D74-99ED73F3DCA9}"/>
              </a:ext>
            </a:extLst>
          </p:cNvPr>
          <p:cNvSpPr txBox="1"/>
          <p:nvPr/>
        </p:nvSpPr>
        <p:spPr>
          <a:xfrm>
            <a:off x="5873750" y="2744895"/>
            <a:ext cx="5427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Spam Email Detection using Machine Learning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59F1AE-C03C-B592-DE89-96799568D19A}"/>
              </a:ext>
            </a:extLst>
          </p:cNvPr>
          <p:cNvSpPr txBox="1"/>
          <p:nvPr/>
        </p:nvSpPr>
        <p:spPr>
          <a:xfrm>
            <a:off x="5383560" y="3712996"/>
            <a:ext cx="346186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 :</a:t>
            </a:r>
          </a:p>
          <a:p>
            <a:endParaRPr lang="en-GB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 Bhushan Ahire </a:t>
            </a:r>
          </a:p>
          <a:p>
            <a:r>
              <a:rPr lang="en-GB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 Nandini Chavan</a:t>
            </a:r>
          </a:p>
          <a:p>
            <a:r>
              <a:rPr lang="en-GB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 Girish Chaudhari</a:t>
            </a:r>
          </a:p>
          <a:p>
            <a:r>
              <a:rPr lang="en-GB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 Hiral Dhangar</a:t>
            </a:r>
          </a:p>
          <a:p>
            <a:r>
              <a:rPr lang="en-GB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 Ankita </a:t>
            </a:r>
            <a:r>
              <a:rPr lang="en-GB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kahandal</a:t>
            </a:r>
            <a:endParaRPr lang="en-I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317038" y="941498"/>
            <a:ext cx="80338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/ Model Building / Implementation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481A17-6D00-9D9F-76BC-6754C67B2EF4}"/>
              </a:ext>
            </a:extLst>
          </p:cNvPr>
          <p:cNvSpPr txBox="1"/>
          <p:nvPr/>
        </p:nvSpPr>
        <p:spPr>
          <a:xfrm>
            <a:off x="609397" y="1607082"/>
            <a:ext cx="8236024" cy="3252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and preprocess dataset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preprocessing (lowercasing,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stopword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removal, stemming)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 (TF-IDF, Bag-of-Words)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(Naive Bayes, SVM, Random Forest)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(accuracy, precision, recall, F1-score)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results</a:t>
            </a:r>
          </a:p>
        </p:txBody>
      </p:sp>
    </p:spTree>
    <p:extLst>
      <p:ext uri="{BB962C8B-B14F-4D97-AF65-F5344CB8AC3E}">
        <p14:creationId xmlns:p14="http://schemas.microsoft.com/office/powerpoint/2010/main" val="2273312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345030" y="969490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&amp; Analysis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638CEF-CFB1-4846-C4E4-EDE60C86166B}"/>
              </a:ext>
            </a:extLst>
          </p:cNvPr>
          <p:cNvSpPr txBox="1"/>
          <p:nvPr/>
        </p:nvSpPr>
        <p:spPr>
          <a:xfrm>
            <a:off x="684042" y="1625743"/>
            <a:ext cx="795610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Naive Bayes: High precision, good baseline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SVM: Better accuracy and recall, handles high-dimensional data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Forest: Balanced performance, good interpretability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performing model depends on evaluation metric (likely SVM)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372829-A9E0-216B-30E8-DA8BE2A284ED}"/>
              </a:ext>
            </a:extLst>
          </p:cNvPr>
          <p:cNvSpPr txBox="1"/>
          <p:nvPr/>
        </p:nvSpPr>
        <p:spPr>
          <a:xfrm>
            <a:off x="684042" y="4039623"/>
            <a:ext cx="795610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Repositories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https://github.com/Bhush8766/Shell-Training-Edunet-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https://github.com/chavannandini28/Shell-Training-Edunet-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585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319945" y="978820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Impact/ Future Scope &amp; 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4EB983-0966-A631-4C63-06C65B2B117D}"/>
              </a:ext>
            </a:extLst>
          </p:cNvPr>
          <p:cNvSpPr txBox="1"/>
          <p:nvPr/>
        </p:nvSpPr>
        <p:spPr>
          <a:xfrm>
            <a:off x="3979710" y="1908862"/>
            <a:ext cx="340898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Scope: </a:t>
            </a:r>
            <a:endParaRPr lang="en-GB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deep learning (RNN, Transformer-based models), deploy real-time spam filters, integrate with email providers.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8AA2CC-40F8-D52D-5090-2C42D1D9640B}"/>
              </a:ext>
            </a:extLst>
          </p:cNvPr>
          <p:cNvSpPr txBox="1"/>
          <p:nvPr/>
        </p:nvSpPr>
        <p:spPr>
          <a:xfrm>
            <a:off x="318389" y="1908862"/>
            <a:ext cx="340898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Impact: </a:t>
            </a:r>
            <a:endParaRPr lang="en-GB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spam threats, enhances productivity, improves cybersecurity.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8A3959-A81A-2D1B-3E26-EE7955200582}"/>
              </a:ext>
            </a:extLst>
          </p:cNvPr>
          <p:cNvSpPr txBox="1"/>
          <p:nvPr/>
        </p:nvSpPr>
        <p:spPr>
          <a:xfrm>
            <a:off x="8212291" y="1908862"/>
            <a:ext cx="340898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 </a:t>
            </a:r>
            <a:endParaRPr lang="en-GB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ML-based spam detection significantly improves classification accuracy compared to rule-based systems.</a:t>
            </a:r>
          </a:p>
        </p:txBody>
      </p:sp>
    </p:spTree>
    <p:extLst>
      <p:ext uri="{BB962C8B-B14F-4D97-AF65-F5344CB8AC3E}">
        <p14:creationId xmlns:p14="http://schemas.microsoft.com/office/powerpoint/2010/main" val="1408330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B72661-80A8-270F-C02B-EBA0645A2231}"/>
              </a:ext>
            </a:extLst>
          </p:cNvPr>
          <p:cNvSpPr txBox="1"/>
          <p:nvPr/>
        </p:nvSpPr>
        <p:spPr>
          <a:xfrm>
            <a:off x="4720901" y="3167390"/>
            <a:ext cx="27501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You😊 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961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345440" y="951997"/>
            <a:ext cx="55277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Introduction/Motivation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l="13763" t="6135" r="13650"/>
          <a:stretch/>
        </p:blipFill>
        <p:spPr>
          <a:xfrm>
            <a:off x="7345680" y="1434202"/>
            <a:ext cx="4500880" cy="46329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2B8221-E64E-DE9B-E916-B68C8E7B8AB8}"/>
              </a:ext>
            </a:extLst>
          </p:cNvPr>
          <p:cNvSpPr txBox="1"/>
          <p:nvPr/>
        </p:nvSpPr>
        <p:spPr>
          <a:xfrm>
            <a:off x="494730" y="1639538"/>
            <a:ext cx="716570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 is one of the most widely used forms of digital communication.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GB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many emails are spam (junk) or phishing (trying to trick people).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Spam emails waste time, storage, and bandwidth.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GB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can also cause big problems like fraud, stealing personal info, or spreading viruses.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GB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Old rule-based filters (fixed rules) can’t catch new and smart spam tricks.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GB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Machine Learning (ML) makes spam detection smarter, faster, and more reliable.</a:t>
            </a: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6463" y="1011680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6EE843-F5F2-10BE-9E07-7AE19F411E55}"/>
              </a:ext>
            </a:extLst>
          </p:cNvPr>
          <p:cNvSpPr txBox="1"/>
          <p:nvPr/>
        </p:nvSpPr>
        <p:spPr>
          <a:xfrm>
            <a:off x="474847" y="1702836"/>
            <a:ext cx="868781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Spam wastes storage, data, and time, and it is risky for security.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 filtering methods are weak against new spam techniques.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need a strong ML-based solution to solve this problem.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E080B2-6598-9C78-2491-FDDD6581F452}"/>
              </a:ext>
            </a:extLst>
          </p:cNvPr>
          <p:cNvSpPr txBox="1"/>
          <p:nvPr/>
        </p:nvSpPr>
        <p:spPr>
          <a:xfrm>
            <a:off x="495400" y="1702838"/>
            <a:ext cx="8975172" cy="2103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email datasets and extract relevant features.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classification models (Naive Bayes, SVM, Random Forest).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evaluate performance using accuracy, precision, recall, and F1-score.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recommend the best model for spam detection.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/ Existing Solutions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A34C59-400F-F384-FA71-ABB61AC31247}"/>
              </a:ext>
            </a:extLst>
          </p:cNvPr>
          <p:cNvSpPr txBox="1"/>
          <p:nvPr/>
        </p:nvSpPr>
        <p:spPr>
          <a:xfrm>
            <a:off x="482148" y="1729325"/>
            <a:ext cx="698234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rule-based systems (keyword filters).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approaches (Naive Bayes, Decision Trees, SVM).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Recent advancements using deep learning models (RNNs, LSTMs).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datasets like </a:t>
            </a:r>
            <a:r>
              <a:rPr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SpamAssassin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Enron, and UCI ML repository.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5D6F96-5E7A-9AEE-029B-7B6D71856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934" y="1715307"/>
            <a:ext cx="4055556" cy="31542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A0AF8C-EF16-806E-FBAD-3EA020EC445A}"/>
              </a:ext>
            </a:extLst>
          </p:cNvPr>
          <p:cNvSpPr txBox="1"/>
          <p:nvPr/>
        </p:nvSpPr>
        <p:spPr>
          <a:xfrm>
            <a:off x="1122934" y="5004952"/>
            <a:ext cx="405555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a machine learning–based spam detection system.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preprocessing techniques to clean and normalize email text.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A9EB35-6B35-F860-F97C-DF0E20F77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111" y="1715307"/>
            <a:ext cx="3816223" cy="3154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53811C-0811-9839-42BC-43B85B8EC8EA}"/>
              </a:ext>
            </a:extLst>
          </p:cNvPr>
          <p:cNvSpPr txBox="1"/>
          <p:nvPr/>
        </p:nvSpPr>
        <p:spPr>
          <a:xfrm>
            <a:off x="6466111" y="5004952"/>
            <a:ext cx="391886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 features using TF-IDF and Bag-of-Words representations.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and test multiple classifiers: Naive Bayes, SVM, and Random Forest.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EBE208-6EB4-0D30-3BD1-70135C8AF238}"/>
              </a:ext>
            </a:extLst>
          </p:cNvPr>
          <p:cNvSpPr txBox="1"/>
          <p:nvPr/>
        </p:nvSpPr>
        <p:spPr>
          <a:xfrm>
            <a:off x="363485" y="955100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</a:p>
        </p:txBody>
      </p:sp>
    </p:spTree>
    <p:extLst>
      <p:ext uri="{BB962C8B-B14F-4D97-AF65-F5344CB8AC3E}">
        <p14:creationId xmlns:p14="http://schemas.microsoft.com/office/powerpoint/2010/main" val="1651873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3046C84-53A7-B5E6-02EA-7CA821C77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780" y="1741683"/>
            <a:ext cx="5223935" cy="16234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FA78C21-B585-9869-4225-0E730EC28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61" y="1741683"/>
            <a:ext cx="4411247" cy="45844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BCFE0FA-6B28-0433-A93D-C021F858D4F6}"/>
              </a:ext>
            </a:extLst>
          </p:cNvPr>
          <p:cNvSpPr txBox="1"/>
          <p:nvPr/>
        </p:nvSpPr>
        <p:spPr>
          <a:xfrm>
            <a:off x="5996474" y="4033918"/>
            <a:ext cx="531724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 models based on accuracy, precision, recall, and F1-score.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 the optimal model for real-world spam email detection.</a:t>
            </a:r>
          </a:p>
        </p:txBody>
      </p:sp>
    </p:spTree>
    <p:extLst>
      <p:ext uri="{BB962C8B-B14F-4D97-AF65-F5344CB8AC3E}">
        <p14:creationId xmlns:p14="http://schemas.microsoft.com/office/powerpoint/2010/main" val="1414135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345799" y="954256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2CAFB49A-008D-C8BB-46B0-8CA50AF65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505" y="1693188"/>
            <a:ext cx="774859" cy="929759"/>
          </a:xfrm>
          <a:prstGeom prst="rect">
            <a:avLst/>
          </a:prstGeom>
        </p:spPr>
      </p:pic>
      <p:sp>
        <p:nvSpPr>
          <p:cNvPr id="5" name="Text 1">
            <a:extLst>
              <a:ext uri="{FF2B5EF4-FFF2-40B4-BE49-F238E27FC236}">
                <a16:creationId xmlns:a16="http://schemas.microsoft.com/office/drawing/2014/main" id="{02303DAA-C921-6541-40F2-44DD61007229}"/>
              </a:ext>
            </a:extLst>
          </p:cNvPr>
          <p:cNvSpPr/>
          <p:nvPr/>
        </p:nvSpPr>
        <p:spPr>
          <a:xfrm>
            <a:off x="2110264" y="1848088"/>
            <a:ext cx="1823204" cy="2277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4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Email Ingestion</a:t>
            </a:r>
            <a:endParaRPr lang="en-US" sz="1400" dirty="0"/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63A33524-D7A6-9656-B100-69005A35EA01}"/>
              </a:ext>
            </a:extLst>
          </p:cNvPr>
          <p:cNvSpPr/>
          <p:nvPr/>
        </p:nvSpPr>
        <p:spPr>
          <a:xfrm>
            <a:off x="2110265" y="2116335"/>
            <a:ext cx="2060520" cy="3003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Raw email input processing</a:t>
            </a:r>
            <a:endParaRPr lang="en-US" sz="1200" dirty="0"/>
          </a:p>
        </p:txBody>
      </p:sp>
      <p:pic>
        <p:nvPicPr>
          <p:cNvPr id="7" name="Image 1" descr="preencoded.png">
            <a:extLst>
              <a:ext uri="{FF2B5EF4-FFF2-40B4-BE49-F238E27FC236}">
                <a16:creationId xmlns:a16="http://schemas.microsoft.com/office/drawing/2014/main" id="{40D9C61E-87A8-A04C-6E02-EF515D581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505" y="2622947"/>
            <a:ext cx="774859" cy="929759"/>
          </a:xfrm>
          <a:prstGeom prst="rect">
            <a:avLst/>
          </a:prstGeom>
        </p:spPr>
      </p:pic>
      <p:sp>
        <p:nvSpPr>
          <p:cNvPr id="8" name="Text 3">
            <a:extLst>
              <a:ext uri="{FF2B5EF4-FFF2-40B4-BE49-F238E27FC236}">
                <a16:creationId xmlns:a16="http://schemas.microsoft.com/office/drawing/2014/main" id="{AD378975-B7F3-A6CD-D0C3-4C7D191A65F5}"/>
              </a:ext>
            </a:extLst>
          </p:cNvPr>
          <p:cNvSpPr/>
          <p:nvPr/>
        </p:nvSpPr>
        <p:spPr>
          <a:xfrm>
            <a:off x="2110264" y="2777847"/>
            <a:ext cx="1823204" cy="2277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4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Preprocessing</a:t>
            </a:r>
            <a:endParaRPr lang="en-US" sz="1400" dirty="0"/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67706118-03AC-E6D5-74EF-C0465297B021}"/>
              </a:ext>
            </a:extLst>
          </p:cNvPr>
          <p:cNvSpPr/>
          <p:nvPr/>
        </p:nvSpPr>
        <p:spPr>
          <a:xfrm>
            <a:off x="2110265" y="3098483"/>
            <a:ext cx="3198854" cy="2682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Tokenisation, stop word removal, lemmatisation</a:t>
            </a:r>
            <a:endParaRPr lang="en-US" sz="1200" dirty="0"/>
          </a:p>
        </p:txBody>
      </p:sp>
      <p:pic>
        <p:nvPicPr>
          <p:cNvPr id="10" name="Image 2" descr="preencoded.png">
            <a:extLst>
              <a:ext uri="{FF2B5EF4-FFF2-40B4-BE49-F238E27FC236}">
                <a16:creationId xmlns:a16="http://schemas.microsoft.com/office/drawing/2014/main" id="{85299910-4B0A-6DAA-34D3-AA56217D0F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505" y="3552706"/>
            <a:ext cx="774859" cy="929759"/>
          </a:xfrm>
          <a:prstGeom prst="rect">
            <a:avLst/>
          </a:prstGeom>
        </p:spPr>
      </p:pic>
      <p:sp>
        <p:nvSpPr>
          <p:cNvPr id="11" name="Text 5">
            <a:extLst>
              <a:ext uri="{FF2B5EF4-FFF2-40B4-BE49-F238E27FC236}">
                <a16:creationId xmlns:a16="http://schemas.microsoft.com/office/drawing/2014/main" id="{C227CB29-9FD8-6CF9-352B-EB3F8A6F6628}"/>
              </a:ext>
            </a:extLst>
          </p:cNvPr>
          <p:cNvSpPr/>
          <p:nvPr/>
        </p:nvSpPr>
        <p:spPr>
          <a:xfrm>
            <a:off x="2110264" y="3707606"/>
            <a:ext cx="1823204" cy="2277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4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Feature Extraction</a:t>
            </a:r>
            <a:endParaRPr lang="en-US" sz="1400" dirty="0"/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EDCD5253-1C97-7D2B-750F-B923D79501D5}"/>
              </a:ext>
            </a:extLst>
          </p:cNvPr>
          <p:cNvSpPr/>
          <p:nvPr/>
        </p:nvSpPr>
        <p:spPr>
          <a:xfrm>
            <a:off x="2110265" y="4028242"/>
            <a:ext cx="1823204" cy="3408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TF-IDF vectorisation</a:t>
            </a:r>
            <a:endParaRPr lang="en-US" sz="1200" dirty="0"/>
          </a:p>
        </p:txBody>
      </p:sp>
      <p:pic>
        <p:nvPicPr>
          <p:cNvPr id="13" name="Image 3" descr="preencoded.png">
            <a:extLst>
              <a:ext uri="{FF2B5EF4-FFF2-40B4-BE49-F238E27FC236}">
                <a16:creationId xmlns:a16="http://schemas.microsoft.com/office/drawing/2014/main" id="{44DF58AF-A116-42CF-55A8-93DB058530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0505" y="4482465"/>
            <a:ext cx="774859" cy="929759"/>
          </a:xfrm>
          <a:prstGeom prst="rect">
            <a:avLst/>
          </a:prstGeom>
        </p:spPr>
      </p:pic>
      <p:sp>
        <p:nvSpPr>
          <p:cNvPr id="14" name="Text 7">
            <a:extLst>
              <a:ext uri="{FF2B5EF4-FFF2-40B4-BE49-F238E27FC236}">
                <a16:creationId xmlns:a16="http://schemas.microsoft.com/office/drawing/2014/main" id="{4CDB3D78-4523-8276-9070-B0BF69C9B0D6}"/>
              </a:ext>
            </a:extLst>
          </p:cNvPr>
          <p:cNvSpPr/>
          <p:nvPr/>
        </p:nvSpPr>
        <p:spPr>
          <a:xfrm>
            <a:off x="2110264" y="4637365"/>
            <a:ext cx="1823204" cy="2277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4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Classification</a:t>
            </a:r>
            <a:endParaRPr lang="en-US" sz="1400" dirty="0"/>
          </a:p>
        </p:txBody>
      </p:sp>
      <p:sp>
        <p:nvSpPr>
          <p:cNvPr id="15" name="Text 8">
            <a:extLst>
              <a:ext uri="{FF2B5EF4-FFF2-40B4-BE49-F238E27FC236}">
                <a16:creationId xmlns:a16="http://schemas.microsoft.com/office/drawing/2014/main" id="{B269B226-E815-CFE7-0DE0-1A608B6A9B80}"/>
              </a:ext>
            </a:extLst>
          </p:cNvPr>
          <p:cNvSpPr/>
          <p:nvPr/>
        </p:nvSpPr>
        <p:spPr>
          <a:xfrm>
            <a:off x="2110265" y="4958001"/>
            <a:ext cx="1547336" cy="3408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ML model prediction</a:t>
            </a:r>
            <a:endParaRPr lang="en-US" sz="1200" dirty="0"/>
          </a:p>
        </p:txBody>
      </p:sp>
      <p:pic>
        <p:nvPicPr>
          <p:cNvPr id="16" name="Image 4" descr="preencoded.png">
            <a:extLst>
              <a:ext uri="{FF2B5EF4-FFF2-40B4-BE49-F238E27FC236}">
                <a16:creationId xmlns:a16="http://schemas.microsoft.com/office/drawing/2014/main" id="{B16190E1-E7B2-1470-C8E6-C083BA8DC3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0505" y="5412224"/>
            <a:ext cx="774859" cy="929759"/>
          </a:xfrm>
          <a:prstGeom prst="rect">
            <a:avLst/>
          </a:prstGeom>
        </p:spPr>
      </p:pic>
      <p:sp>
        <p:nvSpPr>
          <p:cNvPr id="17" name="Text 9">
            <a:extLst>
              <a:ext uri="{FF2B5EF4-FFF2-40B4-BE49-F238E27FC236}">
                <a16:creationId xmlns:a16="http://schemas.microsoft.com/office/drawing/2014/main" id="{27B68E07-105A-9E5B-4AC3-8081685C57E3}"/>
              </a:ext>
            </a:extLst>
          </p:cNvPr>
          <p:cNvSpPr/>
          <p:nvPr/>
        </p:nvSpPr>
        <p:spPr>
          <a:xfrm>
            <a:off x="2110264" y="5567124"/>
            <a:ext cx="1823204" cy="2277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4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Output</a:t>
            </a:r>
            <a:endParaRPr lang="en-US" sz="1400" dirty="0"/>
          </a:p>
        </p:txBody>
      </p:sp>
      <p:sp>
        <p:nvSpPr>
          <p:cNvPr id="18" name="Text 10">
            <a:extLst>
              <a:ext uri="{FF2B5EF4-FFF2-40B4-BE49-F238E27FC236}">
                <a16:creationId xmlns:a16="http://schemas.microsoft.com/office/drawing/2014/main" id="{5424AAD3-C352-8DFA-184C-3B964FAFA94F}"/>
              </a:ext>
            </a:extLst>
          </p:cNvPr>
          <p:cNvSpPr/>
          <p:nvPr/>
        </p:nvSpPr>
        <p:spPr>
          <a:xfrm>
            <a:off x="2110265" y="5887760"/>
            <a:ext cx="1823204" cy="4542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Spam/Ham classification</a:t>
            </a:r>
            <a:endParaRPr lang="en-US" sz="1200" dirty="0"/>
          </a:p>
        </p:txBody>
      </p:sp>
      <p:pic>
        <p:nvPicPr>
          <p:cNvPr id="19" name="Picture 18" descr="A diagram of a process flow&#10;&#10;AI-generated content may be incorrect.">
            <a:extLst>
              <a:ext uri="{FF2B5EF4-FFF2-40B4-BE49-F238E27FC236}">
                <a16:creationId xmlns:a16="http://schemas.microsoft.com/office/drawing/2014/main" id="{B0C99FBA-2C14-360A-9D9D-1EE7EE80AF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9772" y="1436548"/>
            <a:ext cx="4151327" cy="490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317038" y="1016143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Dataset/Tools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610F32-6825-F2E1-7BA0-EDDBD15749DC}"/>
              </a:ext>
            </a:extLst>
          </p:cNvPr>
          <p:cNvSpPr txBox="1"/>
          <p:nvPr/>
        </p:nvSpPr>
        <p:spPr>
          <a:xfrm>
            <a:off x="590735" y="1628191"/>
            <a:ext cx="7806814" cy="1528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</a:t>
            </a:r>
            <a:r>
              <a:rPr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SpamAssassin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UCI Spam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Tools: Python, Scikit-learn, NLTK, Pandas, NumPy, Matplotlib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Environment: </a:t>
            </a:r>
            <a:r>
              <a:rPr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Notebook/Google </a:t>
            </a:r>
            <a:r>
              <a:rPr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149</TotalTime>
  <Words>554</Words>
  <Application>Microsoft Office PowerPoint</Application>
  <PresentationFormat>Widescreen</PresentationFormat>
  <Paragraphs>106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Nunito Semi Bold</vt:lpstr>
      <vt:lpstr>PT Sans</vt:lpstr>
      <vt:lpstr>Times New Roman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Bhushan Ahire</cp:lastModifiedBy>
  <cp:revision>16</cp:revision>
  <dcterms:created xsi:type="dcterms:W3CDTF">2024-12-31T09:40:01Z</dcterms:created>
  <dcterms:modified xsi:type="dcterms:W3CDTF">2025-09-28T07:18:28Z</dcterms:modified>
</cp:coreProperties>
</file>