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vannandini28/IBM-Training-Edunet-" TargetMode="External"/><Relationship Id="rId2" Type="http://schemas.openxmlformats.org/officeDocument/2006/relationships/hyperlink" Target="https://github.com/Bhush8766/IBM-Training-Edunet-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6952086" y="2146300"/>
            <a:ext cx="359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Project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B8281-9E63-5929-7D74-99ED73F3DCA9}"/>
              </a:ext>
            </a:extLst>
          </p:cNvPr>
          <p:cNvSpPr txBox="1"/>
          <p:nvPr/>
        </p:nvSpPr>
        <p:spPr>
          <a:xfrm>
            <a:off x="5873750" y="2744895"/>
            <a:ext cx="542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 Detection using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F1AE-C03C-B592-DE89-96799568D19A}"/>
              </a:ext>
            </a:extLst>
          </p:cNvPr>
          <p:cNvSpPr txBox="1"/>
          <p:nvPr/>
        </p:nvSpPr>
        <p:spPr>
          <a:xfrm>
            <a:off x="5383560" y="3712996"/>
            <a:ext cx="34618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</a:p>
          <a:p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Bhushan Ahire 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Nandini Chavan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Girish Chaudhari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Hiral Dhangar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Ankita Kandhal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7038" y="941498"/>
            <a:ext cx="803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Model Building /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81A17-6D00-9D9F-76BC-6754C67B2EF4}"/>
              </a:ext>
            </a:extLst>
          </p:cNvPr>
          <p:cNvSpPr txBox="1"/>
          <p:nvPr/>
        </p:nvSpPr>
        <p:spPr>
          <a:xfrm>
            <a:off x="609397" y="1607082"/>
            <a:ext cx="8236024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preprocess dataset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(lowercasing,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removal, stemming)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(TF-IDF, Bag-of-Words)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(Naive Bayes, SVM, Random Forest)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(accuracy, precision, recall, F1-score)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22733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5030" y="96949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38CEF-CFB1-4846-C4E4-EDE60C86166B}"/>
              </a:ext>
            </a:extLst>
          </p:cNvPr>
          <p:cNvSpPr txBox="1"/>
          <p:nvPr/>
        </p:nvSpPr>
        <p:spPr>
          <a:xfrm>
            <a:off x="684042" y="1625743"/>
            <a:ext cx="7956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High precision, good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 Better accuracy and recall, handles high-dimensional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Balanced performance, good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depends on evaluation metric (likely SVM)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72829-A9E0-216B-30E8-DA8BE2A284ED}"/>
              </a:ext>
            </a:extLst>
          </p:cNvPr>
          <p:cNvSpPr txBox="1"/>
          <p:nvPr/>
        </p:nvSpPr>
        <p:spPr>
          <a:xfrm>
            <a:off x="684042" y="4039623"/>
            <a:ext cx="79561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https://github.com/Bhush8766/IBM-Training-Edunet-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https://github.com/chavannandini28/IBM-Training-Edunet-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8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9945" y="97882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Impact/ Future Scope &amp;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EB983-0966-A631-4C63-06C65B2B117D}"/>
              </a:ext>
            </a:extLst>
          </p:cNvPr>
          <p:cNvSpPr txBox="1"/>
          <p:nvPr/>
        </p:nvSpPr>
        <p:spPr>
          <a:xfrm>
            <a:off x="3979710" y="1908862"/>
            <a:ext cx="3408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deep learning (RNN, Transformer-based models), deploy real-time spam filters, integrate with email providers.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A2CC-40F8-D52D-5090-2C42D1D9640B}"/>
              </a:ext>
            </a:extLst>
          </p:cNvPr>
          <p:cNvSpPr txBox="1"/>
          <p:nvPr/>
        </p:nvSpPr>
        <p:spPr>
          <a:xfrm>
            <a:off x="318389" y="1908862"/>
            <a:ext cx="3408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spam threats, enhances productivity, improves cybersecurity.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A3959-A81A-2D1B-3E26-EE7955200582}"/>
              </a:ext>
            </a:extLst>
          </p:cNvPr>
          <p:cNvSpPr txBox="1"/>
          <p:nvPr/>
        </p:nvSpPr>
        <p:spPr>
          <a:xfrm>
            <a:off x="8212291" y="1908862"/>
            <a:ext cx="3408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ML-based spam detection significantly improves classification accuracy compared to rule-based systems.</a:t>
            </a:r>
          </a:p>
        </p:txBody>
      </p:sp>
    </p:spTree>
    <p:extLst>
      <p:ext uri="{BB962C8B-B14F-4D97-AF65-F5344CB8AC3E}">
        <p14:creationId xmlns:p14="http://schemas.microsoft.com/office/powerpoint/2010/main" val="14083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2661-80A8-270F-C02B-EBA0645A2231}"/>
              </a:ext>
            </a:extLst>
          </p:cNvPr>
          <p:cNvSpPr txBox="1"/>
          <p:nvPr/>
        </p:nvSpPr>
        <p:spPr>
          <a:xfrm>
            <a:off x="4720901" y="3167390"/>
            <a:ext cx="2750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You😊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40" y="951997"/>
            <a:ext cx="5527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34202"/>
            <a:ext cx="4500880" cy="4632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B8221-E64E-DE9B-E916-B68C8E7B8AB8}"/>
              </a:ext>
            </a:extLst>
          </p:cNvPr>
          <p:cNvSpPr txBox="1"/>
          <p:nvPr/>
        </p:nvSpPr>
        <p:spPr>
          <a:xfrm>
            <a:off x="494730" y="1639538"/>
            <a:ext cx="7403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is one of the most widely used forms of digital communication.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portion of global email traffic consists of spam and phishing attempts.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emails waste time, storage, and bandwidth.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also pose major risks such as fraud, identity theft, and malware attacks.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rule-based filters fail to adapt to evolving spam techniques.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spam detection using machine learning provides a scalable and effective solution.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6463" y="101168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E843-F5F2-10BE-9E07-7AE19F411E55}"/>
              </a:ext>
            </a:extLst>
          </p:cNvPr>
          <p:cNvSpPr txBox="1"/>
          <p:nvPr/>
        </p:nvSpPr>
        <p:spPr>
          <a:xfrm>
            <a:off x="474847" y="1702836"/>
            <a:ext cx="8687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waste storage, bandwidth, and time while posing security risks.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rule-based filters are inefficient against evolving spam techniques.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 ML-based solution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080B2-6598-9C78-2491-FDDD6581F452}"/>
              </a:ext>
            </a:extLst>
          </p:cNvPr>
          <p:cNvSpPr txBox="1"/>
          <p:nvPr/>
        </p:nvSpPr>
        <p:spPr>
          <a:xfrm>
            <a:off x="495400" y="1702838"/>
            <a:ext cx="8975172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email datasets and extract relevant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classification models (Naive Bayes, SVM, Random Forest).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using accuracy, precision, recall, and F1-score.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recommend the best model for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Existing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34C59-400F-F384-FA71-ABB61AC31247}"/>
              </a:ext>
            </a:extLst>
          </p:cNvPr>
          <p:cNvSpPr txBox="1"/>
          <p:nvPr/>
        </p:nvSpPr>
        <p:spPr>
          <a:xfrm>
            <a:off x="482148" y="1729325"/>
            <a:ext cx="6982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rule-based systems (keyword filters).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 (Naive Bayes, Decision Trees, SVM).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using deep learning models (RNNs, LSTMs).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datasets like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Enron, and UCI ML repository.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D6F96-5E7A-9AEE-029B-7B6D7185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4" y="1715307"/>
            <a:ext cx="4055556" cy="315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0AF8C-EF16-806E-FBAD-3EA020EC445A}"/>
              </a:ext>
            </a:extLst>
          </p:cNvPr>
          <p:cNvSpPr txBox="1"/>
          <p:nvPr/>
        </p:nvSpPr>
        <p:spPr>
          <a:xfrm>
            <a:off x="1122934" y="5004952"/>
            <a:ext cx="40555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learning–based spam detection system.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preprocessing techniques to clean and normalize email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9EB35-6B35-F860-F97C-DF0E20F7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1" y="1715307"/>
            <a:ext cx="3816223" cy="315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3811C-0811-9839-42BC-43B85B8EC8EA}"/>
              </a:ext>
            </a:extLst>
          </p:cNvPr>
          <p:cNvSpPr txBox="1"/>
          <p:nvPr/>
        </p:nvSpPr>
        <p:spPr>
          <a:xfrm>
            <a:off x="6466111" y="5004952"/>
            <a:ext cx="3918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using TF-IDF and Bag-of-Words representations.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multiple classifiers: Naive Bayes, SVM, and Random Forest.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BE208-6EB4-0D30-3BD1-70135C8AF238}"/>
              </a:ext>
            </a:extLst>
          </p:cNvPr>
          <p:cNvSpPr txBox="1"/>
          <p:nvPr/>
        </p:nvSpPr>
        <p:spPr>
          <a:xfrm>
            <a:off x="363485" y="95510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65187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046C84-53A7-B5E6-02EA-7CA821C7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0" y="1741683"/>
            <a:ext cx="5223935" cy="162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78C21-B585-9869-4225-0E730EC2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1" y="1741683"/>
            <a:ext cx="4411247" cy="4584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FE0FA-6B28-0433-A93D-C021F858D4F6}"/>
              </a:ext>
            </a:extLst>
          </p:cNvPr>
          <p:cNvSpPr txBox="1"/>
          <p:nvPr/>
        </p:nvSpPr>
        <p:spPr>
          <a:xfrm>
            <a:off x="5996474" y="4033918"/>
            <a:ext cx="53172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models based on accuracy, precision, recall, and F1-score.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the optimal model for real-world spam email detection.</a:t>
            </a:r>
          </a:p>
        </p:txBody>
      </p:sp>
    </p:spTree>
    <p:extLst>
      <p:ext uri="{BB962C8B-B14F-4D97-AF65-F5344CB8AC3E}">
        <p14:creationId xmlns:p14="http://schemas.microsoft.com/office/powerpoint/2010/main" val="14141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5799" y="9542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CAFB49A-008D-C8BB-46B0-8CA50AF6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05" y="1693188"/>
            <a:ext cx="774859" cy="929759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2303DAA-C921-6541-40F2-44DD61007229}"/>
              </a:ext>
            </a:extLst>
          </p:cNvPr>
          <p:cNvSpPr/>
          <p:nvPr/>
        </p:nvSpPr>
        <p:spPr>
          <a:xfrm>
            <a:off x="2110264" y="1848088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Email Ingestion</a:t>
            </a:r>
            <a:endParaRPr lang="en-US" sz="14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3A33524-D7A6-9656-B100-69005A35EA01}"/>
              </a:ext>
            </a:extLst>
          </p:cNvPr>
          <p:cNvSpPr/>
          <p:nvPr/>
        </p:nvSpPr>
        <p:spPr>
          <a:xfrm>
            <a:off x="2110265" y="2116335"/>
            <a:ext cx="2060520" cy="30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Raw email input processing</a:t>
            </a: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0D9C61E-87A8-A04C-6E02-EF515D58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5" y="2622947"/>
            <a:ext cx="774859" cy="929759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AD378975-B7F3-A6CD-D0C3-4C7D191A65F5}"/>
              </a:ext>
            </a:extLst>
          </p:cNvPr>
          <p:cNvSpPr/>
          <p:nvPr/>
        </p:nvSpPr>
        <p:spPr>
          <a:xfrm>
            <a:off x="2110264" y="2777847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Preprocessing</a:t>
            </a:r>
            <a:endParaRPr lang="en-US" sz="14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7706118-03AC-E6D5-74EF-C0465297B021}"/>
              </a:ext>
            </a:extLst>
          </p:cNvPr>
          <p:cNvSpPr/>
          <p:nvPr/>
        </p:nvSpPr>
        <p:spPr>
          <a:xfrm>
            <a:off x="2110265" y="3098483"/>
            <a:ext cx="3198854" cy="268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Tokenisation, stop word removal, lemmatisation</a:t>
            </a:r>
            <a:endParaRPr lang="en-US" sz="12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5299910-4B0A-6DAA-34D3-AA56217D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05" y="3552706"/>
            <a:ext cx="774859" cy="929759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227CB29-9FD8-6CF9-352B-EB3F8A6F6628}"/>
              </a:ext>
            </a:extLst>
          </p:cNvPr>
          <p:cNvSpPr/>
          <p:nvPr/>
        </p:nvSpPr>
        <p:spPr>
          <a:xfrm>
            <a:off x="2110264" y="3707606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Feature Extraction</a:t>
            </a:r>
            <a:endParaRPr lang="en-US" sz="1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DCD5253-1C97-7D2B-750F-B923D79501D5}"/>
              </a:ext>
            </a:extLst>
          </p:cNvPr>
          <p:cNvSpPr/>
          <p:nvPr/>
        </p:nvSpPr>
        <p:spPr>
          <a:xfrm>
            <a:off x="2110265" y="4028242"/>
            <a:ext cx="1823204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TF-IDF vectorisation</a:t>
            </a:r>
            <a:endParaRPr lang="en-US" sz="12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44DF58AF-A116-42CF-55A8-93DB05853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505" y="4482465"/>
            <a:ext cx="774859" cy="929759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4CDB3D78-4523-8276-9070-B0BF69C9B0D6}"/>
              </a:ext>
            </a:extLst>
          </p:cNvPr>
          <p:cNvSpPr/>
          <p:nvPr/>
        </p:nvSpPr>
        <p:spPr>
          <a:xfrm>
            <a:off x="2110264" y="4637365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Classification</a:t>
            </a:r>
            <a:endParaRPr lang="en-US" sz="14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B269B226-E815-CFE7-0DE0-1A608B6A9B80}"/>
              </a:ext>
            </a:extLst>
          </p:cNvPr>
          <p:cNvSpPr/>
          <p:nvPr/>
        </p:nvSpPr>
        <p:spPr>
          <a:xfrm>
            <a:off x="2110265" y="4958001"/>
            <a:ext cx="1547336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ML model prediction</a:t>
            </a:r>
            <a:endParaRPr lang="en-US" sz="1200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B16190E1-E7B2-1470-C8E6-C083BA8DC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505" y="5412224"/>
            <a:ext cx="774859" cy="929759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27B68E07-105A-9E5B-4AC3-8081685C57E3}"/>
              </a:ext>
            </a:extLst>
          </p:cNvPr>
          <p:cNvSpPr/>
          <p:nvPr/>
        </p:nvSpPr>
        <p:spPr>
          <a:xfrm>
            <a:off x="2110264" y="5567124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Output</a:t>
            </a:r>
            <a:endParaRPr lang="en-US" sz="14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5424AAD3-C352-8DFA-184C-3B964FAFA94F}"/>
              </a:ext>
            </a:extLst>
          </p:cNvPr>
          <p:cNvSpPr/>
          <p:nvPr/>
        </p:nvSpPr>
        <p:spPr>
          <a:xfrm>
            <a:off x="2110265" y="5887760"/>
            <a:ext cx="1823204" cy="454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Spam/Ham classification</a:t>
            </a:r>
            <a:endParaRPr lang="en-US" sz="1200" dirty="0"/>
          </a:p>
        </p:txBody>
      </p:sp>
      <p:pic>
        <p:nvPicPr>
          <p:cNvPr id="19" name="Picture 18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B0C99FBA-2C14-360A-9D9D-1EE7EE80A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772" y="1436548"/>
            <a:ext cx="4151327" cy="49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7038" y="101614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Dataset/Tools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10F32-6825-F2E1-7BA0-EDDBD15749DC}"/>
              </a:ext>
            </a:extLst>
          </p:cNvPr>
          <p:cNvSpPr txBox="1"/>
          <p:nvPr/>
        </p:nvSpPr>
        <p:spPr>
          <a:xfrm>
            <a:off x="590735" y="1628191"/>
            <a:ext cx="7806814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UCI Spam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Scikit-learn, NLTK, Pandas, NumPy,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Notebook/Google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104</TotalTime>
  <Words>537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Nunito Semi Bold</vt:lpstr>
      <vt:lpstr>PT Sans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Bhushan Ahire</cp:lastModifiedBy>
  <cp:revision>12</cp:revision>
  <dcterms:created xsi:type="dcterms:W3CDTF">2024-12-31T09:40:01Z</dcterms:created>
  <dcterms:modified xsi:type="dcterms:W3CDTF">2025-09-27T04:32:22Z</dcterms:modified>
</cp:coreProperties>
</file>