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7" r:id="rId8"/>
    <p:sldId id="265" r:id="rId9"/>
    <p:sldId id="269" r:id="rId10"/>
    <p:sldId id="266" r:id="rId11"/>
    <p:sldId id="270" r:id="rId12"/>
    <p:sldId id="271" r:id="rId13"/>
    <p:sldId id="259" r:id="rId14"/>
    <p:sldId id="272" r:id="rId15"/>
    <p:sldId id="273" r:id="rId16"/>
    <p:sldId id="262" r:id="rId17"/>
    <p:sldId id="263" r:id="rId18"/>
    <p:sldId id="264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E5B0FF-6AE4-4FD1-81EE-22B405575439}">
          <p14:sldIdLst>
            <p14:sldId id="256"/>
            <p14:sldId id="257"/>
            <p14:sldId id="258"/>
          </p14:sldIdLst>
        </p14:section>
        <p14:section name="Untitled Section" id="{9FCE82E7-E712-4174-8608-99AB847C434C}">
          <p14:sldIdLst>
            <p14:sldId id="260"/>
            <p14:sldId id="261"/>
            <p14:sldId id="267"/>
            <p14:sldId id="265"/>
            <p14:sldId id="269"/>
            <p14:sldId id="266"/>
            <p14:sldId id="270"/>
            <p14:sldId id="271"/>
            <p14:sldId id="259"/>
            <p14:sldId id="272"/>
            <p14:sldId id="273"/>
            <p14:sldId id="262"/>
            <p14:sldId id="263"/>
            <p14:sldId id="264"/>
            <p14:sldId id="274"/>
            <p14:sldId id="27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anj masdekar" initials="v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F506-29A8-5C4C-8185-8A5222BB9A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507A8B-6B6B-7248-B09A-AAFA041E32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1182" y="7101"/>
            <a:ext cx="7860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Algerian" panose="04020705040A02060702" pitchFamily="82" charset="0"/>
              </a:rPr>
              <a:t>Rajiv Gandhi institute </a:t>
            </a:r>
            <a:endParaRPr lang="en-IN" sz="4800" b="1" dirty="0">
              <a:latin typeface="Algerian" panose="04020705040A02060702" pitchFamily="82" charset="0"/>
            </a:endParaRPr>
          </a:p>
          <a:p>
            <a:r>
              <a:rPr lang="en-IN" sz="4800" b="1" dirty="0">
                <a:latin typeface="Algerian" panose="04020705040A02060702" pitchFamily="82" charset="0"/>
              </a:rPr>
              <a:t>      of technology</a:t>
            </a:r>
            <a:endParaRPr lang="en-US" sz="4800" b="1" dirty="0"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1182" y="1669093"/>
            <a:ext cx="7671374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4400" dirty="0"/>
              <a:t>Engineering Mathematics-III   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63597" y="3198165"/>
            <a:ext cx="1791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Title : 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21128" y="3105833"/>
            <a:ext cx="800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Inverse of Laplace Transformation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2721128" y="4742629"/>
            <a:ext cx="89869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Application to solve initial and boundary value problems involving ordinary differential equations</a:t>
            </a:r>
            <a:endParaRPr lang="en-US" sz="3200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1243" y="903115"/>
            <a:ext cx="52306" cy="45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467" y="689425"/>
            <a:ext cx="8911687" cy="616862"/>
          </a:xfrm>
        </p:spPr>
        <p:txBody>
          <a:bodyPr>
            <a:normAutofit/>
          </a:bodyPr>
          <a:lstStyle/>
          <a:p>
            <a:r>
              <a:rPr lang="en-IN" sz="3200" b="1" dirty="0"/>
              <a:t>Solution Of ordinary differential equation:-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2816" y="2034073"/>
            <a:ext cx="9255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 have studied how to solve ODEs in our previous semesters by using various methods.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Now, the question that arises is, Why solve ODEs using Laplace Transforms?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Because, using Laplace Transforms, the particular solution for a ODE can be obtained directly without undergoing the process of calculating general solution and obtaining arbitrary constant. 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Thus, using Laplace Transforms, ODEs can be calculated in a shorter and easier way, especially Linear DEs having constant coefficients.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Formula:-</a:t>
            </a:r>
            <a:br>
              <a:rPr lang="en-IN" dirty="0"/>
            </a:br>
            <a:r>
              <a:rPr lang="en-IN" sz="2400" dirty="0"/>
              <a:t>The formula for Laplace transform of derivative is given by:-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765513" y="2175837"/>
                <a:ext cx="2379306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𝑠𝐿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13" y="2175837"/>
                <a:ext cx="2379306" cy="622350"/>
              </a:xfrm>
              <a:prstGeom prst="rect">
                <a:avLst/>
              </a:prstGeom>
              <a:blipFill rotWithShape="1">
                <a:blip r:embed="rId1"/>
                <a:stretch>
                  <a:fillRect l="-20" t="-53" r="18" b="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53947" y="3115004"/>
                <a:ext cx="3495252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</m:e>
                                <m: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947" y="3115004"/>
                <a:ext cx="3495252" cy="627992"/>
              </a:xfrm>
              <a:prstGeom prst="rect">
                <a:avLst/>
              </a:prstGeom>
              <a:blipFill rotWithShape="1">
                <a:blip r:embed="rId2"/>
                <a:stretch>
                  <a:fillRect l="-10" t="-52" r="16" b="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765513" y="4325008"/>
                <a:ext cx="4566507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s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13" y="4325008"/>
                <a:ext cx="4566507" cy="627992"/>
              </a:xfrm>
              <a:prstGeom prst="rect">
                <a:avLst/>
              </a:prstGeom>
              <a:blipFill rotWithShape="1">
                <a:blip r:embed="rId3"/>
                <a:stretch>
                  <a:fillRect l="-10" t="-4" r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765513" y="5535012"/>
                <a:ext cx="604870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)′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13" y="5535012"/>
                <a:ext cx="6048707" cy="622350"/>
              </a:xfrm>
              <a:prstGeom prst="rect">
                <a:avLst/>
              </a:prstGeom>
              <a:blipFill rotWithShape="1">
                <a:blip r:embed="rId4"/>
                <a:stretch>
                  <a:fillRect l="-8" t="-57" r="3" b="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022" y="344193"/>
            <a:ext cx="8911687" cy="1280890"/>
          </a:xfrm>
        </p:spPr>
        <p:txBody>
          <a:bodyPr/>
          <a:lstStyle/>
          <a:p>
            <a:r>
              <a:rPr lang="en-IN" b="1" dirty="0"/>
              <a:t>Steps to solve ODEs </a:t>
            </a:r>
            <a:br>
              <a:rPr lang="en-IN" b="1" dirty="0"/>
            </a:br>
            <a:r>
              <a:rPr lang="en-IN" b="1" dirty="0"/>
              <a:t>using Laplace transform:-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57022" y="2090057"/>
            <a:ext cx="8715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1:- </a:t>
            </a:r>
            <a:endParaRPr lang="en-IN" dirty="0"/>
          </a:p>
          <a:p>
            <a:r>
              <a:rPr lang="en-IN" dirty="0"/>
              <a:t>      Take Laplace transformation on both the sides</a:t>
            </a:r>
            <a:endParaRPr lang="en-IN" dirty="0"/>
          </a:p>
          <a:p>
            <a:endParaRPr lang="en-IN" dirty="0"/>
          </a:p>
          <a:p>
            <a:r>
              <a:rPr lang="en-IN" dirty="0"/>
              <a:t>Step 2:-</a:t>
            </a:r>
            <a:endParaRPr lang="en-IN" dirty="0"/>
          </a:p>
          <a:p>
            <a:r>
              <a:rPr lang="en-IN" dirty="0"/>
              <a:t>      Use Laplace Transformation of Derivatives formulae, compute the necessary derivatives</a:t>
            </a:r>
            <a:endParaRPr lang="en-IN" dirty="0"/>
          </a:p>
          <a:p>
            <a:endParaRPr lang="en-IN" dirty="0"/>
          </a:p>
          <a:p>
            <a:r>
              <a:rPr lang="en-IN" dirty="0"/>
              <a:t>Step 3:-</a:t>
            </a:r>
            <a:endParaRPr lang="en-IN" dirty="0"/>
          </a:p>
          <a:p>
            <a:r>
              <a:rPr lang="en-IN" dirty="0"/>
              <a:t>       Put in the given initial / Boundary condition values and solve to find L[y].</a:t>
            </a:r>
            <a:endParaRPr lang="en-IN" dirty="0"/>
          </a:p>
          <a:p>
            <a:endParaRPr lang="en-IN" dirty="0"/>
          </a:p>
          <a:p>
            <a:r>
              <a:rPr lang="en-IN" dirty="0"/>
              <a:t>Step4:-</a:t>
            </a:r>
            <a:endParaRPr lang="en-IN" dirty="0"/>
          </a:p>
          <a:p>
            <a:r>
              <a:rPr lang="en-IN" dirty="0"/>
              <a:t>       Take Laplace Inverse of y</a:t>
            </a:r>
            <a:endParaRPr lang="en-IN" dirty="0"/>
          </a:p>
          <a:p>
            <a:endParaRPr lang="en-IN" dirty="0"/>
          </a:p>
          <a:p>
            <a:r>
              <a:rPr lang="en-IN" dirty="0"/>
              <a:t>Step 5:-</a:t>
            </a:r>
            <a:endParaRPr lang="en-IN" dirty="0"/>
          </a:p>
          <a:p>
            <a:r>
              <a:rPr lang="en-IN" dirty="0"/>
              <a:t>        Solve further to obtain value of y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51" y="381514"/>
            <a:ext cx="8911687" cy="1280890"/>
          </a:xfrm>
        </p:spPr>
        <p:txBody>
          <a:bodyPr/>
          <a:lstStyle/>
          <a:p>
            <a:r>
              <a:rPr lang="en-IN" b="1" dirty="0"/>
              <a:t>Difference between Initial and Boundary Value:-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40355" y="29764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56792" y="2220686"/>
            <a:ext cx="9050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initial value problem has all of the conditions specified at the same value of the independent variable in the equation.</a:t>
            </a:r>
            <a:endParaRPr lang="en-US" dirty="0"/>
          </a:p>
          <a:p>
            <a:r>
              <a:rPr lang="en-US" dirty="0" err="1"/>
              <a:t>Eg.</a:t>
            </a:r>
            <a:r>
              <a:rPr lang="en-US" dirty="0"/>
              <a:t> x=0, X=0 at t=0.</a:t>
            </a:r>
            <a:endParaRPr lang="en-US" dirty="0"/>
          </a:p>
          <a:p>
            <a:r>
              <a:rPr lang="en-US" dirty="0"/>
              <a:t>Here the conditions are specified at the same point t=0.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IVP has only one unique solution.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boundary value problem has conditions specified at the extremes ('boundaries) of the independent variable in the equation.</a:t>
            </a:r>
            <a:endParaRPr lang="en-US" dirty="0"/>
          </a:p>
          <a:p>
            <a:r>
              <a:rPr lang="en-US" dirty="0" err="1"/>
              <a:t>Eg.</a:t>
            </a:r>
            <a:r>
              <a:rPr lang="en-US" dirty="0"/>
              <a:t> x=0 at t=0 and x=0 at t=r/2.Here the conditions are specified at two points, precisely the boundary values.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BVP may have more than 1 solution.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410" y="390845"/>
            <a:ext cx="8911687" cy="1280890"/>
          </a:xfrm>
        </p:spPr>
        <p:txBody>
          <a:bodyPr/>
          <a:lstStyle/>
          <a:p>
            <a:r>
              <a:rPr lang="en-IN" b="1" dirty="0"/>
              <a:t>Examples:-</a:t>
            </a:r>
            <a:br>
              <a:rPr lang="en-IN" dirty="0"/>
            </a:br>
            <a:r>
              <a:rPr lang="en-IN" dirty="0"/>
              <a:t>a) </a:t>
            </a:r>
            <a:r>
              <a:rPr lang="en-IN" i="1" u="sng" dirty="0"/>
              <a:t>Initial value problems:</a:t>
            </a:r>
            <a:endParaRPr lang="en-IN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0" y="2015412"/>
                <a:ext cx="9032031" cy="4138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</a:t>
                </a:r>
                <a:endParaRPr lang="en-US" dirty="0"/>
              </a:p>
              <a:p>
                <a:endParaRPr lang="en-US" dirty="0"/>
              </a:p>
              <a:p>
                <a:pPr marL="342900" indent="-342900">
                  <a:buAutoNum type="alphaLcParenR"/>
                </a:pPr>
                <a:r>
                  <a:rPr lang="en-US" dirty="0"/>
                  <a:t>Initial value problems</a:t>
                </a:r>
                <a:endParaRPr lang="en-US" dirty="0"/>
              </a:p>
              <a:p>
                <a:r>
                  <a:rPr lang="en-US" dirty="0"/>
                  <a:t>Q.1. Solve the differential equation with boundary conditions as y(0)=0, y’(0)=4.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i="0"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+2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- 3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0</a:t>
                </a:r>
                <a:endParaRPr lang="en-US" dirty="0"/>
              </a:p>
              <a:p>
                <a:r>
                  <a:rPr lang="en-US" dirty="0"/>
                  <a:t>Solution:</a:t>
                </a:r>
                <a:endParaRPr lang="en-US" dirty="0"/>
              </a:p>
              <a:p>
                <a:r>
                  <a:rPr lang="en-US" dirty="0"/>
                  <a:t>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i="0"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+2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- 3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= 0                        …… given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Taking Laplace on both the sides,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p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dirty="0"/>
                  <a:t>+2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)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(0)</a:t>
                </a:r>
                <a:endParaRPr lang="en-I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15412"/>
                <a:ext cx="9032031" cy="4138930"/>
              </a:xfrm>
              <a:prstGeom prst="rect">
                <a:avLst/>
              </a:prstGeom>
              <a:blipFill rotWithShape="1">
                <a:blip r:embed="rId1"/>
                <a:stretch>
                  <a:fillRect t="-13" r="5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 flipH="1">
                <a:off x="2732933" y="87572"/>
                <a:ext cx="8510454" cy="697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formula of Laplace Transform of Derivative,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s</a:t>
                </a:r>
                <a:r>
                  <a:rPr lang="en-US" baseline="30000" dirty="0" err="1"/>
                  <a:t>2</a:t>
                </a:r>
                <a:r>
                  <a:rPr lang="en-US" dirty="0" err="1"/>
                  <a:t>L</a:t>
                </a:r>
                <a:r>
                  <a:rPr lang="en-US" dirty="0"/>
                  <a:t>(y) - </a:t>
                </a:r>
                <a:r>
                  <a:rPr lang="en-US" dirty="0" err="1"/>
                  <a:t>sy</a:t>
                </a:r>
                <a:r>
                  <a:rPr lang="en-US" dirty="0"/>
                  <a:t>(0) – y’(0) + 2[</a:t>
                </a:r>
                <a:r>
                  <a:rPr lang="en-US" dirty="0" err="1"/>
                  <a:t>sL</a:t>
                </a:r>
                <a:r>
                  <a:rPr lang="en-US" dirty="0"/>
                  <a:t>(y) - y(0) ] - 3L(y) = 0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 −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Now Taking Inverse Laplace,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I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                                    </a:t>
                </a:r>
                <a:endParaRPr lang="en-US" dirty="0"/>
              </a:p>
              <a:p>
                <a:r>
                  <a:rPr lang="en-US" dirty="0"/>
                  <a:t>                                                    </a:t>
                </a:r>
                <a:r>
                  <a:rPr lang="en-US" b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u="sng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u="sng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b="1" i="1" u="sng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IN" b="1" i="0" u="sng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u="sng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𝐱</m:t>
                        </m:r>
                      </m:sup>
                    </m:sSup>
                    <m:r>
                      <a:rPr lang="en-IN" b="1" i="0" u="sng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𝐬𝐢𝐧𝐡</m:t>
                    </m:r>
                    <m:r>
                      <a:rPr lang="en-IN" b="1" i="1" u="sng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b="1" i="1" u="sng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u="sng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u="sng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2933" y="87572"/>
                <a:ext cx="8510454" cy="6971665"/>
              </a:xfrm>
              <a:prstGeom prst="rect">
                <a:avLst/>
              </a:prstGeom>
              <a:blipFill rotWithShape="1">
                <a:blip r:embed="rId1"/>
                <a:stretch>
                  <a:fillRect l="-6" t="-8" r="1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372" y="624110"/>
            <a:ext cx="9349240" cy="784812"/>
          </a:xfrm>
        </p:spPr>
        <p:txBody>
          <a:bodyPr/>
          <a:lstStyle/>
          <a:p>
            <a:r>
              <a:rPr lang="en-IN" i="1" u="sng" dirty="0"/>
              <a:t>Boundary Value Problems:</a:t>
            </a:r>
            <a:endParaRPr lang="en-IN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621902" y="2043404"/>
                <a:ext cx="8444204" cy="3893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Q.2.Solve using Laplace Transform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, given that y(0)=0,</a:t>
                </a:r>
                <a:endParaRPr lang="en-IN" dirty="0"/>
              </a:p>
              <a:p>
                <a:r>
                  <a:rPr lang="en-IN" dirty="0"/>
                  <a:t>y(</a:t>
                </a:r>
                <a:r>
                  <a:rPr lang="el-GR" dirty="0"/>
                  <a:t>π</a:t>
                </a:r>
                <a:r>
                  <a:rPr lang="en-IN" dirty="0"/>
                  <a:t>/2)=0.</a:t>
                </a:r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Solution:</a:t>
                </a:r>
                <a:endParaRPr lang="en-IN" dirty="0"/>
              </a:p>
              <a:p>
                <a:r>
                  <a:rPr lang="en-IN" dirty="0">
                    <a:solidFill>
                      <a:srgbClr val="836967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i="0"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9</m:t>
                    </m:r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18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……………</m:t>
                    </m:r>
                  </m:oMath>
                </a14:m>
                <a:r>
                  <a:rPr lang="en-IN" b="0" dirty="0"/>
                  <a:t>given</a:t>
                </a:r>
                <a:endParaRPr lang="en-IN" b="0" dirty="0"/>
              </a:p>
              <a:p>
                <a:endParaRPr lang="en-IN" b="0" dirty="0"/>
              </a:p>
              <a:p>
                <a:r>
                  <a:rPr lang="en-IN" dirty="0"/>
                  <a:t>                Taking Laplace Transform on both the sides,</a:t>
                </a:r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                  L(y″)+9L[y]=18L[t]</a:t>
                </a:r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                 Using formula of Laplace Transform of Derivative,</a:t>
                </a:r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𝑠𝑦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902" y="2043404"/>
                <a:ext cx="8444204" cy="3893185"/>
              </a:xfrm>
              <a:prstGeom prst="rect">
                <a:avLst/>
              </a:prstGeom>
              <a:blipFill rotWithShape="1">
                <a:blip r:embed="rId1"/>
                <a:stretch>
                  <a:fillRect l="-7" t="-16" r="7" b="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948474" y="942391"/>
                <a:ext cx="7501812" cy="563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>
                    <a:solidFill>
                      <a:srgbClr val="836967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b="0" dirty="0"/>
                  <a:t>….from (1)</a:t>
                </a:r>
                <a:endParaRPr lang="en-IN" b="0" dirty="0"/>
              </a:p>
              <a:p>
                <a:endParaRPr lang="en-IN" b="0" dirty="0"/>
              </a:p>
              <a:p>
                <a:r>
                  <a:rPr lang="en-IN" dirty="0"/>
                  <a:t>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𝑠𝑦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b="0" dirty="0"/>
                  <a:t>……Say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b="0" dirty="0"/>
                  <a:t>=A</a:t>
                </a:r>
                <a:endParaRPr lang="en-IN" b="0" dirty="0"/>
              </a:p>
              <a:p>
                <a:endParaRPr lang="en-IN" b="0" dirty="0"/>
              </a:p>
              <a:p>
                <a:r>
                  <a:rPr lang="en-IN" dirty="0"/>
                  <a:t>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18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……………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b="0" dirty="0"/>
              </a:p>
              <a:p>
                <a:endParaRPr lang="en-IN" b="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74" y="942391"/>
                <a:ext cx="7501812" cy="5639172"/>
              </a:xfrm>
              <a:prstGeom prst="rect">
                <a:avLst/>
              </a:prstGeom>
              <a:blipFill rotWithShape="1">
                <a:blip r:embed="rId1"/>
                <a:stretch>
                  <a:fillRect l="-2" t="-1" r="1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428789" y="905069"/>
            <a:ext cx="0" cy="5047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92695" y="1278294"/>
                <a:ext cx="4236094" cy="6863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altLang="en-IN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b="0" dirty="0"/>
                  <a:t>Taking Laplace Inverse,</a:t>
                </a:r>
                <a:endParaRPr lang="en-IN" b="0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IN" b="0" dirty="0"/>
              </a:p>
              <a:p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IN" b="0" dirty="0"/>
              </a:p>
              <a:p>
                <a:endParaRPr lang="en-I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b="0" dirty="0"/>
                  <a:t>…………..given</a:t>
                </a:r>
                <a:endParaRPr lang="en-IN" b="0" dirty="0"/>
              </a:p>
              <a:p>
                <a:endParaRPr lang="en-IN" b="0" dirty="0"/>
              </a:p>
              <a:p>
                <a:endParaRPr lang="en-IN" b="0" dirty="0"/>
              </a:p>
              <a:p>
                <a:endParaRPr lang="en-IN" dirty="0"/>
              </a:p>
              <a:p>
                <a:endParaRPr lang="en-IN" b="0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95" y="1278294"/>
                <a:ext cx="4236094" cy="6863080"/>
              </a:xfrm>
              <a:prstGeom prst="rect">
                <a:avLst/>
              </a:prstGeom>
              <a:blipFill rotWithShape="1">
                <a:blip r:embed="rId1"/>
                <a:stretch>
                  <a:fillRect l="-1" t="-1" r="1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016620" y="1166325"/>
                <a:ext cx="4562669" cy="4164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b="0" dirty="0"/>
                  <a:t> ,</a:t>
                </a:r>
                <a:endParaRPr lang="en-I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b="0" dirty="0"/>
                  <a:t>            from (1)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b="0" dirty="0"/>
              </a:p>
              <a:p>
                <a:endParaRPr lang="en-I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r>
                  <a:rPr lang="en-IN" b="0" dirty="0"/>
                  <a:t>                  </a:t>
                </a:r>
                <a:endParaRPr lang="en-I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u="sng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b="1" i="1" u="sng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u="sng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b="1" i="1" u="sng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IN" b="1" i="1" u="sng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1" i="1" u="sng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IN" b="1" i="1" u="sng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IN" b="1" i="1" u="sng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b="1" i="1" u="sng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IN" b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620" y="1166325"/>
                <a:ext cx="4562669" cy="4164965"/>
              </a:xfrm>
              <a:prstGeom prst="rect">
                <a:avLst/>
              </a:prstGeom>
              <a:blipFill rotWithShape="1">
                <a:blip r:embed="rId2"/>
                <a:stretch>
                  <a:fillRect l="-11" t="-11" r="1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426" y="2286868"/>
            <a:ext cx="52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</a:rPr>
              <a:t>T</a:t>
            </a:r>
            <a:endParaRPr lang="en-IN" sz="40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8426" y="2286868"/>
            <a:ext cx="52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</a:rPr>
              <a:t>H</a:t>
            </a:r>
            <a:endParaRPr lang="en-IN" sz="4000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4426" y="2286868"/>
            <a:ext cx="52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</a:rPr>
              <a:t>A</a:t>
            </a:r>
            <a:endParaRPr lang="en-IN" sz="4000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0426" y="2286868"/>
            <a:ext cx="52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</a:rPr>
              <a:t>N</a:t>
            </a:r>
            <a:endParaRPr lang="en-IN" sz="4000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6426" y="2286868"/>
            <a:ext cx="52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</a:rPr>
              <a:t>K</a:t>
            </a:r>
            <a:endParaRPr lang="en-IN" sz="4000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6110" y="3984372"/>
            <a:ext cx="52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/>
              <a:t>Y</a:t>
            </a:r>
            <a:endParaRPr lang="en-IN" sz="5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454988" y="3958357"/>
            <a:ext cx="52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/>
              <a:t>O</a:t>
            </a:r>
            <a:endParaRPr lang="en-IN" sz="5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9653866" y="3958357"/>
            <a:ext cx="52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/>
              <a:t>U</a:t>
            </a:r>
            <a:endParaRPr lang="en-IN" sz="54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167" y="729179"/>
            <a:ext cx="5352890" cy="1257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6000" dirty="0"/>
              <a:t>Presented by</a:t>
            </a:r>
            <a:endParaRPr lang="en-US" sz="6000" dirty="0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3" y="2818005"/>
            <a:ext cx="1210469" cy="15894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83" y="2842371"/>
            <a:ext cx="1210469" cy="15894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07" y="2842371"/>
            <a:ext cx="1210469" cy="15894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8" y="2824843"/>
            <a:ext cx="1210469" cy="15894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51" y="2824842"/>
            <a:ext cx="1210469" cy="15894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98" y="2842371"/>
            <a:ext cx="1210469" cy="15894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499706" y="5260952"/>
            <a:ext cx="13430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    AMIT    MADHAVI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97539" y="5249914"/>
            <a:ext cx="13430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BHUSHAN MAHAJAN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rot="10800000" flipH="1" flipV="1">
            <a:off x="4166030" y="5238944"/>
            <a:ext cx="14436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/>
              <a:t>LABHESH MAHAJAN</a:t>
            </a:r>
            <a:endParaRPr 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6657799" y="5238945"/>
            <a:ext cx="1443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VIRANJ MASDEKAR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 rot="10800000" flipH="1" flipV="1">
            <a:off x="8517653" y="5238944"/>
            <a:ext cx="15271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SHIVENDRA PANDEY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 rot="10800000" flipH="1" flipV="1">
            <a:off x="10428651" y="5249913"/>
            <a:ext cx="17633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PRATHAMESH PARDHIYE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2404" y="5949412"/>
            <a:ext cx="857659" cy="371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/>
              <a:t> B302</a:t>
            </a:r>
            <a:endParaRPr lang="en-US" b="1"/>
          </a:p>
        </p:txBody>
      </p:sp>
      <p:sp>
        <p:nvSpPr>
          <p:cNvPr id="38" name="TextBox 37"/>
          <p:cNvSpPr txBox="1"/>
          <p:nvPr/>
        </p:nvSpPr>
        <p:spPr>
          <a:xfrm>
            <a:off x="2538836" y="5943096"/>
            <a:ext cx="857659" cy="371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/>
              <a:t> B303</a:t>
            </a:r>
            <a:endParaRPr lang="en-US" b="1"/>
          </a:p>
        </p:txBody>
      </p:sp>
      <p:sp>
        <p:nvSpPr>
          <p:cNvPr id="40" name="TextBox 39"/>
          <p:cNvSpPr txBox="1"/>
          <p:nvPr/>
        </p:nvSpPr>
        <p:spPr>
          <a:xfrm>
            <a:off x="4399087" y="5943096"/>
            <a:ext cx="857659" cy="371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/>
              <a:t> B304</a:t>
            </a:r>
            <a:endParaRPr lang="en-US" b="1"/>
          </a:p>
        </p:txBody>
      </p:sp>
      <p:sp>
        <p:nvSpPr>
          <p:cNvPr id="42" name="TextBox 41"/>
          <p:cNvSpPr txBox="1"/>
          <p:nvPr/>
        </p:nvSpPr>
        <p:spPr>
          <a:xfrm>
            <a:off x="6878407" y="5943096"/>
            <a:ext cx="857659" cy="371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/>
              <a:t> B306</a:t>
            </a:r>
            <a:endParaRPr lang="en-US" b="1"/>
          </a:p>
        </p:txBody>
      </p:sp>
      <p:sp>
        <p:nvSpPr>
          <p:cNvPr id="44" name="TextBox 43"/>
          <p:cNvSpPr txBox="1"/>
          <p:nvPr/>
        </p:nvSpPr>
        <p:spPr>
          <a:xfrm>
            <a:off x="10870549" y="5969289"/>
            <a:ext cx="857659" cy="371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/>
              <a:t> B324</a:t>
            </a:r>
            <a:endParaRPr lang="en-US" b="1"/>
          </a:p>
        </p:txBody>
      </p:sp>
      <p:sp>
        <p:nvSpPr>
          <p:cNvPr id="46" name="TextBox 45"/>
          <p:cNvSpPr txBox="1"/>
          <p:nvPr/>
        </p:nvSpPr>
        <p:spPr>
          <a:xfrm>
            <a:off x="8852389" y="5943096"/>
            <a:ext cx="857659" cy="371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/>
              <a:t> B321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6665" y="118754"/>
            <a:ext cx="3342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Content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2039610" y="1042084"/>
            <a:ext cx="4389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1. Inverse Laplace 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006952" y="1774708"/>
            <a:ext cx="9035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2. Ordinary Differential Equation (ODE)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9608" y="3186799"/>
            <a:ext cx="5975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4. Solution of ODE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004335" y="3913505"/>
            <a:ext cx="3084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5. Formulae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004335" y="4615595"/>
            <a:ext cx="6516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6. Steps to solve ODE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039608" y="5376487"/>
            <a:ext cx="98289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7. Difference between Initial and </a:t>
            </a:r>
            <a:r>
              <a:rPr lang="en-IN" sz="3600" dirty="0" err="1"/>
              <a:t>Boundry</a:t>
            </a:r>
            <a:r>
              <a:rPr lang="en-IN" sz="3600" dirty="0"/>
              <a:t> </a:t>
            </a:r>
            <a:endParaRPr lang="en-IN" sz="3600" dirty="0"/>
          </a:p>
          <a:p>
            <a:r>
              <a:rPr lang="en-IN" sz="3600" dirty="0"/>
              <a:t>    Value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06952" y="2460093"/>
            <a:ext cx="4454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3. Applications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022" y="0"/>
            <a:ext cx="8687326" cy="2516655"/>
          </a:xfrm>
        </p:spPr>
        <p:txBody>
          <a:bodyPr>
            <a:normAutofit/>
          </a:bodyPr>
          <a:lstStyle/>
          <a:p>
            <a:r>
              <a:rPr lang="en-US" sz="5400" b="1" dirty="0"/>
              <a:t>What is Inverse Laplace Transform?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mathematics, the inverse Laplace transform of a function F(s) is the piecewise-continuous and exponentially-restricted real function f(t) which has the property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L{f}(s) = L{f(t)}(s) = F(s)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where ,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L denotes the Laplace transform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24" y="296394"/>
            <a:ext cx="9125311" cy="1280890"/>
          </a:xfrm>
        </p:spPr>
        <p:txBody>
          <a:bodyPr>
            <a:noAutofit/>
          </a:bodyPr>
          <a:lstStyle/>
          <a:p>
            <a:r>
              <a:rPr lang="en-US" sz="4000" b="1" dirty="0"/>
              <a:t>Ordinary Differential Equation (ODE)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035" y="1455781"/>
            <a:ext cx="9312965" cy="12808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If a differential equation contains only ordinary derivative of one or more dependent variable with respect to a single independent variable , it is said to be ordinary differential equation {ODE).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4985" y="1455781"/>
            <a:ext cx="2084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STATEMENT :</a:t>
            </a:r>
            <a:endParaRPr lang="en-IN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36258" y="5624052"/>
            <a:ext cx="60468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reeform: Shape 11"/>
          <p:cNvSpPr/>
          <p:nvPr/>
        </p:nvSpPr>
        <p:spPr>
          <a:xfrm>
            <a:off x="4306529" y="3578941"/>
            <a:ext cx="4896465" cy="2064757"/>
          </a:xfrm>
          <a:custGeom>
            <a:avLst/>
            <a:gdLst>
              <a:gd name="connsiteX0" fmla="*/ 0 w 4227871"/>
              <a:gd name="connsiteY0" fmla="*/ 2035278 h 2045111"/>
              <a:gd name="connsiteX1" fmla="*/ 1927122 w 4227871"/>
              <a:gd name="connsiteY1" fmla="*/ 1 h 2045111"/>
              <a:gd name="connsiteX2" fmla="*/ 4227871 w 4227871"/>
              <a:gd name="connsiteY2" fmla="*/ 2045111 h 204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7871" h="2045111">
                <a:moveTo>
                  <a:pt x="0" y="2035278"/>
                </a:moveTo>
                <a:cubicBezTo>
                  <a:pt x="611238" y="1016820"/>
                  <a:pt x="1222477" y="-1638"/>
                  <a:pt x="1927122" y="1"/>
                </a:cubicBezTo>
                <a:cubicBezTo>
                  <a:pt x="2631767" y="1640"/>
                  <a:pt x="3878826" y="1709175"/>
                  <a:pt x="4227871" y="2045111"/>
                </a:cubicBezTo>
              </a:path>
            </a:pathLst>
          </a:cu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506064" y="3450277"/>
            <a:ext cx="688258" cy="6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5506063" y="3991897"/>
            <a:ext cx="108155" cy="82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58796"/>
            <a:ext cx="8911687" cy="728828"/>
          </a:xfrm>
        </p:spPr>
        <p:txBody>
          <a:bodyPr/>
          <a:lstStyle/>
          <a:p>
            <a:r>
              <a:rPr lang="en-US" sz="3600" b="1" dirty="0"/>
              <a:t>Ordinary Differential Equation (ODE)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ODEs can determine how the state of a system is changing.</a:t>
            </a:r>
            <a:endParaRPr lang="en-US" sz="2400" dirty="0"/>
          </a:p>
          <a:p>
            <a:r>
              <a:rPr lang="en-US" sz="2400" dirty="0"/>
              <a:t>Thus, solving ODEs is important for many scientific fields because they arise whenever a relation is given for the change of a system. </a:t>
            </a:r>
            <a:endParaRPr lang="en-US" sz="2400" dirty="0"/>
          </a:p>
          <a:p>
            <a:r>
              <a:rPr lang="en-US" sz="2400" dirty="0"/>
              <a:t>Also using ODEs, functions can be defined easily as compared to graphs.</a:t>
            </a: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907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Applications </a:t>
            </a:r>
            <a:endParaRPr lang="en-IN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38943" y="1317031"/>
            <a:ext cx="2705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Medicine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72967" y="1778696"/>
            <a:ext cx="32724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For modelling cancer growth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     or spread of disease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147602" y="1317031"/>
            <a:ext cx="1642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Mechanics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69205" y="1778696"/>
            <a:ext cx="3923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 govern the laws of thermodynamics ,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elasticity , oscillations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29" y="4510781"/>
            <a:ext cx="1620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82906" y="4962506"/>
            <a:ext cx="3272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To determine amount of current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    flowing through a circuit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147602" y="4500841"/>
            <a:ext cx="6654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Biology</a:t>
            </a:r>
            <a:endParaRPr lang="en-IN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56833" y="4972445"/>
            <a:ext cx="2899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For determining growth of 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bacteria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837044" y="6060562"/>
            <a:ext cx="7494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AND MANY MORE ……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142" y="773400"/>
            <a:ext cx="8911687" cy="1280890"/>
          </a:xfrm>
        </p:spPr>
        <p:txBody>
          <a:bodyPr/>
          <a:lstStyle/>
          <a:p>
            <a:r>
              <a:rPr lang="en-US" b="1" dirty="0"/>
              <a:t>It is also used in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Newton’s Law of cooling</a:t>
            </a:r>
            <a:endParaRPr lang="en-US" sz="2800" dirty="0"/>
          </a:p>
          <a:p>
            <a:r>
              <a:rPr lang="en-US" sz="2800" dirty="0"/>
              <a:t>Population growth analysis</a:t>
            </a:r>
            <a:endParaRPr lang="en-US" sz="2800" dirty="0"/>
          </a:p>
          <a:p>
            <a:r>
              <a:rPr lang="en-US" sz="2800" dirty="0"/>
              <a:t> Motion of spring-mass system and simple harmonic motion.</a:t>
            </a:r>
            <a:endParaRPr lang="en-US" sz="2800" dirty="0"/>
          </a:p>
          <a:p>
            <a:r>
              <a:rPr lang="en-US" sz="2800" dirty="0"/>
              <a:t>In economics to find optimum investment strategy.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Thus, ODE is very important</a:t>
            </a:r>
            <a:br>
              <a:rPr lang="en-IN" sz="36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024" y="1088570"/>
            <a:ext cx="9115975" cy="5228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Along with this application , there are many more applications such as nuclear physics , biology , avionics </a:t>
            </a:r>
            <a:r>
              <a:rPr lang="en-US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which cannot be mentioned in a single presentation .</a:t>
            </a: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ODEs are used in many models to determine how the state of this model is changing (regarding time or another variable). Thus, ODEs are important for many scientific field</a:t>
            </a: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It has various application in day-to-day life . Thus it is necessary to learn how to solve various ODE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6295</Words>
  <Application>WPS Presentation</Application>
  <PresentationFormat>Widescreen</PresentationFormat>
  <Paragraphs>285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Wingdings 3</vt:lpstr>
      <vt:lpstr>Arial</vt:lpstr>
      <vt:lpstr>Algerian</vt:lpstr>
      <vt:lpstr>Calibri</vt:lpstr>
      <vt:lpstr>Times New Roman</vt:lpstr>
      <vt:lpstr>Cambria Math</vt:lpstr>
      <vt:lpstr>Century Gothic</vt:lpstr>
      <vt:lpstr>Microsoft YaHei</vt:lpstr>
      <vt:lpstr>Arial Unicode MS</vt:lpstr>
      <vt:lpstr>Wisp</vt:lpstr>
      <vt:lpstr>PowerPoint 演示文稿</vt:lpstr>
      <vt:lpstr>PowerPoint 演示文稿</vt:lpstr>
      <vt:lpstr>PowerPoint 演示文稿</vt:lpstr>
      <vt:lpstr>What is Inverse Laplace Transform?</vt:lpstr>
      <vt:lpstr>Ordinary Differential Equation (ODE)</vt:lpstr>
      <vt:lpstr>Ordinary Differential Equation (ODE)</vt:lpstr>
      <vt:lpstr>Applications </vt:lpstr>
      <vt:lpstr>It is also used in :</vt:lpstr>
      <vt:lpstr>Thus, ODE is very important </vt:lpstr>
      <vt:lpstr>Solution Of ordinary differential equation:-</vt:lpstr>
      <vt:lpstr>Formula:- The formula for Laplace transform of derivative is given by:-</vt:lpstr>
      <vt:lpstr>Steps to solve ODEs  using Laplace transform:-</vt:lpstr>
      <vt:lpstr>Difference between Initial and Boundary Value:-</vt:lpstr>
      <vt:lpstr>Examples:- a) Initial value problems:</vt:lpstr>
      <vt:lpstr>PowerPoint 演示文稿</vt:lpstr>
      <vt:lpstr>Boundary Value Problems: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91900</cp:lastModifiedBy>
  <cp:revision>17</cp:revision>
  <dcterms:created xsi:type="dcterms:W3CDTF">2021-11-19T14:48:00Z</dcterms:created>
  <dcterms:modified xsi:type="dcterms:W3CDTF">2021-11-23T15:28:27Z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918904ADE32A429FA18A698C8D14FB87</vt:lpwstr>
  </property>
  <property fmtid="{D5CDD505-2E9C-101B-9397-08002B2CF9AE}" pid="3" name="KSOProductBuildVer">
    <vt:lpwstr>1033-11.2.0.10382</vt:lpwstr>
  </property>
</Properties>
</file>