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448" r:id="rId5"/>
    <p:sldId id="2462" r:id="rId6"/>
    <p:sldId id="259" r:id="rId7"/>
    <p:sldId id="2465" r:id="rId8"/>
    <p:sldId id="2466" r:id="rId9"/>
    <p:sldId id="2467" r:id="rId10"/>
    <p:sldId id="2468" r:id="rId11"/>
    <p:sldId id="2469" r:id="rId12"/>
    <p:sldId id="2470" r:id="rId13"/>
    <p:sldId id="2471" r:id="rId14"/>
    <p:sldId id="2472" r:id="rId15"/>
    <p:sldId id="2473" r:id="rId16"/>
    <p:sldId id="2474" r:id="rId17"/>
    <p:sldId id="2475" r:id="rId18"/>
    <p:sldId id="260" r:id="rId19"/>
    <p:sldId id="243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38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2"/>
      </p:cViewPr>
      <p:guideLst>
        <p:guide orient="horz" pos="1992"/>
        <p:guide pos="3840"/>
        <p:guide orient="horz" pos="1389"/>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2/1/2021</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15</a:t>
            </a:fld>
            <a:endParaRPr lang="en-US" dirty="0"/>
          </a:p>
        </p:txBody>
      </p:sp>
    </p:spTree>
    <p:extLst>
      <p:ext uri="{BB962C8B-B14F-4D97-AF65-F5344CB8AC3E}">
        <p14:creationId xmlns:p14="http://schemas.microsoft.com/office/powerpoint/2010/main" val="136001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6.jpeg"/><Relationship Id="rId5" Type="http://schemas.openxmlformats.org/officeDocument/2006/relationships/image" Target="../media/image15.jpg"/><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296955"/>
            <a:ext cx="11490325" cy="1972591"/>
          </a:xfrm>
        </p:spPr>
        <p:txBody>
          <a:bodyPr/>
          <a:lstStyle/>
          <a:p>
            <a:r>
              <a:rPr lang="en-US" sz="4800" b="1" dirty="0"/>
              <a:t>SENTIMENT ANALYSIS</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3608511"/>
            <a:ext cx="4274976" cy="1355375"/>
          </a:xfrm>
        </p:spPr>
        <p:txBody>
          <a:bodyPr/>
          <a:lstStyle/>
          <a:p>
            <a:r>
              <a:rPr lang="en-US" dirty="0"/>
              <a:t>DWDM MINI PROJECT</a:t>
            </a:r>
          </a:p>
          <a:p>
            <a:r>
              <a:rPr lang="en-US" dirty="0"/>
              <a:t>GUIDED BY- AMIT SAVYANAVAR</a:t>
            </a:r>
          </a:p>
        </p:txBody>
      </p:sp>
      <p:sp>
        <p:nvSpPr>
          <p:cNvPr id="4" name="Text Placeholder 3">
            <a:extLst>
              <a:ext uri="{FF2B5EF4-FFF2-40B4-BE49-F238E27FC236}">
                <a16:creationId xmlns:a16="http://schemas.microsoft.com/office/drawing/2014/main" id="{782511DF-C17A-42DA-BFA3-25410B1C1628}"/>
              </a:ext>
            </a:extLst>
          </p:cNvPr>
          <p:cNvSpPr>
            <a:spLocks noGrp="1"/>
          </p:cNvSpPr>
          <p:nvPr>
            <p:ph type="body" sz="quarter" idx="12"/>
          </p:nvPr>
        </p:nvSpPr>
        <p:spPr/>
        <p:txBody>
          <a:bodyPr/>
          <a:lstStyle/>
          <a:p>
            <a:endParaRPr lang="en-IN" dirty="0"/>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197E-DC62-49F4-B729-3C68BD3D52F4}"/>
              </a:ext>
            </a:extLst>
          </p:cNvPr>
          <p:cNvSpPr>
            <a:spLocks noGrp="1"/>
          </p:cNvSpPr>
          <p:nvPr>
            <p:ph type="title"/>
          </p:nvPr>
        </p:nvSpPr>
        <p:spPr/>
        <p:txBody>
          <a:bodyPr/>
          <a:lstStyle/>
          <a:p>
            <a:r>
              <a:rPr lang="en-IN" dirty="0"/>
              <a:t>OUTPUT</a:t>
            </a:r>
          </a:p>
        </p:txBody>
      </p:sp>
      <p:sp>
        <p:nvSpPr>
          <p:cNvPr id="3" name="Slide Number Placeholder 2">
            <a:extLst>
              <a:ext uri="{FF2B5EF4-FFF2-40B4-BE49-F238E27FC236}">
                <a16:creationId xmlns:a16="http://schemas.microsoft.com/office/drawing/2014/main" id="{6C8A1D5B-755C-45EE-A9A3-0EFC418E398E}"/>
              </a:ext>
            </a:extLst>
          </p:cNvPr>
          <p:cNvSpPr>
            <a:spLocks noGrp="1"/>
          </p:cNvSpPr>
          <p:nvPr>
            <p:ph type="sldNum" sz="quarter" idx="11"/>
          </p:nvPr>
        </p:nvSpPr>
        <p:spPr/>
        <p:txBody>
          <a:bodyPr/>
          <a:lstStyle/>
          <a:p>
            <a:fld id="{8C2E478F-E849-4A8C-AF1F-CBCC78A7CBFA}" type="slidenum">
              <a:rPr lang="en-US" smtClean="0"/>
              <a:t>10</a:t>
            </a:fld>
            <a:endParaRPr lang="en-US" dirty="0"/>
          </a:p>
        </p:txBody>
      </p:sp>
      <p:pic>
        <p:nvPicPr>
          <p:cNvPr id="9" name="Picture 8" descr="Image for post">
            <a:extLst>
              <a:ext uri="{FF2B5EF4-FFF2-40B4-BE49-F238E27FC236}">
                <a16:creationId xmlns:a16="http://schemas.microsoft.com/office/drawing/2014/main" id="{815D2988-9E44-496C-BFE0-6FFBED58DC8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33556" y="2141890"/>
            <a:ext cx="4268389" cy="3715788"/>
          </a:xfrm>
          <a:prstGeom prst="rect">
            <a:avLst/>
          </a:prstGeom>
          <a:noFill/>
          <a:ln>
            <a:noFill/>
          </a:ln>
        </p:spPr>
      </p:pic>
      <p:pic>
        <p:nvPicPr>
          <p:cNvPr id="10" name="Picture 9">
            <a:extLst>
              <a:ext uri="{FF2B5EF4-FFF2-40B4-BE49-F238E27FC236}">
                <a16:creationId xmlns:a16="http://schemas.microsoft.com/office/drawing/2014/main" id="{DEAFC797-A8E9-49BB-8331-527F323F1EDF}"/>
              </a:ext>
            </a:extLst>
          </p:cNvPr>
          <p:cNvPicPr/>
          <p:nvPr/>
        </p:nvPicPr>
        <p:blipFill>
          <a:blip r:embed="rId3">
            <a:extLst>
              <a:ext uri="{28A0092B-C50C-407E-A947-70E740481C1C}">
                <a14:useLocalDpi xmlns:a14="http://schemas.microsoft.com/office/drawing/2010/main" val="0"/>
              </a:ext>
            </a:extLst>
          </a:blip>
          <a:stretch>
            <a:fillRect/>
          </a:stretch>
        </p:blipFill>
        <p:spPr>
          <a:xfrm>
            <a:off x="1472195" y="2692076"/>
            <a:ext cx="2595952" cy="1441385"/>
          </a:xfrm>
          <a:prstGeom prst="rect">
            <a:avLst/>
          </a:prstGeom>
        </p:spPr>
      </p:pic>
      <p:pic>
        <p:nvPicPr>
          <p:cNvPr id="11" name="Picture 10">
            <a:extLst>
              <a:ext uri="{FF2B5EF4-FFF2-40B4-BE49-F238E27FC236}">
                <a16:creationId xmlns:a16="http://schemas.microsoft.com/office/drawing/2014/main" id="{999C17F8-88BC-4F62-BA70-E5CD4DE32783}"/>
              </a:ext>
            </a:extLst>
          </p:cNvPr>
          <p:cNvPicPr/>
          <p:nvPr/>
        </p:nvPicPr>
        <p:blipFill>
          <a:blip r:embed="rId4">
            <a:extLst>
              <a:ext uri="{28A0092B-C50C-407E-A947-70E740481C1C}">
                <a14:useLocalDpi xmlns:a14="http://schemas.microsoft.com/office/drawing/2010/main" val="0"/>
              </a:ext>
            </a:extLst>
          </a:blip>
          <a:stretch>
            <a:fillRect/>
          </a:stretch>
        </p:blipFill>
        <p:spPr>
          <a:xfrm>
            <a:off x="1472194" y="5011144"/>
            <a:ext cx="2595953" cy="1441385"/>
          </a:xfrm>
          <a:prstGeom prst="rect">
            <a:avLst/>
          </a:prstGeom>
        </p:spPr>
      </p:pic>
      <p:sp>
        <p:nvSpPr>
          <p:cNvPr id="13" name="TextBox 12">
            <a:extLst>
              <a:ext uri="{FF2B5EF4-FFF2-40B4-BE49-F238E27FC236}">
                <a16:creationId xmlns:a16="http://schemas.microsoft.com/office/drawing/2014/main" id="{915BA357-6782-45E2-8608-746AD3CA37CF}"/>
              </a:ext>
            </a:extLst>
          </p:cNvPr>
          <p:cNvSpPr txBox="1"/>
          <p:nvPr/>
        </p:nvSpPr>
        <p:spPr>
          <a:xfrm>
            <a:off x="1136002" y="1957224"/>
            <a:ext cx="6097554" cy="369332"/>
          </a:xfrm>
          <a:prstGeom prst="rect">
            <a:avLst/>
          </a:prstGeom>
          <a:noFill/>
        </p:spPr>
        <p:txBody>
          <a:bodyPr wrap="square">
            <a:spAutoFit/>
          </a:bodyPr>
          <a:lstStyle/>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Machine Learning confusion matrix</a:t>
            </a:r>
            <a:endParaRPr lang="en-IN" sz="1800" dirty="0">
              <a:effectLst/>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EE3ED4D8-584A-4A48-897D-45558C5BA0E7}"/>
              </a:ext>
            </a:extLst>
          </p:cNvPr>
          <p:cNvSpPr txBox="1"/>
          <p:nvPr/>
        </p:nvSpPr>
        <p:spPr>
          <a:xfrm>
            <a:off x="1136002" y="4387636"/>
            <a:ext cx="6097554" cy="369332"/>
          </a:xfrm>
          <a:prstGeom prst="rect">
            <a:avLst/>
          </a:prstGeom>
          <a:noFill/>
        </p:spPr>
        <p:txBody>
          <a:bodyPr wrap="square">
            <a:spAutoFit/>
          </a:bodyPr>
          <a:lstStyle/>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Deep Learning confusion matrix</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17981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E48F-81F6-40B2-9A1C-47BA949A00D6}"/>
              </a:ext>
            </a:extLst>
          </p:cNvPr>
          <p:cNvSpPr>
            <a:spLocks noGrp="1"/>
          </p:cNvSpPr>
          <p:nvPr>
            <p:ph type="title"/>
          </p:nvPr>
        </p:nvSpPr>
        <p:spPr/>
        <p:txBody>
          <a:bodyPr/>
          <a:lstStyle/>
          <a:p>
            <a:r>
              <a:rPr lang="en-IN" dirty="0"/>
              <a:t>OUTPUT</a:t>
            </a:r>
          </a:p>
        </p:txBody>
      </p:sp>
      <p:sp>
        <p:nvSpPr>
          <p:cNvPr id="3" name="Slide Number Placeholder 2">
            <a:extLst>
              <a:ext uri="{FF2B5EF4-FFF2-40B4-BE49-F238E27FC236}">
                <a16:creationId xmlns:a16="http://schemas.microsoft.com/office/drawing/2014/main" id="{20DE065E-1CB8-4D79-80B5-21913527B0E6}"/>
              </a:ext>
            </a:extLst>
          </p:cNvPr>
          <p:cNvSpPr>
            <a:spLocks noGrp="1"/>
          </p:cNvSpPr>
          <p:nvPr>
            <p:ph type="sldNum" sz="quarter" idx="11"/>
          </p:nvPr>
        </p:nvSpPr>
        <p:spPr/>
        <p:txBody>
          <a:bodyPr/>
          <a:lstStyle/>
          <a:p>
            <a:fld id="{8C2E478F-E849-4A8C-AF1F-CBCC78A7CBFA}" type="slidenum">
              <a:rPr lang="en-US" smtClean="0"/>
              <a:t>11</a:t>
            </a:fld>
            <a:endParaRPr lang="en-US" dirty="0"/>
          </a:p>
        </p:txBody>
      </p:sp>
      <p:pic>
        <p:nvPicPr>
          <p:cNvPr id="4" name="Picture 3">
            <a:extLst>
              <a:ext uri="{FF2B5EF4-FFF2-40B4-BE49-F238E27FC236}">
                <a16:creationId xmlns:a16="http://schemas.microsoft.com/office/drawing/2014/main" id="{3E3B5E44-0394-4004-80F2-40CC7B378B1D}"/>
              </a:ext>
            </a:extLst>
          </p:cNvPr>
          <p:cNvPicPr/>
          <p:nvPr/>
        </p:nvPicPr>
        <p:blipFill>
          <a:blip r:embed="rId2">
            <a:extLst>
              <a:ext uri="{28A0092B-C50C-407E-A947-70E740481C1C}">
                <a14:useLocalDpi xmlns:a14="http://schemas.microsoft.com/office/drawing/2010/main" val="0"/>
              </a:ext>
            </a:extLst>
          </a:blip>
          <a:stretch>
            <a:fillRect/>
          </a:stretch>
        </p:blipFill>
        <p:spPr>
          <a:xfrm>
            <a:off x="2034727" y="2261004"/>
            <a:ext cx="6736049" cy="1930758"/>
          </a:xfrm>
          <a:prstGeom prst="rect">
            <a:avLst/>
          </a:prstGeom>
        </p:spPr>
      </p:pic>
      <p:pic>
        <p:nvPicPr>
          <p:cNvPr id="5" name="Picture 4">
            <a:extLst>
              <a:ext uri="{FF2B5EF4-FFF2-40B4-BE49-F238E27FC236}">
                <a16:creationId xmlns:a16="http://schemas.microsoft.com/office/drawing/2014/main" id="{61C45CC1-2EE5-4551-92DD-FD77608F29A8}"/>
              </a:ext>
            </a:extLst>
          </p:cNvPr>
          <p:cNvPicPr/>
          <p:nvPr/>
        </p:nvPicPr>
        <p:blipFill>
          <a:blip r:embed="rId3">
            <a:extLst>
              <a:ext uri="{28A0092B-C50C-407E-A947-70E740481C1C}">
                <a14:useLocalDpi xmlns:a14="http://schemas.microsoft.com/office/drawing/2010/main" val="0"/>
              </a:ext>
            </a:extLst>
          </a:blip>
          <a:stretch>
            <a:fillRect/>
          </a:stretch>
        </p:blipFill>
        <p:spPr>
          <a:xfrm>
            <a:off x="1960083" y="4740706"/>
            <a:ext cx="6810694" cy="1792091"/>
          </a:xfrm>
          <a:prstGeom prst="rect">
            <a:avLst/>
          </a:prstGeom>
        </p:spPr>
      </p:pic>
      <p:sp>
        <p:nvSpPr>
          <p:cNvPr id="7" name="TextBox 6">
            <a:extLst>
              <a:ext uri="{FF2B5EF4-FFF2-40B4-BE49-F238E27FC236}">
                <a16:creationId xmlns:a16="http://schemas.microsoft.com/office/drawing/2014/main" id="{92FA6568-B23E-4EEE-A0F3-C3E879FEA633}"/>
              </a:ext>
            </a:extLst>
          </p:cNvPr>
          <p:cNvSpPr txBox="1"/>
          <p:nvPr/>
        </p:nvSpPr>
        <p:spPr>
          <a:xfrm>
            <a:off x="1406590" y="1572265"/>
            <a:ext cx="6097554" cy="458074"/>
          </a:xfrm>
          <a:prstGeom prst="rect">
            <a:avLst/>
          </a:prstGeom>
          <a:noFill/>
        </p:spPr>
        <p:txBody>
          <a:bodyPr wrap="square">
            <a:spAutoFit/>
          </a:bodyPr>
          <a:lstStyle/>
          <a:p>
            <a:pPr marL="742950" lvl="1" indent="-285750">
              <a:lnSpc>
                <a:spcPct val="150000"/>
              </a:lnSpc>
              <a:buFont typeface="+mj-lt"/>
              <a:buAutoNum type="alphaLcPeriod"/>
              <a:tabLst>
                <a:tab pos="3811270" algn="l"/>
              </a:tabLst>
            </a:pPr>
            <a:r>
              <a:rPr lang="en-US" sz="1800" dirty="0">
                <a:effectLst/>
                <a:latin typeface="Times New Roman" panose="02020603050405020304" pitchFamily="18" charset="0"/>
                <a:ea typeface="Times New Roman" panose="02020603050405020304" pitchFamily="18" charset="0"/>
              </a:rPr>
              <a:t>Using Machine Learning approach </a:t>
            </a:r>
            <a:endParaRPr lang="en-IN" sz="16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7D4939B8-F4AC-498E-AD17-3515F9E2DDAD}"/>
              </a:ext>
            </a:extLst>
          </p:cNvPr>
          <p:cNvSpPr txBox="1"/>
          <p:nvPr/>
        </p:nvSpPr>
        <p:spPr>
          <a:xfrm>
            <a:off x="1406590" y="4371374"/>
            <a:ext cx="6097554" cy="369332"/>
          </a:xfrm>
          <a:prstGeom prst="rect">
            <a:avLst/>
          </a:prstGeom>
          <a:noFill/>
        </p:spPr>
        <p:txBody>
          <a:bodyPr wrap="square">
            <a:spAutoFit/>
          </a:bodyPr>
          <a:lstStyle/>
          <a:p>
            <a:pPr lvl="1"/>
            <a:r>
              <a:rPr lang="en-US" sz="1800" dirty="0">
                <a:effectLst/>
                <a:latin typeface="Times New Roman" panose="02020603050405020304" pitchFamily="18" charset="0"/>
                <a:ea typeface="Times New Roman" panose="02020603050405020304" pitchFamily="18" charset="0"/>
              </a:rPr>
              <a:t>b. Using Deep Learning Approach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25738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B032-DCCC-4F4B-8449-A5C9F9EC49F4}"/>
              </a:ext>
            </a:extLst>
          </p:cNvPr>
          <p:cNvSpPr>
            <a:spLocks noGrp="1"/>
          </p:cNvSpPr>
          <p:nvPr>
            <p:ph type="title"/>
          </p:nvPr>
        </p:nvSpPr>
        <p:spPr>
          <a:xfrm>
            <a:off x="546307" y="263939"/>
            <a:ext cx="11002962" cy="823913"/>
          </a:xfrm>
        </p:spPr>
        <p:txBody>
          <a:bodyPr/>
          <a:lstStyle/>
          <a:p>
            <a:br>
              <a:rPr lang="en-IN" sz="4800" dirty="0">
                <a:effectLst/>
                <a:latin typeface="Times New Roman" panose="02020603050405020304" pitchFamily="18" charset="0"/>
                <a:ea typeface="Times New Roman" panose="02020603050405020304" pitchFamily="18" charset="0"/>
              </a:rPr>
            </a:br>
            <a:r>
              <a:rPr lang="en-US" sz="4800" dirty="0">
                <a:effectLst/>
                <a:latin typeface="Times New Roman" panose="02020603050405020304" pitchFamily="18" charset="0"/>
                <a:ea typeface="Times New Roman" panose="02020603050405020304" pitchFamily="18" charset="0"/>
              </a:rPr>
              <a:t>Visualization Screenshots</a:t>
            </a:r>
            <a:endParaRPr lang="en-IN" dirty="0"/>
          </a:p>
        </p:txBody>
      </p:sp>
      <p:sp>
        <p:nvSpPr>
          <p:cNvPr id="3" name="Slide Number Placeholder 2">
            <a:extLst>
              <a:ext uri="{FF2B5EF4-FFF2-40B4-BE49-F238E27FC236}">
                <a16:creationId xmlns:a16="http://schemas.microsoft.com/office/drawing/2014/main" id="{311C66CD-C443-418D-9972-7D98582E735A}"/>
              </a:ext>
            </a:extLst>
          </p:cNvPr>
          <p:cNvSpPr>
            <a:spLocks noGrp="1"/>
          </p:cNvSpPr>
          <p:nvPr>
            <p:ph type="sldNum" sz="quarter" idx="11"/>
          </p:nvPr>
        </p:nvSpPr>
        <p:spPr/>
        <p:txBody>
          <a:bodyPr/>
          <a:lstStyle/>
          <a:p>
            <a:fld id="{8C2E478F-E849-4A8C-AF1F-CBCC78A7CBFA}" type="slidenum">
              <a:rPr lang="en-US" smtClean="0"/>
              <a:t>12</a:t>
            </a:fld>
            <a:endParaRPr lang="en-US" dirty="0"/>
          </a:p>
        </p:txBody>
      </p:sp>
      <p:pic>
        <p:nvPicPr>
          <p:cNvPr id="4" name="Picture 3">
            <a:extLst>
              <a:ext uri="{FF2B5EF4-FFF2-40B4-BE49-F238E27FC236}">
                <a16:creationId xmlns:a16="http://schemas.microsoft.com/office/drawing/2014/main" id="{13D4B2E4-BECA-4131-BF68-6D09B099F46D}"/>
              </a:ext>
            </a:extLst>
          </p:cNvPr>
          <p:cNvPicPr/>
          <p:nvPr/>
        </p:nvPicPr>
        <p:blipFill>
          <a:blip r:embed="rId2">
            <a:extLst>
              <a:ext uri="{28A0092B-C50C-407E-A947-70E740481C1C}">
                <a14:useLocalDpi xmlns:a14="http://schemas.microsoft.com/office/drawing/2010/main" val="0"/>
              </a:ext>
            </a:extLst>
          </a:blip>
          <a:stretch>
            <a:fillRect/>
          </a:stretch>
        </p:blipFill>
        <p:spPr>
          <a:xfrm>
            <a:off x="1961281" y="1858641"/>
            <a:ext cx="8143772" cy="4318224"/>
          </a:xfrm>
          <a:prstGeom prst="rect">
            <a:avLst/>
          </a:prstGeom>
        </p:spPr>
      </p:pic>
    </p:spTree>
    <p:extLst>
      <p:ext uri="{BB962C8B-B14F-4D97-AF65-F5344CB8AC3E}">
        <p14:creationId xmlns:p14="http://schemas.microsoft.com/office/powerpoint/2010/main" val="220713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02ED-FFA3-4521-8853-3795C28541A4}"/>
              </a:ext>
            </a:extLst>
          </p:cNvPr>
          <p:cNvSpPr>
            <a:spLocks noGrp="1"/>
          </p:cNvSpPr>
          <p:nvPr>
            <p:ph type="title"/>
          </p:nvPr>
        </p:nvSpPr>
        <p:spPr/>
        <p:txBody>
          <a:bodyPr/>
          <a:lstStyle/>
          <a:p>
            <a:r>
              <a:rPr lang="en-IN" dirty="0"/>
              <a:t>VISUALISATION SCREENSHOTS</a:t>
            </a:r>
          </a:p>
        </p:txBody>
      </p:sp>
      <p:sp>
        <p:nvSpPr>
          <p:cNvPr id="3" name="Slide Number Placeholder 2">
            <a:extLst>
              <a:ext uri="{FF2B5EF4-FFF2-40B4-BE49-F238E27FC236}">
                <a16:creationId xmlns:a16="http://schemas.microsoft.com/office/drawing/2014/main" id="{7328AC46-34B5-4EB0-A01B-5B868FDB6529}"/>
              </a:ext>
            </a:extLst>
          </p:cNvPr>
          <p:cNvSpPr>
            <a:spLocks noGrp="1"/>
          </p:cNvSpPr>
          <p:nvPr>
            <p:ph type="sldNum" sz="quarter" idx="11"/>
          </p:nvPr>
        </p:nvSpPr>
        <p:spPr/>
        <p:txBody>
          <a:bodyPr/>
          <a:lstStyle/>
          <a:p>
            <a:fld id="{8C2E478F-E849-4A8C-AF1F-CBCC78A7CBFA}" type="slidenum">
              <a:rPr lang="en-US" smtClean="0"/>
              <a:t>13</a:t>
            </a:fld>
            <a:endParaRPr lang="en-US" dirty="0"/>
          </a:p>
        </p:txBody>
      </p:sp>
      <p:pic>
        <p:nvPicPr>
          <p:cNvPr id="4" name="Picture 3">
            <a:extLst>
              <a:ext uri="{FF2B5EF4-FFF2-40B4-BE49-F238E27FC236}">
                <a16:creationId xmlns:a16="http://schemas.microsoft.com/office/drawing/2014/main" id="{F379D465-3E00-4B68-B6E0-E378BBC4CDFF}"/>
              </a:ext>
            </a:extLst>
          </p:cNvPr>
          <p:cNvPicPr/>
          <p:nvPr/>
        </p:nvPicPr>
        <p:blipFill>
          <a:blip r:embed="rId2">
            <a:extLst>
              <a:ext uri="{28A0092B-C50C-407E-A947-70E740481C1C}">
                <a14:useLocalDpi xmlns:a14="http://schemas.microsoft.com/office/drawing/2010/main" val="0"/>
              </a:ext>
            </a:extLst>
          </a:blip>
          <a:stretch>
            <a:fillRect/>
          </a:stretch>
        </p:blipFill>
        <p:spPr>
          <a:xfrm>
            <a:off x="1317469" y="2205038"/>
            <a:ext cx="8955535" cy="4141372"/>
          </a:xfrm>
          <a:prstGeom prst="rect">
            <a:avLst/>
          </a:prstGeom>
        </p:spPr>
      </p:pic>
    </p:spTree>
    <p:extLst>
      <p:ext uri="{BB962C8B-B14F-4D97-AF65-F5344CB8AC3E}">
        <p14:creationId xmlns:p14="http://schemas.microsoft.com/office/powerpoint/2010/main" val="3851515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D68C-B71F-4411-AF9C-C32281D157E1}"/>
              </a:ext>
            </a:extLst>
          </p:cNvPr>
          <p:cNvSpPr>
            <a:spLocks noGrp="1"/>
          </p:cNvSpPr>
          <p:nvPr>
            <p:ph type="title"/>
          </p:nvPr>
        </p:nvSpPr>
        <p:spPr/>
        <p:txBody>
          <a:bodyPr/>
          <a:lstStyle/>
          <a:p>
            <a:r>
              <a:rPr lang="en-IN" dirty="0"/>
              <a:t>CONCLUSION</a:t>
            </a:r>
          </a:p>
        </p:txBody>
      </p:sp>
      <p:sp>
        <p:nvSpPr>
          <p:cNvPr id="3" name="Slide Number Placeholder 2">
            <a:extLst>
              <a:ext uri="{FF2B5EF4-FFF2-40B4-BE49-F238E27FC236}">
                <a16:creationId xmlns:a16="http://schemas.microsoft.com/office/drawing/2014/main" id="{C172D289-6C85-49A6-9F16-A831B85F7FD9}"/>
              </a:ext>
            </a:extLst>
          </p:cNvPr>
          <p:cNvSpPr>
            <a:spLocks noGrp="1"/>
          </p:cNvSpPr>
          <p:nvPr>
            <p:ph type="sldNum" sz="quarter" idx="11"/>
          </p:nvPr>
        </p:nvSpPr>
        <p:spPr/>
        <p:txBody>
          <a:bodyPr/>
          <a:lstStyle/>
          <a:p>
            <a:fld id="{8C2E478F-E849-4A8C-AF1F-CBCC78A7CBFA}" type="slidenum">
              <a:rPr lang="en-US" smtClean="0"/>
              <a:t>14</a:t>
            </a:fld>
            <a:endParaRPr lang="en-US" dirty="0"/>
          </a:p>
        </p:txBody>
      </p:sp>
      <p:sp>
        <p:nvSpPr>
          <p:cNvPr id="5" name="TextBox 4">
            <a:extLst>
              <a:ext uri="{FF2B5EF4-FFF2-40B4-BE49-F238E27FC236}">
                <a16:creationId xmlns:a16="http://schemas.microsoft.com/office/drawing/2014/main" id="{441E7A75-1E38-4F61-B2DB-6F54C8FABF6E}"/>
              </a:ext>
            </a:extLst>
          </p:cNvPr>
          <p:cNvSpPr txBox="1"/>
          <p:nvPr/>
        </p:nvSpPr>
        <p:spPr>
          <a:xfrm>
            <a:off x="354563" y="1591704"/>
            <a:ext cx="11439331" cy="4197559"/>
          </a:xfrm>
          <a:prstGeom prst="rect">
            <a:avLst/>
          </a:prstGeom>
          <a:noFill/>
        </p:spPr>
        <p:txBody>
          <a:bodyPr wrap="square">
            <a:spAutoFit/>
          </a:bodyPr>
          <a:lstStyle/>
          <a:p>
            <a:pPr>
              <a:lnSpc>
                <a:spcPct val="150000"/>
              </a:lnSpc>
              <a:tabLst>
                <a:tab pos="3811270" algn="l"/>
              </a:tabLst>
            </a:pPr>
            <a:r>
              <a:rPr lang="en-US" sz="1800" dirty="0">
                <a:effectLst/>
                <a:latin typeface="Times New Roman" panose="02020603050405020304" pitchFamily="18" charset="0"/>
                <a:ea typeface="Times New Roman" panose="02020603050405020304" pitchFamily="18" charset="0"/>
              </a:rPr>
              <a:t>The growth of sentiment analysis </a:t>
            </a:r>
            <a:r>
              <a:rPr lang="en-US" dirty="0">
                <a:latin typeface="Times New Roman" panose="02020603050405020304" pitchFamily="18" charset="0"/>
                <a:ea typeface="Times New Roman" panose="02020603050405020304" pitchFamily="18" charset="0"/>
              </a:rPr>
              <a:t>is</a:t>
            </a:r>
            <a:r>
              <a:rPr lang="en-US" sz="1800" dirty="0">
                <a:effectLst/>
                <a:latin typeface="Times New Roman" panose="02020603050405020304" pitchFamily="18" charset="0"/>
                <a:ea typeface="Times New Roman" panose="02020603050405020304" pitchFamily="18" charset="0"/>
              </a:rPr>
              <a:t> one of the most active research areas of the last 10 years is due to different reasons. First, sentiment analysis has a wide array of applications, in almost every domain. </a:t>
            </a:r>
          </a:p>
          <a:p>
            <a:pPr>
              <a:lnSpc>
                <a:spcPct val="150000"/>
              </a:lnSpc>
              <a:tabLst>
                <a:tab pos="3811270" algn="l"/>
              </a:tabLst>
            </a:pPr>
            <a:r>
              <a:rPr lang="en-US" sz="1800" dirty="0">
                <a:effectLst/>
                <a:latin typeface="Times New Roman" panose="02020603050405020304" pitchFamily="18" charset="0"/>
                <a:ea typeface="Times New Roman" panose="02020603050405020304" pitchFamily="18" charset="0"/>
              </a:rPr>
              <a:t>Second, it offers many challenging research problems that have never been studied before. Third, with the advent of the big data technologies, we now have a huge volume of opinionated data recorded and easily accessible in digital forms on the web. </a:t>
            </a:r>
          </a:p>
          <a:p>
            <a:pPr>
              <a:lnSpc>
                <a:spcPct val="150000"/>
              </a:lnSpc>
              <a:tabLst>
                <a:tab pos="3811270" algn="l"/>
              </a:tabLst>
            </a:pPr>
            <a:r>
              <a:rPr lang="en-US" sz="1800" dirty="0">
                <a:effectLst/>
                <a:latin typeface="Times New Roman" panose="02020603050405020304" pitchFamily="18" charset="0"/>
                <a:ea typeface="Times New Roman" panose="02020603050405020304" pitchFamily="18" charset="0"/>
              </a:rPr>
              <a:t>These reasons have motivated the recent advances in the state of the art presented in this chapter. Most of the work regarding polarity classification usually considers text as unique information to infer sentiment, disregarding that social networks are actually networked environments. </a:t>
            </a:r>
          </a:p>
          <a:p>
            <a:pPr>
              <a:lnSpc>
                <a:spcPct val="150000"/>
              </a:lnSpc>
              <a:tabLst>
                <a:tab pos="3811270" algn="l"/>
              </a:tabLst>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nSpc>
                <a:spcPct val="150000"/>
              </a:lnSpc>
              <a:tabLst>
                <a:tab pos="3811270" algn="l"/>
              </a:tabLst>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61192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p:txBody>
          <a:bodyPr/>
          <a:lstStyle/>
          <a:p>
            <a:r>
              <a:rPr lang="en-US" dirty="0"/>
              <a:t>Meet the team</a:t>
            </a:r>
          </a:p>
        </p:txBody>
      </p:sp>
      <p:sp>
        <p:nvSpPr>
          <p:cNvPr id="13" name="Content Placeholder 12">
            <a:extLst>
              <a:ext uri="{FF2B5EF4-FFF2-40B4-BE49-F238E27FC236}">
                <a16:creationId xmlns:a16="http://schemas.microsoft.com/office/drawing/2014/main" id="{A4E49AC7-7A73-4B51-BDF6-EABA3162F4B7}"/>
              </a:ext>
            </a:extLst>
          </p:cNvPr>
          <p:cNvSpPr>
            <a:spLocks noGrp="1"/>
          </p:cNvSpPr>
          <p:nvPr>
            <p:ph idx="1"/>
          </p:nvPr>
        </p:nvSpPr>
        <p:spPr>
          <a:xfrm>
            <a:off x="7752521" y="1385512"/>
            <a:ext cx="4018722" cy="4636392"/>
          </a:xfrm>
        </p:spPr>
        <p:txBody>
          <a:bodyPr>
            <a:normAutofit/>
          </a:bodyPr>
          <a:lstStyle/>
          <a:p>
            <a:pPr marL="0" indent="0">
              <a:buNone/>
            </a:pPr>
            <a:r>
              <a:rPr lang="en-US" sz="1800" spc="300" dirty="0"/>
              <a:t>BHUSHAN PANDE</a:t>
            </a:r>
          </a:p>
          <a:p>
            <a:pPr marL="0" indent="0">
              <a:lnSpc>
                <a:spcPct val="100000"/>
              </a:lnSpc>
              <a:buNone/>
            </a:pPr>
            <a:r>
              <a:rPr lang="en-US" sz="1500" b="1" dirty="0"/>
              <a:t>PF06</a:t>
            </a:r>
          </a:p>
          <a:p>
            <a:pPr marL="0" indent="0">
              <a:lnSpc>
                <a:spcPct val="100000"/>
              </a:lnSpc>
              <a:buNone/>
            </a:pPr>
            <a:endParaRPr lang="en-US" sz="1500" spc="300" dirty="0"/>
          </a:p>
          <a:p>
            <a:pPr marL="0" indent="0">
              <a:lnSpc>
                <a:spcPct val="100000"/>
              </a:lnSpc>
              <a:buNone/>
            </a:pPr>
            <a:r>
              <a:rPr lang="en-US" sz="1800" spc="300" dirty="0" err="1"/>
              <a:t>Kavisha</a:t>
            </a:r>
            <a:r>
              <a:rPr lang="en-US" sz="1800" spc="300" dirty="0"/>
              <a:t> Tayal</a:t>
            </a:r>
          </a:p>
          <a:p>
            <a:pPr marL="0" indent="0">
              <a:lnSpc>
                <a:spcPct val="100000"/>
              </a:lnSpc>
              <a:buNone/>
            </a:pPr>
            <a:r>
              <a:rPr lang="en-US" sz="1500" b="1" dirty="0"/>
              <a:t>PF13</a:t>
            </a:r>
          </a:p>
          <a:p>
            <a:pPr marL="0" indent="0">
              <a:buNone/>
            </a:pPr>
            <a:r>
              <a:rPr lang="en-US" sz="1800" spc="300" dirty="0"/>
              <a:t>PRATHAMESH JADHAV</a:t>
            </a:r>
          </a:p>
          <a:p>
            <a:pPr marL="0" indent="0">
              <a:lnSpc>
                <a:spcPct val="100000"/>
              </a:lnSpc>
              <a:buNone/>
            </a:pPr>
            <a:r>
              <a:rPr lang="en-US" sz="1500" b="1" dirty="0"/>
              <a:t>PF12</a:t>
            </a:r>
          </a:p>
          <a:p>
            <a:pPr marL="0" indent="0">
              <a:buNone/>
            </a:pPr>
            <a:r>
              <a:rPr lang="en-US" sz="1800" spc="300" dirty="0"/>
              <a:t>ROHIT JADHAV</a:t>
            </a:r>
            <a:r>
              <a:rPr lang="en-US" sz="1800" dirty="0"/>
              <a:t> </a:t>
            </a:r>
          </a:p>
          <a:p>
            <a:pPr marL="0" indent="0">
              <a:lnSpc>
                <a:spcPct val="100000"/>
              </a:lnSpc>
              <a:buNone/>
            </a:pPr>
            <a:r>
              <a:rPr lang="en-US" sz="1500" b="1" dirty="0"/>
              <a:t>PF15</a:t>
            </a:r>
          </a:p>
        </p:txBody>
      </p:sp>
      <p:sp>
        <p:nvSpPr>
          <p:cNvPr id="6" name="Slide Number Placeholder 5">
            <a:extLst>
              <a:ext uri="{FF2B5EF4-FFF2-40B4-BE49-F238E27FC236}">
                <a16:creationId xmlns:a16="http://schemas.microsoft.com/office/drawing/2014/main" id="{929F2A82-A1C3-4571-9ED3-A0EC079893EC}"/>
              </a:ext>
            </a:extLst>
          </p:cNvPr>
          <p:cNvSpPr>
            <a:spLocks noGrp="1"/>
          </p:cNvSpPr>
          <p:nvPr>
            <p:ph type="sldNum" sz="quarter" idx="4"/>
          </p:nvPr>
        </p:nvSpPr>
        <p:spPr/>
        <p:txBody>
          <a:bodyPr/>
          <a:lstStyle/>
          <a:p>
            <a:fld id="{8C2E478F-E849-4A8C-AF1F-CBCC78A7CBFA}" type="slidenum">
              <a:rPr lang="en-US" smtClean="0"/>
              <a:t>15</a:t>
            </a:fld>
            <a:endParaRPr lang="en-US" dirty="0"/>
          </a:p>
        </p:txBody>
      </p:sp>
      <p:pic>
        <p:nvPicPr>
          <p:cNvPr id="10" name="Picture Placeholder 9">
            <a:extLst>
              <a:ext uri="{FF2B5EF4-FFF2-40B4-BE49-F238E27FC236}">
                <a16:creationId xmlns:a16="http://schemas.microsoft.com/office/drawing/2014/main" id="{8D8C9EFE-138D-4049-93A3-91C78F92F302}"/>
              </a:ext>
            </a:extLst>
          </p:cNvPr>
          <p:cNvPicPr>
            <a:picLocks noGrp="1" noChangeAspect="1"/>
          </p:cNvPicPr>
          <p:nvPr>
            <p:ph type="pic" sz="quarter" idx="15"/>
          </p:nvPr>
        </p:nvPicPr>
        <p:blipFill>
          <a:blip r:embed="rId3"/>
          <a:srcRect t="19897" b="19897"/>
          <a:stretch>
            <a:fillRect/>
          </a:stretch>
        </p:blipFill>
        <p:spPr>
          <a:xfrm>
            <a:off x="4116614" y="1263840"/>
            <a:ext cx="2997200" cy="1781979"/>
          </a:xfrm>
        </p:spPr>
      </p:pic>
      <p:pic>
        <p:nvPicPr>
          <p:cNvPr id="19" name="Picture Placeholder 18">
            <a:extLst>
              <a:ext uri="{FF2B5EF4-FFF2-40B4-BE49-F238E27FC236}">
                <a16:creationId xmlns:a16="http://schemas.microsoft.com/office/drawing/2014/main" id="{972C5AFB-FDA6-4B7B-ACFA-6C46D860F9D9}"/>
              </a:ext>
            </a:extLst>
          </p:cNvPr>
          <p:cNvPicPr>
            <a:picLocks noGrp="1" noChangeAspect="1"/>
          </p:cNvPicPr>
          <p:nvPr>
            <p:ph type="pic" sz="quarter" idx="14"/>
          </p:nvPr>
        </p:nvPicPr>
        <p:blipFill>
          <a:blip r:embed="rId4"/>
          <a:srcRect t="20260" b="20260"/>
          <a:stretch>
            <a:fillRect/>
          </a:stretch>
        </p:blipFill>
        <p:spPr>
          <a:xfrm>
            <a:off x="714868" y="1263841"/>
            <a:ext cx="2997200" cy="1781979"/>
          </a:xfrm>
        </p:spPr>
      </p:pic>
      <p:pic>
        <p:nvPicPr>
          <p:cNvPr id="30" name="Picture Placeholder 29">
            <a:extLst>
              <a:ext uri="{FF2B5EF4-FFF2-40B4-BE49-F238E27FC236}">
                <a16:creationId xmlns:a16="http://schemas.microsoft.com/office/drawing/2014/main" id="{3A43F901-51F2-4F5D-9A61-D3A3DD9BC52E}"/>
              </a:ext>
            </a:extLst>
          </p:cNvPr>
          <p:cNvPicPr>
            <a:picLocks noGrp="1" noChangeAspect="1"/>
          </p:cNvPicPr>
          <p:nvPr>
            <p:ph type="pic" sz="quarter" idx="17"/>
          </p:nvPr>
        </p:nvPicPr>
        <p:blipFill>
          <a:blip r:embed="rId5"/>
          <a:srcRect t="20260" b="20260"/>
          <a:stretch>
            <a:fillRect/>
          </a:stretch>
        </p:blipFill>
        <p:spPr>
          <a:xfrm>
            <a:off x="4116614" y="4363207"/>
            <a:ext cx="2997200" cy="1781979"/>
          </a:xfrm>
        </p:spPr>
      </p:pic>
      <p:pic>
        <p:nvPicPr>
          <p:cNvPr id="40" name="Picture Placeholder 39">
            <a:extLst>
              <a:ext uri="{FF2B5EF4-FFF2-40B4-BE49-F238E27FC236}">
                <a16:creationId xmlns:a16="http://schemas.microsoft.com/office/drawing/2014/main" id="{60902AFA-0589-4528-905F-F29D2D943542}"/>
              </a:ext>
            </a:extLst>
          </p:cNvPr>
          <p:cNvPicPr>
            <a:picLocks noGrp="1" noChangeAspect="1"/>
          </p:cNvPicPr>
          <p:nvPr>
            <p:ph type="pic" sz="quarter" idx="16"/>
          </p:nvPr>
        </p:nvPicPr>
        <p:blipFill>
          <a:blip r:embed="rId6"/>
          <a:srcRect t="11155" b="11155"/>
          <a:stretch>
            <a:fillRect/>
          </a:stretch>
        </p:blipFill>
        <p:spPr>
          <a:xfrm>
            <a:off x="597788" y="4363206"/>
            <a:ext cx="2997200" cy="1781979"/>
          </a:xfrm>
        </p:spPr>
      </p:pic>
    </p:spTree>
    <p:extLst>
      <p:ext uri="{BB962C8B-B14F-4D97-AF65-F5344CB8AC3E}">
        <p14:creationId xmlns:p14="http://schemas.microsoft.com/office/powerpoint/2010/main" val="2720361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31255"/>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989046"/>
            <a:ext cx="10787270" cy="3097762"/>
          </a:xfrm>
        </p:spPr>
        <p:txBody>
          <a:bodyPr>
            <a:normAutofit/>
          </a:bodyPr>
          <a:lstStyle/>
          <a:p>
            <a:r>
              <a:rPr lang="en-US" sz="7200" b="1" spc="300" dirty="0"/>
              <a:t>THANK YOU</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924923" y="111082"/>
            <a:ext cx="4846320" cy="1435947"/>
          </a:xfrm>
        </p:spPr>
        <p:txBody>
          <a:bodyPr/>
          <a:lstStyle/>
          <a:p>
            <a:r>
              <a:rPr lang="en-US" u="sng"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7003503" y="1225606"/>
            <a:ext cx="4989714" cy="5072557"/>
          </a:xfrm>
        </p:spPr>
        <p:txBody>
          <a:bodyPr/>
          <a:lstStyle/>
          <a:p>
            <a:r>
              <a:rPr lang="en-US" sz="1700" dirty="0"/>
              <a:t>PROBLEM STATEMENT</a:t>
            </a:r>
          </a:p>
          <a:p>
            <a:r>
              <a:rPr lang="en-US" sz="1700" dirty="0"/>
              <a:t>OBJECTIVES</a:t>
            </a:r>
          </a:p>
          <a:p>
            <a:r>
              <a:rPr lang="en-US" sz="1700" dirty="0"/>
              <a:t>TOOLS USED</a:t>
            </a:r>
          </a:p>
          <a:p>
            <a:r>
              <a:rPr lang="en-US" sz="1700" dirty="0"/>
              <a:t>DATASET DESCRIPTION</a:t>
            </a:r>
          </a:p>
          <a:p>
            <a:r>
              <a:rPr lang="en-US" sz="1700" dirty="0"/>
              <a:t>DATA PREPROCESSING</a:t>
            </a:r>
          </a:p>
          <a:p>
            <a:r>
              <a:rPr lang="en-US" sz="1700" dirty="0"/>
              <a:t>SYSTEM ARCHITECTURE</a:t>
            </a:r>
          </a:p>
          <a:p>
            <a:r>
              <a:rPr lang="en-US" sz="1700" dirty="0"/>
              <a:t>DATA MINING TASKS </a:t>
            </a:r>
          </a:p>
          <a:p>
            <a:r>
              <a:rPr lang="en-US" sz="1700" dirty="0"/>
              <a:t>OUTPUT</a:t>
            </a:r>
          </a:p>
          <a:p>
            <a:r>
              <a:rPr lang="en-US" sz="1700" dirty="0"/>
              <a:t>VISUALISATION</a:t>
            </a:r>
          </a:p>
          <a:p>
            <a:r>
              <a:rPr lang="en-US" sz="1700" dirty="0"/>
              <a:t>CONCLUSION</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b="1" dirty="0"/>
              <a:t>PROBLEM STATEMENT</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5800799" y="1551481"/>
            <a:ext cx="6192418" cy="4470141"/>
          </a:xfrm>
        </p:spPr>
        <p:txBody>
          <a:bodyPr>
            <a:normAutofit/>
          </a:bodyPr>
          <a:lstStyle/>
          <a:p>
            <a:pPr marL="0" indent="0">
              <a:lnSpc>
                <a:spcPct val="100000"/>
              </a:lnSpc>
              <a:buNone/>
            </a:pPr>
            <a:endParaRPr lang="en-US" sz="1800" dirty="0">
              <a:effectLst/>
              <a:latin typeface="Times New Roman" panose="02020603050405020304" pitchFamily="18" charset="0"/>
              <a:ea typeface="Times New Roman" panose="02020603050405020304" pitchFamily="18" charset="0"/>
            </a:endParaRPr>
          </a:p>
          <a:p>
            <a:pPr marL="0" indent="0">
              <a:lnSpc>
                <a:spcPct val="100000"/>
              </a:lnSpc>
              <a:buNone/>
            </a:pPr>
            <a:endParaRPr lang="en-US" sz="1800" dirty="0">
              <a:latin typeface="Times New Roman" panose="02020603050405020304" pitchFamily="18" charset="0"/>
              <a:ea typeface="Times New Roman" panose="02020603050405020304" pitchFamily="18" charset="0"/>
            </a:endParaRPr>
          </a:p>
          <a:p>
            <a:pPr marL="0" indent="0">
              <a:lnSpc>
                <a:spcPct val="100000"/>
              </a:lnSpc>
              <a:buNone/>
            </a:pPr>
            <a:r>
              <a:rPr lang="en-US" sz="1800" dirty="0">
                <a:effectLst/>
                <a:latin typeface="Times New Roman" panose="02020603050405020304" pitchFamily="18" charset="0"/>
                <a:ea typeface="Times New Roman" panose="02020603050405020304" pitchFamily="18" charset="0"/>
              </a:rPr>
              <a:t>To classify the polarity of a given text at the document, sentence or feature – whether the expressed opinion in a document, a sentence or an entity is positive, negative or neutral. </a:t>
            </a:r>
          </a:p>
          <a:p>
            <a:pPr marL="0" indent="0">
              <a:lnSpc>
                <a:spcPct val="100000"/>
              </a:lnSpc>
              <a:buNone/>
            </a:pPr>
            <a:r>
              <a:rPr lang="en-US" sz="1800" dirty="0">
                <a:effectLst/>
                <a:latin typeface="Times New Roman" panose="02020603050405020304" pitchFamily="18" charset="0"/>
                <a:ea typeface="Times New Roman" panose="02020603050405020304" pitchFamily="18" charset="0"/>
              </a:rPr>
              <a:t>To use IMDb dataset, preprocess the data, remove any noise from data and to classify if the reviews given to any movie are positive, negative or neutral by using machine learning and deep learning, monkey learn API and BIGML approaches. </a:t>
            </a:r>
            <a:endParaRPr lang="en-IN" sz="1800" dirty="0">
              <a:effectLst/>
              <a:latin typeface="Times New Roman" panose="02020603050405020304" pitchFamily="18" charset="0"/>
              <a:ea typeface="Times New Roman" panose="02020603050405020304" pitchFamily="18" charset="0"/>
            </a:endParaRPr>
          </a:p>
          <a:p>
            <a:pPr marL="0" indent="0">
              <a:lnSpc>
                <a:spcPct val="100000"/>
              </a:lnSpc>
              <a:buNone/>
            </a:pPr>
            <a:endParaRPr lang="en-US" sz="1600" dirty="0">
              <a:cs typeface="Biome Light" panose="020B03030302040208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D319-6C7F-4BE2-B2F6-6E7889197421}"/>
              </a:ext>
            </a:extLst>
          </p:cNvPr>
          <p:cNvSpPr>
            <a:spLocks noGrp="1"/>
          </p:cNvSpPr>
          <p:nvPr>
            <p:ph type="title"/>
          </p:nvPr>
        </p:nvSpPr>
        <p:spPr/>
        <p:txBody>
          <a:bodyPr/>
          <a:lstStyle/>
          <a:p>
            <a:r>
              <a:rPr lang="en-IN" dirty="0"/>
              <a:t>OBJECTIVES</a:t>
            </a:r>
          </a:p>
        </p:txBody>
      </p:sp>
      <p:sp>
        <p:nvSpPr>
          <p:cNvPr id="3" name="Slide Number Placeholder 2">
            <a:extLst>
              <a:ext uri="{FF2B5EF4-FFF2-40B4-BE49-F238E27FC236}">
                <a16:creationId xmlns:a16="http://schemas.microsoft.com/office/drawing/2014/main" id="{63E5760B-7B20-4999-87C8-2F5C57B3AB11}"/>
              </a:ext>
            </a:extLst>
          </p:cNvPr>
          <p:cNvSpPr>
            <a:spLocks noGrp="1"/>
          </p:cNvSpPr>
          <p:nvPr>
            <p:ph type="sldNum" sz="quarter" idx="11"/>
          </p:nvPr>
        </p:nvSpPr>
        <p:spPr/>
        <p:txBody>
          <a:bodyPr/>
          <a:lstStyle/>
          <a:p>
            <a:fld id="{8C2E478F-E849-4A8C-AF1F-CBCC78A7CBFA}" type="slidenum">
              <a:rPr lang="en-US" smtClean="0"/>
              <a:t>4</a:t>
            </a:fld>
            <a:endParaRPr lang="en-US" dirty="0"/>
          </a:p>
        </p:txBody>
      </p:sp>
      <p:sp>
        <p:nvSpPr>
          <p:cNvPr id="5" name="TextBox 4">
            <a:extLst>
              <a:ext uri="{FF2B5EF4-FFF2-40B4-BE49-F238E27FC236}">
                <a16:creationId xmlns:a16="http://schemas.microsoft.com/office/drawing/2014/main" id="{554973CB-8BC7-4931-8E63-00DF12CCA8FE}"/>
              </a:ext>
            </a:extLst>
          </p:cNvPr>
          <p:cNvSpPr txBox="1"/>
          <p:nvPr/>
        </p:nvSpPr>
        <p:spPr>
          <a:xfrm>
            <a:off x="1670180" y="1790089"/>
            <a:ext cx="8761443" cy="2956387"/>
          </a:xfrm>
          <a:prstGeom prst="rect">
            <a:avLst/>
          </a:prstGeom>
          <a:noFill/>
        </p:spPr>
        <p:txBody>
          <a:bodyPr wrap="square">
            <a:spAutoFit/>
          </a:bodyPr>
          <a:lstStyle/>
          <a:p>
            <a:pPr marL="285750" indent="-285750">
              <a:lnSpc>
                <a:spcPct val="150000"/>
              </a:lnSpc>
              <a:buFont typeface="Arial" panose="020B0604020202020204" pitchFamily="34" charset="0"/>
              <a:buChar char="•"/>
              <a:tabLst>
                <a:tab pos="3811270" algn="l"/>
              </a:tabLst>
            </a:pPr>
            <a:r>
              <a:rPr lang="en-US" sz="1800" dirty="0">
                <a:effectLst/>
                <a:latin typeface="Times New Roman" panose="02020603050405020304" pitchFamily="18" charset="0"/>
                <a:ea typeface="Times New Roman" panose="02020603050405020304" pitchFamily="18" charset="0"/>
              </a:rPr>
              <a:t>To use Pandas, </a:t>
            </a:r>
            <a:r>
              <a:rPr lang="en-US" sz="1800" dirty="0" err="1">
                <a:effectLst/>
                <a:latin typeface="Times New Roman" panose="02020603050405020304" pitchFamily="18" charset="0"/>
                <a:ea typeface="Times New Roman" panose="02020603050405020304" pitchFamily="18" charset="0"/>
              </a:rPr>
              <a:t>Keras</a:t>
            </a:r>
            <a:r>
              <a:rPr lang="en-US" sz="1800" dirty="0">
                <a:effectLst/>
                <a:latin typeface="Times New Roman" panose="02020603050405020304" pitchFamily="18" charset="0"/>
                <a:ea typeface="Times New Roman" panose="02020603050405020304" pitchFamily="18" charset="0"/>
              </a:rPr>
              <a:t>, NLTK, </a:t>
            </a:r>
            <a:r>
              <a:rPr lang="en-US" sz="1800" dirty="0" err="1">
                <a:effectLst/>
                <a:latin typeface="Times New Roman" panose="02020603050405020304" pitchFamily="18" charset="0"/>
                <a:ea typeface="Times New Roman" panose="02020603050405020304" pitchFamily="18" charset="0"/>
              </a:rPr>
              <a:t>Numpy</a:t>
            </a:r>
            <a:r>
              <a:rPr lang="en-US" sz="1800" dirty="0">
                <a:effectLst/>
                <a:latin typeface="Times New Roman" panose="02020603050405020304" pitchFamily="18" charset="0"/>
                <a:ea typeface="Times New Roman" panose="02020603050405020304" pitchFamily="18" charset="0"/>
              </a:rPr>
              <a:t>, Monkey Learn API to classify the sentiment of any sentence. </a:t>
            </a:r>
            <a:endParaRPr lang="en-US" dirty="0">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tabLst>
                <a:tab pos="3811270" algn="l"/>
              </a:tabLst>
            </a:pPr>
            <a:r>
              <a:rPr lang="en-US" sz="1800" dirty="0">
                <a:effectLst/>
                <a:latin typeface="Times New Roman" panose="02020603050405020304" pitchFamily="18" charset="0"/>
                <a:ea typeface="Times New Roman" panose="02020603050405020304" pitchFamily="18" charset="0"/>
              </a:rPr>
              <a:t>To try different machine learning and deep learning approaches to classify the sentiments.</a:t>
            </a:r>
          </a:p>
          <a:p>
            <a:pPr marL="285750" indent="-285750">
              <a:lnSpc>
                <a:spcPct val="150000"/>
              </a:lnSpc>
              <a:buFont typeface="Arial" panose="020B0604020202020204" pitchFamily="34" charset="0"/>
              <a:buChar char="•"/>
              <a:tabLst>
                <a:tab pos="3811270" algn="l"/>
              </a:tabLst>
            </a:pPr>
            <a:r>
              <a:rPr lang="en-US" sz="1800" dirty="0">
                <a:effectLst/>
                <a:latin typeface="Times New Roman" panose="02020603050405020304" pitchFamily="18" charset="0"/>
                <a:ea typeface="Times New Roman" panose="02020603050405020304" pitchFamily="18" charset="0"/>
              </a:rPr>
              <a:t>To use Word Tokenization and identifying different “</a:t>
            </a:r>
            <a:r>
              <a:rPr lang="en-US" sz="1800" dirty="0" err="1">
                <a:effectLst/>
                <a:latin typeface="Times New Roman" panose="02020603050405020304" pitchFamily="18" charset="0"/>
                <a:ea typeface="Times New Roman" panose="02020603050405020304" pitchFamily="18" charset="0"/>
              </a:rPr>
              <a:t>stopwords</a:t>
            </a:r>
            <a:r>
              <a:rPr lang="en-US" sz="1800" dirty="0">
                <a:effectLst/>
                <a:latin typeface="Times New Roman" panose="02020603050405020304" pitchFamily="18" charset="0"/>
                <a:ea typeface="Times New Roman" panose="02020603050405020304" pitchFamily="18" charset="0"/>
              </a:rPr>
              <a:t>” from the dataset to steam the data.</a:t>
            </a:r>
          </a:p>
          <a:p>
            <a:pPr marL="285750" indent="-285750">
              <a:lnSpc>
                <a:spcPct val="150000"/>
              </a:lnSpc>
              <a:buFont typeface="Arial" panose="020B0604020202020204" pitchFamily="34" charset="0"/>
              <a:buChar char="•"/>
              <a:tabLst>
                <a:tab pos="3811270" algn="l"/>
              </a:tabLst>
            </a:pPr>
            <a:r>
              <a:rPr lang="en-US" sz="1800" dirty="0">
                <a:effectLst/>
                <a:latin typeface="Times New Roman" panose="02020603050405020304" pitchFamily="18" charset="0"/>
                <a:ea typeface="Times New Roman" panose="02020603050405020304" pitchFamily="18" charset="0"/>
              </a:rPr>
              <a:t>To use Naïve Bayes Classifiers. </a:t>
            </a:r>
            <a:endParaRPr lang="en-US" dirty="0">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tabLst>
                <a:tab pos="3811270" algn="l"/>
              </a:tabLst>
            </a:pPr>
            <a:r>
              <a:rPr lang="en-US" sz="1800" dirty="0">
                <a:effectLst/>
                <a:latin typeface="Times New Roman" panose="02020603050405020304" pitchFamily="18" charset="0"/>
                <a:ea typeface="Times New Roman" panose="02020603050405020304" pitchFamily="18" charset="0"/>
              </a:rPr>
              <a:t>To implement neural networks for data classification</a:t>
            </a:r>
            <a:endParaRPr lang="en-IN" dirty="0"/>
          </a:p>
        </p:txBody>
      </p:sp>
    </p:spTree>
    <p:extLst>
      <p:ext uri="{BB962C8B-B14F-4D97-AF65-F5344CB8AC3E}">
        <p14:creationId xmlns:p14="http://schemas.microsoft.com/office/powerpoint/2010/main" val="49380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A6532-F469-4A39-BCC7-173248D84367}"/>
              </a:ext>
            </a:extLst>
          </p:cNvPr>
          <p:cNvSpPr>
            <a:spLocks noGrp="1"/>
          </p:cNvSpPr>
          <p:nvPr>
            <p:ph type="title"/>
          </p:nvPr>
        </p:nvSpPr>
        <p:spPr/>
        <p:txBody>
          <a:bodyPr/>
          <a:lstStyle/>
          <a:p>
            <a:r>
              <a:rPr lang="en-IN" dirty="0"/>
              <a:t>TOOLS USED</a:t>
            </a:r>
          </a:p>
        </p:txBody>
      </p:sp>
      <p:sp>
        <p:nvSpPr>
          <p:cNvPr id="3" name="Slide Number Placeholder 2">
            <a:extLst>
              <a:ext uri="{FF2B5EF4-FFF2-40B4-BE49-F238E27FC236}">
                <a16:creationId xmlns:a16="http://schemas.microsoft.com/office/drawing/2014/main" id="{3E6D924D-647C-4777-A907-D1E1E2E81B5B}"/>
              </a:ext>
            </a:extLst>
          </p:cNvPr>
          <p:cNvSpPr>
            <a:spLocks noGrp="1"/>
          </p:cNvSpPr>
          <p:nvPr>
            <p:ph type="sldNum" sz="quarter" idx="11"/>
          </p:nvPr>
        </p:nvSpPr>
        <p:spPr/>
        <p:txBody>
          <a:bodyPr/>
          <a:lstStyle/>
          <a:p>
            <a:fld id="{8C2E478F-E849-4A8C-AF1F-CBCC78A7CBFA}" type="slidenum">
              <a:rPr lang="en-US" smtClean="0"/>
              <a:t>5</a:t>
            </a:fld>
            <a:endParaRPr lang="en-US" dirty="0"/>
          </a:p>
        </p:txBody>
      </p:sp>
      <p:sp>
        <p:nvSpPr>
          <p:cNvPr id="5" name="TextBox 4">
            <a:extLst>
              <a:ext uri="{FF2B5EF4-FFF2-40B4-BE49-F238E27FC236}">
                <a16:creationId xmlns:a16="http://schemas.microsoft.com/office/drawing/2014/main" id="{E2F3EFE3-D922-4EDD-9DA5-24F6D47DC092}"/>
              </a:ext>
            </a:extLst>
          </p:cNvPr>
          <p:cNvSpPr txBox="1"/>
          <p:nvPr/>
        </p:nvSpPr>
        <p:spPr>
          <a:xfrm>
            <a:off x="688912" y="2092127"/>
            <a:ext cx="6097554" cy="2673745"/>
          </a:xfrm>
          <a:prstGeom prst="rect">
            <a:avLst/>
          </a:prstGeom>
          <a:noFill/>
        </p:spPr>
        <p:txBody>
          <a:bodyPr wrap="square">
            <a:spAutoFit/>
          </a:bodyPr>
          <a:lstStyle/>
          <a:p>
            <a:pPr marL="342900" lvl="0" indent="-342900">
              <a:lnSpc>
                <a:spcPct val="150000"/>
              </a:lnSpc>
              <a:buFont typeface="+mj-lt"/>
              <a:buAutoNum type="arabicPeriod"/>
              <a:tabLst>
                <a:tab pos="457200" algn="l"/>
                <a:tab pos="914400" algn="l"/>
                <a:tab pos="1371600" algn="l"/>
                <a:tab pos="1752600" algn="l"/>
              </a:tabLst>
            </a:pPr>
            <a:r>
              <a:rPr lang="en-US" sz="2000" dirty="0">
                <a:effectLst/>
                <a:latin typeface="Times New Roman" panose="02020603050405020304" pitchFamily="18" charset="0"/>
                <a:ea typeface="Times New Roman" panose="02020603050405020304" pitchFamily="18" charset="0"/>
              </a:rPr>
              <a:t>NLTK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tabLst>
                <a:tab pos="457200" algn="l"/>
                <a:tab pos="914400" algn="l"/>
                <a:tab pos="1371600" algn="l"/>
                <a:tab pos="1752600" algn="l"/>
              </a:tabLst>
            </a:pPr>
            <a:r>
              <a:rPr lang="en-US" sz="2000" dirty="0">
                <a:effectLst/>
                <a:latin typeface="Times New Roman" panose="02020603050405020304" pitchFamily="18" charset="0"/>
                <a:ea typeface="Times New Roman" panose="02020603050405020304" pitchFamily="18" charset="0"/>
              </a:rPr>
              <a:t>RE</a:t>
            </a:r>
            <a:r>
              <a:rPr lang="en-US" sz="1800" dirty="0">
                <a:solidFill>
                  <a:srgbClr val="222222"/>
                </a:solidFill>
                <a:effectLst/>
                <a:latin typeface="Arial" panose="020B060402020202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pPr>
            <a:r>
              <a:rPr lang="en-US" sz="2000" dirty="0" err="1">
                <a:effectLst/>
                <a:latin typeface="Times New Roman" panose="02020603050405020304" pitchFamily="18" charset="0"/>
                <a:ea typeface="Times New Roman" panose="02020603050405020304" pitchFamily="18" charset="0"/>
              </a:rPr>
              <a:t>Keras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tabLst>
                <a:tab pos="457200" algn="l"/>
                <a:tab pos="914400" algn="l"/>
                <a:tab pos="1371600" algn="l"/>
                <a:tab pos="1752600" algn="l"/>
              </a:tabLst>
            </a:pPr>
            <a:r>
              <a:rPr lang="en-US" sz="1800" dirty="0">
                <a:solidFill>
                  <a:srgbClr val="222222"/>
                </a:solidFill>
                <a:effectLst/>
                <a:latin typeface="Arial" panose="020B0604020202020204" pitchFamily="34" charset="0"/>
                <a:ea typeface="Times New Roman" panose="02020603050405020304" pitchFamily="18" charset="0"/>
              </a:rPr>
              <a:t>Pandas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tabLst>
                <a:tab pos="457200" algn="l"/>
                <a:tab pos="914400" algn="l"/>
                <a:tab pos="1371600" algn="l"/>
                <a:tab pos="1752600" algn="l"/>
              </a:tabLst>
            </a:pPr>
            <a:r>
              <a:rPr lang="en-US" sz="1800" dirty="0">
                <a:solidFill>
                  <a:srgbClr val="222222"/>
                </a:solidFill>
                <a:effectLst/>
                <a:latin typeface="Arial" panose="020B0604020202020204" pitchFamily="34" charset="0"/>
                <a:ea typeface="Times New Roman" panose="02020603050405020304" pitchFamily="18" charset="0"/>
              </a:rPr>
              <a:t>NumPy</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tabLst>
                <a:tab pos="457200" algn="l"/>
                <a:tab pos="914400" algn="l"/>
                <a:tab pos="1371600" algn="l"/>
                <a:tab pos="1752600" algn="l"/>
              </a:tabLst>
            </a:pPr>
            <a:r>
              <a:rPr lang="en-US" sz="1800" dirty="0">
                <a:solidFill>
                  <a:srgbClr val="222222"/>
                </a:solidFill>
                <a:effectLst/>
                <a:latin typeface="Arial" panose="020B0604020202020204" pitchFamily="34" charset="0"/>
                <a:ea typeface="Times New Roman" panose="02020603050405020304" pitchFamily="18" charset="0"/>
              </a:rPr>
              <a:t>Monkey Learn API</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6161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AF98F-670E-4248-BB60-56D0EF4BCC78}"/>
              </a:ext>
            </a:extLst>
          </p:cNvPr>
          <p:cNvSpPr>
            <a:spLocks noGrp="1"/>
          </p:cNvSpPr>
          <p:nvPr>
            <p:ph type="title"/>
          </p:nvPr>
        </p:nvSpPr>
        <p:spPr/>
        <p:txBody>
          <a:bodyPr/>
          <a:lstStyle/>
          <a:p>
            <a:r>
              <a:rPr lang="en-IN" dirty="0"/>
              <a:t>DATASET DESCRIPTION</a:t>
            </a:r>
          </a:p>
        </p:txBody>
      </p:sp>
      <p:sp>
        <p:nvSpPr>
          <p:cNvPr id="3" name="Slide Number Placeholder 2">
            <a:extLst>
              <a:ext uri="{FF2B5EF4-FFF2-40B4-BE49-F238E27FC236}">
                <a16:creationId xmlns:a16="http://schemas.microsoft.com/office/drawing/2014/main" id="{D0C223FF-72E1-4DEB-9A35-EE1495560805}"/>
              </a:ext>
            </a:extLst>
          </p:cNvPr>
          <p:cNvSpPr>
            <a:spLocks noGrp="1"/>
          </p:cNvSpPr>
          <p:nvPr>
            <p:ph type="sldNum" sz="quarter" idx="11"/>
          </p:nvPr>
        </p:nvSpPr>
        <p:spPr/>
        <p:txBody>
          <a:bodyPr/>
          <a:lstStyle/>
          <a:p>
            <a:fld id="{8C2E478F-E849-4A8C-AF1F-CBCC78A7CBFA}" type="slidenum">
              <a:rPr lang="en-US" smtClean="0"/>
              <a:t>6</a:t>
            </a:fld>
            <a:endParaRPr lang="en-US" dirty="0"/>
          </a:p>
        </p:txBody>
      </p:sp>
      <p:sp>
        <p:nvSpPr>
          <p:cNvPr id="5" name="TextBox 4">
            <a:extLst>
              <a:ext uri="{FF2B5EF4-FFF2-40B4-BE49-F238E27FC236}">
                <a16:creationId xmlns:a16="http://schemas.microsoft.com/office/drawing/2014/main" id="{A30D3E93-01A3-44C4-B78E-87CF94984BC8}"/>
              </a:ext>
            </a:extLst>
          </p:cNvPr>
          <p:cNvSpPr txBox="1"/>
          <p:nvPr/>
        </p:nvSpPr>
        <p:spPr>
          <a:xfrm>
            <a:off x="958719" y="1680139"/>
            <a:ext cx="8446537" cy="4089838"/>
          </a:xfrm>
          <a:prstGeom prst="rect">
            <a:avLst/>
          </a:prstGeom>
          <a:noFill/>
        </p:spPr>
        <p:txBody>
          <a:bodyPr wrap="square">
            <a:spAutoFit/>
          </a:bodyPr>
          <a:lstStyle/>
          <a:p>
            <a:pPr>
              <a:lnSpc>
                <a:spcPct val="150000"/>
              </a:lnSpc>
              <a:spcAft>
                <a:spcPts val="800"/>
              </a:spcAft>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This is a movie dataset which is the collection of movie reviews from IMDB dataset having 10K movie reviews for natural language processing or Text analytics. </a:t>
            </a:r>
          </a:p>
          <a:p>
            <a:pPr marL="285750" indent="-285750">
              <a:lnSpc>
                <a:spcPct val="150000"/>
              </a:lnSpc>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This is a dataset for binary sentiment classification containing substantially more data than previous benchmark datasets. We provide a set of 8,000 highly polar movie reviews for training and 2,000 for testing.</a:t>
            </a:r>
          </a:p>
          <a:p>
            <a:pPr marL="285750" indent="-285750">
              <a:lnSpc>
                <a:spcPct val="150000"/>
              </a:lnSpc>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So, predict the number of positive and negative reviews using either classification or deep learning algorithms. This dataset contains two columns namely, review and sentiment.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74797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C758-5795-4183-9F24-308F9BAD207F}"/>
              </a:ext>
            </a:extLst>
          </p:cNvPr>
          <p:cNvSpPr>
            <a:spLocks noGrp="1"/>
          </p:cNvSpPr>
          <p:nvPr>
            <p:ph type="title"/>
          </p:nvPr>
        </p:nvSpPr>
        <p:spPr/>
        <p:txBody>
          <a:bodyPr/>
          <a:lstStyle/>
          <a:p>
            <a:r>
              <a:rPr lang="en-IN" dirty="0"/>
              <a:t>DATASET PREPROCESSING</a:t>
            </a:r>
          </a:p>
        </p:txBody>
      </p:sp>
      <p:sp>
        <p:nvSpPr>
          <p:cNvPr id="3" name="Slide Number Placeholder 2">
            <a:extLst>
              <a:ext uri="{FF2B5EF4-FFF2-40B4-BE49-F238E27FC236}">
                <a16:creationId xmlns:a16="http://schemas.microsoft.com/office/drawing/2014/main" id="{0CD87CF1-EE78-4361-AF12-1A37E08BCFF5}"/>
              </a:ext>
            </a:extLst>
          </p:cNvPr>
          <p:cNvSpPr>
            <a:spLocks noGrp="1"/>
          </p:cNvSpPr>
          <p:nvPr>
            <p:ph type="sldNum" sz="quarter" idx="11"/>
          </p:nvPr>
        </p:nvSpPr>
        <p:spPr/>
        <p:txBody>
          <a:bodyPr/>
          <a:lstStyle/>
          <a:p>
            <a:fld id="{8C2E478F-E849-4A8C-AF1F-CBCC78A7CBFA}" type="slidenum">
              <a:rPr lang="en-US" smtClean="0"/>
              <a:t>7</a:t>
            </a:fld>
            <a:endParaRPr lang="en-US" dirty="0"/>
          </a:p>
        </p:txBody>
      </p:sp>
      <p:sp>
        <p:nvSpPr>
          <p:cNvPr id="5" name="TextBox 4">
            <a:extLst>
              <a:ext uri="{FF2B5EF4-FFF2-40B4-BE49-F238E27FC236}">
                <a16:creationId xmlns:a16="http://schemas.microsoft.com/office/drawing/2014/main" id="{0D280717-1EEF-4F55-A1BE-3225FCDD3CDB}"/>
              </a:ext>
            </a:extLst>
          </p:cNvPr>
          <p:cNvSpPr txBox="1"/>
          <p:nvPr/>
        </p:nvSpPr>
        <p:spPr>
          <a:xfrm>
            <a:off x="594518" y="2760556"/>
            <a:ext cx="6291473" cy="2073901"/>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Word Tokenization</a:t>
            </a:r>
            <a:endParaRPr lang="en-IN" sz="1600" dirty="0">
              <a:effectLst/>
              <a:latin typeface="Times New Roman" panose="02020603050405020304" pitchFamily="18" charset="0"/>
              <a:ea typeface="Times New Roman" panose="02020603050405020304" pitchFamily="18" charset="0"/>
            </a:endParaRPr>
          </a:p>
          <a:p>
            <a:pPr fontAlgn="base">
              <a:lnSpc>
                <a:spcPct val="150000"/>
              </a:lnSpc>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342900" lvl="0" indent="-342900" fontAlgn="base">
              <a:lnSpc>
                <a:spcPct val="150000"/>
              </a:lnSpc>
              <a:buFont typeface="Symbol" panose="05050102010706020507" pitchFamily="18" charset="2"/>
              <a:buChar char=""/>
            </a:pPr>
            <a:r>
              <a:rPr lang="en-US" sz="1800" b="1" dirty="0">
                <a:solidFill>
                  <a:srgbClr val="000000"/>
                </a:solidFill>
                <a:effectLst/>
                <a:latin typeface="Times New Roman" panose="02020603050405020304" pitchFamily="18" charset="0"/>
                <a:ea typeface="Times New Roman" panose="02020603050405020304" pitchFamily="18" charset="0"/>
              </a:rPr>
              <a:t>Identifying stop words</a:t>
            </a:r>
            <a:endParaRPr lang="en-IN" sz="1600" b="1" dirty="0">
              <a:solidFill>
                <a:srgbClr val="000000"/>
              </a:solidFill>
              <a:latin typeface="Times New Roman" panose="02020603050405020304" pitchFamily="18" charset="0"/>
              <a:ea typeface="Times New Roman" panose="02020603050405020304" pitchFamily="18" charset="0"/>
            </a:endParaRPr>
          </a:p>
          <a:p>
            <a:pPr marL="342900" lvl="0" indent="-342900" fontAlgn="base">
              <a:lnSpc>
                <a:spcPct val="150000"/>
              </a:lnSpc>
              <a:buFont typeface="Symbol" panose="05050102010706020507" pitchFamily="18" charset="2"/>
              <a:buChar char=""/>
            </a:pPr>
            <a:endParaRPr lang="en-IN" sz="1600" dirty="0">
              <a:effectLst/>
              <a:latin typeface="Times New Roman" panose="02020603050405020304" pitchFamily="18" charset="0"/>
              <a:ea typeface="Times New Roman" panose="02020603050405020304" pitchFamily="18" charset="0"/>
            </a:endParaRPr>
          </a:p>
          <a:p>
            <a:pPr marL="342900" lvl="0" indent="-342900" fontAlgn="base">
              <a:lnSpc>
                <a:spcPct val="150000"/>
              </a:lnSpc>
              <a:spcAft>
                <a:spcPts val="75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Times New Roman" panose="02020603050405020304" pitchFamily="18" charset="0"/>
              </a:rPr>
              <a:t>Stemming</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34407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733F0-EF9E-4747-9EDC-36FDD720914C}"/>
              </a:ext>
            </a:extLst>
          </p:cNvPr>
          <p:cNvSpPr>
            <a:spLocks noGrp="1"/>
          </p:cNvSpPr>
          <p:nvPr>
            <p:ph type="title"/>
          </p:nvPr>
        </p:nvSpPr>
        <p:spPr/>
        <p:txBody>
          <a:bodyPr/>
          <a:lstStyle/>
          <a:p>
            <a:r>
              <a:rPr lang="en-IN" dirty="0"/>
              <a:t>SYSTEM ARCHITECTURE</a:t>
            </a:r>
          </a:p>
        </p:txBody>
      </p:sp>
      <p:sp>
        <p:nvSpPr>
          <p:cNvPr id="3" name="Slide Number Placeholder 2">
            <a:extLst>
              <a:ext uri="{FF2B5EF4-FFF2-40B4-BE49-F238E27FC236}">
                <a16:creationId xmlns:a16="http://schemas.microsoft.com/office/drawing/2014/main" id="{24E01E31-A18C-4B30-B3F5-3F3957028A42}"/>
              </a:ext>
            </a:extLst>
          </p:cNvPr>
          <p:cNvSpPr>
            <a:spLocks noGrp="1"/>
          </p:cNvSpPr>
          <p:nvPr>
            <p:ph type="sldNum" sz="quarter" idx="11"/>
          </p:nvPr>
        </p:nvSpPr>
        <p:spPr/>
        <p:txBody>
          <a:bodyPr/>
          <a:lstStyle/>
          <a:p>
            <a:fld id="{8C2E478F-E849-4A8C-AF1F-CBCC78A7CBFA}" type="slidenum">
              <a:rPr lang="en-US" smtClean="0"/>
              <a:t>8</a:t>
            </a:fld>
            <a:endParaRPr lang="en-US" dirty="0"/>
          </a:p>
        </p:txBody>
      </p:sp>
      <p:pic>
        <p:nvPicPr>
          <p:cNvPr id="4" name="Picture 3" descr="Sentiment Analysis System Architecture | Download Scientific Diagram">
            <a:extLst>
              <a:ext uri="{FF2B5EF4-FFF2-40B4-BE49-F238E27FC236}">
                <a16:creationId xmlns:a16="http://schemas.microsoft.com/office/drawing/2014/main" id="{67FC9AC8-C2CA-4A62-B342-C110E5A614C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25176" y="2333313"/>
            <a:ext cx="7182718" cy="3619617"/>
          </a:xfrm>
          <a:prstGeom prst="rect">
            <a:avLst/>
          </a:prstGeom>
          <a:noFill/>
          <a:ln>
            <a:noFill/>
          </a:ln>
        </p:spPr>
      </p:pic>
    </p:spTree>
    <p:extLst>
      <p:ext uri="{BB962C8B-B14F-4D97-AF65-F5344CB8AC3E}">
        <p14:creationId xmlns:p14="http://schemas.microsoft.com/office/powerpoint/2010/main" val="1633772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2F20A-4D1F-4180-8E10-411866558AFF}"/>
              </a:ext>
            </a:extLst>
          </p:cNvPr>
          <p:cNvSpPr>
            <a:spLocks noGrp="1"/>
          </p:cNvSpPr>
          <p:nvPr>
            <p:ph type="title"/>
          </p:nvPr>
        </p:nvSpPr>
        <p:spPr/>
        <p:txBody>
          <a:bodyPr/>
          <a:lstStyle/>
          <a:p>
            <a:r>
              <a:rPr lang="en-IN" dirty="0"/>
              <a:t>DATA MINING TASK PERFORMED</a:t>
            </a:r>
          </a:p>
        </p:txBody>
      </p:sp>
      <p:sp>
        <p:nvSpPr>
          <p:cNvPr id="3" name="Slide Number Placeholder 2">
            <a:extLst>
              <a:ext uri="{FF2B5EF4-FFF2-40B4-BE49-F238E27FC236}">
                <a16:creationId xmlns:a16="http://schemas.microsoft.com/office/drawing/2014/main" id="{B868A347-3910-4379-9AE5-54193C9C0931}"/>
              </a:ext>
            </a:extLst>
          </p:cNvPr>
          <p:cNvSpPr>
            <a:spLocks noGrp="1"/>
          </p:cNvSpPr>
          <p:nvPr>
            <p:ph type="sldNum" sz="quarter" idx="11"/>
          </p:nvPr>
        </p:nvSpPr>
        <p:spPr/>
        <p:txBody>
          <a:bodyPr/>
          <a:lstStyle/>
          <a:p>
            <a:fld id="{8C2E478F-E849-4A8C-AF1F-CBCC78A7CBFA}" type="slidenum">
              <a:rPr lang="en-US" smtClean="0"/>
              <a:t>9</a:t>
            </a:fld>
            <a:endParaRPr lang="en-US" dirty="0"/>
          </a:p>
        </p:txBody>
      </p:sp>
      <p:sp>
        <p:nvSpPr>
          <p:cNvPr id="5" name="TextBox 4">
            <a:extLst>
              <a:ext uri="{FF2B5EF4-FFF2-40B4-BE49-F238E27FC236}">
                <a16:creationId xmlns:a16="http://schemas.microsoft.com/office/drawing/2014/main" id="{A297C2BD-991B-49B3-9A61-CA3461F70EC1}"/>
              </a:ext>
            </a:extLst>
          </p:cNvPr>
          <p:cNvSpPr txBox="1"/>
          <p:nvPr/>
        </p:nvSpPr>
        <p:spPr>
          <a:xfrm>
            <a:off x="1453243" y="2012513"/>
            <a:ext cx="6097554" cy="458074"/>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Text Classification:</a:t>
            </a:r>
            <a:endParaRPr lang="en-IN" sz="16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8B10DF80-3E6C-466C-917C-2295C03E79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79395" y="2974871"/>
            <a:ext cx="7696654" cy="3285970"/>
          </a:xfrm>
          <a:prstGeom prst="rect">
            <a:avLst/>
          </a:prstGeom>
          <a:noFill/>
          <a:ln>
            <a:noFill/>
          </a:ln>
        </p:spPr>
      </p:pic>
    </p:spTree>
    <p:extLst>
      <p:ext uri="{BB962C8B-B14F-4D97-AF65-F5344CB8AC3E}">
        <p14:creationId xmlns:p14="http://schemas.microsoft.com/office/powerpoint/2010/main" val="2232661505"/>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92</TotalTime>
  <Words>489</Words>
  <Application>Microsoft Office PowerPoint</Application>
  <PresentationFormat>Widescreen</PresentationFormat>
  <Paragraphs>92</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Symbol</vt:lpstr>
      <vt:lpstr>Times New Roman</vt:lpstr>
      <vt:lpstr>Wingdings</vt:lpstr>
      <vt:lpstr>Office Theme</vt:lpstr>
      <vt:lpstr>SENTIMENT ANALYSIS</vt:lpstr>
      <vt:lpstr>Agenda</vt:lpstr>
      <vt:lpstr>PROBLEM STATEMENT</vt:lpstr>
      <vt:lpstr>OBJECTIVES</vt:lpstr>
      <vt:lpstr>TOOLS USED</vt:lpstr>
      <vt:lpstr>DATASET DESCRIPTION</vt:lpstr>
      <vt:lpstr>DATASET PREPROCESSING</vt:lpstr>
      <vt:lpstr>SYSTEM ARCHITECTURE</vt:lpstr>
      <vt:lpstr>DATA MINING TASK PERFORMED</vt:lpstr>
      <vt:lpstr>OUTPUT</vt:lpstr>
      <vt:lpstr>OUTPUT</vt:lpstr>
      <vt:lpstr> Visualization Screenshots</vt:lpstr>
      <vt:lpstr>VISUALISATION SCREENSHOTS</vt:lpstr>
      <vt:lpstr>CONCLUSION</vt:lpstr>
      <vt:lpstr>Meet the 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bhushan pande</dc:creator>
  <cp:lastModifiedBy>bhushan pande</cp:lastModifiedBy>
  <cp:revision>10</cp:revision>
  <dcterms:created xsi:type="dcterms:W3CDTF">2021-02-01T12:03:39Z</dcterms:created>
  <dcterms:modified xsi:type="dcterms:W3CDTF">2021-02-01T13:36:06Z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