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823" r:id="rId2"/>
    <p:sldId id="840" r:id="rId3"/>
    <p:sldId id="824" r:id="rId4"/>
    <p:sldId id="829" r:id="rId5"/>
    <p:sldId id="801" r:id="rId6"/>
    <p:sldId id="839" r:id="rId7"/>
  </p:sldIdLst>
  <p:sldSz cx="6858000" cy="9906000" type="A4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5" autoAdjust="0"/>
    <p:restoredTop sz="94499" autoAdjust="0"/>
  </p:normalViewPr>
  <p:slideViewPr>
    <p:cSldViewPr>
      <p:cViewPr varScale="1">
        <p:scale>
          <a:sx n="78" d="100"/>
          <a:sy n="78" d="100"/>
        </p:scale>
        <p:origin x="3336" y="84"/>
      </p:cViewPr>
      <p:guideLst>
        <p:guide orient="horz" pos="3120"/>
        <p:guide pos="216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187" cy="495300"/>
          </a:xfrm>
          <a:prstGeom prst="rect">
            <a:avLst/>
          </a:prstGeom>
        </p:spPr>
        <p:txBody>
          <a:bodyPr vert="horz" lIns="90462" tIns="45231" rIns="90462" bIns="452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1"/>
            <a:ext cx="2887187" cy="495300"/>
          </a:xfrm>
          <a:prstGeom prst="rect">
            <a:avLst/>
          </a:prstGeom>
        </p:spPr>
        <p:txBody>
          <a:bodyPr vert="horz" lIns="90462" tIns="45231" rIns="90462" bIns="45231" rtlCol="0"/>
          <a:lstStyle>
            <a:lvl1pPr algn="r">
              <a:defRPr sz="1200"/>
            </a:lvl1pPr>
          </a:lstStyle>
          <a:p>
            <a:fld id="{28C09B8B-A297-4292-B3E6-721301CB5F1C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46288" y="742950"/>
            <a:ext cx="2570162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62" tIns="45231" rIns="90462" bIns="452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0462" tIns="45231" rIns="90462" bIns="4523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7" cy="495300"/>
          </a:xfrm>
          <a:prstGeom prst="rect">
            <a:avLst/>
          </a:prstGeom>
        </p:spPr>
        <p:txBody>
          <a:bodyPr vert="horz" lIns="90462" tIns="45231" rIns="90462" bIns="452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7" cy="495300"/>
          </a:xfrm>
          <a:prstGeom prst="rect">
            <a:avLst/>
          </a:prstGeom>
        </p:spPr>
        <p:txBody>
          <a:bodyPr vert="horz" lIns="90462" tIns="45231" rIns="90462" bIns="45231" rtlCol="0" anchor="b"/>
          <a:lstStyle>
            <a:lvl1pPr algn="r">
              <a:defRPr sz="1200"/>
            </a:lvl1pPr>
          </a:lstStyle>
          <a:p>
            <a:fld id="{28412E78-5E5F-4C55-864C-6877CD824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89766-37CE-4860-8B25-09A6015D4D5D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6982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89766-37CE-4860-8B25-09A6015D4D5D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6982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95"/>
          <p:cNvSpPr>
            <a:spLocks noChangeArrowheads="1"/>
          </p:cNvSpPr>
          <p:nvPr userDrawn="1"/>
        </p:nvSpPr>
        <p:spPr bwMode="auto">
          <a:xfrm>
            <a:off x="3146425" y="9589622"/>
            <a:ext cx="623569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defTabSz="762000" latinLnBrk="0">
              <a:lnSpc>
                <a:spcPct val="100000"/>
              </a:lnSpc>
              <a:defRPr/>
            </a:pPr>
            <a:fld id="{76919F45-610B-4EDA-9D27-0FD8BBA966A1}" type="slidenum">
              <a:rPr lang="en-US" altLang="ko-KR" sz="13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pPr defTabSz="762000" latinLnBrk="0">
                <a:lnSpc>
                  <a:spcPct val="100000"/>
                </a:lnSpc>
                <a:defRPr/>
              </a:pPr>
              <a:t>‹#›</a:t>
            </a:fld>
            <a:r>
              <a:rPr lang="en-US" altLang="ko-KR" sz="1300" baseline="0" dirty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/45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>
            <a:off x="0" y="9561513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95"/>
          <p:cNvSpPr>
            <a:spLocks noChangeArrowheads="1"/>
          </p:cNvSpPr>
          <p:nvPr userDrawn="1"/>
        </p:nvSpPr>
        <p:spPr bwMode="auto">
          <a:xfrm>
            <a:off x="3146425" y="9589622"/>
            <a:ext cx="623569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defTabSz="762000" latinLnBrk="0">
              <a:lnSpc>
                <a:spcPct val="100000"/>
              </a:lnSpc>
              <a:defRPr/>
            </a:pPr>
            <a:fld id="{76919F45-610B-4EDA-9D27-0FD8BBA966A1}" type="slidenum">
              <a:rPr lang="en-US" altLang="ko-KR" sz="13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pPr defTabSz="762000" latinLnBrk="0">
                <a:lnSpc>
                  <a:spcPct val="100000"/>
                </a:lnSpc>
                <a:defRPr/>
              </a:pPr>
              <a:t>‹#›</a:t>
            </a:fld>
            <a:r>
              <a:rPr lang="en-US" altLang="ko-KR" sz="1300" baseline="0" dirty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/45</a:t>
            </a:r>
          </a:p>
        </p:txBody>
      </p: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0" y="9561513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Rectangle 95"/>
          <p:cNvSpPr>
            <a:spLocks noChangeArrowheads="1"/>
          </p:cNvSpPr>
          <p:nvPr userDrawn="1"/>
        </p:nvSpPr>
        <p:spPr bwMode="auto">
          <a:xfrm>
            <a:off x="3146425" y="9589622"/>
            <a:ext cx="623569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defTabSz="762000" latinLnBrk="0">
              <a:lnSpc>
                <a:spcPct val="100000"/>
              </a:lnSpc>
              <a:defRPr/>
            </a:pPr>
            <a:fld id="{76919F45-610B-4EDA-9D27-0FD8BBA966A1}" type="slidenum">
              <a:rPr lang="en-US" altLang="ko-KR" sz="13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pPr defTabSz="762000" latinLnBrk="0">
                <a:lnSpc>
                  <a:spcPct val="100000"/>
                </a:lnSpc>
                <a:defRPr/>
              </a:pPr>
              <a:t>‹#›</a:t>
            </a:fld>
            <a:r>
              <a:rPr lang="en-US" altLang="ko-KR" sz="1300" baseline="0" dirty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/45</a:t>
            </a:r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0" y="9561513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5"/>
          <p:cNvSpPr>
            <a:spLocks noChangeArrowheads="1"/>
          </p:cNvSpPr>
          <p:nvPr userDrawn="1"/>
        </p:nvSpPr>
        <p:spPr bwMode="auto">
          <a:xfrm>
            <a:off x="3146425" y="9589622"/>
            <a:ext cx="623569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defTabSz="762000" latinLnBrk="0">
              <a:lnSpc>
                <a:spcPct val="100000"/>
              </a:lnSpc>
              <a:defRPr/>
            </a:pPr>
            <a:fld id="{76919F45-610B-4EDA-9D27-0FD8BBA966A1}" type="slidenum">
              <a:rPr lang="en-US" altLang="ko-KR" sz="13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pPr defTabSz="762000" latinLnBrk="0">
                <a:lnSpc>
                  <a:spcPct val="100000"/>
                </a:lnSpc>
                <a:defRPr/>
              </a:pPr>
              <a:t>‹#›</a:t>
            </a:fld>
            <a:r>
              <a:rPr lang="en-US" altLang="ko-KR" sz="1300" baseline="0" dirty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/45</a:t>
            </a:r>
          </a:p>
        </p:txBody>
      </p:sp>
      <p:sp>
        <p:nvSpPr>
          <p:cNvPr id="7" name="Line 21"/>
          <p:cNvSpPr>
            <a:spLocks noChangeShapeType="1"/>
          </p:cNvSpPr>
          <p:nvPr userDrawn="1"/>
        </p:nvSpPr>
        <p:spPr bwMode="auto">
          <a:xfrm>
            <a:off x="0" y="9561513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21"/>
          <p:cNvSpPr>
            <a:spLocks noChangeShapeType="1"/>
          </p:cNvSpPr>
          <p:nvPr userDrawn="1"/>
        </p:nvSpPr>
        <p:spPr bwMode="auto">
          <a:xfrm>
            <a:off x="0" y="9561513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2565400" y="125413"/>
            <a:ext cx="1727200" cy="346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BFBFBF"/>
                </a:solidFill>
              </a:rPr>
              <a:t>LGE Confidential</a:t>
            </a:r>
            <a:endParaRPr lang="ko-KR" altLang="en-US" sz="1600" dirty="0">
              <a:solidFill>
                <a:srgbClr val="BFBFB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 Button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Button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1. Manual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/ Auto Mode : 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수동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/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자동 모드를 선택합니다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2. Auto 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Start : 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자동모드 시 운전버튼을 누르면 자동운전이 됩니다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   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자동운전 시 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Lamp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가 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ON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3. Stop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운전을 정지 할 때 사용합니다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4. Origin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수동모드에서 원점 이동 시 사용하는 버튼입니다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 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원점 완료 시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Lamp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가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ON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5. Emergency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비상정지입니다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14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  </a:t>
            </a:r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Button Use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r="2647"/>
          <a:stretch/>
        </p:blipFill>
        <p:spPr>
          <a:xfrm>
            <a:off x="397669" y="1033636"/>
            <a:ext cx="60626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 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745088"/>
            <a:ext cx="6197544" cy="35752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Screen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1. VLDT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AXIAL – Up/Down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의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LVDT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값을 표시합니다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RADIAL 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– </a:t>
            </a:r>
            <a:r>
              <a:rPr kumimoji="1" lang="en-US" altLang="ko-KR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Fwd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/</a:t>
            </a:r>
            <a:r>
              <a:rPr kumimoji="1" lang="en-US" altLang="ko-KR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Bwd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의 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LVDT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값을 표시합니다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2. OK, NG : LVDT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값이 설정한 범위 이내이면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OK,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아니면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NG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를 표시합니다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3. Model Select : 440/550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의 모델을 선택합니다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4. Cycle Number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Setting Cycle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은 </a:t>
            </a:r>
            <a:r>
              <a:rPr kumimoji="1" lang="ko-KR" altLang="en-US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회전수를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설정합니다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Current Cycle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은 현재 </a:t>
            </a:r>
            <a:r>
              <a:rPr kumimoji="1" lang="ko-KR" altLang="en-US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회전수를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의미합니다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5. Count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생산량을 의미합니다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6. Tact 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Time : 1 Cycle Time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을 의미합니다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1.1  </a:t>
            </a:r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Main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9" y="115528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Manual</a:t>
            </a: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Inverter : Run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은 회전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, Stop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은 정지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, Reset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은 </a:t>
            </a:r>
            <a:r>
              <a:rPr kumimoji="1" lang="ko-KR" altLang="en-US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알람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해제를 의미합니다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2. Clamp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: Clamp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부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Up/Down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을 조작합니다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3. Collet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Chuck : Collet Chuck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을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Clamp/Unclamp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4. LVDT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:LVDT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관련 </a:t>
            </a:r>
            <a:r>
              <a:rPr kumimoji="1" lang="ko-KR" altLang="en-US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서보와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실린더를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조작합니다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  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전진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,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후진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,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대기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,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고속하강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,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저속하강</a:t>
            </a: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  Run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버튼은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LVDT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측정을 의미합니다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12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1.2  Manual Screen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3" y="11136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 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817096"/>
            <a:ext cx="6197544" cy="3600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ko-KR" altLang="en-US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알람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화면 </a:t>
            </a:r>
            <a:endParaRPr kumimoji="1" lang="en-US" altLang="ko-KR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알람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내역을 표시합니다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14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1.6  </a:t>
            </a:r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Alarm History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7" y="1154038"/>
            <a:ext cx="60864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6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2.1 </a:t>
            </a:r>
            <a:r>
              <a:rPr lang="ko-KR" altLang="en-US" b="1" dirty="0" err="1" smtClean="0">
                <a:latin typeface="Arial" pitchFamily="34" charset="0"/>
                <a:ea typeface="돋움" pitchFamily="50" charset="-127"/>
              </a:rPr>
              <a:t>알람</a:t>
            </a:r>
            <a:r>
              <a:rPr lang="ko-KR" altLang="en-US" b="1" dirty="0" smtClean="0">
                <a:latin typeface="Arial" pitchFamily="34" charset="0"/>
                <a:ea typeface="돋움" pitchFamily="50" charset="-127"/>
              </a:rPr>
              <a:t> 진단과 대처</a:t>
            </a:r>
            <a:endParaRPr lang="ko-KR" altLang="en-US" b="1" dirty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28589" y="403796"/>
            <a:ext cx="66532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0"/>
              </a:spcBef>
            </a:pPr>
            <a:r>
              <a:rPr lang="en-US" altLang="ko-KR" sz="1400" b="1" u="sng" dirty="0" smtClean="0">
                <a:latin typeface="Arial" pitchFamily="34" charset="0"/>
                <a:ea typeface="돋움" pitchFamily="50" charset="-127"/>
              </a:rPr>
              <a:t>2.1-1 </a:t>
            </a:r>
            <a:r>
              <a:rPr lang="ko-KR" altLang="en-US" sz="1400" b="1" u="sng" dirty="0" err="1" smtClean="0">
                <a:latin typeface="Arial" pitchFamily="34" charset="0"/>
                <a:ea typeface="돋움" pitchFamily="50" charset="-127"/>
              </a:rPr>
              <a:t>알람</a:t>
            </a:r>
            <a:r>
              <a:rPr lang="ko-KR" altLang="en-US" sz="1400" b="1" u="sng" dirty="0" smtClean="0">
                <a:latin typeface="Arial" pitchFamily="34" charset="0"/>
                <a:ea typeface="돋움" pitchFamily="50" charset="-127"/>
              </a:rPr>
              <a:t> 진단과 대처</a:t>
            </a:r>
            <a:endParaRPr lang="en-US" altLang="ko-KR" sz="1200" b="1" u="sng" dirty="0" smtClean="0"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32537"/>
              </p:ext>
            </p:extLst>
          </p:nvPr>
        </p:nvGraphicFramePr>
        <p:xfrm>
          <a:off x="260648" y="992561"/>
          <a:ext cx="6264695" cy="8312028"/>
        </p:xfrm>
        <a:graphic>
          <a:graphicData uri="http://schemas.openxmlformats.org/drawingml/2006/table">
            <a:tbl>
              <a:tblPr/>
              <a:tblGrid>
                <a:gridCol w="513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0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0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393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155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540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+mn-ea"/>
                          <a:ea typeface="+mn-ea"/>
                          <a:cs typeface="Times New Roman"/>
                        </a:rPr>
                        <a:t>코드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sz="1000" b="1" kern="100" dirty="0">
                          <a:latin typeface="+mn-ea"/>
                          <a:ea typeface="+mn-ea"/>
                          <a:cs typeface="Times New Roman"/>
                        </a:rPr>
                        <a:t> 명칭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검출 타이밍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알람 발생시의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동작 상태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대처 방법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M6007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[M6007]Motor Overload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인버터 모터가 과부하에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걸렸을 시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과부하 원인 파악 및 해제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6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M6519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0" dirty="0" smtClean="0">
                          <a:latin typeface="+mn-ea"/>
                          <a:ea typeface="+mn-ea"/>
                          <a:cs typeface="돋움체"/>
                        </a:rPr>
                        <a:t>[M6519]A/M_1 Clamp Up Error</a:t>
                      </a:r>
                      <a:endParaRPr lang="en-US" altLang="ko-KR" sz="1000" kern="0" dirty="0" smtClean="0">
                        <a:latin typeface="+mn-ea"/>
                        <a:ea typeface="+mn-ea"/>
                        <a:cs typeface="돋움체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자동 중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클램프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상승이 안됐을 시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클램프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미동작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원인 파악 및 해제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M6523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[M6523]A/M_2 Collet Chuck Error</a:t>
                      </a:r>
                      <a:endParaRPr lang="en-US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자동 중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콜렛척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상승이 안됐을 시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콜렛척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미동작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원인 파악 및 해제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8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M6527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[M6527]A/M_3 Measure Fast Move Error</a:t>
                      </a:r>
                      <a:endParaRPr lang="ko-KR" altLang="en-US" sz="1000" dirty="0"/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자동 중 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측정 위치 고속 이동이 안됐을 시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모델선택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서보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미동작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원인 파악 및 해제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5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M6531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[M6531]A/M_4 LVDT Measure Slow Move Error</a:t>
                      </a:r>
                      <a:endParaRPr lang="ko-KR" altLang="en-US" sz="1000" dirty="0"/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자동 중 측정 위치 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저속 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이동이 안됐을 시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모델선택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서보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미동작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원인 파악 및 해제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2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M6539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[M6539]A/M_6 </a:t>
                      </a:r>
                      <a:r>
                        <a:rPr lang="en-US" altLang="ko-KR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INV&amp;Indicator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 Run Error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자동 중 인버터가 동작을 안됐을 시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인버터 에러 원인 파악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M6543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[M6543]A/M_7 Collet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UnClamp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자동 중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콜렛척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하강이 안됐을 시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콜렛척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미동작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원인 파악 및 해제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M6547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[M6547]A/M_8 Clamp Down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자동 중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클램프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하강이 안됐을 시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클램프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미동작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원인 파악 및 해제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2.1 </a:t>
            </a:r>
            <a:r>
              <a:rPr lang="ko-KR" altLang="en-US" b="1" dirty="0" err="1" smtClean="0">
                <a:latin typeface="Arial" pitchFamily="34" charset="0"/>
                <a:ea typeface="돋움" pitchFamily="50" charset="-127"/>
              </a:rPr>
              <a:t>알람</a:t>
            </a:r>
            <a:r>
              <a:rPr lang="ko-KR" altLang="en-US" b="1" dirty="0" smtClean="0">
                <a:latin typeface="Arial" pitchFamily="34" charset="0"/>
                <a:ea typeface="돋움" pitchFamily="50" charset="-127"/>
              </a:rPr>
              <a:t> 진단과 대처</a:t>
            </a:r>
            <a:endParaRPr lang="ko-KR" altLang="en-US" b="1" dirty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28589" y="403796"/>
            <a:ext cx="66532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0"/>
              </a:spcBef>
            </a:pPr>
            <a:r>
              <a:rPr lang="en-US" altLang="ko-KR" sz="1400" b="1" u="sng" dirty="0" smtClean="0">
                <a:latin typeface="Arial" pitchFamily="34" charset="0"/>
                <a:ea typeface="돋움" pitchFamily="50" charset="-127"/>
              </a:rPr>
              <a:t>2.1-2 </a:t>
            </a:r>
            <a:r>
              <a:rPr lang="ko-KR" altLang="en-US" sz="1400" b="1" u="sng" dirty="0" err="1" smtClean="0">
                <a:latin typeface="Arial" pitchFamily="34" charset="0"/>
                <a:ea typeface="돋움" pitchFamily="50" charset="-127"/>
              </a:rPr>
              <a:t>알람</a:t>
            </a:r>
            <a:r>
              <a:rPr lang="ko-KR" altLang="en-US" sz="1400" b="1" u="sng" dirty="0" smtClean="0">
                <a:latin typeface="Arial" pitchFamily="34" charset="0"/>
                <a:ea typeface="돋움" pitchFamily="50" charset="-127"/>
              </a:rPr>
              <a:t> 진단과 대처</a:t>
            </a:r>
            <a:endParaRPr lang="en-US" altLang="ko-KR" sz="1200" b="1" u="sng" dirty="0" smtClean="0"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892998"/>
              </p:ext>
            </p:extLst>
          </p:nvPr>
        </p:nvGraphicFramePr>
        <p:xfrm>
          <a:off x="260648" y="992561"/>
          <a:ext cx="6264695" cy="8312028"/>
        </p:xfrm>
        <a:graphic>
          <a:graphicData uri="http://schemas.openxmlformats.org/drawingml/2006/table">
            <a:tbl>
              <a:tblPr/>
              <a:tblGrid>
                <a:gridCol w="5137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0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0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393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1550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540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+mn-ea"/>
                          <a:ea typeface="+mn-ea"/>
                          <a:cs typeface="Times New Roman"/>
                        </a:rPr>
                        <a:t>코드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sz="1000" b="1" kern="100" dirty="0">
                          <a:latin typeface="+mn-ea"/>
                          <a:ea typeface="+mn-ea"/>
                          <a:cs typeface="Times New Roman"/>
                        </a:rPr>
                        <a:t> 명칭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검출 타이밍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알람 발생시의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동작 상태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대처 방법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M6805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[M6805]ORG_1 LVDT BWD Error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원점기동 중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LVDT 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후진 에러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LVDT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후진 원인 파악 및 해제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6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M6809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[M6809]ORG_2 LVDT Wait Move Error</a:t>
                      </a:r>
                      <a:endParaRPr lang="en-US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원점기동 중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LVDT 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상승 에러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LVDT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상승 원인 파악 및 해제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M6817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0" dirty="0" smtClean="0">
                          <a:latin typeface="+mn-ea"/>
                          <a:ea typeface="+mn-ea"/>
                          <a:cs typeface="돋움체"/>
                        </a:rPr>
                        <a:t>[M6817]ORG_4 Collet </a:t>
                      </a:r>
                      <a:r>
                        <a:rPr lang="en-US" altLang="ko-KR" sz="1000" kern="0" dirty="0" err="1" smtClean="0">
                          <a:latin typeface="+mn-ea"/>
                          <a:ea typeface="+mn-ea"/>
                          <a:cs typeface="돋움체"/>
                        </a:rPr>
                        <a:t>UnClamp</a:t>
                      </a:r>
                      <a:r>
                        <a:rPr lang="en-US" altLang="ko-KR" sz="1000" kern="0" dirty="0" smtClean="0">
                          <a:latin typeface="+mn-ea"/>
                          <a:ea typeface="+mn-ea"/>
                          <a:cs typeface="돋움체"/>
                        </a:rPr>
                        <a:t> Error</a:t>
                      </a:r>
                      <a:endParaRPr lang="en-US" altLang="ko-KR" sz="1000" kern="0" dirty="0" smtClean="0">
                        <a:latin typeface="+mn-ea"/>
                        <a:ea typeface="+mn-ea"/>
                        <a:cs typeface="돋움체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원점기동 중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콜렛척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언클램프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에러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콜렛척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언클램프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원인 파악 및 해제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881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M6821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[M6821]ORG_5 Clamp Down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원점기동 중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Clamp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하강 에러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클램프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하강 원인 파악 및 해제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5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M6825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[M6825]ORG_6 Last Check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원점 기동 마지막 체크 중 센서이탈 시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원점 관련 센서 확인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2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X00F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[X00F]Main Emergency Check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비상정지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라인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Stop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비상정지 해제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X005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[X005]OP Emergency Check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OP 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비상정지</a:t>
                      </a:r>
                      <a:endParaRPr lang="en-US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라인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Stop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비상정지 해제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M6561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0" dirty="0" smtClean="0">
                          <a:latin typeface="+mn-ea"/>
                          <a:ea typeface="+mn-ea"/>
                          <a:cs typeface="돋움체"/>
                        </a:rPr>
                        <a:t>[M6561]Axis1 Error</a:t>
                      </a:r>
                      <a:endParaRPr lang="en-US" altLang="ko-KR" sz="1000" kern="0" dirty="0" smtClean="0">
                        <a:latin typeface="+mn-ea"/>
                        <a:ea typeface="+mn-ea"/>
                        <a:cs typeface="돋움체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LVDT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업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다운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서보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에러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서보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에러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해제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M6562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[M6562]Axis1 Warning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LVDT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업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다운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서보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경고 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서보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경고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해제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14834</TotalTime>
  <Words>700</Words>
  <Application>Microsoft Office PowerPoint</Application>
  <PresentationFormat>A4 용지(210x297mm)</PresentationFormat>
  <Paragraphs>163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돋움</vt:lpstr>
      <vt:lpstr>돋움체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Kim Young Il</cp:lastModifiedBy>
  <cp:revision>954</cp:revision>
  <cp:lastPrinted>2018-12-10T01:09:10Z</cp:lastPrinted>
  <dcterms:created xsi:type="dcterms:W3CDTF">2006-10-05T04:04:58Z</dcterms:created>
  <dcterms:modified xsi:type="dcterms:W3CDTF">2022-01-03T05:56:00Z</dcterms:modified>
</cp:coreProperties>
</file>