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sldIdLst>
    <p:sldId id="823" r:id="rId2"/>
    <p:sldId id="840" r:id="rId3"/>
    <p:sldId id="824" r:id="rId4"/>
    <p:sldId id="831" r:id="rId5"/>
    <p:sldId id="833" r:id="rId6"/>
    <p:sldId id="834" r:id="rId7"/>
    <p:sldId id="835" r:id="rId8"/>
    <p:sldId id="836" r:id="rId9"/>
    <p:sldId id="837" r:id="rId10"/>
    <p:sldId id="841" r:id="rId11"/>
    <p:sldId id="828" r:id="rId12"/>
    <p:sldId id="838" r:id="rId13"/>
    <p:sldId id="829" r:id="rId14"/>
    <p:sldId id="801" r:id="rId15"/>
    <p:sldId id="839" r:id="rId16"/>
  </p:sldIdLst>
  <p:sldSz cx="6858000" cy="9906000" type="A4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5" autoAdjust="0"/>
    <p:restoredTop sz="94499" autoAdjust="0"/>
  </p:normalViewPr>
  <p:slideViewPr>
    <p:cSldViewPr>
      <p:cViewPr varScale="1">
        <p:scale>
          <a:sx n="78" d="100"/>
          <a:sy n="78" d="100"/>
        </p:scale>
        <p:origin x="2580" y="84"/>
      </p:cViewPr>
      <p:guideLst>
        <p:guide orient="horz" pos="3120"/>
        <p:guide pos="216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7187" cy="495300"/>
          </a:xfrm>
          <a:prstGeom prst="rect">
            <a:avLst/>
          </a:prstGeom>
        </p:spPr>
        <p:txBody>
          <a:bodyPr vert="horz" lIns="90462" tIns="45231" rIns="90462" bIns="452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1"/>
            <a:ext cx="2887187" cy="495300"/>
          </a:xfrm>
          <a:prstGeom prst="rect">
            <a:avLst/>
          </a:prstGeom>
        </p:spPr>
        <p:txBody>
          <a:bodyPr vert="horz" lIns="90462" tIns="45231" rIns="90462" bIns="45231" rtlCol="0"/>
          <a:lstStyle>
            <a:lvl1pPr algn="r">
              <a:defRPr sz="1200"/>
            </a:lvl1pPr>
          </a:lstStyle>
          <a:p>
            <a:fld id="{28C09B8B-A297-4292-B3E6-721301CB5F1C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46288" y="742950"/>
            <a:ext cx="2570162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62" tIns="45231" rIns="90462" bIns="452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0462" tIns="45231" rIns="90462" bIns="4523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7" cy="495300"/>
          </a:xfrm>
          <a:prstGeom prst="rect">
            <a:avLst/>
          </a:prstGeom>
        </p:spPr>
        <p:txBody>
          <a:bodyPr vert="horz" lIns="90462" tIns="45231" rIns="90462" bIns="452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7" cy="495300"/>
          </a:xfrm>
          <a:prstGeom prst="rect">
            <a:avLst/>
          </a:prstGeom>
        </p:spPr>
        <p:txBody>
          <a:bodyPr vert="horz" lIns="90462" tIns="45231" rIns="90462" bIns="45231" rtlCol="0" anchor="b"/>
          <a:lstStyle>
            <a:lvl1pPr algn="r">
              <a:defRPr sz="1200"/>
            </a:lvl1pPr>
          </a:lstStyle>
          <a:p>
            <a:fld id="{28412E78-5E5F-4C55-864C-6877CD824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8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89766-37CE-4860-8B25-09A6015D4D5D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6982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89766-37CE-4860-8B25-09A6015D4D5D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6982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95"/>
          <p:cNvSpPr>
            <a:spLocks noChangeArrowheads="1"/>
          </p:cNvSpPr>
          <p:nvPr userDrawn="1"/>
        </p:nvSpPr>
        <p:spPr bwMode="auto">
          <a:xfrm>
            <a:off x="3146425" y="9589622"/>
            <a:ext cx="623569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defTabSz="762000" latinLnBrk="0">
              <a:lnSpc>
                <a:spcPct val="100000"/>
              </a:lnSpc>
              <a:defRPr/>
            </a:pPr>
            <a:fld id="{76919F45-610B-4EDA-9D27-0FD8BBA966A1}" type="slidenum">
              <a:rPr lang="en-US" altLang="ko-KR" sz="13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pPr defTabSz="762000" latinLnBrk="0">
                <a:lnSpc>
                  <a:spcPct val="100000"/>
                </a:lnSpc>
                <a:defRPr/>
              </a:pPr>
              <a:t>‹#›</a:t>
            </a:fld>
            <a:r>
              <a:rPr lang="en-US" altLang="ko-KR" sz="1300" baseline="0" dirty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/45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>
            <a:off x="0" y="9561513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95"/>
          <p:cNvSpPr>
            <a:spLocks noChangeArrowheads="1"/>
          </p:cNvSpPr>
          <p:nvPr userDrawn="1"/>
        </p:nvSpPr>
        <p:spPr bwMode="auto">
          <a:xfrm>
            <a:off x="3146425" y="9589622"/>
            <a:ext cx="623569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defTabSz="762000" latinLnBrk="0">
              <a:lnSpc>
                <a:spcPct val="100000"/>
              </a:lnSpc>
              <a:defRPr/>
            </a:pPr>
            <a:fld id="{76919F45-610B-4EDA-9D27-0FD8BBA966A1}" type="slidenum">
              <a:rPr lang="en-US" altLang="ko-KR" sz="13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pPr defTabSz="762000" latinLnBrk="0">
                <a:lnSpc>
                  <a:spcPct val="100000"/>
                </a:lnSpc>
                <a:defRPr/>
              </a:pPr>
              <a:t>‹#›</a:t>
            </a:fld>
            <a:r>
              <a:rPr lang="en-US" altLang="ko-KR" sz="1300" baseline="0" dirty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/45</a:t>
            </a:r>
          </a:p>
        </p:txBody>
      </p: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0" y="9561513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Rectangle 95"/>
          <p:cNvSpPr>
            <a:spLocks noChangeArrowheads="1"/>
          </p:cNvSpPr>
          <p:nvPr userDrawn="1"/>
        </p:nvSpPr>
        <p:spPr bwMode="auto">
          <a:xfrm>
            <a:off x="3146425" y="9589622"/>
            <a:ext cx="623569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defTabSz="762000" latinLnBrk="0">
              <a:lnSpc>
                <a:spcPct val="100000"/>
              </a:lnSpc>
              <a:defRPr/>
            </a:pPr>
            <a:fld id="{76919F45-610B-4EDA-9D27-0FD8BBA966A1}" type="slidenum">
              <a:rPr lang="en-US" altLang="ko-KR" sz="13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pPr defTabSz="762000" latinLnBrk="0">
                <a:lnSpc>
                  <a:spcPct val="100000"/>
                </a:lnSpc>
                <a:defRPr/>
              </a:pPr>
              <a:t>‹#›</a:t>
            </a:fld>
            <a:r>
              <a:rPr lang="en-US" altLang="ko-KR" sz="1300" baseline="0" dirty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/45</a:t>
            </a:r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0" y="9561513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5"/>
          <p:cNvSpPr>
            <a:spLocks noChangeArrowheads="1"/>
          </p:cNvSpPr>
          <p:nvPr userDrawn="1"/>
        </p:nvSpPr>
        <p:spPr bwMode="auto">
          <a:xfrm>
            <a:off x="3146425" y="9589622"/>
            <a:ext cx="623569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defTabSz="762000" latinLnBrk="0">
              <a:lnSpc>
                <a:spcPct val="100000"/>
              </a:lnSpc>
              <a:defRPr/>
            </a:pPr>
            <a:fld id="{76919F45-610B-4EDA-9D27-0FD8BBA966A1}" type="slidenum">
              <a:rPr lang="en-US" altLang="ko-KR" sz="1300" baseline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pPr defTabSz="762000" latinLnBrk="0">
                <a:lnSpc>
                  <a:spcPct val="100000"/>
                </a:lnSpc>
                <a:defRPr/>
              </a:pPr>
              <a:t>‹#›</a:t>
            </a:fld>
            <a:r>
              <a:rPr lang="en-US" altLang="ko-KR" sz="1300" baseline="0" dirty="0">
                <a:solidFill>
                  <a:schemeClr val="tx1"/>
                </a:solidFill>
                <a:latin typeface="Arial" pitchFamily="34" charset="0"/>
                <a:ea typeface="돋움" pitchFamily="50" charset="-127"/>
              </a:rPr>
              <a:t>/45</a:t>
            </a:r>
          </a:p>
        </p:txBody>
      </p:sp>
      <p:sp>
        <p:nvSpPr>
          <p:cNvPr id="7" name="Line 21"/>
          <p:cNvSpPr>
            <a:spLocks noChangeShapeType="1"/>
          </p:cNvSpPr>
          <p:nvPr userDrawn="1"/>
        </p:nvSpPr>
        <p:spPr bwMode="auto">
          <a:xfrm>
            <a:off x="0" y="9561513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21"/>
          <p:cNvSpPr>
            <a:spLocks noChangeShapeType="1"/>
          </p:cNvSpPr>
          <p:nvPr userDrawn="1"/>
        </p:nvSpPr>
        <p:spPr bwMode="auto">
          <a:xfrm>
            <a:off x="0" y="9561513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Line 21"/>
          <p:cNvSpPr>
            <a:spLocks noChangeShapeType="1"/>
          </p:cNvSpPr>
          <p:nvPr userDrawn="1"/>
        </p:nvSpPr>
        <p:spPr bwMode="auto">
          <a:xfrm>
            <a:off x="0" y="48895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2565400" y="125413"/>
            <a:ext cx="1727200" cy="346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BFBFBF"/>
                </a:solidFill>
              </a:rPr>
              <a:t>LGE Confidential</a:t>
            </a:r>
            <a:endParaRPr lang="ko-KR" altLang="en-US" sz="1600" dirty="0">
              <a:solidFill>
                <a:srgbClr val="BFBFB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 Button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Button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Power Lamp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현재 전원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On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상태를 표시합니다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Home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수동모드에서 원점 이동 시 사용합니다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 		            2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초간 누르면 원점으로 이동합니다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Stop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운전모드를 정지합니다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 startAt="4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Manual/ Auto Mode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수동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/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자동 모드를 선택합니다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5. Auto Start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자동모드 시 운전버튼을 누르면 자동운전이 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    </a:t>
            </a:r>
            <a:r>
              <a:rPr kumimoji="1" lang="ko-KR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자동운전 시 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Lamp</a:t>
            </a:r>
            <a:r>
              <a:rPr kumimoji="1" lang="ko-KR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가 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ON</a:t>
            </a:r>
            <a:r>
              <a:rPr kumimoji="1" lang="ko-KR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됩니다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6. Alarm Reset : </a:t>
            </a:r>
            <a:r>
              <a:rPr kumimoji="1" lang="ko-KR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알람</a:t>
            </a:r>
            <a:r>
              <a:rPr kumimoji="1" lang="ko-KR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ko-KR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리셋</a:t>
            </a:r>
            <a:r>
              <a:rPr kumimoji="1" lang="ko-KR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 버튼입니다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. </a:t>
            </a:r>
            <a:r>
              <a:rPr kumimoji="1" lang="ko-KR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알람</a:t>
            </a:r>
            <a:r>
              <a:rPr kumimoji="1" lang="ko-KR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발생 시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Lamp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가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On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됩니다</a:t>
            </a:r>
            <a:r>
              <a:rPr kumimoji="1" lang="en-US" altLang="ko-KR" sz="140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14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  </a:t>
            </a:r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Button Use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" y="1010833"/>
            <a:ext cx="6696383" cy="50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Item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1 Pitch : 1 Pitch 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거리를 설정합니다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1.3-7  </a:t>
            </a: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Slat Conveyor </a:t>
            </a: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Axis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312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 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1.4  </a:t>
            </a:r>
            <a:r>
              <a:rPr lang="ko-KR" altLang="en-US" b="1" dirty="0" smtClean="0">
                <a:latin typeface="Arial" pitchFamily="34" charset="0"/>
                <a:ea typeface="돋움" pitchFamily="50" charset="-127"/>
              </a:rPr>
              <a:t>모델 설정</a:t>
            </a:r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 </a:t>
            </a:r>
            <a:r>
              <a:rPr lang="ko-KR" altLang="en-US" b="1" dirty="0" smtClean="0">
                <a:latin typeface="Arial" pitchFamily="34" charset="0"/>
                <a:ea typeface="돋움" pitchFamily="50" charset="-127"/>
              </a:rPr>
              <a:t>화면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Item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모델을 선택합니다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440 Non Pipe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550 Non Pipe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VIVACE 550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VIVACE 460</a:t>
            </a: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3" y="113037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</a:t>
            </a:r>
            <a:r>
              <a:rPr lang="ko-KR" altLang="en-US" b="1" dirty="0" smtClean="0">
                <a:latin typeface="Arial" pitchFamily="34" charset="0"/>
                <a:ea typeface="돋움" pitchFamily="50" charset="-127"/>
              </a:rPr>
              <a:t>화면</a:t>
            </a:r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 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12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1.5  State Screen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6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sz="16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State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6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Auto M1100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en-US" altLang="ko-KR" sz="16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  </a:t>
            </a:r>
            <a:r>
              <a:rPr kumimoji="1" lang="ko-KR" altLang="en-US" sz="16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현재 </a:t>
            </a:r>
            <a:r>
              <a:rPr kumimoji="1" lang="en-US" altLang="ko-KR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Auto Mode</a:t>
            </a:r>
            <a:r>
              <a:rPr kumimoji="1" lang="ko-KR" altLang="en-US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를 만족하기 위한 조건을 표시합니다</a:t>
            </a:r>
            <a:r>
              <a:rPr kumimoji="1" lang="en-US" altLang="ko-KR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   Auto, Door, Emergency, Clamp Fail </a:t>
            </a:r>
            <a:r>
              <a:rPr kumimoji="1" lang="ko-KR" altLang="en-US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조건을 모두 만족 </a:t>
            </a:r>
            <a:r>
              <a:rPr kumimoji="1" lang="en-US" altLang="ko-KR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                          </a:t>
            </a:r>
            <a:r>
              <a:rPr kumimoji="1" lang="ko-KR" altLang="en-US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시 </a:t>
            </a:r>
            <a:r>
              <a:rPr kumimoji="1" lang="en-US" altLang="ko-KR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Auto Mode</a:t>
            </a:r>
            <a:r>
              <a:rPr kumimoji="1" lang="ko-KR" altLang="en-US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가 </a:t>
            </a:r>
            <a:r>
              <a:rPr kumimoji="1" lang="en-US" altLang="ko-KR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On</a:t>
            </a:r>
            <a:r>
              <a:rPr kumimoji="1" lang="ko-KR" altLang="en-US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됩니다</a:t>
            </a:r>
            <a:r>
              <a:rPr kumimoji="1" lang="en-US" altLang="ko-KR" sz="16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2. </a:t>
            </a:r>
            <a:r>
              <a:rPr kumimoji="1" lang="en-US" altLang="ko-KR" sz="16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Home Lamp Y42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   Home Lamp On</a:t>
            </a:r>
            <a:r>
              <a:rPr kumimoji="1" lang="ko-KR" altLang="en-US" sz="16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을 만족하기 위한 조건을 표시합니다</a:t>
            </a:r>
            <a:r>
              <a:rPr kumimoji="1" lang="en-US" altLang="ko-KR" sz="16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763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 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817096"/>
            <a:ext cx="6197544" cy="3600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ko-KR" altLang="en-US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알람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화면 </a:t>
            </a:r>
            <a:endParaRPr kumimoji="1" lang="en-US" altLang="ko-KR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ko-KR" altLang="en-US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알람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내역을 표시합니다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14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1.6  </a:t>
            </a:r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Alarm History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" y="1021328"/>
            <a:ext cx="6172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2.1 </a:t>
            </a:r>
            <a:r>
              <a:rPr lang="ko-KR" altLang="en-US" b="1" dirty="0" err="1" smtClean="0">
                <a:latin typeface="Arial" pitchFamily="34" charset="0"/>
                <a:ea typeface="돋움" pitchFamily="50" charset="-127"/>
              </a:rPr>
              <a:t>알람</a:t>
            </a:r>
            <a:r>
              <a:rPr lang="ko-KR" altLang="en-US" b="1" dirty="0" smtClean="0">
                <a:latin typeface="Arial" pitchFamily="34" charset="0"/>
                <a:ea typeface="돋움" pitchFamily="50" charset="-127"/>
              </a:rPr>
              <a:t> 진단과 대처</a:t>
            </a:r>
            <a:endParaRPr lang="ko-KR" altLang="en-US" b="1" dirty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28589" y="403796"/>
            <a:ext cx="66532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0"/>
              </a:spcBef>
            </a:pPr>
            <a:r>
              <a:rPr lang="en-US" altLang="ko-KR" sz="1400" b="1" u="sng" dirty="0" smtClean="0">
                <a:latin typeface="Arial" pitchFamily="34" charset="0"/>
                <a:ea typeface="돋움" pitchFamily="50" charset="-127"/>
              </a:rPr>
              <a:t>2.1-1 </a:t>
            </a:r>
            <a:r>
              <a:rPr lang="ko-KR" altLang="en-US" sz="1400" b="1" u="sng" dirty="0" err="1" smtClean="0">
                <a:latin typeface="Arial" pitchFamily="34" charset="0"/>
                <a:ea typeface="돋움" pitchFamily="50" charset="-127"/>
              </a:rPr>
              <a:t>알람</a:t>
            </a:r>
            <a:r>
              <a:rPr lang="ko-KR" altLang="en-US" sz="1400" b="1" u="sng" dirty="0" smtClean="0">
                <a:latin typeface="Arial" pitchFamily="34" charset="0"/>
                <a:ea typeface="돋움" pitchFamily="50" charset="-127"/>
              </a:rPr>
              <a:t> 진단과 대처</a:t>
            </a:r>
            <a:endParaRPr lang="en-US" altLang="ko-KR" sz="1200" b="1" u="sng" dirty="0" smtClean="0"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49048"/>
              </p:ext>
            </p:extLst>
          </p:nvPr>
        </p:nvGraphicFramePr>
        <p:xfrm>
          <a:off x="260648" y="992561"/>
          <a:ext cx="6264695" cy="8312028"/>
        </p:xfrm>
        <a:graphic>
          <a:graphicData uri="http://schemas.openxmlformats.org/drawingml/2006/table">
            <a:tbl>
              <a:tblPr/>
              <a:tblGrid>
                <a:gridCol w="513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0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93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155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540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+mn-ea"/>
                          <a:ea typeface="+mn-ea"/>
                          <a:cs typeface="Times New Roman"/>
                        </a:rPr>
                        <a:t>코드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sz="1000" b="1" kern="100" dirty="0">
                          <a:latin typeface="+mn-ea"/>
                          <a:ea typeface="+mn-ea"/>
                          <a:cs typeface="Times New Roman"/>
                        </a:rPr>
                        <a:t> 명칭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검출 타이밍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알람 발생시의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동작 상태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대처 방법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M6400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[M6400]O/M 1   Axis3(Z)Up Move Error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원점 동작 시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Z(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상승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위치까지 도달하지 않을 시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0" dirty="0" smtClean="0">
                          <a:latin typeface="+mn-ea"/>
                          <a:ea typeface="+mn-ea"/>
                          <a:cs typeface="Times New Roman"/>
                        </a:rPr>
                        <a:t>Z</a:t>
                      </a:r>
                      <a:r>
                        <a:rPr lang="ko-KR" altLang="en-US" sz="1000" kern="0" dirty="0" smtClean="0">
                          <a:latin typeface="+mn-ea"/>
                          <a:ea typeface="+mn-ea"/>
                          <a:cs typeface="Times New Roman"/>
                        </a:rPr>
                        <a:t>축</a:t>
                      </a:r>
                      <a:r>
                        <a:rPr lang="ko-KR" altLang="en-US" sz="1000" kern="0" baseline="0" dirty="0" smtClean="0">
                          <a:latin typeface="+mn-ea"/>
                          <a:ea typeface="+mn-ea"/>
                          <a:cs typeface="Times New Roman"/>
                        </a:rPr>
                        <a:t> 이동하지 않는 원인 파악 후 </a:t>
                      </a:r>
                      <a:r>
                        <a:rPr lang="en-US" altLang="ko-KR" sz="1000" kern="0" baseline="0" dirty="0" smtClean="0">
                          <a:latin typeface="+mn-ea"/>
                          <a:ea typeface="+mn-ea"/>
                          <a:cs typeface="Times New Roman"/>
                        </a:rPr>
                        <a:t>Auto/manual </a:t>
                      </a:r>
                      <a:r>
                        <a:rPr lang="ko-KR" altLang="en-US" sz="1000" kern="0" baseline="0" dirty="0" smtClean="0">
                          <a:latin typeface="+mn-ea"/>
                          <a:ea typeface="+mn-ea"/>
                          <a:cs typeface="Times New Roman"/>
                        </a:rPr>
                        <a:t>스위치를 조작 후 다시 원점동작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6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M6402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[M6402]O/M 2   Axis4(R)Turn    Error</a:t>
                      </a:r>
                      <a:endParaRPr lang="en-US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원점 동작 시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Z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축 상승 후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Turn 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위치를 만족하지 않을 시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0" dirty="0" smtClean="0">
                          <a:latin typeface="+mn-ea"/>
                          <a:ea typeface="+mn-ea"/>
                          <a:cs typeface="Times New Roman"/>
                        </a:rPr>
                        <a:t>R(Turn)</a:t>
                      </a:r>
                      <a:r>
                        <a:rPr lang="ko-KR" altLang="en-US" sz="1000" kern="0" dirty="0" smtClean="0">
                          <a:latin typeface="+mn-ea"/>
                          <a:ea typeface="+mn-ea"/>
                          <a:cs typeface="Times New Roman"/>
                        </a:rPr>
                        <a:t>축</a:t>
                      </a:r>
                      <a:r>
                        <a:rPr lang="ko-KR" altLang="en-US" sz="1000" kern="0" baseline="0" dirty="0" smtClean="0">
                          <a:latin typeface="+mn-ea"/>
                          <a:ea typeface="+mn-ea"/>
                          <a:cs typeface="Times New Roman"/>
                        </a:rPr>
                        <a:t> 이동하지 않는 원인 파악 후 </a:t>
                      </a:r>
                      <a:r>
                        <a:rPr lang="en-US" altLang="ko-KR" sz="1000" kern="0" baseline="0" dirty="0" smtClean="0">
                          <a:latin typeface="+mn-ea"/>
                          <a:ea typeface="+mn-ea"/>
                          <a:cs typeface="Times New Roman"/>
                        </a:rPr>
                        <a:t>Auto/manual </a:t>
                      </a:r>
                      <a:r>
                        <a:rPr lang="ko-KR" altLang="en-US" sz="1000" kern="0" baseline="0" dirty="0" smtClean="0">
                          <a:latin typeface="+mn-ea"/>
                          <a:ea typeface="+mn-ea"/>
                          <a:cs typeface="Times New Roman"/>
                        </a:rPr>
                        <a:t>스위치를 조작 후 다시 원점동작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M6404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s-E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[M6404]O/M 3   Axis1,2 (X,Y)   HomeErr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원점 동작 시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X,Y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축이 원점위치로 이동하지 않을 시</a:t>
                      </a:r>
                      <a:endParaRPr lang="en-US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0" dirty="0" smtClean="0">
                          <a:latin typeface="+mn-ea"/>
                          <a:ea typeface="+mn-ea"/>
                          <a:cs typeface="Times New Roman"/>
                        </a:rPr>
                        <a:t>X,</a:t>
                      </a:r>
                      <a:r>
                        <a:rPr lang="en-US" altLang="ko-KR" sz="1000" kern="0" baseline="0" dirty="0" smtClean="0">
                          <a:latin typeface="+mn-ea"/>
                          <a:ea typeface="+mn-ea"/>
                          <a:cs typeface="Times New Roman"/>
                        </a:rPr>
                        <a:t> Y</a:t>
                      </a:r>
                      <a:r>
                        <a:rPr lang="ko-KR" altLang="en-US" sz="1000" kern="0" dirty="0" smtClean="0">
                          <a:latin typeface="+mn-ea"/>
                          <a:ea typeface="+mn-ea"/>
                          <a:cs typeface="Times New Roman"/>
                        </a:rPr>
                        <a:t>축</a:t>
                      </a:r>
                      <a:r>
                        <a:rPr lang="ko-KR" altLang="en-US" sz="1000" kern="0" baseline="0" dirty="0" smtClean="0">
                          <a:latin typeface="+mn-ea"/>
                          <a:ea typeface="+mn-ea"/>
                          <a:cs typeface="Times New Roman"/>
                        </a:rPr>
                        <a:t> 이동하지 않는 원인 파악 후 </a:t>
                      </a:r>
                      <a:r>
                        <a:rPr lang="en-US" altLang="ko-KR" sz="1000" kern="0" baseline="0" dirty="0" smtClean="0">
                          <a:latin typeface="+mn-ea"/>
                          <a:ea typeface="+mn-ea"/>
                          <a:cs typeface="Times New Roman"/>
                        </a:rPr>
                        <a:t>Auto/manual </a:t>
                      </a:r>
                      <a:r>
                        <a:rPr lang="ko-KR" altLang="en-US" sz="1000" kern="0" baseline="0" dirty="0" smtClean="0">
                          <a:latin typeface="+mn-ea"/>
                          <a:ea typeface="+mn-ea"/>
                          <a:cs typeface="Times New Roman"/>
                        </a:rPr>
                        <a:t>스위치를 조작 후 다시 원점동작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881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M6511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[M6511]Axis1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Error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발생 시</a:t>
                      </a:r>
                      <a:endParaRPr lang="en-US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라인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Stop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Error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조치 후 원점 기동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재시작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25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M6521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[M6521]Axis2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Error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발생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라인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Stop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Error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조치 후 원점 기동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재시작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25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M6531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[M6531]Axis3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Error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발생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라인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Stop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Error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조치 후 원점 기동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재시작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M6541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[M6541]Axis4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Error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발생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라인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Stop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Error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조치 후 원점 기동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재시작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M6551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[M6551]Axis5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Error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발생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라인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Stop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Error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조치 후 원점 기동 후 </a:t>
                      </a:r>
                      <a:r>
                        <a:rPr lang="ko-KR" altLang="en-US" sz="1000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재시작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M6512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[M6512]Axis1 Warning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Warning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발생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Warning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조치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M6522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[M6522]Axis2 Warning</a:t>
                      </a:r>
                      <a:endParaRPr lang="en-US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Warning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발생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Warning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조치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M6532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[M6532]Axis3 Warning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Warning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발생 시</a:t>
                      </a:r>
                      <a:endParaRPr lang="en-US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Warning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조치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M6542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0" dirty="0" smtClean="0">
                          <a:latin typeface="+mn-ea"/>
                          <a:ea typeface="+mn-ea"/>
                          <a:cs typeface="돋움체"/>
                        </a:rPr>
                        <a:t>[M6542]Axis4 Warning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Warning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발생 시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Warning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조치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2.1 </a:t>
            </a:r>
            <a:r>
              <a:rPr lang="ko-KR" altLang="en-US" b="1" dirty="0" err="1" smtClean="0">
                <a:latin typeface="Arial" pitchFamily="34" charset="0"/>
                <a:ea typeface="돋움" pitchFamily="50" charset="-127"/>
              </a:rPr>
              <a:t>알람</a:t>
            </a:r>
            <a:r>
              <a:rPr lang="ko-KR" altLang="en-US" b="1" dirty="0" smtClean="0">
                <a:latin typeface="Arial" pitchFamily="34" charset="0"/>
                <a:ea typeface="돋움" pitchFamily="50" charset="-127"/>
              </a:rPr>
              <a:t> 진단과 대처</a:t>
            </a:r>
            <a:endParaRPr lang="ko-KR" altLang="en-US" b="1" dirty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28589" y="403796"/>
            <a:ext cx="665321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ct val="0"/>
              </a:spcBef>
            </a:pPr>
            <a:r>
              <a:rPr lang="en-US" altLang="ko-KR" sz="1400" b="1" u="sng" dirty="0" smtClean="0">
                <a:latin typeface="Arial" pitchFamily="34" charset="0"/>
                <a:ea typeface="돋움" pitchFamily="50" charset="-127"/>
              </a:rPr>
              <a:t>2.1-2 </a:t>
            </a:r>
            <a:r>
              <a:rPr lang="ko-KR" altLang="en-US" sz="1400" b="1" u="sng" dirty="0" err="1" smtClean="0">
                <a:latin typeface="Arial" pitchFamily="34" charset="0"/>
                <a:ea typeface="돋움" pitchFamily="50" charset="-127"/>
              </a:rPr>
              <a:t>알람</a:t>
            </a:r>
            <a:r>
              <a:rPr lang="ko-KR" altLang="en-US" sz="1400" b="1" u="sng" dirty="0" smtClean="0">
                <a:latin typeface="Arial" pitchFamily="34" charset="0"/>
                <a:ea typeface="돋움" pitchFamily="50" charset="-127"/>
              </a:rPr>
              <a:t> 진단과 대처</a:t>
            </a:r>
            <a:endParaRPr lang="en-US" altLang="ko-KR" sz="1200" b="1" u="sng" dirty="0" smtClean="0"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57418"/>
              </p:ext>
            </p:extLst>
          </p:nvPr>
        </p:nvGraphicFramePr>
        <p:xfrm>
          <a:off x="260648" y="992561"/>
          <a:ext cx="6264695" cy="8446474"/>
        </p:xfrm>
        <a:graphic>
          <a:graphicData uri="http://schemas.openxmlformats.org/drawingml/2006/table">
            <a:tbl>
              <a:tblPr/>
              <a:tblGrid>
                <a:gridCol w="513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0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93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155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540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latin typeface="+mn-ea"/>
                          <a:ea typeface="+mn-ea"/>
                          <a:cs typeface="Times New Roman"/>
                        </a:rPr>
                        <a:t>코드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 err="1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sz="1000" b="1" kern="100" dirty="0">
                          <a:latin typeface="+mn-ea"/>
                          <a:ea typeface="+mn-ea"/>
                          <a:cs typeface="Times New Roman"/>
                        </a:rPr>
                        <a:t> 명칭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검출 타이밍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알람 발생시의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동작 상태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>
                          <a:latin typeface="+mn-ea"/>
                          <a:ea typeface="+mn-ea"/>
                          <a:cs typeface="Times New Roman"/>
                        </a:rPr>
                        <a:t>대처 방법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10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M6552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M6552]Axis5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Warning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발생 시</a:t>
                      </a: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Axis</a:t>
                      </a:r>
                      <a:r>
                        <a:rPr lang="en-US" altLang="ko-KR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Warning </a:t>
                      </a:r>
                      <a:r>
                        <a:rPr lang="ko-KR" altLang="en-US" sz="100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원인 파악 및 조치</a:t>
                      </a: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6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M3832</a:t>
                      </a: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[M3832] Clamp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Clamp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센서가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제품을 놓치거나 제대로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Clamp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못했을 시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라인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Stop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상황에 맞게 조치 후 원점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1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T390</a:t>
                      </a: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[T390] Clamp Error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Clamp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센서가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제품을 놓치거나 제대로 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Clamp </a:t>
                      </a:r>
                      <a:r>
                        <a:rPr lang="ko-KR" alt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못했을 시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부져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및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알람</a:t>
                      </a: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 발생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라인 </a:t>
                      </a:r>
                      <a:r>
                        <a:rPr lang="en-US" altLang="ko-KR" sz="1000" kern="100" dirty="0" smtClean="0">
                          <a:latin typeface="+mn-ea"/>
                          <a:ea typeface="+mn-ea"/>
                          <a:cs typeface="Times New Roman"/>
                        </a:rPr>
                        <a:t>Stop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+mn-ea"/>
                          <a:ea typeface="+mn-ea"/>
                          <a:cs typeface="Times New Roman"/>
                        </a:rPr>
                        <a:t>상황에 맞게 조치 후 원점 후 </a:t>
                      </a:r>
                      <a:r>
                        <a:rPr lang="ko-KR" altLang="en-US" sz="1000" kern="100" dirty="0" err="1" smtClean="0">
                          <a:latin typeface="+mn-ea"/>
                          <a:ea typeface="+mn-ea"/>
                          <a:cs typeface="Times New Roman"/>
                        </a:rPr>
                        <a:t>재기동</a:t>
                      </a: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8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endParaRPr lang="en-US" altLang="ko-KR" sz="1000" kern="0" dirty="0" smtClean="0">
                        <a:latin typeface="+mn-ea"/>
                        <a:ea typeface="+mn-ea"/>
                        <a:cs typeface="돋움체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254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92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035"/>
                        </a:lnSpc>
                        <a:spcAft>
                          <a:spcPts val="0"/>
                        </a:spcAft>
                      </a:pPr>
                      <a:endParaRPr lang="ko-KR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710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24179" marR="241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 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Screen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Tact Time : 1 Cycle Time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을 의미합니다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Count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생산량을 의미합니다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Turn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BYPASS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기계 미사용 시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BYPASS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를</a:t>
            </a: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 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위한 버튼입니다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  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수동모드에서만 동작합니다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 startAt="4"/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 startAt="4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C/V Stopped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사용자에 의해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Conveyor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정지 상태를 의미합니다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 startAt="4"/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 startAt="4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Product Turned : Turn Unit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의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Tub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반전 상태를 의미합니다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6. PLC 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INTERLOCK : Conveyor M/C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과의 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Interlock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을 표시합니다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1" lang="en-US" altLang="ko-KR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1.1  </a:t>
            </a:r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Main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4582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292032" y="5826250"/>
            <a:ext cx="6197544" cy="35912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Stopper</a:t>
            </a: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Stopper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Up/ Down :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Stopper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의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상승 하강을 표시 및 수동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운전합니다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 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Stopper Bypass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: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Stopper Bypass Mode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를 설정합니다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Stopper Product Exist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: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Stopper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위치에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Tub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가 있습니다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Clamp</a:t>
            </a:r>
            <a:endParaRPr kumimoji="1" lang="en-US" altLang="ko-KR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Turn M/C</a:t>
            </a:r>
            <a:r>
              <a:rPr kumimoji="1" lang="ko-KR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의 </a:t>
            </a:r>
            <a:r>
              <a:rPr kumimoji="1" lang="en-US" altLang="ko-K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Clamp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의 운전조작을 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lvl="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Door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수동모드일 때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, Door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를 열 수 있습니다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Slat C/V</a:t>
            </a: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Slat C/V 1Pitch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상태를 표시 및 수동 운전합니다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X, Y, Z, T</a:t>
            </a: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X, Y, Z, T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축의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ko-KR" altLang="en-US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상태를 표시 및 수동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운전합니다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12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1.2  Manual Screen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136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Servo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X Axis : Conveyor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진행방향과 같은 방향으로 운전 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Y Axis : Conveyor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진행방향과 수직 방향으로 운전 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Z(UP/DOWN) Axis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상승 및 하강 운전 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Turn Axis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회전 운전을 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Slat Conveyor : Slat Conveyor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전진 및 후진 운전 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1.3-1  Servo Setup Screen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4155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State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Error : X Axis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의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Error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상태를 표시합니다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-OT, Home, +OT : Servo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의 한계 센서 및 원점센서를 표시합니다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Error, Warning : Servo Error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와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Warning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번호를 표시합니다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POSITION, Speed, Current, </a:t>
            </a:r>
            <a:r>
              <a:rPr kumimoji="1" lang="en-US" altLang="ko-KR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Regerative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, Effective, Peak Torque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각각의 현재 정보를 표시합니다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ACC, DEC Time : Accelerate, Deceleration Time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을 설정합니다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Jog, Run Speed : Jog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및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Run Speed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를 설정합니다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Sync On : Encoder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를 따라 동기운전 하는 버튼입니다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Org OK, Busy OFF : ORG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완료 상태 및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BUSY(</a:t>
            </a:r>
            <a:r>
              <a:rPr kumimoji="1" lang="ko-KR" altLang="en-US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이동중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)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상태를 나타냅니다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Origin Search Complete : </a:t>
            </a:r>
            <a:r>
              <a:rPr kumimoji="1" lang="ko-KR" altLang="en-US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서보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원점 기동을 하는 버튼입니다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Jog </a:t>
            </a:r>
            <a:r>
              <a:rPr kumimoji="1" lang="en-US" altLang="ko-KR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Bwd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/ </a:t>
            </a:r>
            <a:r>
              <a:rPr kumimoji="1" lang="en-US" altLang="ko-KR" sz="1400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Fwd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: Jog </a:t>
            </a:r>
            <a:r>
              <a:rPr kumimoji="1" lang="en-US" altLang="ko-KR" sz="1400" dirty="0" err="1">
                <a:latin typeface="바탕" pitchFamily="18" charset="-127"/>
                <a:ea typeface="바탕" pitchFamily="18" charset="-127"/>
                <a:cs typeface="Times New Roman" pitchFamily="18" charset="0"/>
              </a:rPr>
              <a:t>Bwd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/ </a:t>
            </a:r>
            <a:r>
              <a:rPr kumimoji="1" lang="en-US" altLang="ko-KR" sz="1400" dirty="0" err="1">
                <a:latin typeface="바탕" pitchFamily="18" charset="-127"/>
                <a:ea typeface="바탕" pitchFamily="18" charset="-127"/>
                <a:cs typeface="Times New Roman" pitchFamily="18" charset="0"/>
              </a:rPr>
              <a:t>Fwd</a:t>
            </a:r>
            <a:r>
              <a:rPr kumimoji="1" lang="en-US" altLang="ko-KR" sz="1400" dirty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기동 버튼입니다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Data Set : </a:t>
            </a:r>
            <a:r>
              <a:rPr kumimoji="1" lang="ko-KR" altLang="en-US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좌표 변경 후 모델 저장하는 버튼입니다</a:t>
            </a:r>
            <a:r>
              <a:rPr kumimoji="1" lang="en-US" altLang="ko-KR" sz="1400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14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1.3-2  Servo Axis(General)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136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Item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Clamp Position : 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제품을 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Clamp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할 위치입니다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1.3-3  X Axis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1625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Item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Unclamp Position : 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제품을 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Unclamp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할 위치입니다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Clamp Position : 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제품을 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Clamp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할 위치입니다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1.3-5  Y Axis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80" y="11136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Item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Turn Position : 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제품 </a:t>
            </a:r>
            <a:r>
              <a:rPr kumimoji="1" lang="ko-KR" altLang="en-US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클램프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후 상승위치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(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회전위치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)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를 설정합니다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Unclamp Position : 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제품 회전 후 제품 </a:t>
            </a:r>
            <a:r>
              <a:rPr kumimoji="1" lang="ko-KR" altLang="en-US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언클램프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위치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(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제품 놓는 위치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)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를 설정합니다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dirty="0" smtClean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Clamp Position : </a:t>
            </a:r>
            <a:r>
              <a:rPr kumimoji="1" lang="ko-KR" altLang="en-US" dirty="0" err="1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클램프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(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제품 잡는 위치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)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를 설정합니다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Wait Position : 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제품이 오기 전 대기 위치를 설정합니다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.(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대기위치 이동 후 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10mm 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더 하강합니다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.)</a:t>
            </a: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1.3-6  </a:t>
            </a:r>
            <a:r>
              <a:rPr lang="en-US" altLang="ko-KR" b="1" u="sng" dirty="0">
                <a:latin typeface="Arial" pitchFamily="34" charset="0"/>
                <a:ea typeface="돋움" pitchFamily="50" charset="-127"/>
              </a:rPr>
              <a:t>Z</a:t>
            </a: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 Axis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5" y="1208584"/>
            <a:ext cx="612457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6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971" y="119172"/>
            <a:ext cx="46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돋움" pitchFamily="50" charset="-127"/>
              </a:rPr>
              <a:t>1.1 GP Screen</a:t>
            </a:r>
            <a:endParaRPr lang="ko-KR" altLang="en-US" b="1" dirty="0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바탕" pitchFamily="18" charset="-127"/>
                <a:ea typeface="바탕" pitchFamily="18" charset="-127"/>
                <a:cs typeface="Times New Roman" pitchFamily="18" charset="0"/>
              </a:rPr>
              <a:t>MAIN OP</a:t>
            </a:r>
            <a:endParaRPr kumimoji="1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5457056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331843" y="5914256"/>
            <a:ext cx="6197544" cy="33592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◈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 Item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Origin Position 0 Degree : 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회전 축이 수평이 되는 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1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번 위치를 설정합니다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Turn Position 180 Degree : 1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번 위치에서 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180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도 회전 한 위치를 설정합니다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1,2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번은 실제 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Degree</a:t>
            </a:r>
            <a:r>
              <a:rPr kumimoji="1" lang="ko-KR" altLang="en-US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와 다릅니다</a:t>
            </a:r>
            <a:r>
              <a:rPr kumimoji="1" lang="en-US" altLang="ko-KR" dirty="0" smtClean="0">
                <a:latin typeface="바탕" pitchFamily="18" charset="-127"/>
                <a:ea typeface="바탕" pitchFamily="18" charset="-127"/>
                <a:cs typeface="Times New Roman" pitchFamily="18" charset="0"/>
              </a:rPr>
              <a:t>.</a:t>
            </a:r>
            <a:endParaRPr kumimoji="1" lang="en-US" altLang="ko-KR" dirty="0">
              <a:latin typeface="바탕" pitchFamily="18" charset="-127"/>
              <a:ea typeface="바탕" pitchFamily="18" charset="-127"/>
              <a:cs typeface="Times New Roman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45720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2361431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560512"/>
            <a:ext cx="6653212" cy="4524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0"/>
              </a:spcBef>
            </a:pPr>
            <a:r>
              <a:rPr lang="en-US" altLang="ko-KR" b="1" u="sng" dirty="0" smtClean="0">
                <a:latin typeface="Arial" pitchFamily="34" charset="0"/>
                <a:ea typeface="돋움" pitchFamily="50" charset="-127"/>
              </a:rPr>
              <a:t>1.3-7  R(Turn) Axis</a:t>
            </a:r>
            <a:endParaRPr lang="en-US" altLang="ko-KR" b="1" dirty="0" smtClean="0"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27" y="1150987"/>
            <a:ext cx="6124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5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14787</TotalTime>
  <Words>1106</Words>
  <Application>Microsoft Office PowerPoint</Application>
  <PresentationFormat>A4 용지(210x297mm)</PresentationFormat>
  <Paragraphs>248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돋움</vt:lpstr>
      <vt:lpstr>돋움체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Kim Young Il</cp:lastModifiedBy>
  <cp:revision>947</cp:revision>
  <cp:lastPrinted>2018-12-10T01:09:10Z</cp:lastPrinted>
  <dcterms:created xsi:type="dcterms:W3CDTF">2006-10-05T04:04:58Z</dcterms:created>
  <dcterms:modified xsi:type="dcterms:W3CDTF">2022-01-03T05:40:37Z</dcterms:modified>
</cp:coreProperties>
</file>