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7" r:id="rId5"/>
    <p:sldId id="272" r:id="rId6"/>
    <p:sldId id="273" r:id="rId7"/>
    <p:sldId id="258" r:id="rId8"/>
    <p:sldId id="259" r:id="rId9"/>
    <p:sldId id="260" r:id="rId10"/>
    <p:sldId id="261" r:id="rId11"/>
    <p:sldId id="267" r:id="rId12"/>
    <p:sldId id="268" r:id="rId13"/>
    <p:sldId id="269" r:id="rId14"/>
    <p:sldId id="270" r:id="rId15"/>
    <p:sldId id="274" r:id="rId16"/>
    <p:sldId id="277" r:id="rId17"/>
    <p:sldId id="271" r:id="rId18"/>
    <p:sldId id="275" r:id="rId19"/>
    <p:sldId id="276" r:id="rId20"/>
    <p:sldId id="263" r:id="rId21"/>
    <p:sldId id="265" r:id="rId22"/>
    <p:sldId id="279" r:id="rId23"/>
    <p:sldId id="26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2B72CA-7EDC-4435-B698-7DC8DDF31C97}" v="43" dt="2024-09-26T14:27:33.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52" autoAdjust="0"/>
  </p:normalViewPr>
  <p:slideViewPr>
    <p:cSldViewPr snapToGrid="0" showGuides="1">
      <p:cViewPr varScale="1">
        <p:scale>
          <a:sx n="90" d="100"/>
          <a:sy n="90" d="100"/>
        </p:scale>
        <p:origin x="307" y="67"/>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2ee22140d38b093b/Desktop/NEW%202/Excel%20Astrosage%20(Bhushan%20Dhawas)%20NEW.xlsb"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ee22140d38b093b/Desktop/Excel%20Astrosage%20(Bhushan%20Dhawas)%20NEW.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ee22140d38b093b/Desktop/NEW%202/Excel%20Astrosage%20(Bhushan%20Dhawas)%20NEW.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2ee22140d38b093b/Desktop/Excel%20Astrosage%20(Bhushan%20Dhawas)%20NEW%2016.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2ee22140d38b093b/Desktop/Excel%20Astrosage%20(Bhushan%20Dhawas)%20NEW.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2ee22140d38b093b/Desktop/NEW%202/Excel%20Astrosage%20(Bhushan%20Dhawas)%20NEW.xlsb"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 analysis (Bhushan Dhawas) excel file^L.xlsb]Pivot Table!PivotTable3</c:name>
    <c:fmtId val="-1"/>
  </c:pivotSource>
  <c:chart>
    <c:title>
      <c:tx>
        <c:rich>
          <a:bodyPr rot="0" spcFirstLastPara="1" vertOverflow="ellipsis" vert="horz" wrap="square" anchor="ctr" anchorCtr="1"/>
          <a:lstStyle/>
          <a:p>
            <a:pPr>
              <a:defRPr lang="en-US" sz="1400" b="1" i="0" u="none" strike="noStrike" kern="1200" spc="0" baseline="0">
                <a:solidFill>
                  <a:srgbClr val="000000">
                    <a:lumMod val="65000"/>
                    <a:lumOff val="35000"/>
                  </a:srgbClr>
                </a:solidFill>
                <a:latin typeface="+mn-lt"/>
                <a:ea typeface="+mn-ea"/>
                <a:cs typeface="+mn-cs"/>
              </a:defRPr>
            </a:pPr>
            <a:r>
              <a:rPr lang="en-US" sz="1400" b="1" i="0" u="none" strike="noStrike" kern="1200" spc="0" baseline="0">
                <a:solidFill>
                  <a:srgbClr val="000000">
                    <a:lumMod val="65000"/>
                    <a:lumOff val="35000"/>
                  </a:srgbClr>
                </a:solidFill>
                <a:latin typeface="+mn-lt"/>
                <a:ea typeface="+mn-ea"/>
                <a:cs typeface="+mn-cs"/>
              </a:rPr>
              <a:t>Changes in call volume day by day</a:t>
            </a:r>
          </a:p>
        </c:rich>
      </c:tx>
      <c:layout>
        <c:manualLayout>
          <c:xMode val="edge"/>
          <c:yMode val="edge"/>
          <c:x val="0.12831346266405824"/>
          <c:y val="2.7034494683018641E-2"/>
        </c:manualLayout>
      </c:layout>
      <c:overlay val="0"/>
      <c:spPr>
        <a:noFill/>
        <a:ln>
          <a:noFill/>
        </a:ln>
        <a:effectLst/>
      </c:spPr>
      <c:txPr>
        <a:bodyPr rot="0" spcFirstLastPara="1" vertOverflow="ellipsis" vert="horz" wrap="square" anchor="ctr" anchorCtr="1"/>
        <a:lstStyle/>
        <a:p>
          <a:pPr>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dLblPos val="outEnd"/>
          <c:showLegendKey val="0"/>
          <c:showVal val="1"/>
          <c:showCatName val="0"/>
          <c:showSerName val="0"/>
          <c:showPercent val="0"/>
          <c:showBubbleSize val="0"/>
        </c:dLbls>
        <c:gapWidth val="219"/>
        <c:axId val="395407472"/>
        <c:axId val="395404592"/>
      </c:barChart>
      <c:catAx>
        <c:axId val="3954074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Dates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404592"/>
        <c:crosses val="autoZero"/>
        <c:auto val="1"/>
        <c:lblAlgn val="ctr"/>
        <c:lblOffset val="100"/>
        <c:noMultiLvlLbl val="0"/>
      </c:catAx>
      <c:valAx>
        <c:axId val="395404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Call</a:t>
                </a:r>
                <a:r>
                  <a:rPr lang="en-IN" b="1" baseline="0"/>
                  <a:t> duration (Sec)</a:t>
                </a:r>
                <a:endParaRPr lang="en-IN" b="1"/>
              </a:p>
            </c:rich>
          </c:tx>
          <c:layout>
            <c:manualLayout>
              <c:xMode val="edge"/>
              <c:yMode val="edge"/>
              <c:x val="0.25354851891856439"/>
              <c:y val="0.93748750156230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40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Table!PivotTable7</c:name>
    <c:fmtId val="36"/>
  </c:pivotSource>
  <c:chart>
    <c:title>
      <c:tx>
        <c:rich>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Call Status</a:t>
            </a:r>
          </a:p>
        </c:rich>
      </c:tx>
      <c:layout>
        <c:manualLayout>
          <c:xMode val="edge"/>
          <c:yMode val="edge"/>
          <c:x val="0.4603255030309647"/>
          <c:y val="3.2880216066578802E-2"/>
        </c:manualLayout>
      </c:layout>
      <c:overlay val="0"/>
      <c:spPr>
        <a:noFill/>
        <a:ln>
          <a:noFill/>
        </a:ln>
        <a:effectLst/>
      </c:spPr>
      <c:txPr>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0"/>
            <a:lstStyle/>
            <a:p>
              <a:pPr algn="ct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0"/>
            <a:lstStyle/>
            <a:p>
              <a:pPr algn="ct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0"/>
            <a:lstStyle/>
            <a:p>
              <a:pPr algn="ct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33971782616086271"/>
          <c:y val="0.17523718008476097"/>
          <c:w val="0.44208575205471579"/>
          <c:h val="0.70699316768283338"/>
        </c:manualLayout>
      </c:layout>
      <c:pieChart>
        <c:varyColors val="1"/>
        <c:ser>
          <c:idx val="0"/>
          <c:order val="0"/>
          <c:tx>
            <c:strRef>
              <c:f>'Pivot Table'!$N$47</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B16-4A9D-9291-1F35297EB57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B16-4A9D-9291-1F35297EB57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B16-4A9D-9291-1F35297EB57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B16-4A9D-9291-1F35297EB57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B16-4A9D-9291-1F35297EB571}"/>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0"/>
              <a:lstStyle/>
              <a:p>
                <a:pPr algn="ct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Table'!$M$48:$M$53</c:f>
              <c:strCache>
                <c:ptCount val="5"/>
                <c:pt idx="0">
                  <c:v>Busy</c:v>
                </c:pt>
                <c:pt idx="1">
                  <c:v>Completed</c:v>
                </c:pt>
                <c:pt idx="2">
                  <c:v>Failed</c:v>
                </c:pt>
                <c:pt idx="3">
                  <c:v>Incomplete</c:v>
                </c:pt>
                <c:pt idx="4">
                  <c:v>No-Answer</c:v>
                </c:pt>
              </c:strCache>
            </c:strRef>
          </c:cat>
          <c:val>
            <c:numRef>
              <c:f>'Pivot Table'!$N$48:$N$53</c:f>
              <c:numCache>
                <c:formatCode>General</c:formatCode>
                <c:ptCount val="5"/>
                <c:pt idx="0">
                  <c:v>1270</c:v>
                </c:pt>
                <c:pt idx="1">
                  <c:v>3453</c:v>
                </c:pt>
                <c:pt idx="2">
                  <c:v>1214</c:v>
                </c:pt>
                <c:pt idx="3">
                  <c:v>875</c:v>
                </c:pt>
                <c:pt idx="4">
                  <c:v>1729</c:v>
                </c:pt>
              </c:numCache>
            </c:numRef>
          </c:val>
          <c:extLst>
            <c:ext xmlns:c16="http://schemas.microsoft.com/office/drawing/2014/chart" uri="{C3380CC4-5D6E-409C-BE32-E72D297353CC}">
              <c16:uniqueId val="{0000000A-5B16-4A9D-9291-1F35297EB57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23711994837088832"/>
          <c:y val="0.87272864556683838"/>
          <c:w val="0.65076728547617679"/>
          <c:h val="0.1012737874592712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lang="en-US" sz="900" b="0" i="0" u="none" strike="noStrike" kern="1200" baseline="0">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Table!PivotTable3</c:name>
    <c:fmtId val="35"/>
  </c:pivotSource>
  <c:chart>
    <c:title>
      <c:tx>
        <c:rich>
          <a:bodyPr rot="0" spcFirstLastPara="1" vertOverflow="ellipsis" vert="horz" wrap="square" anchor="ctr" anchorCtr="1"/>
          <a:lstStyle/>
          <a:p>
            <a:pPr>
              <a:defRPr lang="en-US" sz="1680" b="1" i="0" u="none" strike="noStrike" kern="1200" spc="0" baseline="0">
                <a:solidFill>
                  <a:prstClr val="black">
                    <a:lumMod val="65000"/>
                    <a:lumOff val="35000"/>
                  </a:prstClr>
                </a:solidFill>
                <a:latin typeface="+mn-lt"/>
                <a:ea typeface="+mn-ea"/>
                <a:cs typeface="+mn-cs"/>
              </a:defRPr>
            </a:pPr>
            <a:r>
              <a:rPr lang="en-US" sz="2000" dirty="0">
                <a:highlight>
                  <a:srgbClr val="FFFF00"/>
                </a:highlight>
              </a:rPr>
              <a:t>Changes in call volume day by day</a:t>
            </a:r>
          </a:p>
        </c:rich>
      </c:tx>
      <c:layout>
        <c:manualLayout>
          <c:xMode val="edge"/>
          <c:yMode val="edge"/>
          <c:x val="0.28475009342418572"/>
          <c:y val="1.9130666945478578E-2"/>
        </c:manualLayout>
      </c:layout>
      <c:overlay val="0"/>
      <c:spPr>
        <a:noFill/>
        <a:ln>
          <a:noFill/>
        </a:ln>
        <a:effectLst/>
      </c:spPr>
      <c:txPr>
        <a:bodyPr rot="0" spcFirstLastPara="1" vertOverflow="ellipsis" vert="horz" wrap="square" anchor="ctr" anchorCtr="1"/>
        <a:lstStyle/>
        <a:p>
          <a:pPr>
            <a:defRPr lang="en-US" sz="1680" b="1"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Table'!$H$5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Table'!$G$6:$G$40</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'Pivot Table'!$H$6:$H$40</c:f>
              <c:numCache>
                <c:formatCode>0</c:formatCode>
                <c:ptCount val="34"/>
                <c:pt idx="0">
                  <c:v>372</c:v>
                </c:pt>
                <c:pt idx="1">
                  <c:v>333</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258</c:v>
                </c:pt>
                <c:pt idx="29">
                  <c:v>179</c:v>
                </c:pt>
                <c:pt idx="30">
                  <c:v>158</c:v>
                </c:pt>
                <c:pt idx="31">
                  <c:v>115</c:v>
                </c:pt>
                <c:pt idx="32">
                  <c:v>196</c:v>
                </c:pt>
                <c:pt idx="33">
                  <c:v>107</c:v>
                </c:pt>
              </c:numCache>
            </c:numRef>
          </c:val>
          <c:extLst>
            <c:ext xmlns:c16="http://schemas.microsoft.com/office/drawing/2014/chart" uri="{C3380CC4-5D6E-409C-BE32-E72D297353CC}">
              <c16:uniqueId val="{00000000-6309-4492-9B4C-27B69F6AA1AB}"/>
            </c:ext>
          </c:extLst>
        </c:ser>
        <c:dLbls>
          <c:dLblPos val="outEnd"/>
          <c:showLegendKey val="0"/>
          <c:showVal val="1"/>
          <c:showCatName val="0"/>
          <c:showSerName val="0"/>
          <c:showPercent val="0"/>
          <c:showBubbleSize val="0"/>
        </c:dLbls>
        <c:gapWidth val="219"/>
        <c:axId val="395407472"/>
        <c:axId val="395404592"/>
      </c:barChart>
      <c:catAx>
        <c:axId val="395407472"/>
        <c:scaling>
          <c:orientation val="minMax"/>
        </c:scaling>
        <c:delete val="0"/>
        <c:axPos val="l"/>
        <c:title>
          <c:tx>
            <c:rich>
              <a:bodyPr rot="-540000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r>
                  <a:rPr lang="en-IN"/>
                  <a:t>Dates</a:t>
                </a:r>
              </a:p>
            </c:rich>
          </c:tx>
          <c:layout>
            <c:manualLayout>
              <c:xMode val="edge"/>
              <c:yMode val="edge"/>
              <c:x val="1.4798058108595108E-2"/>
              <c:y val="0.46340204677816654"/>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crossAx val="395404592"/>
        <c:crosses val="autoZero"/>
        <c:auto val="1"/>
        <c:lblAlgn val="ctr"/>
        <c:lblOffset val="100"/>
        <c:noMultiLvlLbl val="0"/>
      </c:catAx>
      <c:valAx>
        <c:axId val="3954045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r>
                  <a:rPr lang="en-IN" dirty="0"/>
                  <a:t>Call volume</a:t>
                </a:r>
              </a:p>
            </c:rich>
          </c:tx>
          <c:layout>
            <c:manualLayout>
              <c:xMode val="edge"/>
              <c:yMode val="edge"/>
              <c:x val="0.40186099313446672"/>
              <c:y val="0.95832710985313829"/>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crossAx val="39540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lang="en-US" sz="1400" b="1" i="0" u="none" strike="noStrike" kern="1200" baseline="0">
          <a:solidFill>
            <a:prstClr val="black">
              <a:lumMod val="65000"/>
              <a:lumOff val="35000"/>
            </a:prstClr>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 analysis (Bhushan Dhawas) excel file^L.xlsb]Pivot Table!PivotTable4</c:name>
    <c:fmtId val="-1"/>
  </c:pivotSource>
  <c:chart>
    <c:title>
      <c:tx>
        <c:rich>
          <a:bodyPr rot="0" spcFirstLastPara="1" vertOverflow="ellipsis" vert="horz" wrap="square" anchor="ctr" anchorCtr="1"/>
          <a:lstStyle/>
          <a:p>
            <a:pPr algn="ctr" rtl="0">
              <a:defRPr lang="en-US" sz="1400" b="1" i="0" u="none" strike="noStrike" kern="1200" spc="0" baseline="0">
                <a:solidFill>
                  <a:srgbClr val="000000">
                    <a:lumMod val="65000"/>
                    <a:lumOff val="35000"/>
                  </a:srgbClr>
                </a:solidFill>
                <a:highlight>
                  <a:srgbClr val="FFFF00"/>
                </a:highlight>
                <a:latin typeface="+mn-lt"/>
                <a:ea typeface="+mn-ea"/>
                <a:cs typeface="+mn-cs"/>
              </a:defRPr>
            </a:pPr>
            <a:r>
              <a:rPr lang="en-US" sz="2000" b="1" i="0" u="none" strike="noStrike" kern="1200" spc="0" baseline="0" dirty="0">
                <a:solidFill>
                  <a:srgbClr val="000000">
                    <a:lumMod val="65000"/>
                    <a:lumOff val="35000"/>
                  </a:srgbClr>
                </a:solidFill>
                <a:highlight>
                  <a:srgbClr val="FFFF00"/>
                </a:highlight>
                <a:latin typeface="+mn-lt"/>
                <a:ea typeface="+mn-ea"/>
                <a:cs typeface="+mn-cs"/>
              </a:rPr>
              <a:t>Rating vs Count of users </a:t>
            </a:r>
          </a:p>
        </c:rich>
      </c:tx>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rgbClr val="000000">
                  <a:lumMod val="65000"/>
                  <a:lumOff val="35000"/>
                </a:srgb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Table'!$O$3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Table'!$N$4:$N$13</c:f>
              <c:strCache>
                <c:ptCount val="9"/>
                <c:pt idx="0">
                  <c:v>0</c:v>
                </c:pt>
                <c:pt idx="1">
                  <c:v>1</c:v>
                </c:pt>
                <c:pt idx="2">
                  <c:v>2</c:v>
                </c:pt>
                <c:pt idx="3">
                  <c:v>3</c:v>
                </c:pt>
                <c:pt idx="4">
                  <c:v>4</c:v>
                </c:pt>
                <c:pt idx="5">
                  <c:v>5</c:v>
                </c:pt>
                <c:pt idx="6">
                  <c:v>6</c:v>
                </c:pt>
                <c:pt idx="7">
                  <c:v>7</c:v>
                </c:pt>
                <c:pt idx="8">
                  <c:v>8</c:v>
                </c:pt>
              </c:strCache>
            </c:strRef>
          </c:cat>
          <c:val>
            <c:numRef>
              <c:f>'Pivot Table'!$O$4:$O$13</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D5E6-4993-AEA6-190F065129A8}"/>
            </c:ext>
          </c:extLst>
        </c:ser>
        <c:dLbls>
          <c:showLegendKey val="0"/>
          <c:showVal val="0"/>
          <c:showCatName val="0"/>
          <c:showSerName val="0"/>
          <c:showPercent val="0"/>
          <c:showBubbleSize val="0"/>
        </c:dLbls>
        <c:gapWidth val="150"/>
        <c:shape val="box"/>
        <c:axId val="1398825936"/>
        <c:axId val="1398826896"/>
        <c:axId val="0"/>
      </c:bar3DChart>
      <c:catAx>
        <c:axId val="1398825936"/>
        <c:scaling>
          <c:orientation val="minMax"/>
        </c:scaling>
        <c:delete val="0"/>
        <c:axPos val="b"/>
        <c:title>
          <c:tx>
            <c:rich>
              <a:bodyPr rot="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mn-lt"/>
                    <a:ea typeface="+mn-ea"/>
                    <a:cs typeface="+mn-cs"/>
                  </a:defRPr>
                </a:pPr>
                <a:r>
                  <a:rPr lang="en-IN" sz="1400" b="1" i="0" u="none" strike="noStrike" kern="1200" baseline="0" dirty="0">
                    <a:solidFill>
                      <a:srgbClr val="000000">
                        <a:lumMod val="65000"/>
                        <a:lumOff val="35000"/>
                      </a:srgbClr>
                    </a:solidFill>
                    <a:latin typeface="+mn-lt"/>
                    <a:ea typeface="+mn-ea"/>
                    <a:cs typeface="+mn-cs"/>
                  </a:rPr>
                  <a:t>Rating</a:t>
                </a:r>
              </a:p>
            </c:rich>
          </c:tx>
          <c:layout>
            <c:manualLayout>
              <c:xMode val="edge"/>
              <c:yMode val="edge"/>
              <c:x val="0.43949298727214858"/>
              <c:y val="0.91921249467078303"/>
            </c:manualLayout>
          </c:layout>
          <c:overlay val="0"/>
          <c:spPr>
            <a:noFill/>
            <a:ln>
              <a:noFill/>
            </a:ln>
            <a:effectLst/>
          </c:spPr>
          <c:txPr>
            <a:bodyPr rot="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826896"/>
        <c:crosses val="autoZero"/>
        <c:auto val="1"/>
        <c:lblAlgn val="ctr"/>
        <c:lblOffset val="100"/>
        <c:noMultiLvlLbl val="0"/>
      </c:catAx>
      <c:valAx>
        <c:axId val="1398826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825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 analysis (Bhushan Dhawas) excel file^L.xlsb]Pivot Table!PivotTable9</c:name>
    <c:fmtId val="-1"/>
  </c:pivotSource>
  <c:chart>
    <c:title>
      <c:tx>
        <c:rich>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r>
              <a:rPr lang="en-IN" sz="2000" b="1" i="0" u="none" strike="noStrike" kern="1200" spc="0" baseline="0" dirty="0">
                <a:solidFill>
                  <a:prstClr val="black">
                    <a:lumMod val="65000"/>
                    <a:lumOff val="35000"/>
                  </a:prstClr>
                </a:solidFill>
                <a:highlight>
                  <a:srgbClr val="FFFF00"/>
                </a:highlight>
                <a:latin typeface="+mn-lt"/>
                <a:ea typeface="+mn-ea"/>
                <a:cs typeface="+mn-cs"/>
              </a:rPr>
              <a:t>Earning vs consultancy type </a:t>
            </a:r>
          </a:p>
        </c:rich>
      </c:tx>
      <c:layout>
        <c:manualLayout>
          <c:xMode val="edge"/>
          <c:yMode val="edge"/>
          <c:x val="0.26700511743849786"/>
          <c:y val="5.2351512553387103E-2"/>
        </c:manualLayout>
      </c:layout>
      <c:overlay val="0"/>
      <c:spPr>
        <a:noFill/>
        <a:ln>
          <a:noFill/>
        </a:ln>
        <a:effectLst/>
      </c:spPr>
      <c:txPr>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3836205256951576"/>
          <c:y val="0.15457610789980733"/>
          <c:w val="0.54103839375150564"/>
          <c:h val="0.58873666803210289"/>
        </c:manualLayout>
      </c:layout>
      <c:bar3DChart>
        <c:barDir val="col"/>
        <c:grouping val="clustered"/>
        <c:varyColors val="0"/>
        <c:ser>
          <c:idx val="0"/>
          <c:order val="0"/>
          <c:tx>
            <c:strRef>
              <c:f>'Pivot Table'!$K$3</c:f>
              <c:strCache>
                <c:ptCount val="1"/>
                <c:pt idx="0">
                  <c:v>Sum of Astrologer Earning</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Table'!$J$4:$J$6</c:f>
              <c:strCache>
                <c:ptCount val="2"/>
                <c:pt idx="0">
                  <c:v>Call</c:v>
                </c:pt>
                <c:pt idx="1">
                  <c:v>Chat</c:v>
                </c:pt>
              </c:strCache>
            </c:strRef>
          </c:cat>
          <c:val>
            <c:numRef>
              <c:f>'Pivot Table'!$K$4:$K$6</c:f>
              <c:numCache>
                <c:formatCode>General</c:formatCode>
                <c:ptCount val="2"/>
                <c:pt idx="0">
                  <c:v>77799.439833333439</c:v>
                </c:pt>
                <c:pt idx="1">
                  <c:v>21338.641500000005</c:v>
                </c:pt>
              </c:numCache>
            </c:numRef>
          </c:val>
          <c:extLst>
            <c:ext xmlns:c16="http://schemas.microsoft.com/office/drawing/2014/chart" uri="{C3380CC4-5D6E-409C-BE32-E72D297353CC}">
              <c16:uniqueId val="{00000000-C554-40B4-B247-17056276C79B}"/>
            </c:ext>
          </c:extLst>
        </c:ser>
        <c:ser>
          <c:idx val="1"/>
          <c:order val="1"/>
          <c:tx>
            <c:strRef>
              <c:f>'Pivot Table'!$L$3</c:f>
              <c:strCache>
                <c:ptCount val="1"/>
                <c:pt idx="0">
                  <c:v>Sum of Net Amount</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Table'!$J$4:$J$6</c:f>
              <c:strCache>
                <c:ptCount val="2"/>
                <c:pt idx="0">
                  <c:v>Call</c:v>
                </c:pt>
                <c:pt idx="1">
                  <c:v>Chat</c:v>
                </c:pt>
              </c:strCache>
            </c:strRef>
          </c:cat>
          <c:val>
            <c:numRef>
              <c:f>'Pivot Table'!$L$4:$L$6</c:f>
              <c:numCache>
                <c:formatCode>General</c:formatCode>
                <c:ptCount val="2"/>
                <c:pt idx="0">
                  <c:v>168442.03500000015</c:v>
                </c:pt>
                <c:pt idx="1">
                  <c:v>45494.683333333342</c:v>
                </c:pt>
              </c:numCache>
            </c:numRef>
          </c:val>
          <c:extLst>
            <c:ext xmlns:c16="http://schemas.microsoft.com/office/drawing/2014/chart" uri="{C3380CC4-5D6E-409C-BE32-E72D297353CC}">
              <c16:uniqueId val="{00000001-C554-40B4-B247-17056276C79B}"/>
            </c:ext>
          </c:extLst>
        </c:ser>
        <c:dLbls>
          <c:showLegendKey val="0"/>
          <c:showVal val="0"/>
          <c:showCatName val="0"/>
          <c:showSerName val="0"/>
          <c:showPercent val="0"/>
          <c:showBubbleSize val="0"/>
        </c:dLbls>
        <c:gapWidth val="150"/>
        <c:shape val="box"/>
        <c:axId val="1126088016"/>
        <c:axId val="1126091376"/>
        <c:axId val="0"/>
      </c:bar3DChart>
      <c:catAx>
        <c:axId val="1126088016"/>
        <c:scaling>
          <c:orientation val="minMax"/>
        </c:scaling>
        <c:delete val="0"/>
        <c:axPos val="b"/>
        <c:title>
          <c:tx>
            <c:rich>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r>
                  <a:rPr lang="en-IN" sz="1400" b="1" i="0" u="none" strike="noStrike" kern="1200" baseline="0" dirty="0">
                    <a:solidFill>
                      <a:srgbClr val="000000">
                        <a:lumMod val="65000"/>
                        <a:lumOff val="35000"/>
                      </a:srgbClr>
                    </a:solidFill>
                    <a:latin typeface="+mn-lt"/>
                    <a:ea typeface="+mn-ea"/>
                    <a:cs typeface="+mn-cs"/>
                  </a:rPr>
                  <a:t>Consultancy type</a:t>
                </a:r>
              </a:p>
            </c:rich>
          </c:tx>
          <c:layout>
            <c:manualLayout>
              <c:xMode val="edge"/>
              <c:yMode val="edge"/>
              <c:x val="0.37132148238779972"/>
              <c:y val="0.83360229863474278"/>
            </c:manualLayout>
          </c:layout>
          <c:overlay val="0"/>
          <c:spPr>
            <a:noFill/>
            <a:ln>
              <a:noFill/>
            </a:ln>
            <a:effectLst/>
          </c:spPr>
          <c:txPr>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091376"/>
        <c:crosses val="autoZero"/>
        <c:auto val="1"/>
        <c:lblAlgn val="ctr"/>
        <c:lblOffset val="100"/>
        <c:noMultiLvlLbl val="0"/>
      </c:catAx>
      <c:valAx>
        <c:axId val="112609137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088016"/>
        <c:crosses val="autoZero"/>
        <c:crossBetween val="between"/>
      </c:valAx>
      <c:spPr>
        <a:noFill/>
        <a:ln>
          <a:noFill/>
        </a:ln>
        <a:effectLst/>
      </c:spPr>
    </c:plotArea>
    <c:legend>
      <c:legendPos val="r"/>
      <c:layout>
        <c:manualLayout>
          <c:xMode val="edge"/>
          <c:yMode val="edge"/>
          <c:x val="0.65460173456578796"/>
          <c:y val="0.18831755495880931"/>
          <c:w val="0.3333209707482217"/>
          <c:h val="0.267343316189522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Hour vs count of calls </a:t>
            </a:r>
          </a:p>
        </c:rich>
      </c:tx>
      <c:overlay val="0"/>
      <c:spPr>
        <a:noFill/>
        <a:ln>
          <a:noFill/>
        </a:ln>
        <a:effectLst/>
      </c:spPr>
      <c:txPr>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rgbClr val="000000">
                        <a:lumMod val="65000"/>
                        <a:lumOff val="35000"/>
                      </a:srgb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Lit>
          </c:cat>
          <c:val>
            <c:numLit>
              <c:formatCode>General</c:formatCode>
              <c:ptCount val="24"/>
              <c:pt idx="0">
                <c:v>69</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264</c:v>
              </c:pt>
              <c:pt idx="19">
                <c:v>222</c:v>
              </c:pt>
              <c:pt idx="20">
                <c:v>172</c:v>
              </c:pt>
              <c:pt idx="21">
                <c:v>103</c:v>
              </c:pt>
              <c:pt idx="22">
                <c:v>126</c:v>
              </c:pt>
              <c:pt idx="23">
                <c:v>157</c:v>
              </c:pt>
            </c:numLit>
          </c:val>
          <c:extLst>
            <c:ext xmlns:c16="http://schemas.microsoft.com/office/drawing/2014/chart" uri="{C3380CC4-5D6E-409C-BE32-E72D297353CC}">
              <c16:uniqueId val="{00000000-BE1B-4A5B-9708-0949C10F3A1A}"/>
            </c:ext>
          </c:extLst>
        </c:ser>
        <c:dLbls>
          <c:dLblPos val="outEnd"/>
          <c:showLegendKey val="0"/>
          <c:showVal val="1"/>
          <c:showCatName val="0"/>
          <c:showSerName val="0"/>
          <c:showPercent val="0"/>
          <c:showBubbleSize val="0"/>
        </c:dLbls>
        <c:gapWidth val="219"/>
        <c:overlap val="-27"/>
        <c:axId val="323260368"/>
        <c:axId val="323258928"/>
      </c:barChart>
      <c:catAx>
        <c:axId val="323260368"/>
        <c:scaling>
          <c:orientation val="minMax"/>
        </c:scaling>
        <c:delete val="0"/>
        <c:axPos val="b"/>
        <c:title>
          <c:tx>
            <c:rich>
              <a:bodyPr rot="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r>
                  <a:rPr lang="en-IN"/>
                  <a:t>Hours </a:t>
                </a:r>
              </a:p>
            </c:rich>
          </c:tx>
          <c:layout>
            <c:manualLayout>
              <c:xMode val="edge"/>
              <c:yMode val="edge"/>
              <c:x val="0.47601620065388184"/>
              <c:y val="0.9338790272007671"/>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crossAx val="323258928"/>
        <c:crosses val="autoZero"/>
        <c:auto val="1"/>
        <c:lblAlgn val="ctr"/>
        <c:lblOffset val="100"/>
        <c:noMultiLvlLbl val="0"/>
      </c:catAx>
      <c:valAx>
        <c:axId val="323258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r>
                  <a:rPr lang="en-IN"/>
                  <a:t>Count of calls </a:t>
                </a:r>
              </a:p>
            </c:rich>
          </c:tx>
          <c:layout>
            <c:manualLayout>
              <c:xMode val="edge"/>
              <c:yMode val="edge"/>
              <c:x val="1.6386340300849195E-2"/>
              <c:y val="0.3563484690922120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crossAx val="32326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400" b="1" i="0" u="none" strike="noStrike" kern="1200" baseline="0">
          <a:solidFill>
            <a:srgbClr val="000000">
              <a:lumMod val="65000"/>
              <a:lumOff val="35000"/>
            </a:srgbClr>
          </a:solidFill>
          <a:latin typeface="+mn-lt"/>
          <a:ea typeface="+mn-ea"/>
          <a:cs typeface="+mn-cs"/>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Table!PivotTable11</c:name>
    <c:fmtId val="15"/>
  </c:pivotSource>
  <c:chart>
    <c:title>
      <c:tx>
        <c:rich>
          <a:bodyPr rot="0" spcFirstLastPara="1" vertOverflow="ellipsis" vert="horz" wrap="square" anchor="ctr" anchorCtr="1"/>
          <a:lstStyle/>
          <a:p>
            <a:pPr>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Guru Distribution by rating</a:t>
            </a:r>
          </a:p>
        </c:rich>
      </c:tx>
      <c:layout>
        <c:manualLayout>
          <c:xMode val="edge"/>
          <c:yMode val="edge"/>
          <c:x val="0.34992493488537729"/>
          <c:y val="0.15547389427338643"/>
        </c:manualLayout>
      </c:layout>
      <c:overlay val="0"/>
      <c:spPr>
        <a:noFill/>
        <a:ln>
          <a:noFill/>
        </a:ln>
        <a:effectLst/>
      </c:spPr>
      <c:txPr>
        <a:bodyPr rot="0" spcFirstLastPara="1" vertOverflow="ellipsis" vert="horz" wrap="square" anchor="ctr" anchorCtr="1"/>
        <a:lstStyle/>
        <a:p>
          <a:pPr>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5028732641899937"/>
          <c:y val="0.36192384769539077"/>
          <c:w val="0.67629123452079498"/>
          <c:h val="0.48311110409795971"/>
        </c:manualLayout>
      </c:layout>
      <c:barChart>
        <c:barDir val="col"/>
        <c:grouping val="clustered"/>
        <c:varyColors val="0"/>
        <c:ser>
          <c:idx val="0"/>
          <c:order val="0"/>
          <c:tx>
            <c:strRef>
              <c:f>'Pivot Table'!$R$41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Table'!$Q$42:$Q$51</c:f>
              <c:strCache>
                <c:ptCount val="9"/>
                <c:pt idx="0">
                  <c:v>0</c:v>
                </c:pt>
                <c:pt idx="1">
                  <c:v>1</c:v>
                </c:pt>
                <c:pt idx="2">
                  <c:v>2</c:v>
                </c:pt>
                <c:pt idx="3">
                  <c:v>3</c:v>
                </c:pt>
                <c:pt idx="4">
                  <c:v>4</c:v>
                </c:pt>
                <c:pt idx="5">
                  <c:v>5</c:v>
                </c:pt>
                <c:pt idx="6">
                  <c:v>6</c:v>
                </c:pt>
                <c:pt idx="7">
                  <c:v>7</c:v>
                </c:pt>
                <c:pt idx="8">
                  <c:v>8</c:v>
                </c:pt>
              </c:strCache>
            </c:strRef>
          </c:cat>
          <c:val>
            <c:numRef>
              <c:f>'Pivot Table'!$R$42:$R$51</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0D12-4A9E-BBDB-2AAFB4EFE7EA}"/>
            </c:ext>
          </c:extLst>
        </c:ser>
        <c:dLbls>
          <c:dLblPos val="outEnd"/>
          <c:showLegendKey val="0"/>
          <c:showVal val="1"/>
          <c:showCatName val="0"/>
          <c:showSerName val="0"/>
          <c:showPercent val="0"/>
          <c:showBubbleSize val="0"/>
        </c:dLbls>
        <c:gapWidth val="219"/>
        <c:overlap val="-27"/>
        <c:axId val="691195279"/>
        <c:axId val="691195759"/>
      </c:barChart>
      <c:catAx>
        <c:axId val="691195279"/>
        <c:scaling>
          <c:orientation val="minMax"/>
        </c:scaling>
        <c:delete val="0"/>
        <c:axPos val="b"/>
        <c:title>
          <c:tx>
            <c:rich>
              <a:bodyPr rot="0" spcFirstLastPara="1" vertOverflow="ellipsis" vert="horz" wrap="square" anchor="ctr" anchorCtr="1"/>
              <a:lstStyle/>
              <a:p>
                <a:pPr>
                  <a:defRPr lang="en-IN" sz="1000" b="1" i="0" u="none" strike="noStrike" kern="1200" baseline="0">
                    <a:solidFill>
                      <a:srgbClr val="000000">
                        <a:lumMod val="65000"/>
                        <a:lumOff val="35000"/>
                      </a:srgbClr>
                    </a:solidFill>
                    <a:latin typeface="+mn-lt"/>
                    <a:ea typeface="+mn-ea"/>
                    <a:cs typeface="+mn-cs"/>
                  </a:defRPr>
                </a:pPr>
                <a:r>
                  <a:rPr lang="en-IN" sz="1000" b="1" i="0" u="none" strike="noStrike" kern="1200" baseline="0">
                    <a:solidFill>
                      <a:srgbClr val="000000">
                        <a:lumMod val="65000"/>
                        <a:lumOff val="35000"/>
                      </a:srgbClr>
                    </a:solidFill>
                    <a:latin typeface="+mn-lt"/>
                    <a:ea typeface="+mn-ea"/>
                    <a:cs typeface="+mn-cs"/>
                  </a:rPr>
                  <a:t>Rating </a:t>
                </a:r>
              </a:p>
            </c:rich>
          </c:tx>
          <c:layout>
            <c:manualLayout>
              <c:xMode val="edge"/>
              <c:yMode val="edge"/>
              <c:x val="0.4953331943423348"/>
              <c:y val="0.92466850518235422"/>
            </c:manualLayout>
          </c:layout>
          <c:overlay val="0"/>
          <c:spPr>
            <a:noFill/>
            <a:ln>
              <a:noFill/>
            </a:ln>
            <a:effectLst/>
          </c:spPr>
          <c:txPr>
            <a:bodyPr rot="0" spcFirstLastPara="1" vertOverflow="ellipsis" vert="horz" wrap="square" anchor="ctr" anchorCtr="1"/>
            <a:lstStyle/>
            <a:p>
              <a:pPr>
                <a:defRPr lang="en-IN" sz="10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195759"/>
        <c:crosses val="autoZero"/>
        <c:auto val="1"/>
        <c:lblAlgn val="ctr"/>
        <c:lblOffset val="100"/>
        <c:noMultiLvlLbl val="0"/>
      </c:catAx>
      <c:valAx>
        <c:axId val="691195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195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 16.xlsb]Pivot Table!PivotTable6</c:name>
    <c:fmtId val="33"/>
  </c:pivotSource>
  <c:chart>
    <c:title>
      <c:tx>
        <c:rich>
          <a:bodyPr rot="0" spcFirstLastPara="1" vertOverflow="ellipsis" vert="horz" wrap="square" anchor="ctr" anchorCtr="1"/>
          <a:lstStyle/>
          <a:p>
            <a:pPr>
              <a:defRPr lang="en-IN" sz="1400" b="1" i="0" u="none" strike="noStrike" kern="1200" spc="0" baseline="0">
                <a:solidFill>
                  <a:srgbClr val="000000">
                    <a:lumMod val="65000"/>
                    <a:lumOff val="35000"/>
                  </a:srgbClr>
                </a:solidFill>
                <a:latin typeface="+mn-lt"/>
                <a:ea typeface="+mn-ea"/>
                <a:cs typeface="+mn-cs"/>
              </a:defRPr>
            </a:pPr>
            <a:r>
              <a:rPr lang="en-IN" sz="2800" b="1" i="0" u="none" strike="noStrike" kern="1200" spc="0" baseline="0" dirty="0">
                <a:solidFill>
                  <a:srgbClr val="000000">
                    <a:lumMod val="65000"/>
                    <a:lumOff val="35000"/>
                  </a:srgbClr>
                </a:solidFill>
                <a:highlight>
                  <a:srgbClr val="FFFF00"/>
                </a:highlight>
                <a:latin typeface="+mn-lt"/>
                <a:ea typeface="+mn-ea"/>
                <a:cs typeface="+mn-cs"/>
              </a:rPr>
              <a:t>Top 10 </a:t>
            </a:r>
            <a:r>
              <a:rPr lang="en-IN" sz="2800" b="1" i="0" u="none" strike="noStrike" kern="1200" spc="0" baseline="0" dirty="0">
                <a:solidFill>
                  <a:prstClr val="black">
                    <a:lumMod val="65000"/>
                    <a:lumOff val="35000"/>
                  </a:prstClr>
                </a:solidFill>
                <a:highlight>
                  <a:srgbClr val="FFFF00"/>
                </a:highlight>
                <a:latin typeface="+mn-lt"/>
                <a:ea typeface="+mn-ea"/>
                <a:cs typeface="+mn-cs"/>
              </a:rPr>
              <a:t>Guru's</a:t>
            </a:r>
          </a:p>
        </c:rich>
      </c:tx>
      <c:layout>
        <c:manualLayout>
          <c:xMode val="edge"/>
          <c:yMode val="edge"/>
          <c:x val="0.25444735213544439"/>
          <c:y val="4.4483546139852746E-2"/>
        </c:manualLayout>
      </c:layout>
      <c:overlay val="0"/>
      <c:spPr>
        <a:noFill/>
        <a:ln>
          <a:noFill/>
        </a:ln>
        <a:effectLst/>
      </c:spPr>
      <c:txPr>
        <a:bodyPr rot="0" spcFirstLastPara="1" vertOverflow="ellipsis" vert="horz" wrap="square" anchor="ctr" anchorCtr="1"/>
        <a:lstStyle/>
        <a:p>
          <a:pPr>
            <a:defRPr lang="en-IN"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3175">
            <a:noFill/>
          </a:ln>
          <a:effectLst/>
        </c:spPr>
      </c:pivotFmt>
      <c:pivotFmt>
        <c:idx val="2"/>
      </c:pivotFmt>
      <c:pivotFmt>
        <c:idx val="3"/>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8720187541639343"/>
          <c:y val="0.19403225806451616"/>
          <c:w val="0.43502031278228903"/>
          <c:h val="0.74145161290322581"/>
        </c:manualLayout>
      </c:layout>
      <c:barChart>
        <c:barDir val="bar"/>
        <c:grouping val="clustered"/>
        <c:varyColors val="0"/>
        <c:ser>
          <c:idx val="0"/>
          <c:order val="0"/>
          <c:tx>
            <c:strRef>
              <c:f>'Pivot Table'!$H$47</c:f>
              <c:strCache>
                <c:ptCount val="1"/>
                <c:pt idx="0">
                  <c:v>Total</c:v>
                </c:pt>
              </c:strCache>
            </c:strRef>
          </c:tx>
          <c:spPr>
            <a:noFill/>
            <a:ln w="3175">
              <a:noFill/>
            </a:ln>
            <a:effectLst/>
          </c:spPr>
          <c:invertIfNegative val="0"/>
          <c:cat>
            <c:strRef>
              <c:f>'Pivot Table'!$G$48:$G$57</c:f>
              <c:strCache>
                <c:ptCount val="10"/>
                <c:pt idx="0">
                  <c:v>Tarot Bee Riya</c:v>
                </c:pt>
                <c:pt idx="1">
                  <c:v>Astro Sonam S</c:v>
                </c:pt>
                <c:pt idx="2">
                  <c:v>Astro  Ruchi</c:v>
                </c:pt>
                <c:pt idx="3">
                  <c:v>Astro Dr Balkrisna</c:v>
                </c:pt>
                <c:pt idx="4">
                  <c:v>Tarot  Gurpreet</c:v>
                </c:pt>
                <c:pt idx="5">
                  <c:v>Astro Divya</c:v>
                </c:pt>
                <c:pt idx="6">
                  <c:v>Astro  Brejesh</c:v>
                </c:pt>
                <c:pt idx="7">
                  <c:v>Astro Shalini</c:v>
                </c:pt>
                <c:pt idx="8">
                  <c:v>Astro  Sakthi</c:v>
                </c:pt>
                <c:pt idx="9">
                  <c:v>Astro Krishaa</c:v>
                </c:pt>
              </c:strCache>
            </c:strRef>
          </c:cat>
          <c:val>
            <c:numRef>
              <c:f>'Pivot Table'!$H$48:$H$57</c:f>
              <c:numCache>
                <c:formatCode>General</c:formatCode>
                <c:ptCount val="10"/>
                <c:pt idx="0">
                  <c:v>743</c:v>
                </c:pt>
                <c:pt idx="1">
                  <c:v>752</c:v>
                </c:pt>
                <c:pt idx="2">
                  <c:v>777</c:v>
                </c:pt>
                <c:pt idx="3">
                  <c:v>967</c:v>
                </c:pt>
                <c:pt idx="4">
                  <c:v>1000</c:v>
                </c:pt>
                <c:pt idx="5">
                  <c:v>1056</c:v>
                </c:pt>
                <c:pt idx="6">
                  <c:v>1070</c:v>
                </c:pt>
                <c:pt idx="7">
                  <c:v>1321</c:v>
                </c:pt>
                <c:pt idx="8">
                  <c:v>1450</c:v>
                </c:pt>
                <c:pt idx="9">
                  <c:v>1580</c:v>
                </c:pt>
              </c:numCache>
            </c:numRef>
          </c:val>
          <c:extLst>
            <c:ext xmlns:c16="http://schemas.microsoft.com/office/drawing/2014/chart" uri="{C3380CC4-5D6E-409C-BE32-E72D297353CC}">
              <c16:uniqueId val="{00000000-F14D-4B56-8EBD-1DC476A5436A}"/>
            </c:ext>
          </c:extLst>
        </c:ser>
        <c:dLbls>
          <c:showLegendKey val="0"/>
          <c:showVal val="0"/>
          <c:showCatName val="0"/>
          <c:showSerName val="0"/>
          <c:showPercent val="0"/>
          <c:showBubbleSize val="0"/>
        </c:dLbls>
        <c:gapWidth val="182"/>
        <c:axId val="653812767"/>
        <c:axId val="653807967"/>
      </c:barChart>
      <c:catAx>
        <c:axId val="653812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2000" b="1" i="0" u="none" strike="noStrike" kern="1200" baseline="0">
                <a:solidFill>
                  <a:srgbClr val="002060"/>
                </a:solidFill>
                <a:latin typeface="+mn-lt"/>
                <a:ea typeface="+mn-ea"/>
                <a:cs typeface="+mn-cs"/>
              </a:defRPr>
            </a:pPr>
            <a:endParaRPr lang="en-US"/>
          </a:p>
        </c:txPr>
        <c:crossAx val="653807967"/>
        <c:crosses val="autoZero"/>
        <c:auto val="1"/>
        <c:lblAlgn val="ctr"/>
        <c:lblOffset val="100"/>
        <c:noMultiLvlLbl val="0"/>
      </c:catAx>
      <c:valAx>
        <c:axId val="653807967"/>
        <c:scaling>
          <c:orientation val="minMax"/>
        </c:scaling>
        <c:delete val="1"/>
        <c:axPos val="b"/>
        <c:numFmt formatCode="General" sourceLinked="1"/>
        <c:majorTickMark val="none"/>
        <c:minorTickMark val="none"/>
        <c:tickLblPos val="nextTo"/>
        <c:crossAx val="653812767"/>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Table!PivotTable5</c:name>
    <c:fmtId val="13"/>
  </c:pivotSource>
  <c:chart>
    <c:title>
      <c:tx>
        <c:rich>
          <a:bodyPr rot="0" spcFirstLastPara="1" vertOverflow="ellipsis" vert="horz" wrap="square" anchor="ctr" anchorCtr="1"/>
          <a:lstStyle/>
          <a:p>
            <a:pPr>
              <a:defRPr lang="en-IN" sz="2000" b="1" i="0" u="none" strike="noStrike" kern="1200" spc="0" baseline="0" dirty="0">
                <a:solidFill>
                  <a:prstClr val="black">
                    <a:lumMod val="65000"/>
                    <a:lumOff val="35000"/>
                  </a:prstClr>
                </a:solidFill>
                <a:highlight>
                  <a:srgbClr val="FFFF00"/>
                </a:highlight>
                <a:latin typeface="+mn-lt"/>
                <a:ea typeface="+mn-ea"/>
                <a:cs typeface="+mn-cs"/>
              </a:defRPr>
            </a:pPr>
            <a:r>
              <a:rPr lang="en-IN" sz="2000" b="1" i="0" u="none" strike="noStrike" kern="1200" spc="0" baseline="0" dirty="0">
                <a:solidFill>
                  <a:prstClr val="black">
                    <a:lumMod val="65000"/>
                    <a:lumOff val="35000"/>
                  </a:prstClr>
                </a:solidFill>
                <a:highlight>
                  <a:srgbClr val="FFFF00"/>
                </a:highlight>
                <a:latin typeface="+mn-lt"/>
                <a:ea typeface="+mn-ea"/>
                <a:cs typeface="+mn-cs"/>
              </a:rPr>
              <a:t>Website distribution</a:t>
            </a:r>
          </a:p>
        </c:rich>
      </c:tx>
      <c:layout>
        <c:manualLayout>
          <c:xMode val="edge"/>
          <c:yMode val="edge"/>
          <c:x val="0.25135497001704493"/>
          <c:y val="2.9126210808977638E-2"/>
        </c:manualLayout>
      </c:layout>
      <c:overlay val="0"/>
      <c:spPr>
        <a:noFill/>
        <a:ln>
          <a:noFill/>
        </a:ln>
        <a:effectLst/>
      </c:spPr>
      <c:txPr>
        <a:bodyPr rot="0" spcFirstLastPara="1" vertOverflow="ellipsis" vert="horz" wrap="square" anchor="ctr" anchorCtr="1"/>
        <a:lstStyle/>
        <a:p>
          <a:pPr>
            <a:defRPr lang="en-IN" sz="2000" b="1" i="0" u="none" strike="noStrike" kern="1200" spc="0" baseline="0" dirty="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dLbl>
          <c:idx val="0"/>
          <c:layout>
            <c:manualLayout>
              <c:x val="-0.16185651793525815"/>
              <c:y val="0.18386191309419656"/>
            </c:manualLayout>
          </c:layout>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2B84DD3F-4B04-4E07-AFA3-B46A7E24D1A9}" type="CATEGORYNAME">
                  <a:rPr lang="en-US" b="0"/>
                  <a:pPr>
                    <a:defRPr sz="16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2"/>
        <c:spPr>
          <a:solidFill>
            <a:schemeClr val="accent2"/>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1955A60C-20B9-4D2C-99B6-72489CB88467}" type="CATEGORYNAME">
                  <a:rPr lang="en-US" b="0"/>
                  <a:pPr>
                    <a:defRPr sz="1600" b="0" i="0" u="none" strike="noStrike" kern="1200" baseline="0">
                      <a:solidFill>
                        <a:srgbClr val="002060"/>
                      </a:solidFill>
                      <a:latin typeface="+mn-lt"/>
                      <a:ea typeface="+mn-ea"/>
                      <a:cs typeface="+mn-cs"/>
                    </a:defRPr>
                  </a:pPr>
                  <a:t>[CATEGORY NAME]</a:t>
                </a:fld>
                <a:r>
                  <a:rPr lang="en-US" b="0" baseline="0"/>
                  <a:t> </a:t>
                </a:r>
                <a:fld id="{E96A8C46-A278-4CCC-8EE4-2552D62641B9}"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317500" algn="ctr" rotWithShape="0">
              <a:prstClr val="black">
                <a:alpha val="25000"/>
              </a:prstClr>
            </a:outerShdw>
          </a:effectLst>
        </c:spPr>
        <c:dLbl>
          <c:idx val="0"/>
          <c:layout>
            <c:manualLayout>
              <c:x val="-0.16185651793525815"/>
              <c:y val="0.18386191309419656"/>
            </c:manualLayout>
          </c:layout>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2B84DD3F-4B04-4E07-AFA3-B46A7E24D1A9}" type="CATEGORYNAME">
                  <a:rPr lang="en-US" b="0"/>
                  <a:pPr>
                    <a:defRPr sz="16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6"/>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1955A60C-20B9-4D2C-99B6-72489CB88467}" type="CATEGORYNAME">
                  <a:rPr lang="en-US" b="0"/>
                  <a:pPr>
                    <a:defRPr sz="1600" b="0" i="0" u="none" strike="noStrike" kern="1200" baseline="0">
                      <a:solidFill>
                        <a:srgbClr val="002060"/>
                      </a:solidFill>
                      <a:latin typeface="+mn-lt"/>
                      <a:ea typeface="+mn-ea"/>
                      <a:cs typeface="+mn-cs"/>
                    </a:defRPr>
                  </a:pPr>
                  <a:t>[CATEGORY NAME]</a:t>
                </a:fld>
                <a:r>
                  <a:rPr lang="en-US" b="0" baseline="0"/>
                  <a:t> </a:t>
                </a:r>
                <a:fld id="{E96A8C46-A278-4CCC-8EE4-2552D62641B9}"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4"/>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8"/>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'Pivot Table'!$K$38</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6A9F-4406-8389-3F80CBAF3BF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6A9F-4406-8389-3F80CBAF3BF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6A9F-4406-8389-3F80CBAF3BF6}"/>
              </c:ext>
            </c:extLst>
          </c:dPt>
          <c:dLbls>
            <c:dLbl>
              <c:idx val="0"/>
              <c:layout>
                <c:manualLayout>
                  <c:x val="-0.19559464226890674"/>
                  <c:y val="0.12396694214876033"/>
                </c:manualLayout>
              </c:layout>
              <c:tx>
                <c:rich>
                  <a:bodyPr/>
                  <a:lstStyle/>
                  <a:p>
                    <a:fld id="{2B84DD3F-4B04-4E07-AFA3-B46A7E24D1A9}" type="CATEGORYNAME">
                      <a:rPr lang="en-US" b="0"/>
                      <a:pPr/>
                      <a:t>[CATEGORY NAME]</a:t>
                    </a:fld>
                    <a:r>
                      <a:rPr lang="en-US" b="0" baseline="0"/>
                      <a:t> </a:t>
                    </a:r>
                    <a:fld id="{21858188-8ED2-48E0-B3DD-FA621573ED3C}" type="PERCENTAGE">
                      <a:rPr lang="en-US" b="0" baseline="0"/>
                      <a:pPr/>
                      <a:t>[PERCENTAGE]</a:t>
                    </a:fld>
                    <a:endParaRPr lang="en-US" b="0" baseline="0"/>
                  </a:p>
                </c:rich>
              </c:tx>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A9F-4406-8389-3F80CBAF3BF6}"/>
                </c:ext>
              </c:extLst>
            </c:dLbl>
            <c:dLbl>
              <c:idx val="1"/>
              <c:delete val="1"/>
              <c:extLst>
                <c:ext xmlns:c15="http://schemas.microsoft.com/office/drawing/2012/chart" uri="{CE6537A1-D6FC-4f65-9D91-7224C49458BB}"/>
                <c:ext xmlns:c16="http://schemas.microsoft.com/office/drawing/2014/chart" uri="{C3380CC4-5D6E-409C-BE32-E72D297353CC}">
                  <c16:uniqueId val="{00000003-6A9F-4406-8389-3F80CBAF3BF6}"/>
                </c:ext>
              </c:extLst>
            </c:dLbl>
            <c:dLbl>
              <c:idx val="2"/>
              <c:tx>
                <c:rich>
                  <a:bodyPr/>
                  <a:lstStyle/>
                  <a:p>
                    <a:fld id="{1955A60C-20B9-4D2C-99B6-72489CB88467}" type="CATEGORYNAME">
                      <a:rPr lang="en-US" sz="1400" b="0"/>
                      <a:pPr/>
                      <a:t>[CATEGORY NAME]</a:t>
                    </a:fld>
                    <a:r>
                      <a:rPr lang="en-US" sz="1400" b="0" baseline="0"/>
                      <a:t> </a:t>
                    </a:r>
                    <a:fld id="{E96A8C46-A278-4CCC-8EE4-2552D62641B9}" type="PERCENTAGE">
                      <a:rPr lang="en-US" sz="1400" b="0" baseline="0"/>
                      <a:pPr/>
                      <a:t>[PERCENTAGE]</a:t>
                    </a:fld>
                    <a:endParaRPr lang="en-US" sz="1400" b="0" baseline="0"/>
                  </a:p>
                </c:rich>
              </c:tx>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A9F-4406-8389-3F80CBAF3BF6}"/>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'Pivot Table'!$J$39:$J$42</c:f>
              <c:strCache>
                <c:ptCount val="3"/>
                <c:pt idx="0">
                  <c:v>App</c:v>
                </c:pt>
                <c:pt idx="1">
                  <c:v>Dashboard</c:v>
                </c:pt>
                <c:pt idx="2">
                  <c:v>Gurucool</c:v>
                </c:pt>
              </c:strCache>
            </c:strRef>
          </c:cat>
          <c:val>
            <c:numRef>
              <c:f>'Pivot Table'!$K$39:$K$42</c:f>
              <c:numCache>
                <c:formatCode>General</c:formatCode>
                <c:ptCount val="3"/>
                <c:pt idx="0">
                  <c:v>7800</c:v>
                </c:pt>
                <c:pt idx="1">
                  <c:v>2</c:v>
                </c:pt>
                <c:pt idx="2">
                  <c:v>20225</c:v>
                </c:pt>
              </c:numCache>
            </c:numRef>
          </c:val>
          <c:extLst>
            <c:ext xmlns:c16="http://schemas.microsoft.com/office/drawing/2014/chart" uri="{C3380CC4-5D6E-409C-BE32-E72D297353CC}">
              <c16:uniqueId val="{00000006-6A9F-4406-8389-3F80CBAF3BF6}"/>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80174611740910551"/>
          <c:y val="0.46867054614798703"/>
          <c:w val="0.11182637265592482"/>
          <c:h val="0.18431559281442619"/>
        </c:manualLayout>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Table!PivotTable2</c:name>
    <c:fmtId val="18"/>
  </c:pivotSource>
  <c:chart>
    <c:title>
      <c:tx>
        <c:rich>
          <a:bodyPr rot="0" spcFirstLastPara="1" vertOverflow="ellipsis" vert="horz" wrap="square" anchor="ctr" anchorCtr="1"/>
          <a:lstStyle/>
          <a:p>
            <a:pPr>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Chat Status </a:t>
            </a:r>
          </a:p>
        </c:rich>
      </c:tx>
      <c:layout>
        <c:manualLayout>
          <c:xMode val="edge"/>
          <c:yMode val="edge"/>
          <c:x val="0.39682506379307125"/>
          <c:y val="4.478032383984494E-2"/>
        </c:manualLayout>
      </c:layout>
      <c:overlay val="0"/>
      <c:spPr>
        <a:noFill/>
        <a:ln>
          <a:noFill/>
        </a:ln>
        <a:effectLst/>
      </c:spPr>
      <c:txPr>
        <a:bodyPr rot="0" spcFirstLastPara="1" vertOverflow="ellipsis" vert="horz" wrap="square" anchor="ctr" anchorCtr="1"/>
        <a:lstStyle/>
        <a:p>
          <a:pPr>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2"/>
          </a:solidFill>
          <a:ln>
            <a:noFill/>
          </a:ln>
          <a:effectLst>
            <a:outerShdw blurRad="254000" sx="102000" sy="102000" algn="ctr" rotWithShape="0">
              <a:prstClr val="black">
                <a:alpha val="20000"/>
              </a:prstClr>
            </a:outerShdw>
          </a:effectLst>
        </c:spPr>
      </c:pivotFmt>
      <c:pivotFmt>
        <c:idx val="10"/>
        <c:spPr>
          <a:solidFill>
            <a:schemeClr val="accent3"/>
          </a:solidFill>
          <a:ln>
            <a:noFill/>
          </a:ln>
          <a:effectLst>
            <a:outerShdw blurRad="254000" sx="102000" sy="102000" algn="ctr" rotWithShape="0">
              <a:prstClr val="black">
                <a:alpha val="20000"/>
              </a:prstClr>
            </a:outerShdw>
          </a:effectLst>
        </c:spPr>
      </c:pivotFmt>
      <c:pivotFmt>
        <c:idx val="11"/>
        <c:spPr>
          <a:solidFill>
            <a:schemeClr val="accent4"/>
          </a:solidFill>
          <a:ln>
            <a:noFill/>
          </a:ln>
          <a:effectLst>
            <a:outerShdw blurRad="254000" sx="102000" sy="102000" algn="ctr" rotWithShape="0">
              <a:prstClr val="black">
                <a:alpha val="20000"/>
              </a:prstClr>
            </a:outerShdw>
          </a:effectLst>
        </c:spPr>
      </c:pivotFmt>
      <c:pivotFmt>
        <c:idx val="12"/>
        <c:spPr>
          <a:solidFill>
            <a:schemeClr val="accent5"/>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27303401978598829"/>
          <c:y val="0.16228736978811906"/>
          <c:w val="0.42883258883504949"/>
          <c:h val="0.68613214213607909"/>
        </c:manualLayout>
      </c:layout>
      <c:pieChart>
        <c:varyColors val="1"/>
        <c:ser>
          <c:idx val="0"/>
          <c:order val="0"/>
          <c:tx>
            <c:strRef>
              <c:f>'Pivot Table'!$K$47</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0CE-45F5-9304-E7607A796AE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0CE-45F5-9304-E7607A796AE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0CE-45F5-9304-E7607A796AE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0CE-45F5-9304-E7607A796AE3}"/>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0CE-45F5-9304-E7607A796AE3}"/>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Table'!$J$48:$J$53</c:f>
              <c:strCache>
                <c:ptCount val="5"/>
                <c:pt idx="0">
                  <c:v>Completed</c:v>
                </c:pt>
                <c:pt idx="1">
                  <c:v>Failed</c:v>
                </c:pt>
                <c:pt idx="2">
                  <c:v>Incomplete</c:v>
                </c:pt>
                <c:pt idx="3">
                  <c:v>Pending</c:v>
                </c:pt>
                <c:pt idx="4">
                  <c:v>Started</c:v>
                </c:pt>
              </c:strCache>
            </c:strRef>
          </c:cat>
          <c:val>
            <c:numRef>
              <c:f>'Pivot Table'!$K$48:$K$53</c:f>
              <c:numCache>
                <c:formatCode>General</c:formatCode>
                <c:ptCount val="5"/>
                <c:pt idx="0">
                  <c:v>5535</c:v>
                </c:pt>
                <c:pt idx="1">
                  <c:v>7256</c:v>
                </c:pt>
                <c:pt idx="2">
                  <c:v>6641</c:v>
                </c:pt>
                <c:pt idx="3">
                  <c:v>48</c:v>
                </c:pt>
                <c:pt idx="4">
                  <c:v>35</c:v>
                </c:pt>
              </c:numCache>
            </c:numRef>
          </c:val>
          <c:extLst>
            <c:ext xmlns:c16="http://schemas.microsoft.com/office/drawing/2014/chart" uri="{C3380CC4-5D6E-409C-BE32-E72D297353CC}">
              <c16:uniqueId val="{0000000A-A0CE-45F5-9304-E7607A796AE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17053206390066628"/>
          <c:y val="0.83892188649429211"/>
          <c:w val="0.68802992518703232"/>
          <c:h val="8.6106948569145109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1/17/2025</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20</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21</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1/17/2025</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1/17/2025</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5518899" y="588062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477328"/>
          </a:xfrm>
          <a:prstGeom prst="rect">
            <a:avLst/>
          </a:prstGeom>
          <a:noFill/>
        </p:spPr>
        <p:txBody>
          <a:bodyPr wrap="square" lIns="0" tIns="0" rIns="0" bIns="0" rtlCol="0">
            <a:spAutoFit/>
          </a:bodyPr>
          <a:lstStyle/>
          <a:p>
            <a:pPr algn="ctr"/>
            <a:r>
              <a:rPr lang="en-US" sz="4800" b="1" dirty="0" err="1">
                <a:solidFill>
                  <a:schemeClr val="accent2">
                    <a:lumMod val="75000"/>
                  </a:schemeClr>
                </a:solidFill>
                <a:latin typeface="Segoe UI" panose="020B0502040204020203" pitchFamily="34" charset="0"/>
                <a:cs typeface="Segoe UI" panose="020B0502040204020203" pitchFamily="34" charset="0"/>
              </a:rPr>
              <a:t>Astrosage</a:t>
            </a:r>
            <a:r>
              <a:rPr lang="en-US" sz="4800" b="1" dirty="0">
                <a:solidFill>
                  <a:schemeClr val="accent2">
                    <a:lumMod val="75000"/>
                  </a:schemeClr>
                </a:solidFill>
                <a:latin typeface="Segoe UI" panose="020B0502040204020203" pitchFamily="34" charset="0"/>
                <a:cs typeface="Segoe UI" panose="020B0502040204020203" pitchFamily="34" charset="0"/>
              </a:rPr>
              <a:t> Dataset Analysis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Project by – </a:t>
            </a:r>
            <a:r>
              <a:rPr lang="en-US" sz="1600" b="1" i="1" dirty="0">
                <a:solidFill>
                  <a:srgbClr val="002060"/>
                </a:solidFill>
                <a:latin typeface="+mj-lt"/>
                <a:cs typeface="Segoe UI" panose="020B0502040204020203" pitchFamily="34" charset="0"/>
              </a:rPr>
              <a:t>Bhushan Prabhakar Dhawas</a:t>
            </a:r>
            <a:r>
              <a:rPr lang="en-US" sz="1600" i="1" dirty="0">
                <a:solidFill>
                  <a:srgbClr val="002060"/>
                </a:solidFill>
                <a:latin typeface="+mj-lt"/>
                <a:cs typeface="Segoe UI" panose="020B0502040204020203" pitchFamily="34" charset="0"/>
              </a:rPr>
              <a:t>.</a:t>
            </a:r>
          </a:p>
          <a:p>
            <a:r>
              <a:rPr lang="en-US" sz="1600" i="1" dirty="0">
                <a:solidFill>
                  <a:srgbClr val="002060"/>
                </a:solidFill>
                <a:latin typeface="+mj-lt"/>
                <a:cs typeface="Segoe UI" panose="020B0502040204020203" pitchFamily="34" charset="0"/>
              </a:rPr>
              <a:t>Newton batch – August 2024</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7E9497D0-DEB6-04B2-0053-1D0E378F2143}"/>
              </a:ext>
            </a:extLst>
          </p:cNvPr>
          <p:cNvPicPr>
            <a:picLocks noChangeAspect="1"/>
          </p:cNvPicPr>
          <p:nvPr/>
        </p:nvPicPr>
        <p:blipFill>
          <a:blip r:embed="rId3"/>
          <a:stretch>
            <a:fillRect/>
          </a:stretch>
        </p:blipFill>
        <p:spPr>
          <a:xfrm>
            <a:off x="530814" y="212740"/>
            <a:ext cx="2713340" cy="2713340"/>
          </a:xfrm>
          <a:prstGeom prst="rect">
            <a:avLst/>
          </a:prstGeom>
        </p:spPr>
      </p:pic>
    </p:spTree>
    <p:extLst>
      <p:ext uri="{BB962C8B-B14F-4D97-AF65-F5344CB8AC3E}">
        <p14:creationId xmlns:p14="http://schemas.microsoft.com/office/powerpoint/2010/main" val="325435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44B247-B924-C4FA-E1E2-B18A7E400F32}"/>
              </a:ext>
            </a:extLst>
          </p:cNvPr>
          <p:cNvGraphicFramePr>
            <a:graphicFrameLocks/>
          </p:cNvGraphicFramePr>
          <p:nvPr>
            <p:extLst>
              <p:ext uri="{D42A27DB-BD31-4B8C-83A1-F6EECF244321}">
                <p14:modId xmlns:p14="http://schemas.microsoft.com/office/powerpoint/2010/main" val="1634749668"/>
              </p:ext>
            </p:extLst>
          </p:nvPr>
        </p:nvGraphicFramePr>
        <p:xfrm>
          <a:off x="698239" y="552510"/>
          <a:ext cx="4965961" cy="5645090"/>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0B8E70E-F0D6-9FD0-A7DA-7EB0DD5C82D6}"/>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E13B8410-3BDE-B680-2E4A-D6CA75DC5964}"/>
              </a:ext>
              <a:ext uri="{C183D7F6-B498-43B3-948B-1728B52AA6E4}">
                <adec:decorative xmlns:adec="http://schemas.microsoft.com/office/drawing/2017/decorative" val="1"/>
              </a:ext>
            </a:extLst>
          </p:cNvPr>
          <p:cNvSpPr/>
          <p:nvPr/>
        </p:nvSpPr>
        <p:spPr>
          <a:xfrm>
            <a:off x="6529218" y="3196704"/>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1776A3C-0B16-3E4E-0D04-392DCBD167B8}"/>
              </a:ext>
            </a:extLst>
          </p:cNvPr>
          <p:cNvSpPr txBox="1"/>
          <p:nvPr/>
        </p:nvSpPr>
        <p:spPr>
          <a:xfrm>
            <a:off x="8412144" y="383043"/>
            <a:ext cx="3195656"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11" name="TextBox 10">
            <a:extLst>
              <a:ext uri="{FF2B5EF4-FFF2-40B4-BE49-F238E27FC236}">
                <a16:creationId xmlns:a16="http://schemas.microsoft.com/office/drawing/2014/main" id="{EDB4728D-995E-A99C-5693-BBB9ADE5BA46}"/>
              </a:ext>
            </a:extLst>
          </p:cNvPr>
          <p:cNvSpPr txBox="1"/>
          <p:nvPr/>
        </p:nvSpPr>
        <p:spPr>
          <a:xfrm>
            <a:off x="7526867" y="1363133"/>
            <a:ext cx="3966889" cy="5726696"/>
          </a:xfrm>
          <a:prstGeom prst="rect">
            <a:avLst/>
          </a:prstGeom>
          <a:noFill/>
        </p:spPr>
        <p:txBody>
          <a:bodyPr wrap="square" rtlCol="0">
            <a:spAutoFit/>
          </a:bodyPr>
          <a:lstStyle/>
          <a:p>
            <a:pPr algn="just">
              <a:lnSpc>
                <a:spcPct val="107000"/>
              </a:lnSpc>
              <a:spcAft>
                <a:spcPts val="800"/>
              </a:spcAft>
            </a:pPr>
            <a:r>
              <a:rPr lang="en-US" dirty="0"/>
              <a:t>1)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78.72%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 the total net income for the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company</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comes from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Call service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And the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78.46%</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 the total income for the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astrologer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comes from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Call service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3) Total revenue = 213987.32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rs</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Correlation between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astrologer earning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0.997</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a:t>
            </a:r>
            <a:r>
              <a:rPr lang="en-IN" sz="1800" dirty="0">
                <a:solidFill>
                  <a:srgbClr val="000000"/>
                </a:solidFill>
                <a:effectLst/>
                <a:latin typeface="Calibri" panose="020F0502020204030204" pitchFamily="34" charset="0"/>
                <a:ea typeface="Times New Roman" panose="02020603050405020304" pitchFamily="18" charset="0"/>
              </a:rPr>
              <a:t>suggests a very strong positive linear relationship between two variables.</a:t>
            </a: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Suggestion -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if the call service is a key revenue driver, investing in training programs would be a strategic move to sustain and enhance that success.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841481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3F08990-BB12-D250-D78F-B809DD673B31}"/>
              </a:ext>
            </a:extLst>
          </p:cNvPr>
          <p:cNvGraphicFramePr>
            <a:graphicFrameLocks/>
          </p:cNvGraphicFramePr>
          <p:nvPr>
            <p:extLst>
              <p:ext uri="{D42A27DB-BD31-4B8C-83A1-F6EECF244321}">
                <p14:modId xmlns:p14="http://schemas.microsoft.com/office/powerpoint/2010/main" val="185259546"/>
              </p:ext>
            </p:extLst>
          </p:nvPr>
        </p:nvGraphicFramePr>
        <p:xfrm>
          <a:off x="136679" y="1312723"/>
          <a:ext cx="6416522" cy="3767277"/>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FEC984F8-DCF0-5444-2E14-BC35673F0BF9}"/>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050AB43B-F908-EFE0-48F2-FB4E347B8C62}"/>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B382403-257E-6C8A-22CA-1D5DE9854A25}"/>
              </a:ext>
            </a:extLst>
          </p:cNvPr>
          <p:cNvSpPr txBox="1"/>
          <p:nvPr/>
        </p:nvSpPr>
        <p:spPr>
          <a:xfrm>
            <a:off x="8488344" y="331988"/>
            <a:ext cx="3195656"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8" name="TextBox 7">
            <a:extLst>
              <a:ext uri="{FF2B5EF4-FFF2-40B4-BE49-F238E27FC236}">
                <a16:creationId xmlns:a16="http://schemas.microsoft.com/office/drawing/2014/main" id="{C0C3A70A-D0B9-F510-1698-256E8F2A4CD9}"/>
              </a:ext>
            </a:extLst>
          </p:cNvPr>
          <p:cNvSpPr txBox="1"/>
          <p:nvPr/>
        </p:nvSpPr>
        <p:spPr>
          <a:xfrm>
            <a:off x="7216915" y="1098404"/>
            <a:ext cx="4343395" cy="5142626"/>
          </a:xfrm>
          <a:prstGeom prst="rect">
            <a:avLst/>
          </a:prstGeom>
          <a:noFill/>
        </p:spPr>
        <p:txBody>
          <a:bodyPr wrap="square" rtlCol="0">
            <a:spAutoFit/>
          </a:bodyPr>
          <a:lstStyle/>
          <a:p>
            <a:pPr marL="342900" indent="-342900">
              <a:buAutoNum type="arabicParenR"/>
            </a:pPr>
            <a:r>
              <a:rPr lang="en-US" dirty="0"/>
              <a:t>Around </a:t>
            </a:r>
            <a:r>
              <a:rPr lang="en-US" b="1" dirty="0"/>
              <a:t>8.00 am </a:t>
            </a:r>
            <a:r>
              <a:rPr lang="en-US" dirty="0"/>
              <a:t>the traffic of the callers are very </a:t>
            </a:r>
            <a:r>
              <a:rPr lang="en-US" b="1" dirty="0"/>
              <a:t>high</a:t>
            </a:r>
            <a:r>
              <a:rPr lang="en-US" dirty="0"/>
              <a:t>.</a:t>
            </a:r>
          </a:p>
          <a:p>
            <a:pPr marL="342900" indent="-342900">
              <a:buAutoNum type="arabicParenR"/>
            </a:pPr>
            <a:endParaRPr lang="en-US" dirty="0"/>
          </a:p>
          <a:p>
            <a:pPr marL="342900" indent="-342900">
              <a:buAutoNum type="arabicParenR" startAt="2"/>
            </a:pPr>
            <a:r>
              <a:rPr lang="en-US" dirty="0"/>
              <a:t>Around </a:t>
            </a:r>
            <a:r>
              <a:rPr lang="en-US" b="1" dirty="0"/>
              <a:t>01.00 am </a:t>
            </a:r>
            <a:r>
              <a:rPr lang="en-US" dirty="0"/>
              <a:t>at night the traffic is very </a:t>
            </a:r>
            <a:r>
              <a:rPr lang="en-US" b="1" dirty="0"/>
              <a:t>low</a:t>
            </a:r>
            <a:r>
              <a:rPr lang="en-US" dirty="0"/>
              <a:t>.</a:t>
            </a:r>
          </a:p>
          <a:p>
            <a:pPr marL="342900" indent="-342900">
              <a:buAutoNum type="arabicParenR" startAt="2"/>
            </a:pPr>
            <a:endParaRPr lang="en-US" dirty="0"/>
          </a:p>
          <a:p>
            <a:pPr marL="342900" indent="-342900">
              <a:buAutoNum type="arabicParenR" startAt="2"/>
            </a:pPr>
            <a:r>
              <a:rPr lang="en-US" dirty="0"/>
              <a:t> Approx</a:t>
            </a:r>
            <a:r>
              <a:rPr lang="en-US" b="1" dirty="0"/>
              <a:t> 660 </a:t>
            </a:r>
            <a:r>
              <a:rPr lang="en-US" dirty="0"/>
              <a:t>users calls around 8.00 am.</a:t>
            </a:r>
          </a:p>
          <a:p>
            <a:pPr marL="342900" indent="-342900">
              <a:buAutoNum type="arabicParenR" startAt="2"/>
            </a:pPr>
            <a:endParaRPr lang="en-US" dirty="0"/>
          </a:p>
          <a:p>
            <a:r>
              <a:rPr lang="en-US" dirty="0"/>
              <a:t>4)  There are only </a:t>
            </a:r>
            <a:r>
              <a:rPr lang="en-US" b="1" dirty="0"/>
              <a:t>131</a:t>
            </a:r>
            <a:r>
              <a:rPr lang="en-US" dirty="0"/>
              <a:t> agents.</a:t>
            </a:r>
          </a:p>
          <a:p>
            <a:endParaRPr lang="en-US" dirty="0"/>
          </a:p>
          <a:p>
            <a:r>
              <a:rPr lang="en-US" b="1" dirty="0"/>
              <a:t>Suggestion-</a:t>
            </a:r>
            <a:r>
              <a:rPr lang="en-US" dirty="0"/>
              <a:t> </a:t>
            </a:r>
          </a:p>
          <a:p>
            <a:r>
              <a:rPr lang="en-US" dirty="0"/>
              <a:t>1) Hire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part time or freelancer agents , this reserve agents will balance the workload without increasing permanent cost.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2)Shift optimization- Optimizing more agents shifts to peak periods accordingly. Ensure that more agents are scheduled during high – traffics time.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40120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DA93E-B836-EBE7-3D7D-8DEEA4749CEC}"/>
              </a:ext>
            </a:extLst>
          </p:cNvPr>
          <p:cNvSpPr txBox="1"/>
          <p:nvPr/>
        </p:nvSpPr>
        <p:spPr>
          <a:xfrm>
            <a:off x="8390435" y="370344"/>
            <a:ext cx="2294467"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cxnSp>
        <p:nvCxnSpPr>
          <p:cNvPr id="4" name="Straight Connector 3">
            <a:extLst>
              <a:ext uri="{FF2B5EF4-FFF2-40B4-BE49-F238E27FC236}">
                <a16:creationId xmlns:a16="http://schemas.microsoft.com/office/drawing/2014/main" id="{C41CB3D7-3343-8F54-3EC0-BE5165FA4B98}"/>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46FD26F-4D20-2BFF-DA66-9647C20B65D4}"/>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0D31361F-3F7E-6607-FBEB-4CE3D9AC7A0F}"/>
              </a:ext>
            </a:extLst>
          </p:cNvPr>
          <p:cNvSpPr txBox="1"/>
          <p:nvPr/>
        </p:nvSpPr>
        <p:spPr>
          <a:xfrm>
            <a:off x="6993446" y="1384076"/>
            <a:ext cx="4842953" cy="3970318"/>
          </a:xfrm>
          <a:prstGeom prst="rect">
            <a:avLst/>
          </a:prstGeom>
          <a:noFill/>
        </p:spPr>
        <p:txBody>
          <a:bodyPr wrap="square">
            <a:spAutoFit/>
          </a:bodyPr>
          <a:lstStyle/>
          <a:p>
            <a:pPr marL="342900" indent="-342900">
              <a:buAutoNum type="arabicParenR"/>
            </a:pPr>
            <a:r>
              <a:rPr lang="en-US" b="1" dirty="0">
                <a:latin typeface="Calibri" panose="020F0502020204030204" pitchFamily="34" charset="0"/>
                <a:ea typeface="Calibri" panose="020F0502020204030204" pitchFamily="34" charset="0"/>
                <a:cs typeface="Arial" panose="020B0604020202020204" pitchFamily="34" charset="0"/>
              </a:rPr>
              <a:t>7256 </a:t>
            </a:r>
            <a:r>
              <a:rPr lang="en-US" dirty="0">
                <a:latin typeface="Calibri" panose="020F0502020204030204" pitchFamily="34" charset="0"/>
                <a:ea typeface="Calibri" panose="020F0502020204030204" pitchFamily="34" charset="0"/>
                <a:cs typeface="Arial" panose="020B0604020202020204" pitchFamily="34" charset="0"/>
              </a:rPr>
              <a:t>times Guru gets the rating of </a:t>
            </a:r>
            <a:r>
              <a:rPr lang="en-US" b="1" dirty="0">
                <a:latin typeface="Calibri" panose="020F0502020204030204" pitchFamily="34" charset="0"/>
                <a:ea typeface="Calibri" panose="020F0502020204030204" pitchFamily="34" charset="0"/>
                <a:cs typeface="Arial" panose="020B0604020202020204" pitchFamily="34" charset="0"/>
              </a:rPr>
              <a:t>0.</a:t>
            </a:r>
          </a:p>
          <a:p>
            <a:pPr marL="342900" indent="-342900">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2)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Satisfied user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(Rating-5,6,7,8) = 27.49 %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3)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Unsatisfied user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(Rating-0,1,2,3,4) =  72.51 %</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b="1" dirty="0"/>
              <a:t>Suggestion-</a:t>
            </a:r>
          </a:p>
          <a:p>
            <a:r>
              <a:rPr lang="en-US" b="1" dirty="0"/>
              <a:t>Company should run training program which include-</a:t>
            </a:r>
          </a:p>
          <a:p>
            <a:r>
              <a:rPr lang="en-IN" sz="1800" dirty="0">
                <a:solidFill>
                  <a:srgbClr val="000000"/>
                </a:solidFill>
                <a:effectLst/>
                <a:latin typeface="Calibri" panose="020F0502020204030204" pitchFamily="34" charset="0"/>
                <a:ea typeface="Times New Roman" panose="02020603050405020304" pitchFamily="18" charset="0"/>
              </a:rPr>
              <a:t>1) Call Handling Techniques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IN" sz="1800" dirty="0">
                <a:solidFill>
                  <a:srgbClr val="000000"/>
                </a:solidFill>
                <a:effectLst/>
                <a:latin typeface="Calibri" panose="020F0502020204030204" pitchFamily="34" charset="0"/>
                <a:ea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Arial" panose="020B0604020202020204" pitchFamily="34" charset="0"/>
              </a:rPr>
              <a:t> </a:t>
            </a:r>
            <a:r>
              <a:rPr lang="en-IN" sz="1800" dirty="0">
                <a:solidFill>
                  <a:srgbClr val="000000"/>
                </a:solidFill>
                <a:effectLst/>
                <a:latin typeface="Calibri" panose="020F0502020204030204" pitchFamily="34" charset="0"/>
                <a:ea typeface="Times New Roman" panose="02020603050405020304" pitchFamily="18" charset="0"/>
              </a:rPr>
              <a:t>Enhancing Skills</a:t>
            </a:r>
            <a:endParaRPr lang="en-US" dirty="0">
              <a:solidFill>
                <a:srgbClr val="000000"/>
              </a:solidFill>
              <a:latin typeface="Calibri" panose="020F0502020204030204" pitchFamily="34" charset="0"/>
              <a:ea typeface="Calibri" panose="020F0502020204030204" pitchFamily="34" charset="0"/>
              <a:cs typeface="Arial" panose="020B0604020202020204" pitchFamily="34" charset="0"/>
            </a:endParaRPr>
          </a:p>
          <a:p>
            <a:r>
              <a:rPr lang="en-IN" sz="1800" dirty="0">
                <a:solidFill>
                  <a:srgbClr val="000000"/>
                </a:solidFill>
                <a:effectLst/>
                <a:latin typeface="Calibri" panose="020F0502020204030204" pitchFamily="34" charset="0"/>
                <a:ea typeface="Times New Roman" panose="02020603050405020304" pitchFamily="18" charset="0"/>
              </a:rPr>
              <a:t>3) Cross-Selling: </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IN" dirty="0">
                <a:solidFill>
                  <a:srgbClr val="000000"/>
                </a:solidFill>
                <a:latin typeface="Calibri" panose="020F0502020204030204" pitchFamily="34" charset="0"/>
                <a:ea typeface="Times New Roman" panose="02020603050405020304" pitchFamily="18" charset="0"/>
              </a:rPr>
              <a:t>4) </a:t>
            </a:r>
            <a:r>
              <a:rPr lang="en-IN" sz="1800" dirty="0">
                <a:solidFill>
                  <a:srgbClr val="000000"/>
                </a:solidFill>
                <a:effectLst/>
                <a:latin typeface="Calibri" panose="020F0502020204030204" pitchFamily="34" charset="0"/>
                <a:ea typeface="Times New Roman" panose="02020603050405020304" pitchFamily="18" charset="0"/>
              </a:rPr>
              <a:t>Adaptation to Growth</a:t>
            </a: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184B809D-18C2-4F8A-AAB9-D6A702D7E28C}"/>
              </a:ext>
            </a:extLst>
          </p:cNvPr>
          <p:cNvGraphicFramePr>
            <a:graphicFrameLocks/>
          </p:cNvGraphicFramePr>
          <p:nvPr>
            <p:extLst>
              <p:ext uri="{D42A27DB-BD31-4B8C-83A1-F6EECF244321}">
                <p14:modId xmlns:p14="http://schemas.microsoft.com/office/powerpoint/2010/main" val="2133650000"/>
              </p:ext>
            </p:extLst>
          </p:nvPr>
        </p:nvGraphicFramePr>
        <p:xfrm>
          <a:off x="288738" y="940308"/>
          <a:ext cx="5820869" cy="46568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490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939BB1B-E316-4EA8-8A55-C6E888253638}"/>
              </a:ext>
            </a:extLst>
          </p:cNvPr>
          <p:cNvGraphicFramePr>
            <a:graphicFrameLocks/>
          </p:cNvGraphicFramePr>
          <p:nvPr>
            <p:extLst>
              <p:ext uri="{D42A27DB-BD31-4B8C-83A1-F6EECF244321}">
                <p14:modId xmlns:p14="http://schemas.microsoft.com/office/powerpoint/2010/main" val="935319733"/>
              </p:ext>
            </p:extLst>
          </p:nvPr>
        </p:nvGraphicFramePr>
        <p:xfrm>
          <a:off x="1735667" y="711199"/>
          <a:ext cx="4487333" cy="4885267"/>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A29127C1-FCDB-E305-9EBB-3EAA9BB5188E}"/>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F2D37AA3-72BB-33D5-D57B-6E07E4174993}"/>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15DFE9A-7A58-1A02-241A-91A2F393C9FD}"/>
              </a:ext>
            </a:extLst>
          </p:cNvPr>
          <p:cNvSpPr txBox="1"/>
          <p:nvPr/>
        </p:nvSpPr>
        <p:spPr>
          <a:xfrm>
            <a:off x="8483601" y="535445"/>
            <a:ext cx="2404532"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9" name="TextBox 8">
            <a:extLst>
              <a:ext uri="{FF2B5EF4-FFF2-40B4-BE49-F238E27FC236}">
                <a16:creationId xmlns:a16="http://schemas.microsoft.com/office/drawing/2014/main" id="{D6CA42AD-7B10-A859-73F8-E0C69D5BE0BF}"/>
              </a:ext>
            </a:extLst>
          </p:cNvPr>
          <p:cNvSpPr txBox="1"/>
          <p:nvPr/>
        </p:nvSpPr>
        <p:spPr>
          <a:xfrm>
            <a:off x="7103534" y="1411300"/>
            <a:ext cx="4565952" cy="4247317"/>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1) </a:t>
            </a:r>
            <a:r>
              <a:rPr lang="en-US" sz="1800" b="1" dirty="0">
                <a:effectLst/>
                <a:latin typeface="Calibri" panose="020F0502020204030204" pitchFamily="34" charset="0"/>
                <a:ea typeface="Calibri" panose="020F0502020204030204" pitchFamily="34" charset="0"/>
                <a:cs typeface="Arial" panose="020B0604020202020204" pitchFamily="34" charset="0"/>
              </a:rPr>
              <a:t>Astro </a:t>
            </a:r>
            <a:r>
              <a:rPr lang="en-US" sz="1800" b="1" dirty="0" err="1">
                <a:effectLst/>
                <a:latin typeface="Calibri" panose="020F0502020204030204" pitchFamily="34" charset="0"/>
                <a:ea typeface="Calibri" panose="020F0502020204030204" pitchFamily="34" charset="0"/>
                <a:cs typeface="Arial" panose="020B0604020202020204" pitchFamily="34" charset="0"/>
              </a:rPr>
              <a:t>Krishaa</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 Guru id -287 ) got the highest number of </a:t>
            </a:r>
            <a:r>
              <a:rPr lang="en-US" sz="1800" b="1" dirty="0">
                <a:effectLst/>
                <a:latin typeface="Calibri" panose="020F0502020204030204" pitchFamily="34" charset="0"/>
                <a:ea typeface="Calibri" panose="020F0502020204030204" pitchFamily="34" charset="0"/>
                <a:cs typeface="Arial" panose="020B0604020202020204" pitchFamily="34" charset="0"/>
              </a:rPr>
              <a:t>8</a:t>
            </a:r>
            <a:r>
              <a:rPr lang="en-US" sz="1800" dirty="0">
                <a:effectLst/>
                <a:latin typeface="Calibri" panose="020F0502020204030204" pitchFamily="34" charset="0"/>
                <a:ea typeface="Calibri" panose="020F0502020204030204" pitchFamily="34" charset="0"/>
                <a:cs typeface="Arial" panose="020B0604020202020204" pitchFamily="34" charset="0"/>
              </a:rPr>
              <a:t> which is </a:t>
            </a:r>
            <a:r>
              <a:rPr lang="en-US" sz="1800" b="1" dirty="0">
                <a:effectLst/>
                <a:latin typeface="Calibri" panose="020F0502020204030204" pitchFamily="34" charset="0"/>
                <a:ea typeface="Calibri" panose="020F0502020204030204" pitchFamily="34" charset="0"/>
                <a:cs typeface="Arial" panose="020B0604020202020204" pitchFamily="34" charset="0"/>
              </a:rPr>
              <a:t>169 </a:t>
            </a:r>
            <a:r>
              <a:rPr lang="en-US" sz="1800" dirty="0">
                <a:effectLst/>
                <a:latin typeface="Calibri" panose="020F0502020204030204" pitchFamily="34" charset="0"/>
                <a:ea typeface="Calibri" panose="020F0502020204030204" pitchFamily="34" charset="0"/>
                <a:cs typeface="Arial" panose="020B0604020202020204" pitchFamily="34" charset="0"/>
              </a:rPr>
              <a:t>times , which is highest satisfaction score earned guru.</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2) </a:t>
            </a:r>
            <a:r>
              <a:rPr lang="en-US" sz="1800" b="1" dirty="0">
                <a:effectLst/>
                <a:latin typeface="Calibri" panose="020F0502020204030204" pitchFamily="34" charset="0"/>
                <a:ea typeface="Calibri" panose="020F0502020204030204" pitchFamily="34" charset="0"/>
                <a:cs typeface="Arial" panose="020B0604020202020204" pitchFamily="34" charset="0"/>
              </a:rPr>
              <a:t>Astro  Yogendra </a:t>
            </a:r>
            <a:r>
              <a:rPr lang="en-US" sz="1800" dirty="0">
                <a:effectLst/>
                <a:latin typeface="Calibri" panose="020F0502020204030204" pitchFamily="34" charset="0"/>
                <a:ea typeface="Calibri" panose="020F0502020204030204" pitchFamily="34" charset="0"/>
                <a:cs typeface="Arial" panose="020B0604020202020204" pitchFamily="34" charset="0"/>
              </a:rPr>
              <a:t>(Guru id- 201 ) got the highest number of </a:t>
            </a:r>
            <a:r>
              <a:rPr lang="en-US" sz="1800" b="1" dirty="0">
                <a:effectLst/>
                <a:latin typeface="Calibri" panose="020F0502020204030204" pitchFamily="34" charset="0"/>
                <a:ea typeface="Calibri" panose="020F0502020204030204" pitchFamily="34" charset="0"/>
                <a:cs typeface="Arial" panose="020B0604020202020204" pitchFamily="34" charset="0"/>
              </a:rPr>
              <a:t>0</a:t>
            </a:r>
            <a:r>
              <a:rPr lang="en-US" sz="1800" dirty="0">
                <a:effectLst/>
                <a:latin typeface="Calibri" panose="020F0502020204030204" pitchFamily="34" charset="0"/>
                <a:ea typeface="Calibri" panose="020F0502020204030204" pitchFamily="34" charset="0"/>
                <a:cs typeface="Arial" panose="020B0604020202020204" pitchFamily="34" charset="0"/>
              </a:rPr>
              <a:t> i.e. </a:t>
            </a:r>
            <a:r>
              <a:rPr lang="en-US" sz="1800" b="1" dirty="0">
                <a:effectLst/>
                <a:latin typeface="Calibri" panose="020F0502020204030204" pitchFamily="34" charset="0"/>
                <a:ea typeface="Calibri" panose="020F0502020204030204" pitchFamily="34" charset="0"/>
                <a:cs typeface="Arial" panose="020B0604020202020204" pitchFamily="34" charset="0"/>
              </a:rPr>
              <a:t>482</a:t>
            </a:r>
            <a:r>
              <a:rPr lang="en-US" sz="1800" dirty="0">
                <a:effectLst/>
                <a:latin typeface="Calibri" panose="020F0502020204030204" pitchFamily="34" charset="0"/>
                <a:ea typeface="Calibri" panose="020F0502020204030204" pitchFamily="34" charset="0"/>
                <a:cs typeface="Arial" panose="020B0604020202020204" pitchFamily="34" charset="0"/>
              </a:rPr>
              <a:t> times , which is lowest satisfaction score earned guru.</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t>Suggestion – </a:t>
            </a:r>
          </a:p>
          <a:p>
            <a:r>
              <a:rPr lang="en-US" b="1" dirty="0"/>
              <a:t>Company can implement strategies like-</a:t>
            </a:r>
          </a:p>
          <a:p>
            <a:pPr marL="342900" indent="-342900">
              <a:buAutoNum type="arabicParenR"/>
            </a:pPr>
            <a:r>
              <a:rPr lang="en-US" dirty="0"/>
              <a:t>Professional development and training.</a:t>
            </a:r>
          </a:p>
          <a:p>
            <a:pPr marL="342900" indent="-342900">
              <a:buAutoNum type="arabicParenR"/>
            </a:pPr>
            <a:r>
              <a:rPr lang="en-US" dirty="0"/>
              <a:t>Clear performance metrics.</a:t>
            </a:r>
          </a:p>
          <a:p>
            <a:pPr marL="342900" indent="-342900">
              <a:buAutoNum type="arabicParenR"/>
            </a:pPr>
            <a:r>
              <a:rPr lang="en-US" dirty="0"/>
              <a:t> Recognition and  reward.</a:t>
            </a:r>
          </a:p>
          <a:p>
            <a:pPr marL="342900" indent="-342900">
              <a:buAutoNum type="arabicParenR"/>
            </a:pPr>
            <a:r>
              <a:rPr lang="en-US" dirty="0"/>
              <a:t> Upgrade technology and tools.</a:t>
            </a:r>
          </a:p>
          <a:p>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581443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66BCBAE-32E9-4F73-8CB2-450FB54586DD}"/>
              </a:ext>
            </a:extLst>
          </p:cNvPr>
          <p:cNvGraphicFramePr>
            <a:graphicFrameLocks/>
          </p:cNvGraphicFramePr>
          <p:nvPr>
            <p:extLst>
              <p:ext uri="{D42A27DB-BD31-4B8C-83A1-F6EECF244321}">
                <p14:modId xmlns:p14="http://schemas.microsoft.com/office/powerpoint/2010/main" val="2540109811"/>
              </p:ext>
            </p:extLst>
          </p:nvPr>
        </p:nvGraphicFramePr>
        <p:xfrm>
          <a:off x="213429" y="1244600"/>
          <a:ext cx="6318590" cy="3488267"/>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DCA96C5F-BE14-D85F-74B9-9AB2B2BF3CC0}"/>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541E9F4-CFD4-9764-C1FF-0D9BA5B5128B}"/>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E32860D-ACFD-4FB9-21F2-734CC309B04D}"/>
              </a:ext>
            </a:extLst>
          </p:cNvPr>
          <p:cNvSpPr txBox="1"/>
          <p:nvPr/>
        </p:nvSpPr>
        <p:spPr>
          <a:xfrm>
            <a:off x="8484084" y="351113"/>
            <a:ext cx="3299096"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10" name="TextBox 9">
            <a:extLst>
              <a:ext uri="{FF2B5EF4-FFF2-40B4-BE49-F238E27FC236}">
                <a16:creationId xmlns:a16="http://schemas.microsoft.com/office/drawing/2014/main" id="{3DCC5941-0545-9E2A-65E0-95E991EDB4DF}"/>
              </a:ext>
            </a:extLst>
          </p:cNvPr>
          <p:cNvSpPr txBox="1"/>
          <p:nvPr/>
        </p:nvSpPr>
        <p:spPr>
          <a:xfrm>
            <a:off x="7255933" y="1244600"/>
            <a:ext cx="4174066" cy="535531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1)  </a:t>
            </a:r>
            <a:r>
              <a:rPr lang="en-US" sz="1800" b="1" dirty="0">
                <a:effectLst/>
                <a:latin typeface="Calibri" panose="020F0502020204030204" pitchFamily="34" charset="0"/>
                <a:ea typeface="Calibri" panose="020F0502020204030204" pitchFamily="34" charset="0"/>
                <a:cs typeface="Arial" panose="020B0604020202020204" pitchFamily="34" charset="0"/>
              </a:rPr>
              <a:t>72 % </a:t>
            </a:r>
            <a:r>
              <a:rPr lang="en-US" sz="1800" dirty="0">
                <a:effectLst/>
                <a:latin typeface="Calibri" panose="020F0502020204030204" pitchFamily="34" charset="0"/>
                <a:ea typeface="Calibri" panose="020F0502020204030204" pitchFamily="34" charset="0"/>
                <a:cs typeface="Arial" panose="020B0604020202020204" pitchFamily="34" charset="0"/>
              </a:rPr>
              <a:t>of users use </a:t>
            </a:r>
            <a:r>
              <a:rPr lang="en-US" sz="1800" b="1" dirty="0" err="1">
                <a:effectLst/>
                <a:latin typeface="Calibri" panose="020F0502020204030204" pitchFamily="34" charset="0"/>
                <a:ea typeface="Calibri" panose="020F0502020204030204" pitchFamily="34" charset="0"/>
                <a:cs typeface="Arial" panose="020B0604020202020204" pitchFamily="34" charset="0"/>
              </a:rPr>
              <a:t>Gurucool</a:t>
            </a:r>
            <a:r>
              <a:rPr lang="en-US" sz="1800" dirty="0">
                <a:effectLst/>
                <a:latin typeface="Calibri" panose="020F0502020204030204" pitchFamily="34" charset="0"/>
                <a:ea typeface="Calibri" panose="020F0502020204030204" pitchFamily="34" charset="0"/>
                <a:cs typeface="Arial" panose="020B0604020202020204" pitchFamily="34" charset="0"/>
              </a:rPr>
              <a:t> website.(Source of consultancy)</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2) </a:t>
            </a:r>
            <a:r>
              <a:rPr lang="en-US" sz="1800" b="1" dirty="0">
                <a:effectLst/>
                <a:latin typeface="Calibri" panose="020F0502020204030204" pitchFamily="34" charset="0"/>
                <a:ea typeface="Calibri" panose="020F0502020204030204" pitchFamily="34" charset="0"/>
                <a:cs typeface="Arial" panose="020B0604020202020204" pitchFamily="34" charset="0"/>
              </a:rPr>
              <a:t>28 % </a:t>
            </a:r>
            <a:r>
              <a:rPr lang="en-US" sz="1800" dirty="0">
                <a:effectLst/>
                <a:latin typeface="Calibri" panose="020F0502020204030204" pitchFamily="34" charset="0"/>
                <a:ea typeface="Calibri" panose="020F0502020204030204" pitchFamily="34" charset="0"/>
                <a:cs typeface="Arial" panose="020B0604020202020204" pitchFamily="34" charset="0"/>
              </a:rPr>
              <a:t>of users use </a:t>
            </a:r>
            <a:r>
              <a:rPr lang="en-US" sz="1800" b="1" dirty="0">
                <a:effectLst/>
                <a:latin typeface="Calibri" panose="020F0502020204030204" pitchFamily="34" charset="0"/>
                <a:ea typeface="Calibri" panose="020F0502020204030204" pitchFamily="34" charset="0"/>
                <a:cs typeface="Arial" panose="020B0604020202020204" pitchFamily="34" charset="0"/>
              </a:rPr>
              <a:t>App</a:t>
            </a:r>
            <a:r>
              <a:rPr lang="en-US" sz="1800" dirty="0">
                <a:effectLst/>
                <a:latin typeface="Calibri" panose="020F0502020204030204" pitchFamily="34" charset="0"/>
                <a:ea typeface="Calibri" panose="020F0502020204030204" pitchFamily="34" charset="0"/>
                <a:cs typeface="Arial" panose="020B0604020202020204" pitchFamily="34" charset="0"/>
              </a:rPr>
              <a:t>. (Source of consultancy)</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3) </a:t>
            </a:r>
            <a:r>
              <a:rPr lang="en-US" sz="1800" dirty="0">
                <a:effectLst/>
                <a:latin typeface="Calibri" panose="020F0502020204030204" pitchFamily="34" charset="0"/>
                <a:ea typeface="Calibri" panose="020F0502020204030204" pitchFamily="34" charset="0"/>
                <a:cs typeface="Arial" panose="020B0604020202020204" pitchFamily="34" charset="0"/>
              </a:rPr>
              <a:t>Highest sales  generated by </a:t>
            </a:r>
            <a:r>
              <a:rPr lang="en-US" sz="1800" b="1" dirty="0">
                <a:effectLst/>
                <a:latin typeface="Calibri" panose="020F0502020204030204" pitchFamily="34" charset="0"/>
                <a:ea typeface="Calibri" panose="020F0502020204030204" pitchFamily="34" charset="0"/>
                <a:cs typeface="Arial" panose="020B0604020202020204" pitchFamily="34" charset="0"/>
              </a:rPr>
              <a:t>App</a:t>
            </a:r>
            <a:r>
              <a:rPr lang="en-US" sz="1800" dirty="0">
                <a:effectLst/>
                <a:latin typeface="Calibri" panose="020F0502020204030204" pitchFamily="34" charset="0"/>
                <a:ea typeface="Calibri" panose="020F0502020204030204" pitchFamily="34" charset="0"/>
                <a:cs typeface="Arial" panose="020B0604020202020204" pitchFamily="34" charset="0"/>
              </a:rPr>
              <a:t> i.e. </a:t>
            </a:r>
            <a:r>
              <a:rPr lang="en-US" sz="1800" b="1" dirty="0">
                <a:effectLst/>
                <a:latin typeface="Calibri" panose="020F0502020204030204" pitchFamily="34" charset="0"/>
                <a:ea typeface="Calibri" panose="020F0502020204030204" pitchFamily="34" charset="0"/>
                <a:cs typeface="Arial" panose="020B0604020202020204" pitchFamily="34" charset="0"/>
              </a:rPr>
              <a:t>125267.38</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latin typeface="Calibri" panose="020F0502020204030204" pitchFamily="34" charset="0"/>
                <a:ea typeface="Calibri" panose="020F0502020204030204" pitchFamily="34" charset="0"/>
                <a:cs typeface="Arial" panose="020B0604020202020204" pitchFamily="34" charset="0"/>
              </a:rPr>
              <a:t>Suggestions – </a:t>
            </a:r>
            <a:r>
              <a:rPr lang="en-IN" sz="1800" dirty="0" err="1">
                <a:solidFill>
                  <a:srgbClr val="000000"/>
                </a:solidFill>
                <a:effectLst/>
                <a:latin typeface="Calibri" panose="020F0502020204030204" pitchFamily="34" charset="0"/>
                <a:ea typeface="Times New Roman" panose="02020603050405020304" pitchFamily="18" charset="0"/>
              </a:rPr>
              <a:t>Gurucool</a:t>
            </a:r>
            <a:r>
              <a:rPr lang="en-IN" sz="1800" dirty="0">
                <a:solidFill>
                  <a:srgbClr val="000000"/>
                </a:solidFill>
                <a:effectLst/>
                <a:latin typeface="Calibri" panose="020F0502020204030204" pitchFamily="34" charset="0"/>
                <a:ea typeface="Times New Roman" panose="02020603050405020304" pitchFamily="18" charset="0"/>
              </a:rPr>
              <a:t> is only one platform which  provide the service of the Chat to the users.</a:t>
            </a:r>
            <a:r>
              <a:rPr lang="en-IN" sz="1800" dirty="0">
                <a:effectLst/>
                <a:latin typeface="Calibri" panose="020F0502020204030204" pitchFamily="34" charset="0"/>
                <a:ea typeface="Calibri" panose="020F0502020204030204" pitchFamily="34" charset="0"/>
                <a:cs typeface="Arial" panose="020B0604020202020204" pitchFamily="34" charset="0"/>
              </a:rPr>
              <a:t> </a:t>
            </a:r>
          </a:p>
          <a:p>
            <a:r>
              <a:rPr lang="en-IN" sz="1800" dirty="0">
                <a:solidFill>
                  <a:srgbClr val="000000"/>
                </a:solidFill>
                <a:effectLst/>
                <a:latin typeface="Calibri" panose="020F0502020204030204" pitchFamily="34" charset="0"/>
                <a:ea typeface="Times New Roman" panose="02020603050405020304" pitchFamily="18" charset="0"/>
              </a:rPr>
              <a:t>But the average rating of the </a:t>
            </a:r>
            <a:r>
              <a:rPr lang="en-IN" sz="1800" dirty="0" err="1">
                <a:solidFill>
                  <a:srgbClr val="000000"/>
                </a:solidFill>
                <a:effectLst/>
                <a:latin typeface="Calibri" panose="020F0502020204030204" pitchFamily="34" charset="0"/>
                <a:ea typeface="Times New Roman" panose="02020603050405020304" pitchFamily="18" charset="0"/>
              </a:rPr>
              <a:t>Gurucool</a:t>
            </a:r>
            <a:r>
              <a:rPr lang="en-IN" sz="1800" dirty="0">
                <a:solidFill>
                  <a:srgbClr val="000000"/>
                </a:solidFill>
                <a:effectLst/>
                <a:latin typeface="Calibri" panose="020F0502020204030204" pitchFamily="34" charset="0"/>
                <a:ea typeface="Times New Roman" panose="02020603050405020304" pitchFamily="18" charset="0"/>
              </a:rPr>
              <a:t> is 2.71, which is the clear indicator of unsatisfied users.</a:t>
            </a:r>
          </a:p>
          <a:p>
            <a:r>
              <a:rPr lang="en-IN" sz="1800" dirty="0">
                <a:effectLst/>
                <a:latin typeface="Calibri" panose="020F0502020204030204" pitchFamily="34" charset="0"/>
                <a:ea typeface="Calibri" panose="020F0502020204030204" pitchFamily="34" charset="0"/>
                <a:cs typeface="Arial" panose="020B0604020202020204" pitchFamily="34" charset="0"/>
              </a:rPr>
              <a:t> </a:t>
            </a:r>
            <a:r>
              <a:rPr lang="en-IN" sz="1800" dirty="0">
                <a:solidFill>
                  <a:srgbClr val="000000"/>
                </a:solidFill>
                <a:effectLst/>
                <a:latin typeface="Calibri" panose="020F0502020204030204" pitchFamily="34" charset="0"/>
                <a:ea typeface="Times New Roman" panose="02020603050405020304" pitchFamily="18" charset="0"/>
              </a:rPr>
              <a:t>So it is very necessary to improve technology and provide satisfaction to the users</a:t>
            </a:r>
            <a:r>
              <a:rPr lang="en-US" dirty="0">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848764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F64F1051-AF3F-40EA-ABE3-507AAF388899}"/>
              </a:ext>
            </a:extLst>
          </p:cNvPr>
          <p:cNvGraphicFramePr>
            <a:graphicFrameLocks/>
          </p:cNvGraphicFramePr>
          <p:nvPr>
            <p:extLst>
              <p:ext uri="{D42A27DB-BD31-4B8C-83A1-F6EECF244321}">
                <p14:modId xmlns:p14="http://schemas.microsoft.com/office/powerpoint/2010/main" val="760978724"/>
              </p:ext>
            </p:extLst>
          </p:nvPr>
        </p:nvGraphicFramePr>
        <p:xfrm>
          <a:off x="396027" y="1173622"/>
          <a:ext cx="6529706" cy="4820778"/>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93E3901B-3310-CD96-8D5C-E40104195ECE}"/>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4A372829-148A-A270-2ED4-F7A809621660}"/>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8671D2B-7FCC-8139-2A30-46A95CB5DCF9}"/>
              </a:ext>
            </a:extLst>
          </p:cNvPr>
          <p:cNvSpPr txBox="1"/>
          <p:nvPr/>
        </p:nvSpPr>
        <p:spPr>
          <a:xfrm>
            <a:off x="8585200" y="644310"/>
            <a:ext cx="2133600"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7" name="TextBox 6">
            <a:extLst>
              <a:ext uri="{FF2B5EF4-FFF2-40B4-BE49-F238E27FC236}">
                <a16:creationId xmlns:a16="http://schemas.microsoft.com/office/drawing/2014/main" id="{2E913367-E117-B7FB-368D-0CD1C862C4F1}"/>
              </a:ext>
            </a:extLst>
          </p:cNvPr>
          <p:cNvSpPr txBox="1"/>
          <p:nvPr/>
        </p:nvSpPr>
        <p:spPr>
          <a:xfrm>
            <a:off x="7145855" y="1414195"/>
            <a:ext cx="4959059" cy="5355312"/>
          </a:xfrm>
          <a:prstGeom prst="rect">
            <a:avLst/>
          </a:prstGeom>
          <a:noFill/>
        </p:spPr>
        <p:txBody>
          <a:bodyPr wrap="square">
            <a:spAutoFit/>
          </a:bodyPr>
          <a:lstStyle/>
          <a:p>
            <a:pPr marL="342900" indent="-342900">
              <a:buAutoNum type="arabicParenR"/>
            </a:pPr>
            <a:r>
              <a:rPr lang="en-US" sz="1800" b="1" dirty="0">
                <a:effectLst/>
                <a:latin typeface="Calibri" panose="020F0502020204030204" pitchFamily="34" charset="0"/>
                <a:ea typeface="Calibri" panose="020F0502020204030204" pitchFamily="34" charset="0"/>
                <a:cs typeface="Arial" panose="020B0604020202020204" pitchFamily="34" charset="0"/>
              </a:rPr>
              <a:t>29 % </a:t>
            </a:r>
            <a:r>
              <a:rPr lang="en-US" sz="1800" dirty="0">
                <a:effectLst/>
                <a:latin typeface="Calibri" panose="020F0502020204030204" pitchFamily="34" charset="0"/>
                <a:ea typeface="Calibri" panose="020F0502020204030204" pitchFamily="34" charset="0"/>
                <a:cs typeface="Arial" panose="020B0604020202020204" pitchFamily="34" charset="0"/>
              </a:rPr>
              <a:t>of chats get </a:t>
            </a:r>
            <a:r>
              <a:rPr lang="en-US" sz="1800" b="1" dirty="0">
                <a:effectLst/>
                <a:latin typeface="Calibri" panose="020F0502020204030204" pitchFamily="34" charset="0"/>
                <a:ea typeface="Calibri" panose="020F0502020204030204" pitchFamily="34" charset="0"/>
                <a:cs typeface="Arial" panose="020B0604020202020204" pitchFamily="34" charset="0"/>
              </a:rPr>
              <a:t>completed</a:t>
            </a:r>
            <a:r>
              <a:rPr lang="en-US" sz="1800" dirty="0">
                <a:effectLst/>
                <a:latin typeface="Calibri" panose="020F0502020204030204" pitchFamily="34" charset="0"/>
                <a:ea typeface="Calibri" panose="020F0502020204030204" pitchFamily="34" charset="0"/>
                <a:cs typeface="Arial" panose="020B0604020202020204" pitchFamily="34" charset="0"/>
              </a:rPr>
              <a:t> between agents and users.</a:t>
            </a:r>
          </a:p>
          <a:p>
            <a:pPr marL="342900" indent="-342900">
              <a:buAutoNum type="arabicParen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2) </a:t>
            </a:r>
            <a:r>
              <a:rPr lang="en-US" b="1" dirty="0">
                <a:latin typeface="Calibri" panose="020F0502020204030204" pitchFamily="34" charset="0"/>
                <a:ea typeface="Calibri" panose="020F0502020204030204" pitchFamily="34" charset="0"/>
                <a:cs typeface="Arial" panose="020B0604020202020204" pitchFamily="34" charset="0"/>
              </a:rPr>
              <a:t>34 % </a:t>
            </a:r>
            <a:r>
              <a:rPr lang="en-US" dirty="0">
                <a:latin typeface="Calibri" panose="020F0502020204030204" pitchFamily="34" charset="0"/>
                <a:ea typeface="Calibri" panose="020F0502020204030204" pitchFamily="34" charset="0"/>
                <a:cs typeface="Arial" panose="020B0604020202020204" pitchFamily="34" charset="0"/>
              </a:rPr>
              <a:t>of chat remain </a:t>
            </a:r>
            <a:r>
              <a:rPr lang="en-US" b="1" dirty="0">
                <a:latin typeface="Calibri" panose="020F0502020204030204" pitchFamily="34" charset="0"/>
                <a:ea typeface="Calibri" panose="020F0502020204030204" pitchFamily="34" charset="0"/>
                <a:cs typeface="Arial" panose="020B0604020202020204" pitchFamily="34" charset="0"/>
              </a:rPr>
              <a:t>incomplete</a:t>
            </a:r>
            <a:r>
              <a:rPr lang="en-US" dirty="0">
                <a:latin typeface="Calibri" panose="020F0502020204030204" pitchFamily="34" charset="0"/>
                <a:ea typeface="Calibri" panose="020F0502020204030204" pitchFamily="34" charset="0"/>
                <a:cs typeface="Arial" panose="020B0604020202020204" pitchFamily="34" charset="0"/>
              </a:rPr>
              <a:t>.</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3) While </a:t>
            </a:r>
            <a:r>
              <a:rPr lang="en-US" b="1" dirty="0">
                <a:latin typeface="Calibri" panose="020F0502020204030204" pitchFamily="34" charset="0"/>
                <a:ea typeface="Calibri" panose="020F0502020204030204" pitchFamily="34" charset="0"/>
                <a:cs typeface="Arial" panose="020B0604020202020204" pitchFamily="34" charset="0"/>
              </a:rPr>
              <a:t>37 % </a:t>
            </a:r>
            <a:r>
              <a:rPr lang="en-US" dirty="0">
                <a:latin typeface="Calibri" panose="020F0502020204030204" pitchFamily="34" charset="0"/>
                <a:ea typeface="Calibri" panose="020F0502020204030204" pitchFamily="34" charset="0"/>
                <a:cs typeface="Arial" panose="020B0604020202020204" pitchFamily="34" charset="0"/>
              </a:rPr>
              <a:t>of chat get </a:t>
            </a:r>
            <a:r>
              <a:rPr lang="en-US" b="1" dirty="0">
                <a:latin typeface="Calibri" panose="020F0502020204030204" pitchFamily="34" charset="0"/>
                <a:ea typeface="Calibri" panose="020F0502020204030204" pitchFamily="34" charset="0"/>
                <a:cs typeface="Arial" panose="020B0604020202020204" pitchFamily="34" charset="0"/>
              </a:rPr>
              <a:t>failed</a:t>
            </a:r>
            <a:r>
              <a:rPr lang="en-US" dirty="0">
                <a:latin typeface="Calibri" panose="020F0502020204030204" pitchFamily="34" charset="0"/>
                <a:ea typeface="Calibri" panose="020F0502020204030204" pitchFamily="34" charset="0"/>
                <a:cs typeface="Arial" panose="020B0604020202020204" pitchFamily="34" charset="0"/>
              </a:rPr>
              <a:t>.</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4)</a:t>
            </a:r>
            <a:r>
              <a:rPr lang="en-US" b="1" dirty="0">
                <a:latin typeface="Calibri" panose="020F0502020204030204" pitchFamily="34" charset="0"/>
                <a:ea typeface="Calibri" panose="020F0502020204030204" pitchFamily="34" charset="0"/>
                <a:cs typeface="Arial" panose="020B0604020202020204" pitchFamily="34" charset="0"/>
              </a:rPr>
              <a:t>69.62 % </a:t>
            </a:r>
            <a:r>
              <a:rPr lang="en-US" dirty="0">
                <a:latin typeface="Calibri" panose="020F0502020204030204" pitchFamily="34" charset="0"/>
                <a:ea typeface="Calibri" panose="020F0502020204030204" pitchFamily="34" charset="0"/>
                <a:cs typeface="Arial" panose="020B0604020202020204" pitchFamily="34" charset="0"/>
              </a:rPr>
              <a:t>of total users use chat service and </a:t>
            </a:r>
            <a:r>
              <a:rPr lang="en-US" dirty="0" err="1">
                <a:latin typeface="Calibri" panose="020F0502020204030204" pitchFamily="34" charset="0"/>
                <a:ea typeface="Calibri" panose="020F0502020204030204" pitchFamily="34" charset="0"/>
                <a:cs typeface="Arial" panose="020B0604020202020204" pitchFamily="34" charset="0"/>
              </a:rPr>
              <a:t>gurucool</a:t>
            </a:r>
            <a:r>
              <a:rPr lang="en-US" dirty="0">
                <a:latin typeface="Calibri" panose="020F0502020204030204" pitchFamily="34" charset="0"/>
                <a:ea typeface="Calibri" panose="020F0502020204030204" pitchFamily="34" charset="0"/>
                <a:cs typeface="Arial" panose="020B0604020202020204" pitchFamily="34" charset="0"/>
              </a:rPr>
              <a:t> is only website which provide chat service.</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t>Suggestion-</a:t>
            </a:r>
            <a:r>
              <a:rPr lang="en-US" dirty="0">
                <a:latin typeface="Calibri" panose="020F0502020204030204" pitchFamily="34" charset="0"/>
                <a:ea typeface="Calibri" panose="020F0502020204030204" pitchFamily="34" charset="0"/>
                <a:cs typeface="Arial" panose="020B0604020202020204" pitchFamily="34" charset="0"/>
              </a:rPr>
              <a:t> </a:t>
            </a:r>
          </a:p>
          <a:p>
            <a:r>
              <a:rPr lang="en-IN" sz="1800" dirty="0">
                <a:solidFill>
                  <a:srgbClr val="000000"/>
                </a:solidFill>
                <a:effectLst/>
                <a:latin typeface="Calibri" panose="020F0502020204030204" pitchFamily="34" charset="0"/>
                <a:ea typeface="Times New Roman" panose="02020603050405020304" pitchFamily="18" charset="0"/>
              </a:rPr>
              <a:t>Investing in </a:t>
            </a:r>
            <a:r>
              <a:rPr lang="en-IN" sz="1800" dirty="0" err="1">
                <a:solidFill>
                  <a:srgbClr val="000000"/>
                </a:solidFill>
                <a:effectLst/>
                <a:latin typeface="Calibri" panose="020F0502020204030204" pitchFamily="34" charset="0"/>
                <a:ea typeface="Times New Roman" panose="02020603050405020304" pitchFamily="18" charset="0"/>
              </a:rPr>
              <a:t>gurucool</a:t>
            </a:r>
            <a:r>
              <a:rPr lang="en-IN" sz="1800" dirty="0">
                <a:solidFill>
                  <a:srgbClr val="000000"/>
                </a:solidFill>
                <a:effectLst/>
                <a:latin typeface="Calibri" panose="020F0502020204030204" pitchFamily="34" charset="0"/>
                <a:ea typeface="Times New Roman" panose="02020603050405020304" pitchFamily="18" charset="0"/>
              </a:rPr>
              <a:t> technology upgrades will help to improve the overall experience and will help to increase the retention rate of the users. And increase the user satisfaction as it is only 2.71 for chat service.</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40159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B5930FB4-79C3-4E81-A2BB-DE930EF49F67}"/>
              </a:ext>
            </a:extLst>
          </p:cNvPr>
          <p:cNvGraphicFramePr>
            <a:graphicFrameLocks/>
          </p:cNvGraphicFramePr>
          <p:nvPr>
            <p:extLst>
              <p:ext uri="{D42A27DB-BD31-4B8C-83A1-F6EECF244321}">
                <p14:modId xmlns:p14="http://schemas.microsoft.com/office/powerpoint/2010/main" val="4176666022"/>
              </p:ext>
            </p:extLst>
          </p:nvPr>
        </p:nvGraphicFramePr>
        <p:xfrm>
          <a:off x="-143933" y="846668"/>
          <a:ext cx="6045105" cy="4521199"/>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3D8A22E2-8476-5100-5A4B-6DD4753DFB59}"/>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3CFB3B2-08B4-4D90-948F-C205164F4B98}"/>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6FD06C5-D7AC-9C66-2BA9-29CAB9968590}"/>
              </a:ext>
            </a:extLst>
          </p:cNvPr>
          <p:cNvSpPr txBox="1"/>
          <p:nvPr/>
        </p:nvSpPr>
        <p:spPr>
          <a:xfrm>
            <a:off x="6896538" y="1501655"/>
            <a:ext cx="5295462" cy="4961999"/>
          </a:xfrm>
          <a:prstGeom prst="rect">
            <a:avLst/>
          </a:prstGeom>
          <a:noFill/>
        </p:spPr>
        <p:txBody>
          <a:bodyPr wrap="square">
            <a:spAutoFit/>
          </a:bodyPr>
          <a:lstStyle/>
          <a:p>
            <a:pPr marL="342900" indent="-342900">
              <a:buAutoNum type="arabicParenR"/>
            </a:pPr>
            <a:r>
              <a:rPr lang="en-US" dirty="0">
                <a:latin typeface="Calibri" panose="020F0502020204030204" pitchFamily="34" charset="0"/>
                <a:ea typeface="Calibri" panose="020F0502020204030204" pitchFamily="34" charset="0"/>
                <a:cs typeface="Arial" panose="020B0604020202020204" pitchFamily="34" charset="0"/>
              </a:rPr>
              <a:t>Only </a:t>
            </a:r>
            <a:r>
              <a:rPr lang="en-US" b="1" dirty="0">
                <a:latin typeface="Calibri" panose="020F0502020204030204" pitchFamily="34" charset="0"/>
                <a:ea typeface="Calibri" panose="020F0502020204030204" pitchFamily="34" charset="0"/>
                <a:cs typeface="Arial" panose="020B0604020202020204" pitchFamily="34" charset="0"/>
              </a:rPr>
              <a:t>41 % </a:t>
            </a:r>
            <a:r>
              <a:rPr lang="en-US" dirty="0">
                <a:latin typeface="Calibri" panose="020F0502020204030204" pitchFamily="34" charset="0"/>
                <a:ea typeface="Calibri" panose="020F0502020204030204" pitchFamily="34" charset="0"/>
                <a:cs typeface="Arial" panose="020B0604020202020204" pitchFamily="34" charset="0"/>
              </a:rPr>
              <a:t>users call get </a:t>
            </a:r>
            <a:r>
              <a:rPr lang="en-US" b="1" dirty="0">
                <a:latin typeface="Calibri" panose="020F0502020204030204" pitchFamily="34" charset="0"/>
                <a:ea typeface="Calibri" panose="020F0502020204030204" pitchFamily="34" charset="0"/>
                <a:cs typeface="Arial" panose="020B0604020202020204" pitchFamily="34" charset="0"/>
              </a:rPr>
              <a:t>completed</a:t>
            </a:r>
            <a:r>
              <a:rPr lang="en-US" dirty="0">
                <a:latin typeface="Calibri" panose="020F0502020204030204" pitchFamily="34" charset="0"/>
                <a:ea typeface="Calibri" panose="020F0502020204030204" pitchFamily="34" charset="0"/>
                <a:cs typeface="Arial" panose="020B0604020202020204" pitchFamily="34" charset="0"/>
              </a:rPr>
              <a:t>.</a:t>
            </a:r>
          </a:p>
          <a:p>
            <a:pPr marL="342900" indent="-342900">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r>
              <a:rPr lang="en-US" b="1" dirty="0">
                <a:latin typeface="Calibri" panose="020F0502020204030204" pitchFamily="34" charset="0"/>
                <a:ea typeface="Calibri" panose="020F0502020204030204" pitchFamily="34" charset="0"/>
                <a:cs typeface="Arial" panose="020B0604020202020204" pitchFamily="34" charset="0"/>
              </a:rPr>
              <a:t>20 % </a:t>
            </a:r>
            <a:r>
              <a:rPr lang="en-US" dirty="0">
                <a:latin typeface="Calibri" panose="020F0502020204030204" pitchFamily="34" charset="0"/>
                <a:ea typeface="Calibri" panose="020F0502020204030204" pitchFamily="34" charset="0"/>
                <a:cs typeface="Arial" panose="020B0604020202020204" pitchFamily="34" charset="0"/>
              </a:rPr>
              <a:t>of user  didn’t got any answer.</a:t>
            </a:r>
          </a:p>
          <a:p>
            <a:pPr marL="342900" indent="-342900">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r>
              <a:rPr lang="en-US" dirty="0">
                <a:latin typeface="Calibri" panose="020F0502020204030204" pitchFamily="34" charset="0"/>
                <a:ea typeface="Calibri" panose="020F0502020204030204" pitchFamily="34" charset="0"/>
                <a:cs typeface="Arial" panose="020B0604020202020204" pitchFamily="34" charset="0"/>
              </a:rPr>
              <a:t> While </a:t>
            </a:r>
            <a:r>
              <a:rPr lang="en-US" b="1" dirty="0">
                <a:latin typeface="Calibri" panose="020F0502020204030204" pitchFamily="34" charset="0"/>
                <a:ea typeface="Calibri" panose="020F0502020204030204" pitchFamily="34" charset="0"/>
                <a:cs typeface="Arial" panose="020B0604020202020204" pitchFamily="34" charset="0"/>
              </a:rPr>
              <a:t>14 % </a:t>
            </a:r>
            <a:r>
              <a:rPr lang="en-US" dirty="0">
                <a:latin typeface="Calibri" panose="020F0502020204030204" pitchFamily="34" charset="0"/>
                <a:ea typeface="Calibri" panose="020F0502020204030204" pitchFamily="34" charset="0"/>
                <a:cs typeface="Arial" panose="020B0604020202020204" pitchFamily="34" charset="0"/>
              </a:rPr>
              <a:t>users call get </a:t>
            </a:r>
            <a:r>
              <a:rPr lang="en-US" b="1" dirty="0">
                <a:latin typeface="Calibri" panose="020F0502020204030204" pitchFamily="34" charset="0"/>
                <a:ea typeface="Calibri" panose="020F0502020204030204" pitchFamily="34" charset="0"/>
                <a:cs typeface="Arial" panose="020B0604020202020204" pitchFamily="34" charset="0"/>
              </a:rPr>
              <a:t>failed</a:t>
            </a:r>
            <a:r>
              <a:rPr lang="en-US" dirty="0">
                <a:latin typeface="Calibri" panose="020F0502020204030204" pitchFamily="34" charset="0"/>
                <a:ea typeface="Calibri" panose="020F0502020204030204" pitchFamily="34" charset="0"/>
                <a:cs typeface="Arial" panose="020B0604020202020204" pitchFamily="34" charset="0"/>
              </a:rPr>
              <a:t>.</a:t>
            </a:r>
          </a:p>
          <a:p>
            <a:pPr marL="342900" indent="-342900">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r>
              <a:rPr lang="en-US" dirty="0">
                <a:latin typeface="Calibri" panose="020F0502020204030204" pitchFamily="34" charset="0"/>
                <a:ea typeface="Calibri" panose="020F0502020204030204" pitchFamily="34" charset="0"/>
                <a:cs typeface="Arial" panose="020B0604020202020204" pitchFamily="34" charset="0"/>
              </a:rPr>
              <a:t> And </a:t>
            </a:r>
            <a:r>
              <a:rPr lang="en-US" b="1" dirty="0">
                <a:latin typeface="Calibri" panose="020F0502020204030204" pitchFamily="34" charset="0"/>
                <a:ea typeface="Calibri" panose="020F0502020204030204" pitchFamily="34" charset="0"/>
                <a:cs typeface="Arial" panose="020B0604020202020204" pitchFamily="34" charset="0"/>
              </a:rPr>
              <a:t>10 % </a:t>
            </a:r>
            <a:r>
              <a:rPr lang="en-US" dirty="0">
                <a:latin typeface="Calibri" panose="020F0502020204030204" pitchFamily="34" charset="0"/>
                <a:ea typeface="Calibri" panose="020F0502020204030204" pitchFamily="34" charset="0"/>
                <a:cs typeface="Arial" panose="020B0604020202020204" pitchFamily="34" charset="0"/>
              </a:rPr>
              <a:t>of users call remain </a:t>
            </a:r>
            <a:r>
              <a:rPr lang="en-US" b="1" dirty="0">
                <a:latin typeface="Calibri" panose="020F0502020204030204" pitchFamily="34" charset="0"/>
                <a:ea typeface="Calibri" panose="020F0502020204030204" pitchFamily="34" charset="0"/>
                <a:cs typeface="Arial" panose="020B0604020202020204" pitchFamily="34" charset="0"/>
              </a:rPr>
              <a:t>incomplete</a:t>
            </a:r>
            <a:r>
              <a:rPr lang="en-US" dirty="0">
                <a:latin typeface="Calibri" panose="020F0502020204030204" pitchFamily="34" charset="0"/>
                <a:ea typeface="Calibri" panose="020F0502020204030204" pitchFamily="34" charset="0"/>
                <a:cs typeface="Arial" panose="020B0604020202020204" pitchFamily="34" charset="0"/>
              </a:rPr>
              <a:t>.</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t>Suggestions-</a:t>
            </a:r>
            <a:r>
              <a:rPr lang="en-US" dirty="0">
                <a:latin typeface="Calibri" panose="020F0502020204030204" pitchFamily="34" charset="0"/>
                <a:ea typeface="Calibri" panose="020F0502020204030204" pitchFamily="34" charset="0"/>
                <a:cs typeface="Arial" panose="020B0604020202020204" pitchFamily="34" charset="0"/>
              </a:rPr>
              <a:t> </a:t>
            </a:r>
          </a:p>
          <a:p>
            <a:r>
              <a:rPr lang="en-US" dirty="0"/>
              <a:t>1) Hire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part time or freelancer agents , this reserve agents will balance the workload without increasing permanent cost.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2)Shift optimization- Optimizing more agents shifts to peak periods accordingly. Ensure that more agents are scheduled during high – traffics time.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D1F18197-7B24-C0F3-D9DE-6EA53330FDE9}"/>
              </a:ext>
            </a:extLst>
          </p:cNvPr>
          <p:cNvSpPr txBox="1"/>
          <p:nvPr/>
        </p:nvSpPr>
        <p:spPr>
          <a:xfrm>
            <a:off x="8585200" y="644310"/>
            <a:ext cx="2133600"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Tree>
    <p:extLst>
      <p:ext uri="{BB962C8B-B14F-4D97-AF65-F5344CB8AC3E}">
        <p14:creationId xmlns:p14="http://schemas.microsoft.com/office/powerpoint/2010/main" val="754284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ANALYSIS</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111884" y="3189004"/>
              <a:ext cx="913713" cy="492443"/>
            </a:xfrm>
            <a:prstGeom prst="rect">
              <a:avLst/>
            </a:prstGeom>
            <a:noFill/>
          </p:spPr>
          <p:txBody>
            <a:bodyPr wrap="none" lIns="0" tIns="0" rIns="0" bIns="0" rtlCol="0">
              <a:spAutoFit/>
            </a:bodyPr>
            <a:lstStyle/>
            <a:p>
              <a:pPr algn="ctr"/>
              <a:r>
                <a:rPr lang="en-US" sz="3200" b="1" dirty="0">
                  <a:solidFill>
                    <a:schemeClr val="bg1"/>
                  </a:solidFill>
                  <a:latin typeface="+mj-lt"/>
                </a:rPr>
                <a:t>0.991</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3961470" y="3189005"/>
              <a:ext cx="1199046" cy="492443"/>
            </a:xfrm>
            <a:prstGeom prst="rect">
              <a:avLst/>
            </a:prstGeom>
            <a:noFill/>
          </p:spPr>
          <p:txBody>
            <a:bodyPr wrap="none" lIns="0" tIns="0" rIns="0" bIns="0" rtlCol="0">
              <a:spAutoFit/>
            </a:bodyPr>
            <a:lstStyle/>
            <a:p>
              <a:pPr algn="ctr"/>
              <a:r>
                <a:rPr lang="en-US" sz="3200" b="1" dirty="0">
                  <a:solidFill>
                    <a:schemeClr val="bg1"/>
                  </a:solidFill>
                  <a:latin typeface="+mj-lt"/>
                </a:rPr>
                <a:t>40.43%</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6974826" y="3189005"/>
              <a:ext cx="1199046" cy="492443"/>
            </a:xfrm>
            <a:prstGeom prst="rect">
              <a:avLst/>
            </a:prstGeom>
            <a:noFill/>
          </p:spPr>
          <p:txBody>
            <a:bodyPr wrap="none" lIns="0" tIns="0" rIns="0" bIns="0" rtlCol="0">
              <a:spAutoFit/>
            </a:bodyPr>
            <a:lstStyle/>
            <a:p>
              <a:pPr algn="ctr"/>
              <a:r>
                <a:rPr lang="en-US" sz="3200" b="1" dirty="0">
                  <a:solidFill>
                    <a:schemeClr val="bg1"/>
                  </a:solidFill>
                  <a:latin typeface="+mj-lt"/>
                </a:rPr>
                <a:t>27.49%</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284864" y="3160041"/>
                <a:ext cx="1199046" cy="492443"/>
              </a:xfrm>
              <a:prstGeom prst="rect">
                <a:avLst/>
              </a:prstGeom>
              <a:noFill/>
            </p:spPr>
            <p:txBody>
              <a:bodyPr wrap="none" lIns="0" tIns="0" rIns="0" bIns="0" rtlCol="0">
                <a:spAutoFit/>
              </a:bodyPr>
              <a:lstStyle/>
              <a:p>
                <a:pPr algn="ctr"/>
                <a:r>
                  <a:rPr lang="en-US" sz="3200" b="1" dirty="0">
                    <a:solidFill>
                      <a:schemeClr val="bg1"/>
                    </a:solidFill>
                    <a:latin typeface="+mj-lt"/>
                  </a:rPr>
                  <a:t>69.62%</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39929E06-4AB9-4598-A963-82CCC18A3FF2}"/>
              </a:ext>
            </a:extLst>
          </p:cNvPr>
          <p:cNvSpPr txBox="1"/>
          <p:nvPr/>
        </p:nvSpPr>
        <p:spPr>
          <a:xfrm>
            <a:off x="274474" y="4696754"/>
            <a:ext cx="2588529" cy="492443"/>
          </a:xfrm>
          <a:prstGeom prst="rect">
            <a:avLst/>
          </a:prstGeom>
          <a:noFill/>
        </p:spPr>
        <p:txBody>
          <a:bodyPr wrap="none" lIns="0" tIns="0" rIns="0" bIns="0" rtlCol="0">
            <a:spAutoFit/>
          </a:bodyPr>
          <a:lstStyle/>
          <a:p>
            <a:pPr algn="ctr"/>
            <a:r>
              <a:rPr lang="en-US" sz="1600" b="1" dirty="0">
                <a:latin typeface="Segoe UI" panose="020B0502040204020203" pitchFamily="34" charset="0"/>
                <a:cs typeface="Segoe UI" panose="020B0502040204020203" pitchFamily="34" charset="0"/>
              </a:rPr>
              <a:t>Correlation of net revenue </a:t>
            </a:r>
          </a:p>
          <a:p>
            <a:pPr algn="ctr"/>
            <a:r>
              <a:rPr lang="en-US" sz="1600" b="1" dirty="0">
                <a:latin typeface="Segoe UI" panose="020B0502040204020203" pitchFamily="34" charset="0"/>
                <a:cs typeface="Segoe UI" panose="020B0502040204020203" pitchFamily="34" charset="0"/>
              </a:rPr>
              <a:t>and astrologer earning</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241881" y="5454662"/>
            <a:ext cx="2653720" cy="1252522"/>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400" dirty="0">
                <a:latin typeface="Segoe UI" panose="020B0502040204020203" pitchFamily="34" charset="0"/>
                <a:cs typeface="Segoe UI" panose="020B0502040204020203" pitchFamily="34" charset="0"/>
              </a:rPr>
              <a:t>This suggest the positive relation. As the astrologer earning will increase the net revenue will also increase.</a:t>
            </a:r>
          </a:p>
        </p:txBody>
      </p:sp>
      <p:sp>
        <p:nvSpPr>
          <p:cNvPr id="24" name="TextBox 23">
            <a:extLst>
              <a:ext uri="{FF2B5EF4-FFF2-40B4-BE49-F238E27FC236}">
                <a16:creationId xmlns:a16="http://schemas.microsoft.com/office/drawing/2014/main" id="{AB0754C1-4097-4CDA-B3CB-7304331CBBB9}"/>
              </a:ext>
            </a:extLst>
          </p:cNvPr>
          <p:cNvSpPr txBox="1"/>
          <p:nvPr/>
        </p:nvSpPr>
        <p:spPr>
          <a:xfrm>
            <a:off x="3670175" y="4841787"/>
            <a:ext cx="1781642"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Completed calls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3290793"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Out of 8541 only 3453 calls get completed.</a:t>
            </a:r>
          </a:p>
        </p:txBody>
      </p:sp>
      <p:sp>
        <p:nvSpPr>
          <p:cNvPr id="36" name="TextBox 35">
            <a:extLst>
              <a:ext uri="{FF2B5EF4-FFF2-40B4-BE49-F238E27FC236}">
                <a16:creationId xmlns:a16="http://schemas.microsoft.com/office/drawing/2014/main" id="{54005B0B-E5FC-472B-962B-C2258039F3B2}"/>
              </a:ext>
            </a:extLst>
          </p:cNvPr>
          <p:cNvSpPr txBox="1"/>
          <p:nvPr/>
        </p:nvSpPr>
        <p:spPr>
          <a:xfrm>
            <a:off x="6764959" y="4841787"/>
            <a:ext cx="1618777"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Satisfied users </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6247488" y="5454663"/>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Out of 28027 users only 7704 users gave rating of 6,7,8(satisfactory score).</a:t>
            </a:r>
          </a:p>
        </p:txBody>
      </p:sp>
      <p:sp>
        <p:nvSpPr>
          <p:cNvPr id="48" name="TextBox 47">
            <a:extLst>
              <a:ext uri="{FF2B5EF4-FFF2-40B4-BE49-F238E27FC236}">
                <a16:creationId xmlns:a16="http://schemas.microsoft.com/office/drawing/2014/main" id="{F7B6FBDF-4663-4A5D-A2B3-B90DCEBBA233}"/>
              </a:ext>
            </a:extLst>
          </p:cNvPr>
          <p:cNvSpPr txBox="1"/>
          <p:nvPr/>
        </p:nvSpPr>
        <p:spPr>
          <a:xfrm>
            <a:off x="9898607" y="4841787"/>
            <a:ext cx="1378199"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Chat service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Out of 28027 users 19514 users use chat service.</a:t>
            </a:r>
          </a:p>
        </p:txBody>
      </p:sp>
    </p:spTree>
    <p:extLst>
      <p:ext uri="{BB962C8B-B14F-4D97-AF65-F5344CB8AC3E}">
        <p14:creationId xmlns:p14="http://schemas.microsoft.com/office/powerpoint/2010/main" val="2163769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396581" y="100496"/>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DASHBOARD</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 </a:t>
            </a:r>
            <a:endParaRPr lang="en-US" dirty="0"/>
          </a:p>
        </p:txBody>
      </p:sp>
      <p:pic>
        <p:nvPicPr>
          <p:cNvPr id="4" name="Picture 3">
            <a:extLst>
              <a:ext uri="{FF2B5EF4-FFF2-40B4-BE49-F238E27FC236}">
                <a16:creationId xmlns:a16="http://schemas.microsoft.com/office/drawing/2014/main" id="{73C74CE1-1280-7297-E8E6-272E9514BF31}"/>
              </a:ext>
            </a:extLst>
          </p:cNvPr>
          <p:cNvPicPr>
            <a:picLocks noChangeAspect="1"/>
          </p:cNvPicPr>
          <p:nvPr/>
        </p:nvPicPr>
        <p:blipFill>
          <a:blip r:embed="rId3"/>
          <a:stretch>
            <a:fillRect/>
          </a:stretch>
        </p:blipFill>
        <p:spPr>
          <a:xfrm>
            <a:off x="0" y="719666"/>
            <a:ext cx="12192000" cy="6138334"/>
          </a:xfrm>
          <a:prstGeom prst="rect">
            <a:avLst/>
          </a:prstGeom>
        </p:spPr>
      </p:pic>
    </p:spTree>
    <p:extLst>
      <p:ext uri="{BB962C8B-B14F-4D97-AF65-F5344CB8AC3E}">
        <p14:creationId xmlns:p14="http://schemas.microsoft.com/office/powerpoint/2010/main" val="2225384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45654-EE67-D115-ABE6-1E3B791EB4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9D3DAA-FA1B-75DD-8D93-8CABA3780D20}"/>
              </a:ext>
            </a:extLst>
          </p:cNvPr>
          <p:cNvSpPr txBox="1"/>
          <p:nvPr/>
        </p:nvSpPr>
        <p:spPr>
          <a:xfrm>
            <a:off x="677333" y="394692"/>
            <a:ext cx="11201401" cy="6463308"/>
          </a:xfrm>
          <a:prstGeom prst="rect">
            <a:avLst/>
          </a:prstGeom>
          <a:noFill/>
        </p:spPr>
        <p:txBody>
          <a:bodyPr wrap="square">
            <a:spAutoFit/>
          </a:bodyPr>
          <a:lstStyle/>
          <a:p>
            <a:endParaRPr lang="en-IN" b="1" dirty="0"/>
          </a:p>
          <a:p>
            <a:r>
              <a:rPr lang="en-US" sz="1800" b="1" i="0" u="none" strike="noStrike" baseline="0" dirty="0">
                <a:solidFill>
                  <a:srgbClr val="000000"/>
                </a:solidFill>
                <a:latin typeface="Calibri" panose="020F0502020204030204" pitchFamily="34" charset="0"/>
              </a:rPr>
              <a:t>AFTER ANALYZING ALL THESE INSIGHTS I RECOMMENDE THE COMPANY TO INVEST 1 CRORE IN THREE PHASES- </a:t>
            </a:r>
          </a:p>
          <a:p>
            <a:endParaRPr lang="en-US" sz="1800" b="0" i="0" u="none" strike="noStrike" baseline="0" dirty="0">
              <a:solidFill>
                <a:srgbClr val="000000"/>
              </a:solidFill>
              <a:latin typeface="Calibri" panose="020F0502020204030204" pitchFamily="34" charset="0"/>
            </a:endParaRPr>
          </a:p>
          <a:p>
            <a:r>
              <a:rPr lang="en-US" sz="1800" b="1" i="0" u="sng" strike="noStrike" baseline="0" dirty="0">
                <a:solidFill>
                  <a:srgbClr val="000000"/>
                </a:solidFill>
                <a:latin typeface="Calibri" panose="020F0502020204030204" pitchFamily="34" charset="0"/>
              </a:rPr>
              <a:t>PHASE 1 – </a:t>
            </a:r>
            <a:r>
              <a:rPr lang="en-US" sz="1800" b="1" i="0" u="none" strike="noStrike" baseline="0" dirty="0">
                <a:solidFill>
                  <a:srgbClr val="000000"/>
                </a:solidFill>
                <a:latin typeface="Calibri" panose="020F0502020204030204" pitchFamily="34" charset="0"/>
              </a:rPr>
              <a:t>10 Lakhs for Training Programs. </a:t>
            </a:r>
            <a:endParaRPr lang="en-US" sz="1800" b="0" i="0" u="none" strike="noStrike" baseline="0" dirty="0">
              <a:solidFill>
                <a:srgbClr val="000000"/>
              </a:solidFill>
              <a:latin typeface="Calibri" panose="020F0502020204030204" pitchFamily="34" charset="0"/>
            </a:endParaRPr>
          </a:p>
          <a:p>
            <a:r>
              <a:rPr lang="en-US" dirty="0"/>
              <a:t>1) Training about new technologies. </a:t>
            </a:r>
          </a:p>
          <a:p>
            <a:r>
              <a:rPr lang="en-IN" dirty="0"/>
              <a:t>2) Call Handling Techniques: </a:t>
            </a:r>
          </a:p>
          <a:p>
            <a:r>
              <a:rPr lang="en-IN" dirty="0"/>
              <a:t>3) Cross-Selling.</a:t>
            </a:r>
          </a:p>
          <a:p>
            <a:endParaRPr lang="en-IN" sz="1800" b="0" i="0" u="none" strike="noStrike" baseline="0" dirty="0">
              <a:solidFill>
                <a:srgbClr val="000000"/>
              </a:solidFill>
              <a:latin typeface="Calibri" panose="020F0502020204030204" pitchFamily="34" charset="0"/>
            </a:endParaRPr>
          </a:p>
          <a:p>
            <a:r>
              <a:rPr lang="en-US" sz="1800" b="1" i="0" u="sng" strike="noStrike" baseline="0" dirty="0">
                <a:solidFill>
                  <a:srgbClr val="000000"/>
                </a:solidFill>
                <a:latin typeface="Calibri" panose="020F0502020204030204" pitchFamily="34" charset="0"/>
              </a:rPr>
              <a:t>PHASE 2 – </a:t>
            </a:r>
            <a:r>
              <a:rPr lang="en-US" sz="1800" b="1" i="0" u="none" strike="noStrike" baseline="0" dirty="0">
                <a:solidFill>
                  <a:srgbClr val="000000"/>
                </a:solidFill>
                <a:latin typeface="Calibri" panose="020F0502020204030204" pitchFamily="34" charset="0"/>
              </a:rPr>
              <a:t>40 Lakhs for Technology Upgrades. </a:t>
            </a: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1) As </a:t>
            </a:r>
            <a:r>
              <a:rPr lang="en-US" sz="1800" b="0" i="0" u="none" strike="noStrike" baseline="0" dirty="0" err="1">
                <a:solidFill>
                  <a:srgbClr val="000000"/>
                </a:solidFill>
                <a:latin typeface="Calibri" panose="020F0502020204030204" pitchFamily="34" charset="0"/>
              </a:rPr>
              <a:t>Exotel</a:t>
            </a:r>
            <a:r>
              <a:rPr lang="en-US" sz="1800" b="0" i="0" u="none" strike="noStrike" baseline="0" dirty="0">
                <a:solidFill>
                  <a:srgbClr val="000000"/>
                </a:solidFill>
                <a:latin typeface="Calibri" panose="020F0502020204030204" pitchFamily="34" charset="0"/>
              </a:rPr>
              <a:t> is the only cloud phone system with which company work, fund should be invested in building another cloud phone system to manage the burden </a:t>
            </a:r>
          </a:p>
          <a:p>
            <a:r>
              <a:rPr lang="en-US" sz="1800" b="0" i="0" u="none" strike="noStrike" baseline="0" dirty="0">
                <a:solidFill>
                  <a:srgbClr val="000000"/>
                </a:solidFill>
                <a:latin typeface="Calibri" panose="020F0502020204030204" pitchFamily="34" charset="0"/>
              </a:rPr>
              <a:t>2) Buy new high-tech equipment. </a:t>
            </a:r>
          </a:p>
          <a:p>
            <a:r>
              <a:rPr lang="en-US" sz="1800" b="0" i="0" u="none" strike="noStrike" baseline="0" dirty="0">
                <a:solidFill>
                  <a:srgbClr val="000000"/>
                </a:solidFill>
                <a:latin typeface="Calibri" panose="020F0502020204030204" pitchFamily="34" charset="0"/>
              </a:rPr>
              <a:t>3) AI chatbots, E-puja feature by video call.</a:t>
            </a:r>
          </a:p>
          <a:p>
            <a:endParaRPr lang="en-IN" sz="1800" b="0" i="0" u="none" strike="noStrike" baseline="0" dirty="0">
              <a:solidFill>
                <a:srgbClr val="000000"/>
              </a:solidFill>
              <a:latin typeface="Calibri" panose="020F0502020204030204" pitchFamily="34" charset="0"/>
            </a:endParaRPr>
          </a:p>
          <a:p>
            <a:r>
              <a:rPr lang="en-IN" sz="1800" b="1" i="0" u="sng" strike="noStrike" baseline="0" dirty="0">
                <a:solidFill>
                  <a:srgbClr val="000000"/>
                </a:solidFill>
                <a:latin typeface="Calibri" panose="020F0502020204030204" pitchFamily="34" charset="0"/>
              </a:rPr>
              <a:t>PHASE 3 – </a:t>
            </a:r>
            <a:r>
              <a:rPr lang="en-IN" sz="1800" b="1" i="0" u="none" strike="noStrike" baseline="0" dirty="0">
                <a:solidFill>
                  <a:srgbClr val="000000"/>
                </a:solidFill>
                <a:latin typeface="Calibri" panose="020F0502020204030204" pitchFamily="34" charset="0"/>
              </a:rPr>
              <a:t>50 lakhs </a:t>
            </a:r>
            <a:r>
              <a:rPr lang="en-US" sz="1800" b="1" i="0" u="none" strike="noStrike" baseline="0" dirty="0">
                <a:solidFill>
                  <a:srgbClr val="000000"/>
                </a:solidFill>
                <a:latin typeface="Calibri" panose="020F0502020204030204" pitchFamily="34" charset="0"/>
              </a:rPr>
              <a:t>E-commerce business and Mental health category. </a:t>
            </a:r>
            <a:endParaRPr lang="en-US" sz="1800" b="0" i="0" u="none" strike="noStrike" baseline="0" dirty="0">
              <a:solidFill>
                <a:srgbClr val="000000"/>
              </a:solidFill>
              <a:latin typeface="Calibri" panose="020F0502020204030204" pitchFamily="34" charset="0"/>
            </a:endParaRPr>
          </a:p>
          <a:p>
            <a:pPr marL="342900" indent="-342900" algn="just">
              <a:buAutoNum type="arabicParenR"/>
            </a:pPr>
            <a:r>
              <a:rPr lang="en-US" sz="1800" b="1" i="0" u="sng" strike="noStrike" baseline="0" dirty="0">
                <a:solidFill>
                  <a:srgbClr val="000000"/>
                </a:solidFill>
                <a:latin typeface="Calibri" panose="020F0502020204030204" pitchFamily="34" charset="0"/>
              </a:rPr>
              <a:t>Mental Health category- </a:t>
            </a:r>
            <a:r>
              <a:rPr lang="en-US" dirty="0">
                <a:solidFill>
                  <a:srgbClr val="000000"/>
                </a:solidFill>
                <a:latin typeface="Calibri" panose="020F0502020204030204" pitchFamily="34" charset="0"/>
              </a:rPr>
              <a:t>In today time relationship and career uncertainty is at peak. And as in India therapy is very expensive and take it as a taboo. so </a:t>
            </a:r>
            <a:r>
              <a:rPr lang="en-US" dirty="0" err="1">
                <a:solidFill>
                  <a:srgbClr val="000000"/>
                </a:solidFill>
                <a:latin typeface="Calibri" panose="020F0502020204030204" pitchFamily="34" charset="0"/>
              </a:rPr>
              <a:t>Astrosage</a:t>
            </a:r>
            <a:r>
              <a:rPr lang="en-US" dirty="0">
                <a:solidFill>
                  <a:srgbClr val="000000"/>
                </a:solidFill>
                <a:latin typeface="Calibri" panose="020F0502020204030204" pitchFamily="34" charset="0"/>
              </a:rPr>
              <a:t> can work as pseudo therapy app for them, which provide sense of certainty. </a:t>
            </a:r>
            <a:r>
              <a:rPr lang="en-US" sz="1800" b="0" i="0" u="none" strike="noStrike" baseline="0" dirty="0">
                <a:solidFill>
                  <a:srgbClr val="000000"/>
                </a:solidFill>
                <a:latin typeface="Calibri" panose="020F0502020204030204" pitchFamily="34" charset="0"/>
              </a:rPr>
              <a:t>This move can make the company stand separate among the rivals. And bring customers and revenue to the company . </a:t>
            </a:r>
          </a:p>
          <a:p>
            <a:pPr marL="342900" indent="-342900" algn="just">
              <a:buFontTx/>
              <a:buAutoNum type="arabicParenR"/>
            </a:pPr>
            <a:r>
              <a:rPr lang="en-US" b="1" u="sng" dirty="0">
                <a:solidFill>
                  <a:srgbClr val="000000"/>
                </a:solidFill>
                <a:latin typeface="Calibri" panose="020F0502020204030204" pitchFamily="34" charset="0"/>
              </a:rPr>
              <a:t>E-commerce - </a:t>
            </a:r>
            <a:r>
              <a:rPr lang="en-IN" dirty="0">
                <a:solidFill>
                  <a:srgbClr val="000000"/>
                </a:solidFill>
                <a:latin typeface="Calibri" panose="020F0502020204030204" pitchFamily="34" charset="0"/>
                <a:cs typeface="Calibri" panose="020F0502020204030204" pitchFamily="34" charset="0"/>
              </a:rPr>
              <a:t>Com</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pany can sell the Gem stones and other things related to puja. This will help the company to generate extra revenue and also to attract new customers.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b="1" u="sng" dirty="0">
              <a:solidFill>
                <a:srgbClr val="000000"/>
              </a:solidFill>
              <a:latin typeface="Calibri" panose="020F0502020204030204" pitchFamily="34" charset="0"/>
            </a:endParaRPr>
          </a:p>
          <a:p>
            <a:r>
              <a:rPr lang="en-IN" b="1" dirty="0"/>
              <a:t>These steps will enhance customer satisfaction, optimize operations, and increase profitability for </a:t>
            </a:r>
            <a:r>
              <a:rPr lang="en-IN" b="1" dirty="0" err="1"/>
              <a:t>AstroSage</a:t>
            </a:r>
            <a:r>
              <a:rPr lang="en-IN" b="1" dirty="0"/>
              <a:t>.</a:t>
            </a:r>
          </a:p>
        </p:txBody>
      </p:sp>
      <p:sp>
        <p:nvSpPr>
          <p:cNvPr id="4" name="TextBox 3">
            <a:extLst>
              <a:ext uri="{FF2B5EF4-FFF2-40B4-BE49-F238E27FC236}">
                <a16:creationId xmlns:a16="http://schemas.microsoft.com/office/drawing/2014/main" id="{11DE8EFB-BED6-26CF-0066-109A5F80CCA3}"/>
              </a:ext>
            </a:extLst>
          </p:cNvPr>
          <p:cNvSpPr txBox="1"/>
          <p:nvPr/>
        </p:nvSpPr>
        <p:spPr>
          <a:xfrm>
            <a:off x="3623731" y="121418"/>
            <a:ext cx="4521201"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2826350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0704E-29ED-E2F9-33A7-B750677F30B4}"/>
              </a:ext>
            </a:extLst>
          </p:cNvPr>
          <p:cNvSpPr txBox="1"/>
          <p:nvPr/>
        </p:nvSpPr>
        <p:spPr>
          <a:xfrm>
            <a:off x="1540933" y="1440437"/>
            <a:ext cx="8255000" cy="4801314"/>
          </a:xfrm>
          <a:prstGeom prst="rect">
            <a:avLst/>
          </a:prstGeom>
          <a:noFill/>
        </p:spPr>
        <p:txBody>
          <a:bodyPr wrap="square">
            <a:spAutoFit/>
          </a:bodyPr>
          <a:lstStyle/>
          <a:p>
            <a:pPr eaLnBrk="0" fontAlgn="base" hangingPunct="0">
              <a:spcBef>
                <a:spcPct val="0"/>
              </a:spcBef>
              <a:spcAft>
                <a:spcPct val="0"/>
              </a:spcAft>
            </a:pPr>
            <a:r>
              <a:rPr lang="en-IN" b="1" i="1" dirty="0">
                <a:solidFill>
                  <a:srgbClr val="002060"/>
                </a:solidFill>
                <a:latin typeface="+mj-lt"/>
                <a:cs typeface="Segoe UI" panose="020B0502040204020203" pitchFamily="34" charset="0"/>
              </a:rPr>
              <a:t>1)Unique ID/User ID: </a:t>
            </a:r>
            <a:r>
              <a:rPr lang="en-IN" i="1" dirty="0">
                <a:solidFill>
                  <a:srgbClr val="002060"/>
                </a:solidFill>
                <a:latin typeface="+mj-lt"/>
                <a:cs typeface="Segoe UI" panose="020B0502040204020203" pitchFamily="34" charset="0"/>
              </a:rPr>
              <a:t>Identifies individual users and consultations.</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2) Guru Names/Guru Unique ID: </a:t>
            </a:r>
            <a:r>
              <a:rPr lang="en-IN" i="1" dirty="0">
                <a:solidFill>
                  <a:srgbClr val="002060"/>
                </a:solidFill>
                <a:latin typeface="+mj-lt"/>
                <a:cs typeface="Segoe UI" panose="020B0502040204020203" pitchFamily="34" charset="0"/>
              </a:rPr>
              <a:t>Indicates the astrologer or expert providing the consultation.</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3) Consultation Type: </a:t>
            </a:r>
            <a:r>
              <a:rPr lang="en-IN" i="1" dirty="0">
                <a:solidFill>
                  <a:srgbClr val="002060"/>
                </a:solidFill>
                <a:latin typeface="+mj-lt"/>
                <a:cs typeface="Segoe UI" panose="020B0502040204020203" pitchFamily="34" charset="0"/>
              </a:rPr>
              <a:t>Differentiates between chat and call consultations.</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4) Source of Consultation: </a:t>
            </a:r>
            <a:r>
              <a:rPr lang="en-IN" i="1" dirty="0">
                <a:solidFill>
                  <a:srgbClr val="002060"/>
                </a:solidFill>
                <a:latin typeface="+mj-lt"/>
                <a:cs typeface="Segoe UI" panose="020B0502040204020203" pitchFamily="34" charset="0"/>
              </a:rPr>
              <a:t>Specifies where the consultation originated (e.g., app, website).</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5) Creation Date/Time: </a:t>
            </a:r>
            <a:r>
              <a:rPr lang="en-IN" i="1" dirty="0">
                <a:solidFill>
                  <a:srgbClr val="002060"/>
                </a:solidFill>
                <a:latin typeface="+mj-lt"/>
                <a:cs typeface="Segoe UI" panose="020B0502040204020203" pitchFamily="34" charset="0"/>
              </a:rPr>
              <a:t>Captures when the consultation was initiated.</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6) Refund Status: </a:t>
            </a:r>
            <a:r>
              <a:rPr lang="en-IN" i="1" dirty="0">
                <a:solidFill>
                  <a:srgbClr val="002060"/>
                </a:solidFill>
                <a:latin typeface="+mj-lt"/>
                <a:cs typeface="Segoe UI" panose="020B0502040204020203" pitchFamily="34" charset="0"/>
              </a:rPr>
              <a:t>Tracks whether a refund was issued for the consultation.</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7) Chat and Call Status: </a:t>
            </a:r>
            <a:r>
              <a:rPr lang="en-IN" i="1" dirty="0">
                <a:solidFill>
                  <a:srgbClr val="002060"/>
                </a:solidFill>
                <a:latin typeface="+mj-lt"/>
                <a:cs typeface="Segoe UI" panose="020B0502040204020203" pitchFamily="34" charset="0"/>
              </a:rPr>
              <a:t>Indicates whether a chat or call was completed, failed, or refunded.</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8) Duration (Chat/Call): </a:t>
            </a:r>
            <a:r>
              <a:rPr lang="en-IN" i="1" dirty="0">
                <a:solidFill>
                  <a:srgbClr val="002060"/>
                </a:solidFill>
                <a:latin typeface="+mj-lt"/>
                <a:cs typeface="Segoe UI" panose="020B0502040204020203" pitchFamily="34" charset="0"/>
              </a:rPr>
              <a:t>Measures the total time spent in each consultation.</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9) Earnings and Payment: </a:t>
            </a:r>
            <a:r>
              <a:rPr lang="en-IN" i="1" dirty="0">
                <a:solidFill>
                  <a:srgbClr val="002060"/>
                </a:solidFill>
                <a:latin typeface="+mj-lt"/>
                <a:cs typeface="Segoe UI" panose="020B0502040204020203" pitchFamily="34" charset="0"/>
              </a:rPr>
              <a:t>Columns like "Astrologer Earning," "Net Amount," and "Amount" show financial details.</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10) Rating: </a:t>
            </a:r>
            <a:r>
              <a:rPr lang="en-IN" i="1" dirty="0">
                <a:solidFill>
                  <a:srgbClr val="002060"/>
                </a:solidFill>
                <a:latin typeface="+mj-lt"/>
                <a:cs typeface="Segoe UI" panose="020B0502040204020203" pitchFamily="34" charset="0"/>
              </a:rPr>
              <a:t>Allows users to rate their consultation experience.</a:t>
            </a:r>
          </a:p>
          <a:p>
            <a:pPr eaLnBrk="0" fontAlgn="base" hangingPunct="0">
              <a:spcBef>
                <a:spcPct val="0"/>
              </a:spcBef>
              <a:spcAft>
                <a:spcPct val="0"/>
              </a:spcAft>
            </a:pPr>
            <a:endParaRPr lang="en-IN" i="1" dirty="0">
              <a:solidFill>
                <a:srgbClr val="002060"/>
              </a:solidFill>
              <a:latin typeface="+mj-lt"/>
              <a:cs typeface="Segoe UI" panose="020B0502040204020203" pitchFamily="34" charset="0"/>
            </a:endParaRP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This data can be </a:t>
            </a:r>
            <a:r>
              <a:rPr lang="en-IN" b="1" i="1" dirty="0" err="1">
                <a:solidFill>
                  <a:srgbClr val="002060"/>
                </a:solidFill>
                <a:latin typeface="+mj-lt"/>
                <a:cs typeface="Segoe UI" panose="020B0502040204020203" pitchFamily="34" charset="0"/>
              </a:rPr>
              <a:t>analyzed</a:t>
            </a:r>
            <a:r>
              <a:rPr lang="en-IN" b="1" i="1" dirty="0">
                <a:solidFill>
                  <a:srgbClr val="002060"/>
                </a:solidFill>
                <a:latin typeface="+mj-lt"/>
                <a:cs typeface="Segoe UI" panose="020B0502040204020203" pitchFamily="34" charset="0"/>
              </a:rPr>
              <a:t> to assess user </a:t>
            </a:r>
            <a:r>
              <a:rPr lang="en-IN" b="1" i="1" dirty="0" err="1">
                <a:solidFill>
                  <a:srgbClr val="002060"/>
                </a:solidFill>
                <a:latin typeface="+mj-lt"/>
                <a:cs typeface="Segoe UI" panose="020B0502040204020203" pitchFamily="34" charset="0"/>
              </a:rPr>
              <a:t>behavior</a:t>
            </a:r>
            <a:r>
              <a:rPr lang="en-IN" b="1" i="1" dirty="0">
                <a:solidFill>
                  <a:srgbClr val="002060"/>
                </a:solidFill>
                <a:latin typeface="+mj-lt"/>
                <a:cs typeface="Segoe UI" panose="020B0502040204020203" pitchFamily="34" charset="0"/>
              </a:rPr>
              <a:t>, guru performance, consultation outcomes, and financial metrics.</a:t>
            </a:r>
          </a:p>
        </p:txBody>
      </p:sp>
      <p:sp>
        <p:nvSpPr>
          <p:cNvPr id="5" name="TextBox 4">
            <a:extLst>
              <a:ext uri="{FF2B5EF4-FFF2-40B4-BE49-F238E27FC236}">
                <a16:creationId xmlns:a16="http://schemas.microsoft.com/office/drawing/2014/main" id="{0E120506-6B23-8F44-062E-7D5F5B71CDB0}"/>
              </a:ext>
            </a:extLst>
          </p:cNvPr>
          <p:cNvSpPr txBox="1"/>
          <p:nvPr/>
        </p:nvSpPr>
        <p:spPr>
          <a:xfrm>
            <a:off x="3699933" y="238668"/>
            <a:ext cx="3798147" cy="769441"/>
          </a:xfrm>
          <a:prstGeom prst="rect">
            <a:avLst/>
          </a:prstGeom>
          <a:noFill/>
        </p:spPr>
        <p:txBody>
          <a:bodyPr wrap="square">
            <a:spAutoFit/>
          </a:bodyPr>
          <a:lstStyle/>
          <a:p>
            <a:r>
              <a:rPr lang="en-US" sz="3200" b="1" dirty="0">
                <a:solidFill>
                  <a:srgbClr val="002060"/>
                </a:solidFill>
                <a:latin typeface="Segoe UI" panose="020B0502040204020203" pitchFamily="34" charset="0"/>
                <a:cs typeface="Segoe UI" panose="020B0502040204020203" pitchFamily="34" charset="0"/>
              </a:rPr>
              <a:t>DATA</a:t>
            </a:r>
            <a:r>
              <a:rPr lang="en-US" sz="4400" b="1" dirty="0">
                <a:solidFill>
                  <a:srgbClr val="002060"/>
                </a:solidFill>
                <a:latin typeface="Segoe UI" panose="020B0502040204020203" pitchFamily="34" charset="0"/>
                <a:cs typeface="Segoe UI" panose="020B0502040204020203" pitchFamily="34" charset="0"/>
              </a:rPr>
              <a:t> </a:t>
            </a:r>
            <a:r>
              <a:rPr lang="en-US" sz="3200" b="1" dirty="0">
                <a:solidFill>
                  <a:srgbClr val="002060"/>
                </a:solidFill>
                <a:latin typeface="Segoe UI" panose="020B0502040204020203" pitchFamily="34" charset="0"/>
                <a:cs typeface="Segoe UI" panose="020B0502040204020203" pitchFamily="34" charset="0"/>
              </a:rPr>
              <a:t>OVERVIEW</a:t>
            </a:r>
            <a:r>
              <a:rPr lang="en-US" sz="1800" b="1" dirty="0">
                <a:solidFill>
                  <a:srgbClr val="002060"/>
                </a:solidFill>
                <a:latin typeface="Segoe UI" panose="020B0502040204020203" pitchFamily="34" charset="0"/>
                <a:cs typeface="Segoe UI" panose="020B0502040204020203" pitchFamily="34" charset="0"/>
              </a:rPr>
              <a:t> </a:t>
            </a:r>
            <a:endParaRPr lang="en-IN" dirty="0"/>
          </a:p>
        </p:txBody>
      </p:sp>
    </p:spTree>
    <p:extLst>
      <p:ext uri="{BB962C8B-B14F-4D97-AF65-F5344CB8AC3E}">
        <p14:creationId xmlns:p14="http://schemas.microsoft.com/office/powerpoint/2010/main" val="2047609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54413" y="290970"/>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2400" dirty="0"/>
              <a:t> </a:t>
            </a:r>
          </a:p>
        </p:txBody>
      </p:sp>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278674" y="290970"/>
            <a:ext cx="10641876" cy="4882142"/>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en-US" b="1" dirty="0"/>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sp>
        <p:nvSpPr>
          <p:cNvPr id="73" name="TextBox 72">
            <a:extLst>
              <a:ext uri="{FF2B5EF4-FFF2-40B4-BE49-F238E27FC236}">
                <a16:creationId xmlns:a16="http://schemas.microsoft.com/office/drawing/2014/main" id="{8539F668-991D-4BEA-B3AA-3A269274108D}"/>
              </a:ext>
            </a:extLst>
          </p:cNvPr>
          <p:cNvSpPr txBox="1"/>
          <p:nvPr/>
        </p:nvSpPr>
        <p:spPr>
          <a:xfrm>
            <a:off x="6879360" y="5117528"/>
            <a:ext cx="812521"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	</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8" name="TextBox 87">
            <a:extLst>
              <a:ext uri="{FF2B5EF4-FFF2-40B4-BE49-F238E27FC236}">
                <a16:creationId xmlns:a16="http://schemas.microsoft.com/office/drawing/2014/main" id="{ADB789F6-3E0E-5DB9-8826-D4441A522703}"/>
              </a:ext>
            </a:extLst>
          </p:cNvPr>
          <p:cNvSpPr txBox="1"/>
          <p:nvPr/>
        </p:nvSpPr>
        <p:spPr>
          <a:xfrm>
            <a:off x="109979" y="4630810"/>
            <a:ext cx="2165657" cy="461665"/>
          </a:xfrm>
          <a:prstGeom prst="rect">
            <a:avLst/>
          </a:prstGeom>
          <a:noFill/>
        </p:spPr>
        <p:txBody>
          <a:bodyPr wrap="none" rtlCol="0">
            <a:spAutoFit/>
          </a:bodyPr>
          <a:lstStyle/>
          <a:p>
            <a:r>
              <a:rPr lang="en-US" sz="2400" b="1" dirty="0">
                <a:solidFill>
                  <a:srgbClr val="002060"/>
                </a:solidFill>
                <a:latin typeface="Segoe UI" panose="020B0502040204020203" pitchFamily="34" charset="0"/>
                <a:cs typeface="Segoe UI" panose="020B0502040204020203" pitchFamily="34" charset="0"/>
              </a:rPr>
              <a:t>CONCLUSION</a:t>
            </a:r>
          </a:p>
        </p:txBody>
      </p:sp>
      <p:sp>
        <p:nvSpPr>
          <p:cNvPr id="91" name="TextBox 90">
            <a:extLst>
              <a:ext uri="{FF2B5EF4-FFF2-40B4-BE49-F238E27FC236}">
                <a16:creationId xmlns:a16="http://schemas.microsoft.com/office/drawing/2014/main" id="{3C8B9167-F965-6542-6489-AD75A473501E}"/>
              </a:ext>
            </a:extLst>
          </p:cNvPr>
          <p:cNvSpPr txBox="1"/>
          <p:nvPr/>
        </p:nvSpPr>
        <p:spPr>
          <a:xfrm>
            <a:off x="2128473" y="5173112"/>
            <a:ext cx="8003786" cy="1477328"/>
          </a:xfrm>
          <a:prstGeom prst="rect">
            <a:avLst/>
          </a:prstGeom>
          <a:noFill/>
        </p:spPr>
        <p:txBody>
          <a:bodyPr wrap="square">
            <a:spAutoFit/>
          </a:bodyPr>
          <a:lstStyle/>
          <a:p>
            <a:pPr algn="just"/>
            <a:r>
              <a:rPr lang="en-US" dirty="0">
                <a:ln w="0"/>
                <a:effectLst>
                  <a:outerShdw blurRad="38100" dist="19050" dir="2700000" algn="tl" rotWithShape="0">
                    <a:schemeClr val="dk1">
                      <a:alpha val="40000"/>
                    </a:schemeClr>
                  </a:outerShdw>
                </a:effectLst>
              </a:rPr>
              <a:t>       For</a:t>
            </a:r>
            <a:r>
              <a:rPr lang="en-US" b="0" cap="none" spc="0" dirty="0">
                <a:ln w="0"/>
                <a:solidFill>
                  <a:schemeClr val="tx1"/>
                </a:solidFill>
                <a:effectLst>
                  <a:outerShdw blurRad="38100" dist="19050" dir="2700000" algn="tl" rotWithShape="0">
                    <a:schemeClr val="dk1">
                      <a:alpha val="40000"/>
                    </a:schemeClr>
                  </a:outerShdw>
                </a:effectLst>
              </a:rPr>
              <a:t> the problem statement , I have conducted analysis, created pivots , charts and dashboard to draw conclusion. </a:t>
            </a:r>
            <a:r>
              <a:rPr lang="en-US" dirty="0">
                <a:ln w="0"/>
                <a:effectLst>
                  <a:outerShdw blurRad="38100" dist="19050" dir="2700000" algn="tl" rotWithShape="0">
                    <a:schemeClr val="dk1">
                      <a:alpha val="40000"/>
                    </a:schemeClr>
                  </a:outerShdw>
                </a:effectLst>
              </a:rPr>
              <a:t>These finding will help address the problem statements. I thoroughly enjoyed working on this project. It provided a valuable opportunity to apply Excel skill .</a:t>
            </a:r>
          </a:p>
          <a:p>
            <a:pPr algn="ctr"/>
            <a:endParaRPr lang="en-US" sz="1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3220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159726" y="4772298"/>
            <a:ext cx="3753394"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7" name="Picture 16">
            <a:extLst>
              <a:ext uri="{FF2B5EF4-FFF2-40B4-BE49-F238E27FC236}">
                <a16:creationId xmlns:a16="http://schemas.microsoft.com/office/drawing/2014/main" id="{6AEFC5CA-D791-E5FE-5EB2-BB16B32D80B4}"/>
              </a:ext>
            </a:extLst>
          </p:cNvPr>
          <p:cNvPicPr>
            <a:picLocks noChangeAspect="1"/>
          </p:cNvPicPr>
          <p:nvPr/>
        </p:nvPicPr>
        <p:blipFill>
          <a:blip r:embed="rId3"/>
          <a:stretch>
            <a:fillRect/>
          </a:stretch>
        </p:blipFill>
        <p:spPr>
          <a:xfrm>
            <a:off x="76949" y="835360"/>
            <a:ext cx="2914859" cy="2914859"/>
          </a:xfrm>
          <a:prstGeom prst="rect">
            <a:avLst/>
          </a:prstGeom>
        </p:spPr>
      </p:pic>
    </p:spTree>
    <p:extLst>
      <p:ext uri="{BB962C8B-B14F-4D97-AF65-F5344CB8AC3E}">
        <p14:creationId xmlns:p14="http://schemas.microsoft.com/office/powerpoint/2010/main" val="2352568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4B822B-0A00-B9C2-4CFD-785862737243}"/>
              </a:ext>
            </a:extLst>
          </p:cNvPr>
          <p:cNvSpPr>
            <a:spLocks noChangeArrowheads="1"/>
          </p:cNvSpPr>
          <p:nvPr/>
        </p:nvSpPr>
        <p:spPr bwMode="auto">
          <a:xfrm>
            <a:off x="354875" y="2228671"/>
            <a:ext cx="116085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b="1" i="1" dirty="0" err="1">
                <a:solidFill>
                  <a:srgbClr val="002060"/>
                </a:solidFill>
                <a:latin typeface="+mj-lt"/>
                <a:cs typeface="Segoe UI" panose="020B0502040204020203" pitchFamily="34" charset="0"/>
              </a:rPr>
              <a:t>AstroSage</a:t>
            </a:r>
            <a:r>
              <a:rPr lang="en-US" b="1" i="1" dirty="0">
                <a:solidFill>
                  <a:srgbClr val="002060"/>
                </a:solidFill>
                <a:latin typeface="+mj-lt"/>
                <a:cs typeface="Segoe UI" panose="020B0502040204020203" pitchFamily="34" charset="0"/>
              </a:rPr>
              <a:t>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lang="en-US" altLang="en-US" b="1" i="1" dirty="0">
              <a:solidFill>
                <a:srgbClr val="002060"/>
              </a:solidFill>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1" dirty="0">
              <a:solidFill>
                <a:srgbClr val="002060"/>
              </a:solidFill>
              <a:latin typeface="+mj-lt"/>
              <a:cs typeface="Segoe UI" panose="020B0502040204020203" pitchFamily="34" charset="0"/>
            </a:endParaRPr>
          </a:p>
        </p:txBody>
      </p:sp>
      <p:sp>
        <p:nvSpPr>
          <p:cNvPr id="6" name="TextBox 5">
            <a:extLst>
              <a:ext uri="{FF2B5EF4-FFF2-40B4-BE49-F238E27FC236}">
                <a16:creationId xmlns:a16="http://schemas.microsoft.com/office/drawing/2014/main" id="{2D6CDC4B-8F8E-BE41-7465-B5B3D4D3DE8F}"/>
              </a:ext>
            </a:extLst>
          </p:cNvPr>
          <p:cNvSpPr txBox="1"/>
          <p:nvPr/>
        </p:nvSpPr>
        <p:spPr>
          <a:xfrm>
            <a:off x="3759926" y="510811"/>
            <a:ext cx="4798422" cy="584775"/>
          </a:xfrm>
          <a:prstGeom prst="rect">
            <a:avLst/>
          </a:prstGeom>
          <a:noFill/>
        </p:spPr>
        <p:txBody>
          <a:bodyPr wrap="square">
            <a:spAutoFit/>
          </a:bodyPr>
          <a:lstStyle/>
          <a:p>
            <a:r>
              <a:rPr lang="en-US" sz="3200" b="1" dirty="0">
                <a:solidFill>
                  <a:srgbClr val="002060"/>
                </a:solidFill>
                <a:latin typeface="Segoe UI" panose="020B0502040204020203" pitchFamily="34" charset="0"/>
                <a:cs typeface="Segoe UI" panose="020B0502040204020203" pitchFamily="34" charset="0"/>
              </a:rPr>
              <a:t>PROBLEM</a:t>
            </a:r>
            <a:r>
              <a:rPr lang="en-US" b="1" dirty="0">
                <a:solidFill>
                  <a:srgbClr val="002060"/>
                </a:solidFill>
                <a:latin typeface="Segoe UI" panose="020B0502040204020203" pitchFamily="34" charset="0"/>
                <a:cs typeface="Segoe UI" panose="020B0502040204020203" pitchFamily="34" charset="0"/>
              </a:rPr>
              <a:t>   </a:t>
            </a:r>
            <a:r>
              <a:rPr lang="en-US" sz="3200" b="1" dirty="0">
                <a:solidFill>
                  <a:srgbClr val="002060"/>
                </a:solidFill>
                <a:latin typeface="Segoe UI" panose="020B0502040204020203" pitchFamily="34" charset="0"/>
                <a:cs typeface="Segoe UI" panose="020B0502040204020203" pitchFamily="34" charset="0"/>
              </a:rPr>
              <a:t>STATEMENT</a:t>
            </a:r>
            <a:r>
              <a:rPr lang="en-US" b="1" dirty="0">
                <a:solidFill>
                  <a:srgbClr val="002060"/>
                </a:solidFill>
                <a:latin typeface="Segoe UI" panose="020B0502040204020203" pitchFamily="34" charset="0"/>
                <a:cs typeface="Segoe UI" panose="020B0502040204020203" pitchFamily="34" charset="0"/>
              </a:rPr>
              <a:t> </a:t>
            </a:r>
            <a:endParaRPr lang="en-IN" dirty="0"/>
          </a:p>
        </p:txBody>
      </p:sp>
    </p:spTree>
    <p:extLst>
      <p:ext uri="{BB962C8B-B14F-4D97-AF65-F5344CB8AC3E}">
        <p14:creationId xmlns:p14="http://schemas.microsoft.com/office/powerpoint/2010/main" val="4290812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Objectives  </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3742543"/>
            <a:chOff x="518433" y="1692049"/>
            <a:chExt cx="4201583" cy="3742543"/>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830997"/>
              <a:chOff x="518433" y="1851126"/>
              <a:chExt cx="4201583" cy="830997"/>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830997"/>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The primary goal is to provide a comprehensive and data-driven view to stakeholders.</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362369"/>
              <a:chOff x="518433" y="2717554"/>
              <a:chExt cx="4201583" cy="362369"/>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492443"/>
              <a:chOff x="518433" y="3597907"/>
              <a:chExt cx="4201583" cy="492443"/>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492443"/>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Provide suggestions for user satisfaction and effectiveness in good service.</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492443"/>
              <a:chOff x="518433" y="4478260"/>
              <a:chExt cx="4201583" cy="492443"/>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492443"/>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Provide investment strategies in training program, technology updates and hiring</a:t>
                </a:r>
                <a:r>
                  <a:rPr lang="en-US" sz="1600" i="1" dirty="0">
                    <a:solidFill>
                      <a:srgbClr val="002060"/>
                    </a:solidFill>
                    <a:latin typeface="+mj-lt"/>
                    <a:cs typeface="Segoe UI" panose="020B0502040204020203" pitchFamily="34" charset="0"/>
                  </a:rPr>
                  <a:t>.</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5" name="TextBox 4">
            <a:extLst>
              <a:ext uri="{FF2B5EF4-FFF2-40B4-BE49-F238E27FC236}">
                <a16:creationId xmlns:a16="http://schemas.microsoft.com/office/drawing/2014/main" id="{4A343138-565B-183F-9217-4E8D069EA098}"/>
              </a:ext>
            </a:extLst>
          </p:cNvPr>
          <p:cNvSpPr txBox="1"/>
          <p:nvPr/>
        </p:nvSpPr>
        <p:spPr>
          <a:xfrm>
            <a:off x="1027455" y="3005198"/>
            <a:ext cx="6609804" cy="369332"/>
          </a:xfrm>
          <a:prstGeom prst="rect">
            <a:avLst/>
          </a:prstGeom>
          <a:noFill/>
        </p:spPr>
        <p:txBody>
          <a:bodyPr wrap="square">
            <a:spAutoFit/>
          </a:bodyPr>
          <a:lstStyle/>
          <a:p>
            <a:r>
              <a:rPr lang="en-US" sz="1800" b="1" i="1" dirty="0">
                <a:solidFill>
                  <a:srgbClr val="002060"/>
                </a:solidFill>
                <a:latin typeface="+mj-lt"/>
                <a:cs typeface="Segoe UI" panose="020B0502040204020203" pitchFamily="34" charset="0"/>
              </a:rPr>
              <a:t>Analyze data to gain insights and key patterns.</a:t>
            </a:r>
          </a:p>
        </p:txBody>
      </p:sp>
    </p:spTree>
    <p:extLst>
      <p:ext uri="{BB962C8B-B14F-4D97-AF65-F5344CB8AC3E}">
        <p14:creationId xmlns:p14="http://schemas.microsoft.com/office/powerpoint/2010/main" val="285523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AD3DD8E-0492-4A48-B06C-F87FA5CFE3C0}"/>
              </a:ext>
            </a:extLst>
          </p:cNvPr>
          <p:cNvSpPr txBox="1"/>
          <p:nvPr/>
        </p:nvSpPr>
        <p:spPr>
          <a:xfrm>
            <a:off x="997705" y="2285988"/>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81%</a:t>
            </a:r>
          </a:p>
        </p:txBody>
      </p:sp>
      <p:sp>
        <p:nvSpPr>
          <p:cNvPr id="2" name="TextBox 1">
            <a:extLst>
              <a:ext uri="{FF2B5EF4-FFF2-40B4-BE49-F238E27FC236}">
                <a16:creationId xmlns:a16="http://schemas.microsoft.com/office/drawing/2014/main" id="{62AEF5FE-6C45-4BF6-9676-571742C3CDD7}"/>
              </a:ext>
            </a:extLst>
          </p:cNvPr>
          <p:cNvSpPr txBox="1"/>
          <p:nvPr/>
        </p:nvSpPr>
        <p:spPr>
          <a:xfrm>
            <a:off x="78669" y="3673646"/>
            <a:ext cx="3603287" cy="1025922"/>
          </a:xfrm>
          <a:prstGeom prst="rect">
            <a:avLst/>
          </a:prstGeom>
          <a:noFill/>
        </p:spPr>
        <p:txBody>
          <a:bodyPr wrap="square" lIns="0" tIns="0" rIns="0" bIns="0" rtlCol="0">
            <a:spAutoFit/>
          </a:bodyPr>
          <a:lstStyle/>
          <a:p>
            <a:pPr algn="ctr">
              <a:lnSpc>
                <a:spcPts val="4000"/>
              </a:lnSpc>
            </a:pPr>
            <a:r>
              <a:rPr lang="en-US" sz="4400" b="1" dirty="0">
                <a:solidFill>
                  <a:srgbClr val="002060"/>
                </a:solidFill>
                <a:latin typeface="Segoe UI" panose="020B0502040204020203" pitchFamily="34" charset="0"/>
                <a:cs typeface="Segoe UI" panose="020B0502040204020203" pitchFamily="34" charset="0"/>
              </a:rPr>
              <a:t>Retention Rate</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Out of 28027 total user,  22745 users are repeated users.</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DATA INFORMATION</a:t>
            </a:r>
          </a:p>
          <a:p>
            <a:r>
              <a:rPr lang="en-US" sz="1600" b="1" dirty="0">
                <a:solidFill>
                  <a:schemeClr val="bg1"/>
                </a:solidFill>
                <a:latin typeface="Segoe UI" panose="020B0502040204020203" pitchFamily="34" charset="0"/>
                <a:cs typeface="Segoe UI" panose="020B0502040204020203" pitchFamily="34" charset="0"/>
              </a:rPr>
              <a:t>(KPI)</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4320119"/>
            <a:chOff x="4711392" y="2125063"/>
            <a:chExt cx="3075333" cy="4320119"/>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19259"/>
              <a:chOff x="5063285" y="2128413"/>
              <a:chExt cx="3067396" cy="419259"/>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Operation</a:t>
                </a:r>
                <a:r>
                  <a:rPr lang="en-US" sz="1600" b="1" i="1" dirty="0">
                    <a:solidFill>
                      <a:srgbClr val="002060"/>
                    </a:solidFill>
                    <a:latin typeface="+mj-lt"/>
                    <a:cs typeface="Segoe UI" panose="020B0502040204020203" pitchFamily="34" charset="0"/>
                  </a:rPr>
                  <a:t> </a:t>
                </a:r>
                <a:r>
                  <a:rPr lang="en-US" sz="1600" i="1" dirty="0">
                    <a:solidFill>
                      <a:schemeClr val="bg1"/>
                    </a:solidFill>
                    <a:latin typeface="+mj-lt"/>
                    <a:cs typeface="Segoe UI" panose="020B0502040204020203" pitchFamily="34" charset="0"/>
                  </a:rPr>
                  <a:t>cost</a:t>
                </a:r>
                <a:r>
                  <a:rPr lang="en-US" sz="1600" i="1" dirty="0">
                    <a:solidFill>
                      <a:srgbClr val="002060"/>
                    </a:solidFill>
                    <a:latin typeface="+mj-lt"/>
                    <a:cs typeface="Segoe UI" panose="020B0502040204020203" pitchFamily="34" charset="0"/>
                  </a:rPr>
                  <a: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19259"/>
              <a:chOff x="5055348" y="2856123"/>
              <a:chExt cx="3075333" cy="41925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Unique</a:t>
                </a:r>
                <a:r>
                  <a:rPr lang="en-US" sz="1600" b="1" i="1" dirty="0">
                    <a:solidFill>
                      <a:srgbClr val="002060"/>
                    </a:solidFill>
                    <a:latin typeface="+mj-lt"/>
                    <a:cs typeface="Segoe UI" panose="020B0502040204020203" pitchFamily="34" charset="0"/>
                  </a:rPr>
                  <a:t> </a:t>
                </a:r>
                <a:r>
                  <a:rPr lang="en-US" sz="1600" i="1" dirty="0">
                    <a:solidFill>
                      <a:schemeClr val="bg1"/>
                    </a:solidFill>
                    <a:latin typeface="+mj-lt"/>
                    <a:cs typeface="Segoe UI" panose="020B0502040204020203" pitchFamily="34" charset="0"/>
                  </a:rPr>
                  <a:t>Users</a:t>
                </a:r>
                <a:r>
                  <a:rPr lang="en-US" sz="1600" b="1" i="1" dirty="0">
                    <a:solidFill>
                      <a:srgbClr val="002060"/>
                    </a:solidFill>
                    <a:latin typeface="+mj-lt"/>
                    <a:cs typeface="Segoe UI" panose="020B0502040204020203" pitchFamily="34" charset="0"/>
                  </a:rPr>
                  <a: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04178"/>
              <a:chOff x="5063285" y="3639850"/>
              <a:chExt cx="3067396" cy="404178"/>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Repeated callers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19259"/>
              <a:chOff x="5056141" y="4560242"/>
              <a:chExt cx="3074540" cy="419259"/>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Average call duration</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54%</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b="1" i="1" dirty="0">
                    <a:solidFill>
                      <a:schemeClr val="bg1"/>
                    </a:solidFill>
                    <a:latin typeface="+mj-lt"/>
                    <a:cs typeface="Segoe UI" panose="020B0502040204020203" pitchFamily="34" charset="0"/>
                  </a:rPr>
                  <a:t>37%</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738664"/>
              <a:chOff x="4721542" y="5706518"/>
              <a:chExt cx="2998053" cy="738664"/>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738664"/>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119 sec</a:t>
                </a:r>
              </a:p>
              <a:p>
                <a:endParaRPr lang="en-US" sz="1600" i="1" dirty="0">
                  <a:solidFill>
                    <a:schemeClr val="bg1"/>
                  </a:solidFill>
                  <a:latin typeface="+mj-lt"/>
                  <a:cs typeface="Segoe UI" panose="020B0502040204020203" pitchFamily="34" charset="0"/>
                </a:endParaRP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487242"/>
            <a:chOff x="8462691" y="1300476"/>
            <a:chExt cx="3047138" cy="4487242"/>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DAILY ACTIVE USERS :</a:t>
              </a:r>
            </a:p>
          </p:txBody>
        </p:sp>
        <p:sp>
          <p:nvSpPr>
            <p:cNvPr id="103" name="Rectangle 102">
              <a:extLst>
                <a:ext uri="{FF2B5EF4-FFF2-40B4-BE49-F238E27FC236}">
                  <a16:creationId xmlns:a16="http://schemas.microsoft.com/office/drawing/2014/main" id="{CDAD2E5F-3DBB-47BA-B90E-DDB45972B6AF}"/>
                </a:ext>
              </a:extLst>
            </p:cNvPr>
            <p:cNvSpPr/>
            <p:nvPr/>
          </p:nvSpPr>
          <p:spPr>
            <a:xfrm>
              <a:off x="8475335" y="1725109"/>
              <a:ext cx="2975669"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Date vs count of user.</a:t>
              </a:r>
            </a:p>
            <a:p>
              <a:r>
                <a:rPr lang="en-US" sz="1600" i="1" dirty="0">
                  <a:solidFill>
                    <a:srgbClr val="002060"/>
                  </a:solidFill>
                  <a:latin typeface="+mj-lt"/>
                  <a:cs typeface="Segoe UI" panose="020B0502040204020203" pitchFamily="34" charset="0"/>
                </a:rPr>
                <a:t>This will show the number of user at specific date.</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CHANGE IN CALL VOLUME :</a:t>
              </a:r>
            </a:p>
          </p:txBody>
        </p:sp>
        <p:sp>
          <p:nvSpPr>
            <p:cNvPr id="105" name="Rectangle 104">
              <a:extLst>
                <a:ext uri="{FF2B5EF4-FFF2-40B4-BE49-F238E27FC236}">
                  <a16:creationId xmlns:a16="http://schemas.microsoft.com/office/drawing/2014/main" id="{AD1F5E0B-9D11-43FF-9946-9B61EF9D6E88}"/>
                </a:ext>
              </a:extLst>
            </p:cNvPr>
            <p:cNvSpPr/>
            <p:nvPr/>
          </p:nvSpPr>
          <p:spPr>
            <a:xfrm>
              <a:off x="8490166" y="3302528"/>
              <a:ext cx="297566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Call volume vs date.</a:t>
              </a:r>
            </a:p>
            <a:p>
              <a:r>
                <a:rPr lang="en-US" sz="1600" i="1" dirty="0">
                  <a:solidFill>
                    <a:srgbClr val="002060"/>
                  </a:solidFill>
                  <a:latin typeface="+mj-lt"/>
                  <a:cs typeface="Segoe UI" panose="020B0502040204020203" pitchFamily="34" charset="0"/>
                </a:rPr>
                <a:t>This metric will help us to know the change in average call volume day by day</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SATISFACTION SCORE :</a:t>
              </a:r>
            </a:p>
          </p:txBody>
        </p:sp>
        <p:sp>
          <p:nvSpPr>
            <p:cNvPr id="107" name="Rectangle 106">
              <a:extLst>
                <a:ext uri="{FF2B5EF4-FFF2-40B4-BE49-F238E27FC236}">
                  <a16:creationId xmlns:a16="http://schemas.microsoft.com/office/drawing/2014/main" id="{D6D9691D-4606-4981-97A5-3BEAC7F0804E}"/>
                </a:ext>
              </a:extLst>
            </p:cNvPr>
            <p:cNvSpPr/>
            <p:nvPr/>
          </p:nvSpPr>
          <p:spPr>
            <a:xfrm>
              <a:off x="8462691" y="5049054"/>
              <a:ext cx="2975669"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Rating vs count of users.</a:t>
              </a:r>
            </a:p>
            <a:p>
              <a:r>
                <a:rPr lang="en-US" sz="1600" i="1" dirty="0">
                  <a:solidFill>
                    <a:srgbClr val="002060"/>
                  </a:solidFill>
                  <a:latin typeface="+mj-lt"/>
                  <a:cs typeface="Segoe UI" panose="020B0502040204020203" pitchFamily="34" charset="0"/>
                </a:rPr>
                <a:t>This will help to know about the satisfaction of the users.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0944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369332"/>
            </a:xfrm>
            <a:prstGeom prst="rect">
              <a:avLst/>
            </a:prstGeom>
            <a:noFill/>
          </p:spPr>
          <p:txBody>
            <a:bodyPr wrap="square" lIns="0" tIns="0" rIns="0" bIns="0" rtlCol="0">
              <a:spAutoFit/>
            </a:bodyPr>
            <a:lstStyle/>
            <a:p>
              <a:pPr algn="ctr"/>
              <a:r>
                <a:rPr lang="en-US" sz="2400" b="1" dirty="0">
                  <a:solidFill>
                    <a:srgbClr val="002060"/>
                  </a:solidFill>
                  <a:latin typeface="Segoe UI" panose="020B0502040204020203" pitchFamily="34" charset="0"/>
                  <a:cs typeface="Segoe UI" panose="020B0502040204020203" pitchFamily="34" charset="0"/>
                </a:rPr>
                <a:t>METHODOLOGY :</a:t>
              </a:r>
              <a:r>
                <a:rPr lang="en-US" sz="1600" b="1" dirty="0">
                  <a:solidFill>
                    <a:srgbClr val="002060"/>
                  </a:solidFill>
                  <a:latin typeface="Segoe UI" panose="020B0502040204020203" pitchFamily="34" charset="0"/>
                  <a:cs typeface="Segoe UI" panose="020B0502040204020203" pitchFamily="34" charset="0"/>
                </a:rPr>
                <a:t>	</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endParaRPr lang="en-US" sz="1600" i="1" dirty="0">
                <a:solidFill>
                  <a:srgbClr val="002060"/>
                </a:solidFill>
                <a:latin typeface="+mj-lt"/>
                <a:cs typeface="Segoe UI" panose="020B0502040204020203" pitchFamily="34" charset="0"/>
              </a:endParaRP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611428" cy="1293801"/>
            <a:chOff x="1427303" y="2203556"/>
            <a:chExt cx="1611428" cy="1293801"/>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ANALYSIS OF DATA :</a:t>
              </a:r>
            </a:p>
          </p:txBody>
        </p:sp>
        <p:sp>
          <p:nvSpPr>
            <p:cNvPr id="341" name="Rectangle 340">
              <a:extLst>
                <a:ext uri="{FF2B5EF4-FFF2-40B4-BE49-F238E27FC236}">
                  <a16:creationId xmlns:a16="http://schemas.microsoft.com/office/drawing/2014/main" id="{594EDD4C-FB3C-4D67-A0E0-448BE5307678}"/>
                </a:ext>
              </a:extLst>
            </p:cNvPr>
            <p:cNvSpPr/>
            <p:nvPr/>
          </p:nvSpPr>
          <p:spPr>
            <a:xfrm>
              <a:off x="1444127" y="2851026"/>
              <a:ext cx="1594604" cy="646331"/>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Data is analyzed for KPI’s and other important metrics.</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50882" y="2203556"/>
            <a:ext cx="1642597" cy="986761"/>
            <a:chOff x="9648556" y="4157408"/>
            <a:chExt cx="1781444" cy="986761"/>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DASHBOARD:</a:t>
              </a:r>
            </a:p>
          </p:txBody>
        </p:sp>
        <p:sp>
          <p:nvSpPr>
            <p:cNvPr id="338" name="Rectangle 337">
              <a:extLst>
                <a:ext uri="{FF2B5EF4-FFF2-40B4-BE49-F238E27FC236}">
                  <a16:creationId xmlns:a16="http://schemas.microsoft.com/office/drawing/2014/main" id="{9DE6A47E-C4CC-416D-9C28-3273394521C8}"/>
                </a:ext>
              </a:extLst>
            </p:cNvPr>
            <p:cNvSpPr/>
            <p:nvPr/>
          </p:nvSpPr>
          <p:spPr>
            <a:xfrm>
              <a:off x="9648556" y="4497838"/>
              <a:ext cx="1729394" cy="646331"/>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Whole data is summarized in the form of dashboard.</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90653" y="4157408"/>
            <a:ext cx="1607784" cy="1939911"/>
            <a:chOff x="9700605" y="4157408"/>
            <a:chExt cx="1743688" cy="1939911"/>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ctr"/>
              <a:r>
                <a:rPr lang="en-US" sz="1600" b="1">
                  <a:solidFill>
                    <a:srgbClr val="002060"/>
                  </a:solidFill>
                  <a:latin typeface="Segoe UI" panose="020B0502040204020203" pitchFamily="34" charset="0"/>
                  <a:cs typeface="Segoe UI" panose="020B0502040204020203" pitchFamily="34" charset="0"/>
                </a:rPr>
                <a:t> </a:t>
              </a:r>
              <a:r>
                <a:rPr lang="en-US" sz="1600" b="1" dirty="0">
                  <a:solidFill>
                    <a:srgbClr val="002060"/>
                  </a:solidFill>
                  <a:latin typeface="Segoe UI" panose="020B0502040204020203" pitchFamily="34" charset="0"/>
                  <a:cs typeface="Segoe UI" panose="020B0502040204020203" pitchFamily="34" charset="0"/>
                </a:rPr>
                <a:t>DATA CLEANING:</a:t>
              </a:r>
            </a:p>
          </p:txBody>
        </p:sp>
        <p:sp>
          <p:nvSpPr>
            <p:cNvPr id="344" name="Rectangle 343">
              <a:extLst>
                <a:ext uri="{FF2B5EF4-FFF2-40B4-BE49-F238E27FC236}">
                  <a16:creationId xmlns:a16="http://schemas.microsoft.com/office/drawing/2014/main" id="{2BA0C149-973C-4722-BF48-FF9DE9B8BC55}"/>
                </a:ext>
              </a:extLst>
            </p:cNvPr>
            <p:cNvSpPr/>
            <p:nvPr/>
          </p:nvSpPr>
          <p:spPr>
            <a:xfrm>
              <a:off x="9714899" y="4773880"/>
              <a:ext cx="1729394" cy="1323439"/>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The raw data is cleaned by different excel  functions. Missing values are been filled and formatting is done</a:t>
              </a:r>
              <a:r>
                <a:rPr lang="en-US" sz="1600" i="1" dirty="0">
                  <a:solidFill>
                    <a:srgbClr val="002060"/>
                  </a:solidFill>
                  <a:latin typeface="+mj-lt"/>
                  <a:cs typeface="Segoe UI" panose="020B0502040204020203" pitchFamily="34" charset="0"/>
                </a:rPr>
                <a:t>.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8619" y="4157408"/>
            <a:ext cx="1594605" cy="1687543"/>
            <a:chOff x="9700605" y="4157408"/>
            <a:chExt cx="1729395" cy="1687543"/>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KEY INSIGHTS AND PATTERN:</a:t>
              </a:r>
            </a:p>
          </p:txBody>
        </p:sp>
        <p:sp>
          <p:nvSpPr>
            <p:cNvPr id="332" name="Rectangle 331">
              <a:extLst>
                <a:ext uri="{FF2B5EF4-FFF2-40B4-BE49-F238E27FC236}">
                  <a16:creationId xmlns:a16="http://schemas.microsoft.com/office/drawing/2014/main" id="{779BDC05-BA31-44EF-B695-331F1F3CEBCA}"/>
                </a:ext>
              </a:extLst>
            </p:cNvPr>
            <p:cNvSpPr/>
            <p:nvPr/>
          </p:nvSpPr>
          <p:spPr>
            <a:xfrm>
              <a:off x="9700606" y="4736955"/>
              <a:ext cx="1729394" cy="1107996"/>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Provide suggestions on the basis of insights for customer satisfaction and profitability boost</a:t>
              </a:r>
              <a:r>
                <a:rPr lang="en-US" sz="1600" i="1" dirty="0">
                  <a:solidFill>
                    <a:srgbClr val="002060"/>
                  </a:solidFill>
                  <a:latin typeface="+mj-lt"/>
                  <a:cs typeface="Segoe UI" panose="020B0502040204020203" pitchFamily="34" charset="0"/>
                </a:rPr>
                <a:t>.</a:t>
              </a: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07777"/>
          </a:xfrm>
          <a:prstGeom prst="rect">
            <a:avLst/>
          </a:prstGeom>
        </p:spPr>
        <p:txBody>
          <a:bodyPr wrap="square" lIns="0" tIns="0" rIns="0" bIns="0">
            <a:spAutoFit/>
          </a:bodyPr>
          <a:lstStyle/>
          <a:p>
            <a:pPr algn="ctr"/>
            <a:r>
              <a:rPr lang="en-US" sz="2000" b="1" dirty="0" err="1">
                <a:solidFill>
                  <a:srgbClr val="002060"/>
                </a:solidFill>
                <a:latin typeface="Segoe UI" panose="020B0502040204020203" pitchFamily="34" charset="0"/>
                <a:cs typeface="Segoe UI" panose="020B0502040204020203" pitchFamily="34" charset="0"/>
              </a:rPr>
              <a:t>Astrosage</a:t>
            </a:r>
            <a:r>
              <a:rPr lang="en-US" sz="2000" b="1" dirty="0">
                <a:solidFill>
                  <a:srgbClr val="002060"/>
                </a:solidFill>
                <a:latin typeface="Segoe UI" panose="020B0502040204020203" pitchFamily="34" charset="0"/>
                <a:cs typeface="Segoe UI" panose="020B0502040204020203" pitchFamily="34" charset="0"/>
              </a:rPr>
              <a:t> Dataset Analysis. </a:t>
            </a:r>
            <a:endParaRPr lang="en-US" sz="2000" dirty="0">
              <a:solidFill>
                <a:srgbClr val="002060"/>
              </a:solidFill>
            </a:endParaRPr>
          </a:p>
        </p:txBody>
      </p:sp>
    </p:spTree>
    <p:extLst>
      <p:ext uri="{BB962C8B-B14F-4D97-AF65-F5344CB8AC3E}">
        <p14:creationId xmlns:p14="http://schemas.microsoft.com/office/powerpoint/2010/main" val="1869736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8404009" y="1034539"/>
            <a:ext cx="3603287"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1721" y="2588528"/>
            <a:ext cx="3067397" cy="419259"/>
            <a:chOff x="7999616" y="3566010"/>
            <a:chExt cx="3067397" cy="419259"/>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There are total 28027 users.</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74579" y="3687383"/>
            <a:ext cx="3075334" cy="492443"/>
            <a:chOff x="7991679" y="4554108"/>
            <a:chExt cx="3075334" cy="492443"/>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net revenue of the company is 213987.32 Rs</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1721" y="4922605"/>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total operation cost is 114840.75 Rs</a:t>
              </a:r>
            </a:p>
          </p:txBody>
        </p:sp>
      </p:grpSp>
      <p:graphicFrame>
        <p:nvGraphicFramePr>
          <p:cNvPr id="3" name="Chart 2">
            <a:extLst>
              <a:ext uri="{FF2B5EF4-FFF2-40B4-BE49-F238E27FC236}">
                <a16:creationId xmlns:a16="http://schemas.microsoft.com/office/drawing/2014/main" id="{7FBE0CCA-29F9-4B87-B770-06CB21E3906B}"/>
              </a:ext>
            </a:extLst>
          </p:cNvPr>
          <p:cNvGraphicFramePr>
            <a:graphicFrameLocks/>
          </p:cNvGraphicFramePr>
          <p:nvPr>
            <p:extLst>
              <p:ext uri="{D42A27DB-BD31-4B8C-83A1-F6EECF244321}">
                <p14:modId xmlns:p14="http://schemas.microsoft.com/office/powerpoint/2010/main" val="2058650305"/>
              </p:ext>
            </p:extLst>
          </p:nvPr>
        </p:nvGraphicFramePr>
        <p:xfrm>
          <a:off x="381000" y="1905000"/>
          <a:ext cx="2269067" cy="18555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D7A3B924-FF2F-8EB6-FCB4-1F026C3EACE2}"/>
              </a:ext>
            </a:extLst>
          </p:cNvPr>
          <p:cNvSpPr txBox="1"/>
          <p:nvPr/>
        </p:nvSpPr>
        <p:spPr>
          <a:xfrm>
            <a:off x="566113" y="2255297"/>
            <a:ext cx="7756619" cy="1446550"/>
          </a:xfrm>
          <a:prstGeom prst="rect">
            <a:avLst/>
          </a:prstGeom>
          <a:noFill/>
        </p:spPr>
        <p:txBody>
          <a:bodyPr wrap="square">
            <a:spAutoFit/>
          </a:bodyPr>
          <a:lstStyle/>
          <a:p>
            <a:r>
              <a:rPr lang="en-US" sz="4800" b="1" i="1" dirty="0">
                <a:solidFill>
                  <a:srgbClr val="002060"/>
                </a:solidFill>
                <a:latin typeface="Arial Black" panose="020B0A04020102020204" pitchFamily="34" charset="0"/>
                <a:cs typeface="Segoe UI" panose="020B0502040204020203" pitchFamily="34" charset="0"/>
              </a:rPr>
              <a:t>KPI – </a:t>
            </a:r>
          </a:p>
          <a:p>
            <a:r>
              <a:rPr lang="en-US" sz="4000" b="1" i="1" dirty="0">
                <a:solidFill>
                  <a:srgbClr val="002060"/>
                </a:solidFill>
                <a:latin typeface="+mj-lt"/>
                <a:cs typeface="Segoe UI" panose="020B0502040204020203" pitchFamily="34" charset="0"/>
              </a:rPr>
              <a:t>(Key performance indicator)</a:t>
            </a:r>
          </a:p>
        </p:txBody>
      </p:sp>
      <p:sp>
        <p:nvSpPr>
          <p:cNvPr id="13" name="TextBox 12">
            <a:extLst>
              <a:ext uri="{FF2B5EF4-FFF2-40B4-BE49-F238E27FC236}">
                <a16:creationId xmlns:a16="http://schemas.microsoft.com/office/drawing/2014/main" id="{F3A98358-5453-0999-1EF4-5D960782BF9B}"/>
              </a:ext>
            </a:extLst>
          </p:cNvPr>
          <p:cNvSpPr txBox="1"/>
          <p:nvPr/>
        </p:nvSpPr>
        <p:spPr>
          <a:xfrm>
            <a:off x="570557" y="4092443"/>
            <a:ext cx="6184900" cy="1938992"/>
          </a:xfrm>
          <a:prstGeom prst="rect">
            <a:avLst/>
          </a:prstGeom>
          <a:noFill/>
        </p:spPr>
        <p:txBody>
          <a:bodyPr wrap="square">
            <a:spAutoFit/>
          </a:bodyPr>
          <a:lstStyle/>
          <a:p>
            <a:r>
              <a:rPr lang="en-US" sz="4000" b="1" i="1" dirty="0">
                <a:solidFill>
                  <a:srgbClr val="002060"/>
                </a:solidFill>
                <a:latin typeface="+mj-lt"/>
                <a:cs typeface="Segoe UI" panose="020B0502040204020203" pitchFamily="34" charset="0"/>
              </a:rPr>
              <a:t>1) Total users -</a:t>
            </a:r>
          </a:p>
          <a:p>
            <a:r>
              <a:rPr lang="en-US" sz="4000" b="1" i="1" dirty="0">
                <a:solidFill>
                  <a:srgbClr val="002060"/>
                </a:solidFill>
                <a:latin typeface="+mj-lt"/>
                <a:cs typeface="Segoe UI" panose="020B0502040204020203" pitchFamily="34" charset="0"/>
              </a:rPr>
              <a:t>2) Net revenue</a:t>
            </a:r>
          </a:p>
          <a:p>
            <a:r>
              <a:rPr lang="en-US" sz="4000" b="1" i="1" dirty="0">
                <a:solidFill>
                  <a:srgbClr val="002060"/>
                </a:solidFill>
                <a:latin typeface="+mj-lt"/>
                <a:cs typeface="Segoe UI" panose="020B0502040204020203" pitchFamily="34" charset="0"/>
              </a:rPr>
              <a:t>3) Operation cost</a:t>
            </a:r>
          </a:p>
        </p:txBody>
      </p:sp>
      <p:pic>
        <p:nvPicPr>
          <p:cNvPr id="17" name="Picture 16">
            <a:extLst>
              <a:ext uri="{FF2B5EF4-FFF2-40B4-BE49-F238E27FC236}">
                <a16:creationId xmlns:a16="http://schemas.microsoft.com/office/drawing/2014/main" id="{3072379E-A5E1-E7A3-451C-F1B97966A4AF}"/>
              </a:ext>
            </a:extLst>
          </p:cNvPr>
          <p:cNvPicPr>
            <a:picLocks noChangeAspect="1"/>
          </p:cNvPicPr>
          <p:nvPr/>
        </p:nvPicPr>
        <p:blipFill>
          <a:blip r:embed="rId4"/>
          <a:stretch>
            <a:fillRect/>
          </a:stretch>
        </p:blipFill>
        <p:spPr>
          <a:xfrm>
            <a:off x="48939" y="339038"/>
            <a:ext cx="6675698" cy="731583"/>
          </a:xfrm>
          <a:prstGeom prst="rect">
            <a:avLst/>
          </a:prstGeom>
        </p:spPr>
      </p:pic>
    </p:spTree>
    <p:extLst>
      <p:ext uri="{BB962C8B-B14F-4D97-AF65-F5344CB8AC3E}">
        <p14:creationId xmlns:p14="http://schemas.microsoft.com/office/powerpoint/2010/main" val="374002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4CC8422-BD58-AA9E-4E63-E9DC5594AB66}"/>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E55703FC-45D9-C1EF-D740-B055B2E3766A}"/>
              </a:ext>
            </a:extLst>
          </p:cNvPr>
          <p:cNvGraphicFramePr>
            <a:graphicFrameLocks/>
          </p:cNvGraphicFramePr>
          <p:nvPr>
            <p:extLst>
              <p:ext uri="{D42A27DB-BD31-4B8C-83A1-F6EECF244321}">
                <p14:modId xmlns:p14="http://schemas.microsoft.com/office/powerpoint/2010/main" val="1262593602"/>
              </p:ext>
            </p:extLst>
          </p:nvPr>
        </p:nvGraphicFramePr>
        <p:xfrm>
          <a:off x="240854" y="168261"/>
          <a:ext cx="6007545" cy="642727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A68A9C3-7478-FA3B-C849-F070C0E67AD1}"/>
              </a:ext>
            </a:extLst>
          </p:cNvPr>
          <p:cNvSpPr txBox="1"/>
          <p:nvPr/>
        </p:nvSpPr>
        <p:spPr>
          <a:xfrm>
            <a:off x="8439835" y="342146"/>
            <a:ext cx="2770032"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6" name="Rectangle: Rounded Corners 5">
            <a:extLst>
              <a:ext uri="{FF2B5EF4-FFF2-40B4-BE49-F238E27FC236}">
                <a16:creationId xmlns:a16="http://schemas.microsoft.com/office/drawing/2014/main" id="{076CCCA9-C9DC-8E86-601D-7587EAF875DC}"/>
              </a:ext>
              <a:ext uri="{C183D7F6-B498-43B3-948B-1728B52AA6E4}">
                <adec:decorative xmlns:adec="http://schemas.microsoft.com/office/drawing/2017/decorative" val="1"/>
              </a:ext>
            </a:extLst>
          </p:cNvPr>
          <p:cNvSpPr/>
          <p:nvPr/>
        </p:nvSpPr>
        <p:spPr>
          <a:xfrm>
            <a:off x="6529218" y="326574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C2EB8AA-7A99-F345-3F2F-03B84E323888}"/>
              </a:ext>
            </a:extLst>
          </p:cNvPr>
          <p:cNvSpPr txBox="1"/>
          <p:nvPr/>
        </p:nvSpPr>
        <p:spPr>
          <a:xfrm>
            <a:off x="7229818" y="982143"/>
            <a:ext cx="4461934" cy="535531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Arial" panose="020B0604020202020204" pitchFamily="34" charset="0"/>
              </a:rPr>
              <a:t>1)The average daily call volume </a:t>
            </a:r>
            <a:r>
              <a:rPr lang="en-IN" sz="1800">
                <a:effectLst/>
                <a:latin typeface="Calibri" panose="020F0502020204030204" pitchFamily="34" charset="0"/>
                <a:ea typeface="Calibri" panose="020F0502020204030204" pitchFamily="34" charset="0"/>
                <a:cs typeface="Arial" panose="020B0604020202020204" pitchFamily="34" charset="0"/>
              </a:rPr>
              <a:t>is </a:t>
            </a:r>
            <a:r>
              <a:rPr lang="en-IN" sz="1800" b="1">
                <a:effectLst/>
                <a:latin typeface="Calibri" panose="020F0502020204030204" pitchFamily="34" charset="0"/>
                <a:ea typeface="Calibri" panose="020F0502020204030204" pitchFamily="34" charset="0"/>
                <a:cs typeface="Arial" panose="020B0604020202020204" pitchFamily="34" charset="0"/>
              </a:rPr>
              <a:t>250.</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2)</a:t>
            </a:r>
            <a:r>
              <a:rPr lang="en-IN" sz="1800" dirty="0">
                <a:effectLst/>
                <a:latin typeface="Calibri" panose="020F0502020204030204" pitchFamily="34" charset="0"/>
                <a:ea typeface="Calibri" panose="020F0502020204030204" pitchFamily="34" charset="0"/>
                <a:cs typeface="Arial" panose="020B0604020202020204" pitchFamily="34" charset="0"/>
              </a:rPr>
              <a:t> On </a:t>
            </a:r>
            <a:r>
              <a:rPr lang="en-IN" sz="1800" b="1" dirty="0">
                <a:effectLst/>
                <a:latin typeface="Calibri" panose="020F0502020204030204" pitchFamily="34" charset="0"/>
                <a:ea typeface="Calibri" panose="020F0502020204030204" pitchFamily="34" charset="0"/>
                <a:cs typeface="Arial" panose="020B0604020202020204" pitchFamily="34" charset="0"/>
              </a:rPr>
              <a:t>10/12/23</a:t>
            </a:r>
            <a:r>
              <a:rPr lang="en-IN" sz="1800" dirty="0">
                <a:effectLst/>
                <a:latin typeface="Calibri" panose="020F0502020204030204" pitchFamily="34" charset="0"/>
                <a:ea typeface="Calibri" panose="020F0502020204030204" pitchFamily="34" charset="0"/>
                <a:cs typeface="Arial" panose="020B0604020202020204" pitchFamily="34" charset="0"/>
              </a:rPr>
              <a:t> there was highest call volume </a:t>
            </a:r>
            <a:r>
              <a:rPr lang="en-IN" sz="1800" dirty="0" err="1">
                <a:effectLst/>
                <a:latin typeface="Calibri" panose="020F0502020204030204" pitchFamily="34" charset="0"/>
                <a:ea typeface="Calibri" panose="020F0502020204030204" pitchFamily="34" charset="0"/>
                <a:cs typeface="Arial" panose="020B0604020202020204" pitchFamily="34" charset="0"/>
              </a:rPr>
              <a:t>i.e</a:t>
            </a:r>
            <a:r>
              <a:rPr lang="en-IN" sz="1800" dirty="0">
                <a:effectLst/>
                <a:latin typeface="Calibri" panose="020F0502020204030204" pitchFamily="34" charset="0"/>
                <a:ea typeface="Calibri" panose="020F0502020204030204" pitchFamily="34" charset="0"/>
                <a:cs typeface="Arial" panose="020B0604020202020204" pitchFamily="34" charset="0"/>
              </a:rPr>
              <a:t> </a:t>
            </a:r>
            <a:r>
              <a:rPr lang="en-IN" sz="1800" b="1" dirty="0">
                <a:effectLst/>
                <a:latin typeface="Calibri" panose="020F0502020204030204" pitchFamily="34" charset="0"/>
                <a:ea typeface="Calibri" panose="020F0502020204030204" pitchFamily="34" charset="0"/>
                <a:cs typeface="Arial" panose="020B0604020202020204" pitchFamily="34" charset="0"/>
              </a:rPr>
              <a:t>430</a:t>
            </a:r>
            <a:r>
              <a:rPr lang="en-IN" sz="1800" dirty="0">
                <a:effectLst/>
                <a:latin typeface="Calibri" panose="020F0502020204030204" pitchFamily="34" charset="0"/>
                <a:ea typeface="Calibri" panose="020F0502020204030204" pitchFamily="34" charset="0"/>
                <a:cs typeface="Arial" panose="020B0604020202020204" pitchFamily="34" charset="0"/>
              </a:rPr>
              <a:t>.</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3) </a:t>
            </a:r>
            <a:r>
              <a:rPr lang="en-IN" sz="1800" dirty="0">
                <a:effectLst/>
                <a:latin typeface="Calibri" panose="020F0502020204030204" pitchFamily="34" charset="0"/>
                <a:ea typeface="Calibri" panose="020F0502020204030204" pitchFamily="34" charset="0"/>
                <a:cs typeface="Arial" panose="020B0604020202020204" pitchFamily="34" charset="0"/>
              </a:rPr>
              <a:t>On </a:t>
            </a:r>
            <a:r>
              <a:rPr lang="en-IN" sz="1800" b="1" dirty="0">
                <a:effectLst/>
                <a:latin typeface="Calibri" panose="020F0502020204030204" pitchFamily="34" charset="0"/>
                <a:ea typeface="Calibri" panose="020F0502020204030204" pitchFamily="34" charset="0"/>
                <a:cs typeface="Arial" panose="020B0604020202020204" pitchFamily="34" charset="0"/>
              </a:rPr>
              <a:t>03/01/2024</a:t>
            </a:r>
            <a:r>
              <a:rPr lang="en-IN" sz="1800" dirty="0">
                <a:effectLst/>
                <a:latin typeface="Calibri" panose="020F0502020204030204" pitchFamily="34" charset="0"/>
                <a:ea typeface="Calibri" panose="020F0502020204030204" pitchFamily="34" charset="0"/>
                <a:cs typeface="Arial" panose="020B0604020202020204" pitchFamily="34" charset="0"/>
              </a:rPr>
              <a:t> there was lowest call volume i.e. </a:t>
            </a:r>
            <a:r>
              <a:rPr lang="en-IN" sz="1800" b="1" dirty="0">
                <a:effectLst/>
                <a:latin typeface="Calibri" panose="020F0502020204030204" pitchFamily="34" charset="0"/>
                <a:ea typeface="Calibri" panose="020F0502020204030204" pitchFamily="34" charset="0"/>
                <a:cs typeface="Arial" panose="020B0604020202020204" pitchFamily="34" charset="0"/>
              </a:rPr>
              <a:t>107.</a:t>
            </a:r>
          </a:p>
          <a:p>
            <a:endParaRPr lang="en-IN" dirty="0">
              <a:latin typeface="Calibri" panose="020F0502020204030204" pitchFamily="34" charset="0"/>
              <a:ea typeface="Calibri" panose="020F0502020204030204" pitchFamily="34" charset="0"/>
              <a:cs typeface="Arial" panose="020B0604020202020204" pitchFamily="34" charset="0"/>
            </a:endParaRPr>
          </a:p>
          <a:p>
            <a:r>
              <a:rPr lang="en-IN" dirty="0"/>
              <a:t>4)</a:t>
            </a:r>
            <a:r>
              <a:rPr lang="en-IN" sz="1800" b="1" dirty="0">
                <a:effectLst/>
                <a:latin typeface="Calibri" panose="020F0502020204030204" pitchFamily="34" charset="0"/>
                <a:ea typeface="Calibri" panose="020F0502020204030204" pitchFamily="34" charset="0"/>
                <a:cs typeface="Arial" panose="020B0604020202020204" pitchFamily="34" charset="0"/>
              </a:rPr>
              <a:t> December –</a:t>
            </a:r>
            <a:r>
              <a:rPr lang="en-IN" sz="1800" dirty="0">
                <a:effectLst/>
                <a:latin typeface="Calibri" panose="020F0502020204030204" pitchFamily="34" charset="0"/>
                <a:ea typeface="Calibri" panose="020F0502020204030204" pitchFamily="34" charset="0"/>
                <a:cs typeface="Arial" panose="020B0604020202020204" pitchFamily="34" charset="0"/>
              </a:rPr>
              <a:t> Highest call volume.</a:t>
            </a:r>
          </a:p>
          <a:p>
            <a:r>
              <a:rPr lang="en-IN" sz="1800" b="1" dirty="0">
                <a:effectLst/>
                <a:latin typeface="Calibri" panose="020F0502020204030204" pitchFamily="34" charset="0"/>
                <a:ea typeface="Calibri" panose="020F0502020204030204" pitchFamily="34" charset="0"/>
                <a:cs typeface="Arial" panose="020B0604020202020204" pitchFamily="34" charset="0"/>
              </a:rPr>
              <a:t>January –</a:t>
            </a:r>
            <a:r>
              <a:rPr lang="en-IN" sz="1800" dirty="0">
                <a:effectLst/>
                <a:latin typeface="Calibri" panose="020F0502020204030204" pitchFamily="34" charset="0"/>
                <a:ea typeface="Calibri" panose="020F0502020204030204" pitchFamily="34" charset="0"/>
                <a:cs typeface="Arial" panose="020B0604020202020204" pitchFamily="34" charset="0"/>
              </a:rPr>
              <a:t> Lowest call volume.</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Call centre receive approx.</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250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calls per day but only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56.41%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 calls gets complete in total from astrologer side.</a:t>
            </a: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Suggestion –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is a need of hiring new skilled agents and freelancers to manage the workload of existing agents.</a:t>
            </a:r>
          </a:p>
          <a:p>
            <a:endParaRPr lang="en-IN" dirty="0"/>
          </a:p>
        </p:txBody>
      </p:sp>
    </p:spTree>
    <p:extLst>
      <p:ext uri="{BB962C8B-B14F-4D97-AF65-F5344CB8AC3E}">
        <p14:creationId xmlns:p14="http://schemas.microsoft.com/office/powerpoint/2010/main" val="322107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662E325-53D7-C76D-8D50-0104176CCE0A}"/>
              </a:ext>
            </a:extLst>
          </p:cNvPr>
          <p:cNvGraphicFramePr>
            <a:graphicFrameLocks/>
          </p:cNvGraphicFramePr>
          <p:nvPr>
            <p:extLst>
              <p:ext uri="{D42A27DB-BD31-4B8C-83A1-F6EECF244321}">
                <p14:modId xmlns:p14="http://schemas.microsoft.com/office/powerpoint/2010/main" val="1137610613"/>
              </p:ext>
            </p:extLst>
          </p:nvPr>
        </p:nvGraphicFramePr>
        <p:xfrm>
          <a:off x="440265" y="618067"/>
          <a:ext cx="6002868" cy="4639732"/>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B8819B05-E66C-B6F2-63B6-F7DCDEFBB493}"/>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D2FE3240-B485-3171-B1D6-442AAC1DFD50}"/>
              </a:ext>
              <a:ext uri="{C183D7F6-B498-43B3-948B-1728B52AA6E4}">
                <adec:decorative xmlns:adec="http://schemas.microsoft.com/office/drawing/2017/decorative" val="1"/>
              </a:ext>
            </a:extLst>
          </p:cNvPr>
          <p:cNvSpPr/>
          <p:nvPr/>
        </p:nvSpPr>
        <p:spPr>
          <a:xfrm>
            <a:off x="6529218" y="326574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F87F6C9-7ED0-C20E-C701-15661DC15457}"/>
              </a:ext>
            </a:extLst>
          </p:cNvPr>
          <p:cNvSpPr txBox="1"/>
          <p:nvPr/>
        </p:nvSpPr>
        <p:spPr>
          <a:xfrm>
            <a:off x="8482169" y="379251"/>
            <a:ext cx="2770032"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8" name="TextBox 7">
            <a:extLst>
              <a:ext uri="{FF2B5EF4-FFF2-40B4-BE49-F238E27FC236}">
                <a16:creationId xmlns:a16="http://schemas.microsoft.com/office/drawing/2014/main" id="{DAFDFF74-7635-9E8A-63D4-0F2B69663395}"/>
              </a:ext>
            </a:extLst>
          </p:cNvPr>
          <p:cNvSpPr txBox="1"/>
          <p:nvPr/>
        </p:nvSpPr>
        <p:spPr>
          <a:xfrm>
            <a:off x="7416800" y="1320800"/>
            <a:ext cx="4402663" cy="4524315"/>
          </a:xfrm>
          <a:prstGeom prst="rect">
            <a:avLst/>
          </a:prstGeom>
          <a:noFill/>
        </p:spPr>
        <p:txBody>
          <a:bodyPr wrap="square" rtlCol="0">
            <a:spAutoFit/>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Satisfied user (Rating-5,6,7,8) = 27.49 %</a:t>
            </a:r>
          </a:p>
          <a:p>
            <a:pPr marL="342900" indent="-342900">
              <a:buAutoNum type="arabicParenR"/>
            </a:pPr>
            <a:endPar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r>
              <a:rPr lang="en-IN" dirty="0"/>
              <a:t>2)</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Unsatisfied user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(Rating-0,1,2,3,4)</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72.5%</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3)</a:t>
            </a:r>
            <a:r>
              <a:rPr lang="en-IN" sz="1800" dirty="0">
                <a:effectLst/>
                <a:latin typeface="Calibri" panose="020F0502020204030204" pitchFamily="34" charset="0"/>
                <a:ea typeface="Calibri" panose="020F0502020204030204" pitchFamily="34" charset="0"/>
                <a:cs typeface="Arial" panose="020B0604020202020204" pitchFamily="34" charset="0"/>
              </a:rPr>
              <a:t> Out of 8541 calls only 3453 calls are getting completed, which is </a:t>
            </a:r>
            <a:r>
              <a:rPr lang="en-IN" sz="1800" b="1" dirty="0">
                <a:effectLst/>
                <a:latin typeface="Calibri" panose="020F0502020204030204" pitchFamily="34" charset="0"/>
                <a:ea typeface="Calibri" panose="020F0502020204030204" pitchFamily="34" charset="0"/>
                <a:cs typeface="Arial" panose="020B0604020202020204" pitchFamily="34" charset="0"/>
              </a:rPr>
              <a:t>40.43 %.</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4)</a:t>
            </a:r>
            <a:r>
              <a:rPr lang="en-IN" sz="1800" dirty="0">
                <a:effectLst/>
                <a:latin typeface="Calibri" panose="020F0502020204030204" pitchFamily="34" charset="0"/>
                <a:ea typeface="Calibri" panose="020F0502020204030204" pitchFamily="34" charset="0"/>
                <a:cs typeface="Arial" panose="020B0604020202020204" pitchFamily="34" charset="0"/>
              </a:rPr>
              <a:t> That means  </a:t>
            </a:r>
            <a:r>
              <a:rPr lang="en-IN" sz="1800" b="1" dirty="0">
                <a:effectLst/>
                <a:latin typeface="Calibri" panose="020F0502020204030204" pitchFamily="34" charset="0"/>
                <a:ea typeface="Calibri" panose="020F0502020204030204" pitchFamily="34" charset="0"/>
                <a:cs typeface="Arial" panose="020B0604020202020204" pitchFamily="34" charset="0"/>
              </a:rPr>
              <a:t>59.57 % </a:t>
            </a:r>
            <a:r>
              <a:rPr lang="en-IN" sz="1800" dirty="0">
                <a:effectLst/>
                <a:latin typeface="Calibri" panose="020F0502020204030204" pitchFamily="34" charset="0"/>
                <a:ea typeface="Calibri" panose="020F0502020204030204" pitchFamily="34" charset="0"/>
                <a:cs typeface="Arial" panose="020B0604020202020204" pitchFamily="34" charset="0"/>
              </a:rPr>
              <a:t>of users are not getting the service despite of booking the call session.</a:t>
            </a:r>
          </a:p>
          <a:p>
            <a:endParaRPr lang="en-IN" dirty="0">
              <a:latin typeface="Calibri" panose="020F0502020204030204" pitchFamily="34" charset="0"/>
              <a:ea typeface="Calibri" panose="020F0502020204030204" pitchFamily="34" charset="0"/>
              <a:cs typeface="Arial" panose="020B0604020202020204" pitchFamily="34" charset="0"/>
            </a:endParaRPr>
          </a:p>
          <a:p>
            <a:r>
              <a:rPr lang="en-IN" sz="1800" b="1" dirty="0">
                <a:effectLst/>
                <a:latin typeface="Calibri" panose="020F0502020204030204" pitchFamily="34" charset="0"/>
                <a:ea typeface="Calibri" panose="020F0502020204030204" pitchFamily="34" charset="0"/>
                <a:cs typeface="Arial" panose="020B0604020202020204" pitchFamily="34" charset="0"/>
              </a:rPr>
              <a:t>Suggestion – </a:t>
            </a:r>
            <a:r>
              <a:rPr lang="en-IN" sz="1800" dirty="0">
                <a:effectLst/>
                <a:latin typeface="Calibri" panose="020F0502020204030204" pitchFamily="34" charset="0"/>
                <a:ea typeface="Calibri" panose="020F0502020204030204" pitchFamily="34" charset="0"/>
                <a:cs typeface="Arial" panose="020B0604020202020204" pitchFamily="34" charset="0"/>
              </a:rPr>
              <a:t>Invest in training programs for the agents, by which they will get training to give better service to the users and manage time properly.</a:t>
            </a:r>
          </a:p>
          <a:p>
            <a:endParaRPr lang="en-IN" dirty="0"/>
          </a:p>
        </p:txBody>
      </p:sp>
      <p:sp>
        <p:nvSpPr>
          <p:cNvPr id="9" name="TextBox 8">
            <a:extLst>
              <a:ext uri="{FF2B5EF4-FFF2-40B4-BE49-F238E27FC236}">
                <a16:creationId xmlns:a16="http://schemas.microsoft.com/office/drawing/2014/main" id="{D2D05381-19A6-1071-CCDE-B0669A5F1EB4}"/>
              </a:ext>
            </a:extLst>
          </p:cNvPr>
          <p:cNvSpPr txBox="1"/>
          <p:nvPr/>
        </p:nvSpPr>
        <p:spPr>
          <a:xfrm>
            <a:off x="1244600" y="5604933"/>
            <a:ext cx="4478867" cy="369332"/>
          </a:xfrm>
          <a:prstGeom prst="rect">
            <a:avLst/>
          </a:prstGeom>
          <a:noFill/>
        </p:spPr>
        <p:txBody>
          <a:bodyPr wrap="square" rtlCol="0">
            <a:spAutoFit/>
          </a:bodyPr>
          <a:lstStyle/>
          <a:p>
            <a:r>
              <a:rPr lang="en-US" dirty="0"/>
              <a:t>(User distribution on the basis of rating)</a:t>
            </a:r>
            <a:endParaRPr lang="en-IN" dirty="0"/>
          </a:p>
        </p:txBody>
      </p:sp>
    </p:spTree>
    <p:extLst>
      <p:ext uri="{BB962C8B-B14F-4D97-AF65-F5344CB8AC3E}">
        <p14:creationId xmlns:p14="http://schemas.microsoft.com/office/powerpoint/2010/main" val="2499975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2.xml><?xml version="1.0" encoding="utf-8"?>
<ds:datastoreItem xmlns:ds="http://schemas.openxmlformats.org/officeDocument/2006/customXml" ds:itemID="{89900F64-9193-44F8-BD63-E681103777C8}">
  <ds:schemaRefs>
    <ds:schemaRef ds:uri="71af3243-3dd4-4a8d-8c0d-dd76da1f02a5"/>
    <ds:schemaRef ds:uri="http://purl.org/dc/terms/"/>
    <ds:schemaRef ds:uri="http://schemas.openxmlformats.org/package/2006/metadata/core-properties"/>
    <ds:schemaRef ds:uri="16c05727-aa75-4e4a-9b5f-8a80a1165891"/>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230e9df3-be65-4c73-a93b-d1236ebd677e"/>
    <ds:schemaRef ds:uri="http://schemas.microsoft.com/sharepoint/v3"/>
    <ds:schemaRef ds:uri="http://purl.org/dc/dcmitype/"/>
  </ds:schemaRefs>
</ds:datastoreItem>
</file>

<file path=customXml/itemProps3.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1788</Words>
  <Application>Microsoft Office PowerPoint</Application>
  <PresentationFormat>Widescreen</PresentationFormat>
  <Paragraphs>243</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Segoe UI</vt:lpstr>
      <vt:lpstr>Office Theme</vt:lpstr>
      <vt:lpstr>Human resources slide 1</vt:lpstr>
      <vt:lpstr>PowerPoint Presentation</vt:lpstr>
      <vt:lpstr>PowerPoint Presentation</vt:lpstr>
      <vt:lpstr>Human resources slide 2</vt:lpstr>
      <vt:lpstr>Human resources slide 3</vt:lpstr>
      <vt:lpstr>Human resources slide 4</vt:lpstr>
      <vt:lpstr>Human resources slide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7</vt:lpstr>
      <vt:lpstr>Human resources slide 8</vt:lpstr>
      <vt:lpstr>PowerPoint Presentation</vt:lpstr>
      <vt:lpstr>Human resources slide 9</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2025-01-17T19:31:27Z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