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1" r:id="rId5"/>
    <p:sldId id="260" r:id="rId6"/>
    <p:sldId id="261" r:id="rId7"/>
    <p:sldId id="262" r:id="rId8"/>
    <p:sldId id="272" r:id="rId9"/>
    <p:sldId id="263" r:id="rId10"/>
    <p:sldId id="273" r:id="rId11"/>
    <p:sldId id="274" r:id="rId12"/>
    <p:sldId id="275" r:id="rId13"/>
    <p:sldId id="276" r:id="rId14"/>
    <p:sldId id="277" r:id="rId15"/>
    <p:sldId id="278" r:id="rId16"/>
    <p:sldId id="279" r:id="rId17"/>
    <p:sldId id="280" r:id="rId18"/>
    <p:sldId id="281" r:id="rId19"/>
    <p:sldId id="282" r:id="rId20"/>
    <p:sldId id="265" r:id="rId21"/>
    <p:sldId id="283" r:id="rId22"/>
    <p:sldId id="284" r:id="rId23"/>
    <p:sldId id="266" r:id="rId24"/>
    <p:sldId id="268" r:id="rId25"/>
    <p:sldId id="270" r:id="rId26"/>
  </p:sldIdLst>
  <p:sldSz cx="18288000" cy="10287000"/>
  <p:notesSz cx="6858000" cy="9144000"/>
  <p:embeddedFontLst>
    <p:embeddedFont>
      <p:font typeface="Alatsi" panose="020B0604020202020204" charset="0"/>
      <p:regular r:id="rId27"/>
    </p:embeddedFont>
    <p:embeddedFont>
      <p:font typeface="Open Sans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1" autoAdjust="0"/>
    <p:restoredTop sz="94622" autoAdjust="0"/>
  </p:normalViewPr>
  <p:slideViewPr>
    <p:cSldViewPr>
      <p:cViewPr varScale="1">
        <p:scale>
          <a:sx n="59" d="100"/>
          <a:sy n="59" d="100"/>
        </p:scale>
        <p:origin x="4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Dhawas" userId="2ee22140d38b093b" providerId="LiveId" clId="{D6688502-3EED-49A1-9812-CCB0AF3DEB44}"/>
    <pc:docChg chg="modSld sldOrd">
      <pc:chgData name="Bhushan Dhawas" userId="2ee22140d38b093b" providerId="LiveId" clId="{D6688502-3EED-49A1-9812-CCB0AF3DEB44}" dt="2025-01-05T12:41:08.697" v="1"/>
      <pc:docMkLst>
        <pc:docMk/>
      </pc:docMkLst>
      <pc:sldChg chg="ord">
        <pc:chgData name="Bhushan Dhawas" userId="2ee22140d38b093b" providerId="LiveId" clId="{D6688502-3EED-49A1-9812-CCB0AF3DEB44}" dt="2025-01-05T12:41:08.697" v="1"/>
        <pc:sldMkLst>
          <pc:docMk/>
          <pc:sldMk cId="0"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mailto:bdhawas0016@gmail.com" TargetMode="External"/><Relationship Id="rId4" Type="http://schemas.openxmlformats.org/officeDocument/2006/relationships/hyperlink" Target="https://bhushan0016.github.io/My-Portfolio-websit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www.linkedin.com/in/bhushan-dhawas-0ab2a1315" TargetMode="External"/><Relationship Id="rId5" Type="http://schemas.openxmlformats.org/officeDocument/2006/relationships/hyperlink" Target="mailto:bdhawas0016@gmail.com" TargetMode="External"/><Relationship Id="rId4" Type="http://schemas.openxmlformats.org/officeDocument/2006/relationships/hyperlink" Target="https://bhushan0016.github.io/My-Portfolio-webs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4648200" y="4444312"/>
            <a:ext cx="10356095" cy="1673535"/>
          </a:xfrm>
          <a:prstGeom prst="rect">
            <a:avLst/>
          </a:prstGeom>
        </p:spPr>
        <p:txBody>
          <a:bodyPr wrap="square" lIns="0" tIns="0" rIns="0" bIns="0" rtlCol="0" anchor="t">
            <a:spAutoFit/>
          </a:bodyPr>
          <a:lstStyle/>
          <a:p>
            <a:pPr algn="ctr">
              <a:lnSpc>
                <a:spcPts val="14550"/>
              </a:lnSpc>
            </a:pPr>
            <a:r>
              <a:rPr lang="en-US" sz="8000" dirty="0">
                <a:solidFill>
                  <a:schemeClr val="tx2">
                    <a:lumMod val="60000"/>
                    <a:lumOff val="40000"/>
                  </a:schemeClr>
                </a:solidFill>
                <a:latin typeface="Alatsi"/>
                <a:ea typeface="Alatsi"/>
                <a:cs typeface="Alatsi"/>
                <a:sym typeface="Alatsi"/>
              </a:rPr>
              <a:t>Hospital Data Analysis </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038600" y="7944699"/>
            <a:ext cx="7824748" cy="904094"/>
          </a:xfrm>
          <a:prstGeom prst="rect">
            <a:avLst/>
          </a:prstGeom>
        </p:spPr>
        <p:txBody>
          <a:bodyPr wrap="square" lIns="0" tIns="0" rIns="0" bIns="0" rtlCol="0" anchor="t">
            <a:spAutoFit/>
          </a:bodyPr>
          <a:lstStyle/>
          <a:p>
            <a:pPr algn="ctr">
              <a:lnSpc>
                <a:spcPts val="8029"/>
              </a:lnSpc>
            </a:pPr>
            <a:r>
              <a:rPr lang="en-US" sz="2800" b="1" dirty="0">
                <a:solidFill>
                  <a:srgbClr val="000000"/>
                </a:solidFill>
                <a:latin typeface="Alatsi"/>
                <a:ea typeface="Alatsi"/>
                <a:cs typeface="Alatsi"/>
                <a:sym typeface="Alatsi"/>
              </a:rPr>
              <a:t>Project  By : </a:t>
            </a:r>
            <a:r>
              <a:rPr lang="en-US" sz="3200" dirty="0">
                <a:solidFill>
                  <a:schemeClr val="tx2">
                    <a:lumMod val="75000"/>
                  </a:schemeClr>
                </a:solidFill>
                <a:latin typeface="Alatsi"/>
                <a:ea typeface="Alatsi"/>
                <a:cs typeface="Alatsi"/>
                <a:sym typeface="Alatsi"/>
              </a:rPr>
              <a:t>Bhushan Prabhakar Dhawas</a:t>
            </a:r>
          </a:p>
        </p:txBody>
      </p:sp>
      <p:sp>
        <p:nvSpPr>
          <p:cNvPr id="15" name="TextBox 15"/>
          <p:cNvSpPr txBox="1"/>
          <p:nvPr/>
        </p:nvSpPr>
        <p:spPr>
          <a:xfrm>
            <a:off x="3460308" y="8848793"/>
            <a:ext cx="5038661" cy="2183290"/>
          </a:xfrm>
          <a:prstGeom prst="rect">
            <a:avLst/>
          </a:prstGeom>
        </p:spPr>
        <p:txBody>
          <a:bodyPr wrap="square" lIns="0" tIns="0" rIns="0" bIns="0" rtlCol="0" anchor="t">
            <a:spAutoFit/>
          </a:bodyPr>
          <a:lstStyle/>
          <a:p>
            <a:pPr algn="ctr">
              <a:lnSpc>
                <a:spcPts val="4376"/>
              </a:lnSpc>
            </a:pPr>
            <a:r>
              <a:rPr lang="en-US" sz="2000" b="1" dirty="0">
                <a:solidFill>
                  <a:srgbClr val="000000"/>
                </a:solidFill>
                <a:latin typeface="Alatsi"/>
                <a:ea typeface="Alatsi"/>
                <a:cs typeface="Alatsi"/>
                <a:sym typeface="Alatsi"/>
              </a:rPr>
              <a:t>Portfolio website : </a:t>
            </a:r>
            <a:r>
              <a:rPr lang="en-US" sz="2000" dirty="0">
                <a:solidFill>
                  <a:srgbClr val="000000"/>
                </a:solidFill>
                <a:latin typeface="Alatsi"/>
                <a:ea typeface="Alatsi"/>
                <a:cs typeface="Alatsi"/>
                <a:sym typeface="Alatsi"/>
              </a:rPr>
              <a:t>(</a:t>
            </a:r>
            <a:r>
              <a:rPr lang="en-US" sz="2000" dirty="0">
                <a:solidFill>
                  <a:srgbClr val="000000"/>
                </a:solidFill>
                <a:latin typeface="Alatsi"/>
                <a:ea typeface="Alatsi"/>
                <a:cs typeface="Alatsi"/>
                <a:sym typeface="Alatsi"/>
                <a:hlinkClick r:id="rId4"/>
              </a:rPr>
              <a:t>Link</a:t>
            </a:r>
            <a:r>
              <a:rPr lang="en-US" sz="2000" dirty="0">
                <a:solidFill>
                  <a:srgbClr val="000000"/>
                </a:solidFill>
                <a:latin typeface="Alatsi"/>
                <a:ea typeface="Alatsi"/>
                <a:cs typeface="Alatsi"/>
                <a:sym typeface="Alatsi"/>
              </a:rPr>
              <a:t>)</a:t>
            </a:r>
          </a:p>
          <a:p>
            <a:pPr algn="ctr">
              <a:lnSpc>
                <a:spcPts val="4376"/>
              </a:lnSpc>
            </a:pPr>
            <a:r>
              <a:rPr lang="en-US" sz="2000" b="1" dirty="0">
                <a:solidFill>
                  <a:srgbClr val="000000"/>
                </a:solidFill>
                <a:latin typeface="Alatsi"/>
                <a:ea typeface="Alatsi"/>
                <a:cs typeface="Alatsi"/>
                <a:sym typeface="Alatsi"/>
              </a:rPr>
              <a:t>                   Email : </a:t>
            </a:r>
            <a:r>
              <a:rPr lang="en-US" sz="2000" dirty="0">
                <a:solidFill>
                  <a:srgbClr val="000000"/>
                </a:solidFill>
                <a:latin typeface="Alatsi"/>
                <a:ea typeface="Alatsi"/>
                <a:cs typeface="Alatsi"/>
                <a:sym typeface="Alatsi"/>
                <a:hlinkClick r:id="rId5"/>
              </a:rPr>
              <a:t>bdhawas0016@gmail</a:t>
            </a:r>
            <a:r>
              <a:rPr lang="en-US" sz="2000">
                <a:solidFill>
                  <a:srgbClr val="000000"/>
                </a:solidFill>
                <a:latin typeface="Alatsi"/>
                <a:ea typeface="Alatsi"/>
                <a:cs typeface="Alatsi"/>
                <a:sym typeface="Alatsi"/>
                <a:hlinkClick r:id="rId5"/>
              </a:rPr>
              <a:t>.com</a:t>
            </a:r>
            <a:endParaRPr lang="en-US" sz="2000">
              <a:solidFill>
                <a:srgbClr val="000000"/>
              </a:solidFill>
              <a:latin typeface="Alatsi"/>
              <a:ea typeface="Alatsi"/>
              <a:cs typeface="Alatsi"/>
              <a:sym typeface="Alatsi"/>
            </a:endParaRPr>
          </a:p>
          <a:p>
            <a:pPr algn="ctr">
              <a:lnSpc>
                <a:spcPts val="4376"/>
              </a:lnSpc>
            </a:pPr>
            <a:endParaRPr lang="en-US" sz="2000" dirty="0">
              <a:solidFill>
                <a:srgbClr val="000000"/>
              </a:solidFill>
              <a:latin typeface="Alatsi"/>
              <a:ea typeface="Alatsi"/>
              <a:cs typeface="Alatsi"/>
              <a:sym typeface="Alatsi"/>
            </a:endParaRPr>
          </a:p>
          <a:p>
            <a:pPr algn="ctr">
              <a:lnSpc>
                <a:spcPts val="4376"/>
              </a:lnSpc>
            </a:pPr>
            <a:r>
              <a:rPr lang="en-US" sz="2000" dirty="0">
                <a:solidFill>
                  <a:srgbClr val="000000"/>
                </a:solidFill>
                <a:latin typeface="Alatsi"/>
                <a:ea typeface="Alatsi"/>
                <a:cs typeface="Alatsi"/>
                <a:sym typeface="Alatsi"/>
              </a:rPr>
              <a:t> </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0" name="Picture 19">
            <a:extLst>
              <a:ext uri="{FF2B5EF4-FFF2-40B4-BE49-F238E27FC236}">
                <a16:creationId xmlns:a16="http://schemas.microsoft.com/office/drawing/2014/main" id="{458EAEBB-46EF-7BE4-DDB9-50F555D8AE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3945" y="2588481"/>
            <a:ext cx="10191750" cy="22193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B49A05FC-C486-CFE6-34B3-D6CAE7C2032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D614FCF-C10A-3C1E-B5B9-E123C6284315}"/>
              </a:ext>
            </a:extLst>
          </p:cNvPr>
          <p:cNvSpPr txBox="1"/>
          <p:nvPr/>
        </p:nvSpPr>
        <p:spPr>
          <a:xfrm>
            <a:off x="1360166" y="1336495"/>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rPr>
              <a:t>Total revenue by Age Group </a:t>
            </a:r>
            <a:endParaRPr lang="en-US" sz="8499" dirty="0">
              <a:solidFill>
                <a:schemeClr val="tx2">
                  <a:lumMod val="75000"/>
                </a:schemeClr>
              </a:solidFill>
              <a:latin typeface="Alatsi"/>
              <a:sym typeface="Alatsi"/>
            </a:endParaRPr>
          </a:p>
        </p:txBody>
      </p:sp>
      <p:sp>
        <p:nvSpPr>
          <p:cNvPr id="21" name="AutoShape 21">
            <a:extLst>
              <a:ext uri="{FF2B5EF4-FFF2-40B4-BE49-F238E27FC236}">
                <a16:creationId xmlns:a16="http://schemas.microsoft.com/office/drawing/2014/main" id="{4020D4FF-CC78-736E-7EAC-CB5F04A38178}"/>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242E46EE-9862-7878-5993-0C496A8ED27B}"/>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28E1B905-5E7A-B3B1-442D-F6C7761D657B}"/>
              </a:ext>
            </a:extLst>
          </p:cNvPr>
          <p:cNvGrpSpPr/>
          <p:nvPr/>
        </p:nvGrpSpPr>
        <p:grpSpPr>
          <a:xfrm>
            <a:off x="15859155" y="0"/>
            <a:ext cx="1562612" cy="1673225"/>
            <a:chOff x="0" y="0"/>
            <a:chExt cx="2083482" cy="2230967"/>
          </a:xfrm>
        </p:grpSpPr>
        <p:grpSp>
          <p:nvGrpSpPr>
            <p:cNvPr id="24" name="Group 24">
              <a:extLst>
                <a:ext uri="{FF2B5EF4-FFF2-40B4-BE49-F238E27FC236}">
                  <a16:creationId xmlns:a16="http://schemas.microsoft.com/office/drawing/2014/main" id="{E9D72422-F1E2-78B8-A41D-634F41882545}"/>
                </a:ext>
              </a:extLst>
            </p:cNvPr>
            <p:cNvGrpSpPr/>
            <p:nvPr/>
          </p:nvGrpSpPr>
          <p:grpSpPr>
            <a:xfrm>
              <a:off x="75599" y="0"/>
              <a:ext cx="1932284" cy="2230967"/>
              <a:chOff x="0" y="0"/>
              <a:chExt cx="703982" cy="812800"/>
            </a:xfrm>
          </p:grpSpPr>
          <p:sp>
            <p:nvSpPr>
              <p:cNvPr id="25" name="Freeform 25">
                <a:extLst>
                  <a:ext uri="{FF2B5EF4-FFF2-40B4-BE49-F238E27FC236}">
                    <a16:creationId xmlns:a16="http://schemas.microsoft.com/office/drawing/2014/main" id="{7036B4E0-34CF-3BE4-F287-115E2EB0177D}"/>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E081F89C-C72D-BCD9-CCB6-33BC73A576CB}"/>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a:extLst>
                <a:ext uri="{FF2B5EF4-FFF2-40B4-BE49-F238E27FC236}">
                  <a16:creationId xmlns:a16="http://schemas.microsoft.com/office/drawing/2014/main" id="{90A80991-278D-6329-8F76-C7D8E4C493CB}"/>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9</a:t>
              </a:r>
            </a:p>
          </p:txBody>
        </p:sp>
      </p:grpSp>
      <p:sp>
        <p:nvSpPr>
          <p:cNvPr id="28" name="Freeform 28">
            <a:extLst>
              <a:ext uri="{FF2B5EF4-FFF2-40B4-BE49-F238E27FC236}">
                <a16:creationId xmlns:a16="http://schemas.microsoft.com/office/drawing/2014/main" id="{5E5F8D6C-F1DB-7A89-661A-897668DDCDAE}"/>
              </a:ext>
            </a:extLst>
          </p:cNvPr>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Picture 8">
            <a:extLst>
              <a:ext uri="{FF2B5EF4-FFF2-40B4-BE49-F238E27FC236}">
                <a16:creationId xmlns:a16="http://schemas.microsoft.com/office/drawing/2014/main" id="{2B38E529-70FE-A205-B5F0-976C44BE826D}"/>
              </a:ext>
            </a:extLst>
          </p:cNvPr>
          <p:cNvPicPr>
            <a:picLocks noChangeAspect="1"/>
          </p:cNvPicPr>
          <p:nvPr/>
        </p:nvPicPr>
        <p:blipFill>
          <a:blip r:embed="rId4"/>
          <a:stretch>
            <a:fillRect/>
          </a:stretch>
        </p:blipFill>
        <p:spPr>
          <a:xfrm>
            <a:off x="990600" y="3471848"/>
            <a:ext cx="8490192" cy="4115967"/>
          </a:xfrm>
          <a:prstGeom prst="rect">
            <a:avLst/>
          </a:prstGeom>
        </p:spPr>
      </p:pic>
      <p:grpSp>
        <p:nvGrpSpPr>
          <p:cNvPr id="11" name="Group 4">
            <a:extLst>
              <a:ext uri="{FF2B5EF4-FFF2-40B4-BE49-F238E27FC236}">
                <a16:creationId xmlns:a16="http://schemas.microsoft.com/office/drawing/2014/main" id="{F814851E-8CB6-5A13-F5A7-235FBF083071}"/>
              </a:ext>
            </a:extLst>
          </p:cNvPr>
          <p:cNvGrpSpPr/>
          <p:nvPr/>
        </p:nvGrpSpPr>
        <p:grpSpPr>
          <a:xfrm>
            <a:off x="9934719" y="3400943"/>
            <a:ext cx="7362681" cy="4421131"/>
            <a:chOff x="0" y="0"/>
            <a:chExt cx="1939142" cy="1164413"/>
          </a:xfrm>
        </p:grpSpPr>
        <p:sp>
          <p:nvSpPr>
            <p:cNvPr id="12" name="Freeform 5">
              <a:extLst>
                <a:ext uri="{FF2B5EF4-FFF2-40B4-BE49-F238E27FC236}">
                  <a16:creationId xmlns:a16="http://schemas.microsoft.com/office/drawing/2014/main" id="{5B6E4FD8-B072-658B-0E90-B6DF4B0C7E6B}"/>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3" name="TextBox 6">
              <a:extLst>
                <a:ext uri="{FF2B5EF4-FFF2-40B4-BE49-F238E27FC236}">
                  <a16:creationId xmlns:a16="http://schemas.microsoft.com/office/drawing/2014/main" id="{1178CFF1-E556-4D62-DD4F-BF509FF70825}"/>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14" name="TextBox 7">
            <a:extLst>
              <a:ext uri="{FF2B5EF4-FFF2-40B4-BE49-F238E27FC236}">
                <a16:creationId xmlns:a16="http://schemas.microsoft.com/office/drawing/2014/main" id="{3C2ADD62-1EA7-25D9-0B17-8F4BACD994BB}"/>
              </a:ext>
            </a:extLst>
          </p:cNvPr>
          <p:cNvSpPr txBox="1"/>
          <p:nvPr/>
        </p:nvSpPr>
        <p:spPr>
          <a:xfrm>
            <a:off x="10235029" y="3900652"/>
            <a:ext cx="6762060" cy="3687163"/>
          </a:xfrm>
          <a:prstGeom prst="rect">
            <a:avLst/>
          </a:prstGeom>
        </p:spPr>
        <p:txBody>
          <a:bodyPr wrap="square" lIns="0" tIns="0" rIns="0" bIns="0" rtlCol="0" anchor="t">
            <a:spAutoFit/>
          </a:bodyPr>
          <a:lstStyle/>
          <a:p>
            <a:pPr marL="457200" lvl="0" indent="-457200">
              <a:lnSpc>
                <a:spcPct val="100000"/>
              </a:lnSpc>
              <a:buFont typeface="Wingdings" panose="05000000000000000000" pitchFamily="2" charset="2"/>
              <a:buChar char="v"/>
            </a:pPr>
            <a:r>
              <a:rPr lang="en-US" sz="2995" dirty="0">
                <a:solidFill>
                  <a:srgbClr val="000000"/>
                </a:solidFill>
                <a:latin typeface="Alatsi"/>
              </a:rPr>
              <a:t>The Senior Citizen group  generate the highest revenue, totaling 181 million, followed by the Young Adult group with 100 million.</a:t>
            </a:r>
          </a:p>
          <a:p>
            <a:pPr lvl="0">
              <a:lnSpc>
                <a:spcPct val="100000"/>
              </a:lnSpc>
            </a:pPr>
            <a:endParaRPr lang="en-US" sz="2995" dirty="0">
              <a:solidFill>
                <a:srgbClr val="000000"/>
              </a:solidFill>
              <a:latin typeface="Alatsi"/>
            </a:endParaRPr>
          </a:p>
          <a:p>
            <a:pPr marL="457200" lvl="0" indent="-457200">
              <a:lnSpc>
                <a:spcPct val="100000"/>
              </a:lnSpc>
              <a:buFont typeface="Wingdings" panose="05000000000000000000" pitchFamily="2" charset="2"/>
              <a:buChar char="v"/>
            </a:pPr>
            <a:r>
              <a:rPr lang="en-US" sz="2995" dirty="0">
                <a:solidFill>
                  <a:srgbClr val="000000"/>
                </a:solidFill>
                <a:latin typeface="Alatsi"/>
              </a:rPr>
              <a:t>The lowest revenue was recorded in the Teenager group, contributing 55 million.</a:t>
            </a:r>
          </a:p>
        </p:txBody>
      </p:sp>
    </p:spTree>
    <p:extLst>
      <p:ext uri="{BB962C8B-B14F-4D97-AF65-F5344CB8AC3E}">
        <p14:creationId xmlns:p14="http://schemas.microsoft.com/office/powerpoint/2010/main" val="124364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105B3220-5BDE-250E-DD08-646459F5D79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98D6582-9437-F25A-514E-5F3B1BA791DD}"/>
              </a:ext>
            </a:extLst>
          </p:cNvPr>
          <p:cNvSpPr txBox="1"/>
          <p:nvPr/>
        </p:nvSpPr>
        <p:spPr>
          <a:xfrm>
            <a:off x="1360166" y="1336495"/>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rPr>
              <a:t>Total revenue by Race </a:t>
            </a:r>
            <a:endParaRPr lang="en-US" sz="8499" dirty="0">
              <a:solidFill>
                <a:schemeClr val="tx2">
                  <a:lumMod val="75000"/>
                </a:schemeClr>
              </a:solidFill>
              <a:latin typeface="Alatsi"/>
              <a:sym typeface="Alatsi"/>
            </a:endParaRPr>
          </a:p>
        </p:txBody>
      </p:sp>
      <p:sp>
        <p:nvSpPr>
          <p:cNvPr id="21" name="AutoShape 21">
            <a:extLst>
              <a:ext uri="{FF2B5EF4-FFF2-40B4-BE49-F238E27FC236}">
                <a16:creationId xmlns:a16="http://schemas.microsoft.com/office/drawing/2014/main" id="{ED3C29BA-C13D-2116-E4F6-E35A8EA1FAA2}"/>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14DD6555-1C98-99E7-70F6-A51D0A969A39}"/>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94852121-EDED-4B10-97E6-33DE91655F65}"/>
              </a:ext>
            </a:extLst>
          </p:cNvPr>
          <p:cNvGrpSpPr/>
          <p:nvPr/>
        </p:nvGrpSpPr>
        <p:grpSpPr>
          <a:xfrm>
            <a:off x="15859155" y="0"/>
            <a:ext cx="1562612" cy="1673225"/>
            <a:chOff x="0" y="0"/>
            <a:chExt cx="2083482" cy="2230967"/>
          </a:xfrm>
        </p:grpSpPr>
        <p:grpSp>
          <p:nvGrpSpPr>
            <p:cNvPr id="24" name="Group 24">
              <a:extLst>
                <a:ext uri="{FF2B5EF4-FFF2-40B4-BE49-F238E27FC236}">
                  <a16:creationId xmlns:a16="http://schemas.microsoft.com/office/drawing/2014/main" id="{987F98CA-90A8-E624-9D11-9C9375F01F5C}"/>
                </a:ext>
              </a:extLst>
            </p:cNvPr>
            <p:cNvGrpSpPr/>
            <p:nvPr/>
          </p:nvGrpSpPr>
          <p:grpSpPr>
            <a:xfrm>
              <a:off x="75599" y="0"/>
              <a:ext cx="1932284" cy="2230967"/>
              <a:chOff x="0" y="0"/>
              <a:chExt cx="703982" cy="812800"/>
            </a:xfrm>
          </p:grpSpPr>
          <p:sp>
            <p:nvSpPr>
              <p:cNvPr id="25" name="Freeform 25">
                <a:extLst>
                  <a:ext uri="{FF2B5EF4-FFF2-40B4-BE49-F238E27FC236}">
                    <a16:creationId xmlns:a16="http://schemas.microsoft.com/office/drawing/2014/main" id="{0682DF8B-A03C-457B-E179-803CFA2A21F0}"/>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CB2DEA12-845F-1E00-EF5D-FC2B8E49C68A}"/>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a:extLst>
                <a:ext uri="{FF2B5EF4-FFF2-40B4-BE49-F238E27FC236}">
                  <a16:creationId xmlns:a16="http://schemas.microsoft.com/office/drawing/2014/main" id="{48FE2B62-0B23-9FE0-014F-9280A28EC1B0}"/>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10</a:t>
              </a:r>
            </a:p>
          </p:txBody>
        </p:sp>
      </p:grpSp>
      <p:sp>
        <p:nvSpPr>
          <p:cNvPr id="28" name="Freeform 28">
            <a:extLst>
              <a:ext uri="{FF2B5EF4-FFF2-40B4-BE49-F238E27FC236}">
                <a16:creationId xmlns:a16="http://schemas.microsoft.com/office/drawing/2014/main" id="{FC559759-A2EE-E45C-AAD6-E95A5B223CF8}"/>
              </a:ext>
            </a:extLst>
          </p:cNvPr>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4">
            <a:extLst>
              <a:ext uri="{FF2B5EF4-FFF2-40B4-BE49-F238E27FC236}">
                <a16:creationId xmlns:a16="http://schemas.microsoft.com/office/drawing/2014/main" id="{AC21D9D3-31CE-18EE-F74D-124A3E1F71F8}"/>
              </a:ext>
            </a:extLst>
          </p:cNvPr>
          <p:cNvGrpSpPr/>
          <p:nvPr/>
        </p:nvGrpSpPr>
        <p:grpSpPr>
          <a:xfrm>
            <a:off x="720771" y="3274835"/>
            <a:ext cx="7737429" cy="4421131"/>
            <a:chOff x="0" y="0"/>
            <a:chExt cx="1939142" cy="1164413"/>
          </a:xfrm>
        </p:grpSpPr>
        <p:sp>
          <p:nvSpPr>
            <p:cNvPr id="12" name="Freeform 5">
              <a:extLst>
                <a:ext uri="{FF2B5EF4-FFF2-40B4-BE49-F238E27FC236}">
                  <a16:creationId xmlns:a16="http://schemas.microsoft.com/office/drawing/2014/main" id="{2BDD0CBF-32D9-756E-B738-1114EAA7DCDF}"/>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3" name="TextBox 6">
              <a:extLst>
                <a:ext uri="{FF2B5EF4-FFF2-40B4-BE49-F238E27FC236}">
                  <a16:creationId xmlns:a16="http://schemas.microsoft.com/office/drawing/2014/main" id="{BEE1E65E-3DFC-2218-6D05-33C87C4C4EA0}"/>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14" name="TextBox 7">
            <a:extLst>
              <a:ext uri="{FF2B5EF4-FFF2-40B4-BE49-F238E27FC236}">
                <a16:creationId xmlns:a16="http://schemas.microsoft.com/office/drawing/2014/main" id="{713B458B-DCAA-EF42-E24B-33DD41398B4B}"/>
              </a:ext>
            </a:extLst>
          </p:cNvPr>
          <p:cNvSpPr txBox="1"/>
          <p:nvPr/>
        </p:nvSpPr>
        <p:spPr>
          <a:xfrm>
            <a:off x="899192" y="3693994"/>
            <a:ext cx="7362681" cy="3687163"/>
          </a:xfrm>
          <a:prstGeom prst="rect">
            <a:avLst/>
          </a:prstGeom>
        </p:spPr>
        <p:txBody>
          <a:bodyPr wrap="square" lIns="0" tIns="0" rIns="0" bIns="0" rtlCol="0" anchor="t">
            <a:spAutoFit/>
          </a:bodyPr>
          <a:lstStyle/>
          <a:p>
            <a:pPr marL="457200" indent="-457200" algn="just">
              <a:buFont typeface="Wingdings" panose="05000000000000000000" pitchFamily="2" charset="2"/>
              <a:buChar char="v"/>
            </a:pPr>
            <a:r>
              <a:rPr lang="en-US" sz="2995" dirty="0">
                <a:solidFill>
                  <a:srgbClr val="000000"/>
                </a:solidFill>
                <a:latin typeface="Alatsi"/>
              </a:rPr>
              <a:t>The White race generated the highest revenue, contributing 141 million to the hospital revenue , followed by African Americans with 110 million.</a:t>
            </a:r>
          </a:p>
          <a:p>
            <a:pPr algn="just"/>
            <a:endParaRPr lang="en-US" sz="2995" dirty="0">
              <a:solidFill>
                <a:srgbClr val="000000"/>
              </a:solidFill>
              <a:latin typeface="Alatsi"/>
            </a:endParaRPr>
          </a:p>
          <a:p>
            <a:pPr marL="457200" indent="-457200" algn="just">
              <a:buFont typeface="Wingdings" panose="05000000000000000000" pitchFamily="2" charset="2"/>
              <a:buChar char="v"/>
            </a:pPr>
            <a:r>
              <a:rPr lang="en-US" sz="2995" dirty="0">
                <a:solidFill>
                  <a:srgbClr val="000000"/>
                </a:solidFill>
                <a:latin typeface="Alatsi"/>
              </a:rPr>
              <a:t>The Native American demographic recorded the lowest revenue, contributing 30 million.</a:t>
            </a:r>
          </a:p>
        </p:txBody>
      </p:sp>
      <p:pic>
        <p:nvPicPr>
          <p:cNvPr id="4" name="Picture 3">
            <a:extLst>
              <a:ext uri="{FF2B5EF4-FFF2-40B4-BE49-F238E27FC236}">
                <a16:creationId xmlns:a16="http://schemas.microsoft.com/office/drawing/2014/main" id="{1B9FBC5C-08C6-0322-4DDF-38A6E88CE86A}"/>
              </a:ext>
            </a:extLst>
          </p:cNvPr>
          <p:cNvPicPr>
            <a:picLocks noChangeAspect="1"/>
          </p:cNvPicPr>
          <p:nvPr/>
        </p:nvPicPr>
        <p:blipFill>
          <a:blip r:embed="rId4"/>
          <a:stretch>
            <a:fillRect/>
          </a:stretch>
        </p:blipFill>
        <p:spPr>
          <a:xfrm>
            <a:off x="9064890" y="3400101"/>
            <a:ext cx="8502339" cy="4114800"/>
          </a:xfrm>
          <a:prstGeom prst="rect">
            <a:avLst/>
          </a:prstGeom>
        </p:spPr>
      </p:pic>
    </p:spTree>
    <p:extLst>
      <p:ext uri="{BB962C8B-B14F-4D97-AF65-F5344CB8AC3E}">
        <p14:creationId xmlns:p14="http://schemas.microsoft.com/office/powerpoint/2010/main" val="264505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AECDCA5-BBA1-6FDA-BE1D-7D9D2A56677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8DCF608-119B-5C52-62CD-949284CA44AC}"/>
              </a:ext>
            </a:extLst>
          </p:cNvPr>
          <p:cNvSpPr txBox="1"/>
          <p:nvPr/>
        </p:nvSpPr>
        <p:spPr>
          <a:xfrm>
            <a:off x="1360166" y="1336495"/>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rPr>
              <a:t>Total revenue by Gender </a:t>
            </a:r>
            <a:endParaRPr lang="en-US" sz="8499" dirty="0">
              <a:solidFill>
                <a:schemeClr val="tx2">
                  <a:lumMod val="75000"/>
                </a:schemeClr>
              </a:solidFill>
              <a:latin typeface="Alatsi"/>
              <a:sym typeface="Alatsi"/>
            </a:endParaRPr>
          </a:p>
        </p:txBody>
      </p:sp>
      <p:sp>
        <p:nvSpPr>
          <p:cNvPr id="21" name="AutoShape 21">
            <a:extLst>
              <a:ext uri="{FF2B5EF4-FFF2-40B4-BE49-F238E27FC236}">
                <a16:creationId xmlns:a16="http://schemas.microsoft.com/office/drawing/2014/main" id="{E0F0A631-4E88-0E96-D75B-8E4158402022}"/>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8115BDE7-B2EB-3843-82B6-B29743373268}"/>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959CB8A9-7268-3A42-773D-E5C62D7803A6}"/>
              </a:ext>
            </a:extLst>
          </p:cNvPr>
          <p:cNvGrpSpPr/>
          <p:nvPr/>
        </p:nvGrpSpPr>
        <p:grpSpPr>
          <a:xfrm>
            <a:off x="15859155" y="0"/>
            <a:ext cx="1562612" cy="1673225"/>
            <a:chOff x="0" y="0"/>
            <a:chExt cx="2083482" cy="2230967"/>
          </a:xfrm>
        </p:grpSpPr>
        <p:grpSp>
          <p:nvGrpSpPr>
            <p:cNvPr id="24" name="Group 24">
              <a:extLst>
                <a:ext uri="{FF2B5EF4-FFF2-40B4-BE49-F238E27FC236}">
                  <a16:creationId xmlns:a16="http://schemas.microsoft.com/office/drawing/2014/main" id="{FF19AFCF-BCBF-A766-18B6-BE61E02536C0}"/>
                </a:ext>
              </a:extLst>
            </p:cNvPr>
            <p:cNvGrpSpPr/>
            <p:nvPr/>
          </p:nvGrpSpPr>
          <p:grpSpPr>
            <a:xfrm>
              <a:off x="75599" y="0"/>
              <a:ext cx="1932284" cy="2230967"/>
              <a:chOff x="0" y="0"/>
              <a:chExt cx="703982" cy="812800"/>
            </a:xfrm>
          </p:grpSpPr>
          <p:sp>
            <p:nvSpPr>
              <p:cNvPr id="25" name="Freeform 25">
                <a:extLst>
                  <a:ext uri="{FF2B5EF4-FFF2-40B4-BE49-F238E27FC236}">
                    <a16:creationId xmlns:a16="http://schemas.microsoft.com/office/drawing/2014/main" id="{33001C69-69B6-330A-F0BD-A6BF217D55C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34F4F990-539D-48B4-F2AB-19C279054320}"/>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a:extLst>
                <a:ext uri="{FF2B5EF4-FFF2-40B4-BE49-F238E27FC236}">
                  <a16:creationId xmlns:a16="http://schemas.microsoft.com/office/drawing/2014/main" id="{C138D47E-ABDA-7737-8EC7-E4D3DD73E483}"/>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11</a:t>
              </a:r>
            </a:p>
          </p:txBody>
        </p:sp>
      </p:grpSp>
      <p:sp>
        <p:nvSpPr>
          <p:cNvPr id="28" name="Freeform 28">
            <a:extLst>
              <a:ext uri="{FF2B5EF4-FFF2-40B4-BE49-F238E27FC236}">
                <a16:creationId xmlns:a16="http://schemas.microsoft.com/office/drawing/2014/main" id="{496C3C8C-321E-7163-A7DA-8F247153A5A8}"/>
              </a:ext>
            </a:extLst>
          </p:cNvPr>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4">
            <a:extLst>
              <a:ext uri="{FF2B5EF4-FFF2-40B4-BE49-F238E27FC236}">
                <a16:creationId xmlns:a16="http://schemas.microsoft.com/office/drawing/2014/main" id="{D39561DE-2608-03AB-5C7B-1515A799E423}"/>
              </a:ext>
            </a:extLst>
          </p:cNvPr>
          <p:cNvGrpSpPr/>
          <p:nvPr/>
        </p:nvGrpSpPr>
        <p:grpSpPr>
          <a:xfrm>
            <a:off x="9475466" y="3291856"/>
            <a:ext cx="7737429" cy="4421131"/>
            <a:chOff x="0" y="0"/>
            <a:chExt cx="1939142" cy="1164413"/>
          </a:xfrm>
        </p:grpSpPr>
        <p:sp>
          <p:nvSpPr>
            <p:cNvPr id="12" name="Freeform 5">
              <a:extLst>
                <a:ext uri="{FF2B5EF4-FFF2-40B4-BE49-F238E27FC236}">
                  <a16:creationId xmlns:a16="http://schemas.microsoft.com/office/drawing/2014/main" id="{CC36E32E-0607-02ED-BA55-57DCBB42667E}"/>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3" name="TextBox 6">
              <a:extLst>
                <a:ext uri="{FF2B5EF4-FFF2-40B4-BE49-F238E27FC236}">
                  <a16:creationId xmlns:a16="http://schemas.microsoft.com/office/drawing/2014/main" id="{1B4BCEAB-B2F4-5C59-7908-0C12ECFE6A62}"/>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14" name="TextBox 7">
            <a:extLst>
              <a:ext uri="{FF2B5EF4-FFF2-40B4-BE49-F238E27FC236}">
                <a16:creationId xmlns:a16="http://schemas.microsoft.com/office/drawing/2014/main" id="{C96AABA5-0807-3EB3-A153-44093FFB0BAF}"/>
              </a:ext>
            </a:extLst>
          </p:cNvPr>
          <p:cNvSpPr txBox="1"/>
          <p:nvPr/>
        </p:nvSpPr>
        <p:spPr>
          <a:xfrm>
            <a:off x="9662839" y="3730677"/>
            <a:ext cx="7362681" cy="3687163"/>
          </a:xfrm>
          <a:prstGeom prst="rect">
            <a:avLst/>
          </a:prstGeom>
        </p:spPr>
        <p:txBody>
          <a:bodyPr wrap="square" lIns="0" tIns="0" rIns="0" bIns="0" rtlCol="0" anchor="t">
            <a:spAutoFit/>
          </a:bodyPr>
          <a:lstStyle/>
          <a:p>
            <a:pPr marL="457200" indent="-457200">
              <a:buFont typeface="Wingdings" panose="05000000000000000000" pitchFamily="2" charset="2"/>
              <a:buChar char="v"/>
            </a:pPr>
            <a:r>
              <a:rPr lang="en-US" sz="2995" dirty="0">
                <a:solidFill>
                  <a:srgbClr val="000000"/>
                </a:solidFill>
                <a:latin typeface="Alatsi"/>
              </a:rPr>
              <a:t>The Males generated the highest revenue, contributing 263.9 million (51.82%).</a:t>
            </a:r>
          </a:p>
          <a:p>
            <a:endParaRPr lang="en-US" sz="2995" dirty="0">
              <a:solidFill>
                <a:srgbClr val="000000"/>
              </a:solidFill>
              <a:latin typeface="Alatsi"/>
            </a:endParaRPr>
          </a:p>
          <a:p>
            <a:pPr marL="457200" indent="-457200">
              <a:buFont typeface="Wingdings" panose="05000000000000000000" pitchFamily="2" charset="2"/>
              <a:buChar char="v"/>
            </a:pPr>
            <a:r>
              <a:rPr lang="en-US" sz="2995" dirty="0">
                <a:solidFill>
                  <a:srgbClr val="000000"/>
                </a:solidFill>
                <a:latin typeface="Alatsi"/>
              </a:rPr>
              <a:t> Followed by Females with 244.3 million (47.97%).</a:t>
            </a:r>
          </a:p>
          <a:p>
            <a:endParaRPr lang="en-US" sz="2995" dirty="0">
              <a:solidFill>
                <a:srgbClr val="000000"/>
              </a:solidFill>
              <a:latin typeface="Alatsi"/>
            </a:endParaRPr>
          </a:p>
          <a:p>
            <a:pPr marL="457200" indent="-457200">
              <a:buFont typeface="Wingdings" panose="05000000000000000000" pitchFamily="2" charset="2"/>
              <a:buChar char="v"/>
            </a:pPr>
            <a:r>
              <a:rPr lang="en-US" sz="2995" dirty="0">
                <a:solidFill>
                  <a:srgbClr val="000000"/>
                </a:solidFill>
                <a:latin typeface="Alatsi"/>
              </a:rPr>
              <a:t>The NC (Not Categorized) category contributed the remaining 1 million.</a:t>
            </a:r>
          </a:p>
        </p:txBody>
      </p:sp>
      <p:pic>
        <p:nvPicPr>
          <p:cNvPr id="5" name="Picture 4">
            <a:extLst>
              <a:ext uri="{FF2B5EF4-FFF2-40B4-BE49-F238E27FC236}">
                <a16:creationId xmlns:a16="http://schemas.microsoft.com/office/drawing/2014/main" id="{D84DAAC4-0F47-E786-7472-ECDA002B5C85}"/>
              </a:ext>
            </a:extLst>
          </p:cNvPr>
          <p:cNvPicPr>
            <a:picLocks noChangeAspect="1"/>
          </p:cNvPicPr>
          <p:nvPr/>
        </p:nvPicPr>
        <p:blipFill>
          <a:blip r:embed="rId4"/>
          <a:stretch>
            <a:fillRect/>
          </a:stretch>
        </p:blipFill>
        <p:spPr>
          <a:xfrm>
            <a:off x="1456333" y="3481148"/>
            <a:ext cx="6248400" cy="4186222"/>
          </a:xfrm>
          <a:prstGeom prst="rect">
            <a:avLst/>
          </a:prstGeom>
        </p:spPr>
      </p:pic>
    </p:spTree>
    <p:extLst>
      <p:ext uri="{BB962C8B-B14F-4D97-AF65-F5344CB8AC3E}">
        <p14:creationId xmlns:p14="http://schemas.microsoft.com/office/powerpoint/2010/main" val="109955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1BF5DC5C-3FDB-98EB-CD30-66C93176C59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F5F0368-21A3-59A4-538D-10ABEB9571BE}"/>
              </a:ext>
            </a:extLst>
          </p:cNvPr>
          <p:cNvSpPr txBox="1"/>
          <p:nvPr/>
        </p:nvSpPr>
        <p:spPr>
          <a:xfrm>
            <a:off x="1360166" y="1336495"/>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rPr>
              <a:t>Patient Visit by Month </a:t>
            </a:r>
            <a:endParaRPr lang="en-US" sz="8499" dirty="0">
              <a:solidFill>
                <a:schemeClr val="tx2">
                  <a:lumMod val="75000"/>
                </a:schemeClr>
              </a:solidFill>
              <a:latin typeface="Alatsi"/>
              <a:sym typeface="Alatsi"/>
            </a:endParaRPr>
          </a:p>
        </p:txBody>
      </p:sp>
      <p:sp>
        <p:nvSpPr>
          <p:cNvPr id="21" name="AutoShape 21">
            <a:extLst>
              <a:ext uri="{FF2B5EF4-FFF2-40B4-BE49-F238E27FC236}">
                <a16:creationId xmlns:a16="http://schemas.microsoft.com/office/drawing/2014/main" id="{EDEF9324-FF1B-3304-1ED3-F4B0B6FE1BF5}"/>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0A652E64-DF72-CAAD-A478-D18D81273897}"/>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5A7C50B6-FC99-D023-4A18-CE0C92B6B01E}"/>
              </a:ext>
            </a:extLst>
          </p:cNvPr>
          <p:cNvGrpSpPr/>
          <p:nvPr/>
        </p:nvGrpSpPr>
        <p:grpSpPr>
          <a:xfrm>
            <a:off x="15859155" y="0"/>
            <a:ext cx="1562612" cy="1673225"/>
            <a:chOff x="0" y="0"/>
            <a:chExt cx="2083482" cy="2230967"/>
          </a:xfrm>
        </p:grpSpPr>
        <p:grpSp>
          <p:nvGrpSpPr>
            <p:cNvPr id="24" name="Group 24">
              <a:extLst>
                <a:ext uri="{FF2B5EF4-FFF2-40B4-BE49-F238E27FC236}">
                  <a16:creationId xmlns:a16="http://schemas.microsoft.com/office/drawing/2014/main" id="{B73C2562-CB93-4CF2-36CB-306E7ACE6573}"/>
                </a:ext>
              </a:extLst>
            </p:cNvPr>
            <p:cNvGrpSpPr/>
            <p:nvPr/>
          </p:nvGrpSpPr>
          <p:grpSpPr>
            <a:xfrm>
              <a:off x="75599" y="0"/>
              <a:ext cx="1932284" cy="2230967"/>
              <a:chOff x="0" y="0"/>
              <a:chExt cx="703982" cy="812800"/>
            </a:xfrm>
          </p:grpSpPr>
          <p:sp>
            <p:nvSpPr>
              <p:cNvPr id="25" name="Freeform 25">
                <a:extLst>
                  <a:ext uri="{FF2B5EF4-FFF2-40B4-BE49-F238E27FC236}">
                    <a16:creationId xmlns:a16="http://schemas.microsoft.com/office/drawing/2014/main" id="{77B74C93-A01C-1FD2-5420-05FE5561E00E}"/>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8175D8D6-6A67-A6CB-E483-97623FB17B79}"/>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a:extLst>
                <a:ext uri="{FF2B5EF4-FFF2-40B4-BE49-F238E27FC236}">
                  <a16:creationId xmlns:a16="http://schemas.microsoft.com/office/drawing/2014/main" id="{6A39F8AD-CFB9-6461-14BD-E7FD85304B1F}"/>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12</a:t>
              </a:r>
            </a:p>
          </p:txBody>
        </p:sp>
      </p:grpSp>
      <p:sp>
        <p:nvSpPr>
          <p:cNvPr id="28" name="Freeform 28">
            <a:extLst>
              <a:ext uri="{FF2B5EF4-FFF2-40B4-BE49-F238E27FC236}">
                <a16:creationId xmlns:a16="http://schemas.microsoft.com/office/drawing/2014/main" id="{205F55AE-F541-DBEA-B5E7-5AD1147156CF}"/>
              </a:ext>
            </a:extLst>
          </p:cNvPr>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4">
            <a:extLst>
              <a:ext uri="{FF2B5EF4-FFF2-40B4-BE49-F238E27FC236}">
                <a16:creationId xmlns:a16="http://schemas.microsoft.com/office/drawing/2014/main" id="{C5EEDE73-9AF6-D359-D12D-B9781CFC61F6}"/>
              </a:ext>
            </a:extLst>
          </p:cNvPr>
          <p:cNvGrpSpPr/>
          <p:nvPr/>
        </p:nvGrpSpPr>
        <p:grpSpPr>
          <a:xfrm>
            <a:off x="9475466" y="3009900"/>
            <a:ext cx="7737429" cy="5638800"/>
            <a:chOff x="0" y="0"/>
            <a:chExt cx="1939142" cy="1164413"/>
          </a:xfrm>
        </p:grpSpPr>
        <p:sp>
          <p:nvSpPr>
            <p:cNvPr id="12" name="Freeform 5">
              <a:extLst>
                <a:ext uri="{FF2B5EF4-FFF2-40B4-BE49-F238E27FC236}">
                  <a16:creationId xmlns:a16="http://schemas.microsoft.com/office/drawing/2014/main" id="{8F570292-D0BD-66D1-B373-52A0300C5F2E}"/>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3" name="TextBox 6">
              <a:extLst>
                <a:ext uri="{FF2B5EF4-FFF2-40B4-BE49-F238E27FC236}">
                  <a16:creationId xmlns:a16="http://schemas.microsoft.com/office/drawing/2014/main" id="{CBEBD0E7-8D30-8EC2-BD3E-2F9D07A84F6D}"/>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14" name="TextBox 7">
            <a:extLst>
              <a:ext uri="{FF2B5EF4-FFF2-40B4-BE49-F238E27FC236}">
                <a16:creationId xmlns:a16="http://schemas.microsoft.com/office/drawing/2014/main" id="{A54A41E9-7589-A9B0-6076-3A9F26C6413A}"/>
              </a:ext>
            </a:extLst>
          </p:cNvPr>
          <p:cNvSpPr txBox="1"/>
          <p:nvPr/>
        </p:nvSpPr>
        <p:spPr>
          <a:xfrm>
            <a:off x="9662839" y="3156437"/>
            <a:ext cx="7362681" cy="5402184"/>
          </a:xfrm>
          <a:prstGeom prst="rect">
            <a:avLst/>
          </a:prstGeom>
        </p:spPr>
        <p:txBody>
          <a:bodyPr wrap="square" lIns="0" tIns="0" rIns="0" bIns="0" rtlCol="0" anchor="t">
            <a:spAutoFit/>
          </a:bodyPr>
          <a:lstStyle/>
          <a:p>
            <a:pPr marL="457200" lvl="0" indent="-457200" algn="just">
              <a:lnSpc>
                <a:spcPct val="107000"/>
              </a:lnSpc>
              <a:buFont typeface="Wingdings" panose="05000000000000000000" pitchFamily="2" charset="2"/>
              <a:buChar char="v"/>
            </a:pPr>
            <a:r>
              <a:rPr lang="en-IN" sz="2995" dirty="0">
                <a:solidFill>
                  <a:srgbClr val="000000"/>
                </a:solidFill>
                <a:latin typeface="Alatsi"/>
              </a:rPr>
              <a:t>August was the month with the most visit(1024) and February was the month with the least(431). </a:t>
            </a:r>
          </a:p>
          <a:p>
            <a:pPr lvl="0" algn="just">
              <a:lnSpc>
                <a:spcPct val="107000"/>
              </a:lnSpc>
            </a:pPr>
            <a:endParaRPr lang="en-IN" sz="2995" dirty="0">
              <a:solidFill>
                <a:srgbClr val="000000"/>
              </a:solidFill>
              <a:latin typeface="Alatsi"/>
            </a:endParaRPr>
          </a:p>
          <a:p>
            <a:pPr marL="457200" lvl="0" indent="-457200" algn="just">
              <a:lnSpc>
                <a:spcPct val="107000"/>
              </a:lnSpc>
              <a:buFont typeface="Wingdings" panose="05000000000000000000" pitchFamily="2" charset="2"/>
              <a:buChar char="v"/>
            </a:pPr>
            <a:r>
              <a:rPr lang="en-IN" sz="2995" dirty="0">
                <a:solidFill>
                  <a:srgbClr val="000000"/>
                </a:solidFill>
                <a:latin typeface="Alatsi"/>
              </a:rPr>
              <a:t>There is a high volume of patients all through April to October and then a sharp decline in November. </a:t>
            </a:r>
          </a:p>
          <a:p>
            <a:pPr lvl="0" algn="just">
              <a:lnSpc>
                <a:spcPct val="107000"/>
              </a:lnSpc>
            </a:pPr>
            <a:endParaRPr lang="en-IN" sz="2995" dirty="0">
              <a:solidFill>
                <a:srgbClr val="000000"/>
              </a:solidFill>
              <a:latin typeface="Alatsi"/>
            </a:endParaRPr>
          </a:p>
          <a:p>
            <a:pPr marL="457200" lvl="0" indent="-457200" algn="just">
              <a:lnSpc>
                <a:spcPct val="107000"/>
              </a:lnSpc>
              <a:buFont typeface="Wingdings" panose="05000000000000000000" pitchFamily="2" charset="2"/>
              <a:buChar char="v"/>
            </a:pPr>
            <a:r>
              <a:rPr lang="en-IN" sz="2995" dirty="0">
                <a:solidFill>
                  <a:srgbClr val="000000"/>
                </a:solidFill>
                <a:latin typeface="Alatsi"/>
              </a:rPr>
              <a:t>Start of the year (January – March) and end of year (November – December) has low volume of patients. </a:t>
            </a:r>
          </a:p>
        </p:txBody>
      </p:sp>
      <p:pic>
        <p:nvPicPr>
          <p:cNvPr id="3" name="Picture 2">
            <a:extLst>
              <a:ext uri="{FF2B5EF4-FFF2-40B4-BE49-F238E27FC236}">
                <a16:creationId xmlns:a16="http://schemas.microsoft.com/office/drawing/2014/main" id="{230F677C-2442-A7B4-6BDA-B78023128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3533473"/>
            <a:ext cx="8686800" cy="4081570"/>
          </a:xfrm>
          <a:prstGeom prst="rect">
            <a:avLst/>
          </a:prstGeom>
        </p:spPr>
      </p:pic>
    </p:spTree>
    <p:extLst>
      <p:ext uri="{BB962C8B-B14F-4D97-AF65-F5344CB8AC3E}">
        <p14:creationId xmlns:p14="http://schemas.microsoft.com/office/powerpoint/2010/main" val="35653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A008F11-A3B4-F49E-582A-3954684B30B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BC15068-1D6E-EFE8-ABBA-DA400E451641}"/>
              </a:ext>
            </a:extLst>
          </p:cNvPr>
          <p:cNvSpPr txBox="1"/>
          <p:nvPr/>
        </p:nvSpPr>
        <p:spPr>
          <a:xfrm>
            <a:off x="829836" y="1015363"/>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rPr>
              <a:t>Count of Doctors by Department </a:t>
            </a:r>
            <a:endParaRPr lang="en-US" sz="8499" dirty="0">
              <a:solidFill>
                <a:schemeClr val="tx2">
                  <a:lumMod val="75000"/>
                </a:schemeClr>
              </a:solidFill>
              <a:latin typeface="Alatsi"/>
              <a:sym typeface="Alatsi"/>
            </a:endParaRPr>
          </a:p>
        </p:txBody>
      </p:sp>
      <p:sp>
        <p:nvSpPr>
          <p:cNvPr id="21" name="AutoShape 21">
            <a:extLst>
              <a:ext uri="{FF2B5EF4-FFF2-40B4-BE49-F238E27FC236}">
                <a16:creationId xmlns:a16="http://schemas.microsoft.com/office/drawing/2014/main" id="{2875423B-6797-5C7C-83E4-B46F10CE4A46}"/>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C83C8970-65F7-C073-549B-C7A2DB61CF14}"/>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37347D69-3A30-74B6-A929-34DF05051B01}"/>
              </a:ext>
            </a:extLst>
          </p:cNvPr>
          <p:cNvGrpSpPr/>
          <p:nvPr/>
        </p:nvGrpSpPr>
        <p:grpSpPr>
          <a:xfrm>
            <a:off x="15915854" y="-98041"/>
            <a:ext cx="2323615" cy="1812895"/>
            <a:chOff x="75599" y="-130721"/>
            <a:chExt cx="3098152" cy="2417193"/>
          </a:xfrm>
        </p:grpSpPr>
        <p:grpSp>
          <p:nvGrpSpPr>
            <p:cNvPr id="24" name="Group 24">
              <a:extLst>
                <a:ext uri="{FF2B5EF4-FFF2-40B4-BE49-F238E27FC236}">
                  <a16:creationId xmlns:a16="http://schemas.microsoft.com/office/drawing/2014/main" id="{059DE1C6-575C-FAB9-8EA5-894796D568A2}"/>
                </a:ext>
              </a:extLst>
            </p:cNvPr>
            <p:cNvGrpSpPr/>
            <p:nvPr/>
          </p:nvGrpSpPr>
          <p:grpSpPr>
            <a:xfrm>
              <a:off x="75599" y="-130721"/>
              <a:ext cx="3022554" cy="2417193"/>
              <a:chOff x="0" y="-47625"/>
              <a:chExt cx="1101196" cy="880647"/>
            </a:xfrm>
          </p:grpSpPr>
          <p:sp>
            <p:nvSpPr>
              <p:cNvPr id="25" name="Freeform 25">
                <a:extLst>
                  <a:ext uri="{FF2B5EF4-FFF2-40B4-BE49-F238E27FC236}">
                    <a16:creationId xmlns:a16="http://schemas.microsoft.com/office/drawing/2014/main" id="{E7E6DE28-25CE-8FDB-CF10-A27FD038131E}"/>
                  </a:ext>
                </a:extLst>
              </p:cNvPr>
              <p:cNvSpPr/>
              <p:nvPr/>
            </p:nvSpPr>
            <p:spPr>
              <a:xfrm>
                <a:off x="397214" y="20222"/>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FF1E74D2-2D44-B108-AAAA-2D1EA8254825}"/>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a:extLst>
                <a:ext uri="{FF2B5EF4-FFF2-40B4-BE49-F238E27FC236}">
                  <a16:creationId xmlns:a16="http://schemas.microsoft.com/office/drawing/2014/main" id="{C79ADF2B-E1B7-6E48-1BA9-54F18C5DF67B}"/>
                </a:ext>
              </a:extLst>
            </p:cNvPr>
            <p:cNvSpPr txBox="1"/>
            <p:nvPr/>
          </p:nvSpPr>
          <p:spPr>
            <a:xfrm>
              <a:off x="1090269" y="56990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13</a:t>
              </a:r>
            </a:p>
          </p:txBody>
        </p:sp>
      </p:grpSp>
      <p:sp>
        <p:nvSpPr>
          <p:cNvPr id="28" name="Freeform 28">
            <a:extLst>
              <a:ext uri="{FF2B5EF4-FFF2-40B4-BE49-F238E27FC236}">
                <a16:creationId xmlns:a16="http://schemas.microsoft.com/office/drawing/2014/main" id="{5735618D-0EA1-91AC-74F6-95BA2643C9AC}"/>
              </a:ext>
            </a:extLst>
          </p:cNvPr>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4">
            <a:extLst>
              <a:ext uri="{FF2B5EF4-FFF2-40B4-BE49-F238E27FC236}">
                <a16:creationId xmlns:a16="http://schemas.microsoft.com/office/drawing/2014/main" id="{D403A4B1-1359-596D-BF6A-3431CC6859FD}"/>
              </a:ext>
            </a:extLst>
          </p:cNvPr>
          <p:cNvGrpSpPr/>
          <p:nvPr/>
        </p:nvGrpSpPr>
        <p:grpSpPr>
          <a:xfrm>
            <a:off x="887733" y="2919821"/>
            <a:ext cx="7737429" cy="5328829"/>
            <a:chOff x="0" y="0"/>
            <a:chExt cx="1939142" cy="1164413"/>
          </a:xfrm>
        </p:grpSpPr>
        <p:sp>
          <p:nvSpPr>
            <p:cNvPr id="12" name="Freeform 5">
              <a:extLst>
                <a:ext uri="{FF2B5EF4-FFF2-40B4-BE49-F238E27FC236}">
                  <a16:creationId xmlns:a16="http://schemas.microsoft.com/office/drawing/2014/main" id="{A5D1786D-F4E2-0AB3-24A8-D4F8819BF131}"/>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3" name="TextBox 6">
              <a:extLst>
                <a:ext uri="{FF2B5EF4-FFF2-40B4-BE49-F238E27FC236}">
                  <a16:creationId xmlns:a16="http://schemas.microsoft.com/office/drawing/2014/main" id="{4D1C9FAC-5690-3262-B1F5-ABA68217A4E1}"/>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pic>
        <p:nvPicPr>
          <p:cNvPr id="5" name="Picture 4">
            <a:extLst>
              <a:ext uri="{FF2B5EF4-FFF2-40B4-BE49-F238E27FC236}">
                <a16:creationId xmlns:a16="http://schemas.microsoft.com/office/drawing/2014/main" id="{57806926-A8D2-3B18-5888-A1C8D2A7B4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169" y="2420271"/>
            <a:ext cx="5630267" cy="3076784"/>
          </a:xfrm>
          <a:prstGeom prst="rect">
            <a:avLst/>
          </a:prstGeom>
        </p:spPr>
      </p:pic>
      <p:pic>
        <p:nvPicPr>
          <p:cNvPr id="6" name="Picture 5">
            <a:extLst>
              <a:ext uri="{FF2B5EF4-FFF2-40B4-BE49-F238E27FC236}">
                <a16:creationId xmlns:a16="http://schemas.microsoft.com/office/drawing/2014/main" id="{C82A5CF7-3DE3-0C45-C871-2D25798FD5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68200" y="5565184"/>
            <a:ext cx="4466940" cy="3131877"/>
          </a:xfrm>
          <a:prstGeom prst="rect">
            <a:avLst/>
          </a:prstGeom>
        </p:spPr>
      </p:pic>
      <p:sp>
        <p:nvSpPr>
          <p:cNvPr id="7" name="TextBox 7">
            <a:extLst>
              <a:ext uri="{FF2B5EF4-FFF2-40B4-BE49-F238E27FC236}">
                <a16:creationId xmlns:a16="http://schemas.microsoft.com/office/drawing/2014/main" id="{6E61D520-11BD-03B2-54BC-2122B04A60CA}"/>
              </a:ext>
            </a:extLst>
          </p:cNvPr>
          <p:cNvSpPr txBox="1"/>
          <p:nvPr/>
        </p:nvSpPr>
        <p:spPr>
          <a:xfrm>
            <a:off x="1075106" y="3335085"/>
            <a:ext cx="7362681" cy="5402184"/>
          </a:xfrm>
          <a:prstGeom prst="rect">
            <a:avLst/>
          </a:prstGeom>
        </p:spPr>
        <p:txBody>
          <a:bodyPr wrap="square" lIns="0" tIns="0" rIns="0" bIns="0" rtlCol="0" anchor="t">
            <a:spAutoFit/>
          </a:bodyPr>
          <a:lstStyle/>
          <a:p>
            <a:pPr marL="457200" indent="-457200" algn="just">
              <a:lnSpc>
                <a:spcPct val="107000"/>
              </a:lnSpc>
              <a:buFont typeface="Wingdings" panose="05000000000000000000" pitchFamily="2" charset="2"/>
              <a:buChar char="v"/>
            </a:pPr>
            <a:r>
              <a:rPr lang="en-IN" sz="2995" dirty="0">
                <a:solidFill>
                  <a:srgbClr val="000000"/>
                </a:solidFill>
                <a:latin typeface="Alatsi"/>
              </a:rPr>
              <a:t>General Practices gets the highest amount of visits with 7,240.</a:t>
            </a:r>
          </a:p>
          <a:p>
            <a:pPr marL="457200" indent="-457200" algn="just">
              <a:lnSpc>
                <a:spcPct val="107000"/>
              </a:lnSpc>
              <a:buFont typeface="Wingdings" panose="05000000000000000000" pitchFamily="2" charset="2"/>
              <a:buChar char="v"/>
            </a:pPr>
            <a:endParaRPr lang="en-IN" sz="2995" dirty="0">
              <a:solidFill>
                <a:srgbClr val="000000"/>
              </a:solidFill>
              <a:latin typeface="Alatsi"/>
            </a:endParaRPr>
          </a:p>
          <a:p>
            <a:pPr marL="457200" indent="-457200" algn="just">
              <a:lnSpc>
                <a:spcPct val="107000"/>
              </a:lnSpc>
              <a:buFont typeface="Wingdings" panose="05000000000000000000" pitchFamily="2" charset="2"/>
              <a:buChar char="v"/>
            </a:pPr>
            <a:r>
              <a:rPr lang="en-IN" sz="2995" dirty="0">
                <a:solidFill>
                  <a:srgbClr val="000000"/>
                </a:solidFill>
                <a:latin typeface="Alatsi"/>
              </a:rPr>
              <a:t>Even </a:t>
            </a:r>
            <a:r>
              <a:rPr lang="en-IN" sz="2995" dirty="0" err="1">
                <a:solidFill>
                  <a:srgbClr val="000000"/>
                </a:solidFill>
                <a:latin typeface="Alatsi"/>
              </a:rPr>
              <a:t>Orthopedics</a:t>
            </a:r>
            <a:r>
              <a:rPr lang="en-IN" sz="2995" dirty="0">
                <a:solidFill>
                  <a:srgbClr val="000000"/>
                </a:solidFill>
                <a:latin typeface="Alatsi"/>
              </a:rPr>
              <a:t> which comes in at 2nd place with 995 visits is no-where near that. </a:t>
            </a:r>
          </a:p>
          <a:p>
            <a:pPr marL="457200" indent="-457200" algn="just">
              <a:lnSpc>
                <a:spcPct val="107000"/>
              </a:lnSpc>
              <a:buFont typeface="Wingdings" panose="05000000000000000000" pitchFamily="2" charset="2"/>
              <a:buChar char="v"/>
            </a:pPr>
            <a:endParaRPr lang="en-IN" sz="2995" dirty="0">
              <a:solidFill>
                <a:srgbClr val="000000"/>
              </a:solidFill>
              <a:latin typeface="Alatsi"/>
            </a:endParaRPr>
          </a:p>
          <a:p>
            <a:pPr marL="457200" indent="-457200" algn="just">
              <a:lnSpc>
                <a:spcPct val="107000"/>
              </a:lnSpc>
              <a:buFont typeface="Wingdings" panose="05000000000000000000" pitchFamily="2" charset="2"/>
              <a:buChar char="v"/>
            </a:pPr>
            <a:r>
              <a:rPr lang="en-IN" sz="2995" dirty="0">
                <a:solidFill>
                  <a:srgbClr val="000000"/>
                </a:solidFill>
                <a:latin typeface="Alatsi"/>
              </a:rPr>
              <a:t>But General Practise Department have only 3 doctors.</a:t>
            </a:r>
          </a:p>
          <a:p>
            <a:pPr marL="457200" indent="-457200" algn="just">
              <a:lnSpc>
                <a:spcPct val="107000"/>
              </a:lnSpc>
              <a:buFont typeface="Wingdings" panose="05000000000000000000" pitchFamily="2" charset="2"/>
              <a:buChar char="v"/>
            </a:pPr>
            <a:endParaRPr lang="en-IN" sz="2995" dirty="0">
              <a:solidFill>
                <a:srgbClr val="000000"/>
              </a:solidFill>
              <a:latin typeface="Alatsi"/>
            </a:endParaRPr>
          </a:p>
          <a:p>
            <a:pPr marL="457200" lvl="0" indent="-457200" algn="just">
              <a:lnSpc>
                <a:spcPct val="107000"/>
              </a:lnSpc>
              <a:buFont typeface="Wingdings" panose="05000000000000000000" pitchFamily="2" charset="2"/>
              <a:buChar char="v"/>
            </a:pPr>
            <a:endParaRPr lang="en-IN" sz="2995" dirty="0">
              <a:solidFill>
                <a:srgbClr val="000000"/>
              </a:solidFill>
              <a:latin typeface="Alatsi"/>
            </a:endParaRPr>
          </a:p>
        </p:txBody>
      </p:sp>
    </p:spTree>
    <p:extLst>
      <p:ext uri="{BB962C8B-B14F-4D97-AF65-F5344CB8AC3E}">
        <p14:creationId xmlns:p14="http://schemas.microsoft.com/office/powerpoint/2010/main" val="19875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BB932CA-97C8-412E-5238-A945A625A36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9EE8D14-867E-F3AF-316C-620E414EAC8B}"/>
              </a:ext>
            </a:extLst>
          </p:cNvPr>
          <p:cNvSpPr txBox="1"/>
          <p:nvPr/>
        </p:nvSpPr>
        <p:spPr>
          <a:xfrm>
            <a:off x="829836" y="1015363"/>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Hospital Profit </a:t>
            </a:r>
          </a:p>
        </p:txBody>
      </p:sp>
      <p:sp>
        <p:nvSpPr>
          <p:cNvPr id="21" name="AutoShape 21">
            <a:extLst>
              <a:ext uri="{FF2B5EF4-FFF2-40B4-BE49-F238E27FC236}">
                <a16:creationId xmlns:a16="http://schemas.microsoft.com/office/drawing/2014/main" id="{7E5C1608-9E72-771F-8FA8-7B3F7211374B}"/>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840BE94F-CA07-337A-BAE3-A42B3438BA19}"/>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4A18CB5A-CE0D-F995-6F0F-500E9E943FEF}"/>
              </a:ext>
            </a:extLst>
          </p:cNvPr>
          <p:cNvGrpSpPr/>
          <p:nvPr/>
        </p:nvGrpSpPr>
        <p:grpSpPr>
          <a:xfrm>
            <a:off x="15915854" y="-98041"/>
            <a:ext cx="2323615" cy="1812895"/>
            <a:chOff x="75599" y="-130721"/>
            <a:chExt cx="3098152" cy="2417193"/>
          </a:xfrm>
        </p:grpSpPr>
        <p:grpSp>
          <p:nvGrpSpPr>
            <p:cNvPr id="24" name="Group 24">
              <a:extLst>
                <a:ext uri="{FF2B5EF4-FFF2-40B4-BE49-F238E27FC236}">
                  <a16:creationId xmlns:a16="http://schemas.microsoft.com/office/drawing/2014/main" id="{29799136-A33E-489D-09BE-FA54644293C5}"/>
                </a:ext>
              </a:extLst>
            </p:cNvPr>
            <p:cNvGrpSpPr/>
            <p:nvPr/>
          </p:nvGrpSpPr>
          <p:grpSpPr>
            <a:xfrm>
              <a:off x="75599" y="-130721"/>
              <a:ext cx="3022554" cy="2417193"/>
              <a:chOff x="0" y="-47625"/>
              <a:chExt cx="1101196" cy="880647"/>
            </a:xfrm>
          </p:grpSpPr>
          <p:sp>
            <p:nvSpPr>
              <p:cNvPr id="25" name="Freeform 25">
                <a:extLst>
                  <a:ext uri="{FF2B5EF4-FFF2-40B4-BE49-F238E27FC236}">
                    <a16:creationId xmlns:a16="http://schemas.microsoft.com/office/drawing/2014/main" id="{7FABDC3B-9127-637D-E603-5C660A6E8A93}"/>
                  </a:ext>
                </a:extLst>
              </p:cNvPr>
              <p:cNvSpPr/>
              <p:nvPr/>
            </p:nvSpPr>
            <p:spPr>
              <a:xfrm>
                <a:off x="397214" y="20222"/>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7DC10DCE-9128-878A-F9BD-3A2C0B7CD18E}"/>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a:extLst>
                <a:ext uri="{FF2B5EF4-FFF2-40B4-BE49-F238E27FC236}">
                  <a16:creationId xmlns:a16="http://schemas.microsoft.com/office/drawing/2014/main" id="{C5F072EC-DA0E-2EC0-E724-35BB4873150C}"/>
                </a:ext>
              </a:extLst>
            </p:cNvPr>
            <p:cNvSpPr txBox="1"/>
            <p:nvPr/>
          </p:nvSpPr>
          <p:spPr>
            <a:xfrm>
              <a:off x="1090269" y="56990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14</a:t>
              </a:r>
            </a:p>
          </p:txBody>
        </p:sp>
      </p:grpSp>
      <p:sp>
        <p:nvSpPr>
          <p:cNvPr id="28" name="Freeform 28">
            <a:extLst>
              <a:ext uri="{FF2B5EF4-FFF2-40B4-BE49-F238E27FC236}">
                <a16:creationId xmlns:a16="http://schemas.microsoft.com/office/drawing/2014/main" id="{4FC74436-75E9-5775-E6B4-05D11EEFAEAD}"/>
              </a:ext>
            </a:extLst>
          </p:cNvPr>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4">
            <a:extLst>
              <a:ext uri="{FF2B5EF4-FFF2-40B4-BE49-F238E27FC236}">
                <a16:creationId xmlns:a16="http://schemas.microsoft.com/office/drawing/2014/main" id="{0F1DB4D8-3DC3-3213-CF98-5D1F338BD1FD}"/>
              </a:ext>
            </a:extLst>
          </p:cNvPr>
          <p:cNvGrpSpPr/>
          <p:nvPr/>
        </p:nvGrpSpPr>
        <p:grpSpPr>
          <a:xfrm>
            <a:off x="887733" y="2919821"/>
            <a:ext cx="7737429" cy="5328829"/>
            <a:chOff x="0" y="0"/>
            <a:chExt cx="1939142" cy="1164413"/>
          </a:xfrm>
        </p:grpSpPr>
        <p:sp>
          <p:nvSpPr>
            <p:cNvPr id="12" name="Freeform 5">
              <a:extLst>
                <a:ext uri="{FF2B5EF4-FFF2-40B4-BE49-F238E27FC236}">
                  <a16:creationId xmlns:a16="http://schemas.microsoft.com/office/drawing/2014/main" id="{5DDC8874-A212-BE74-0D94-CDEF55784E82}"/>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3" name="TextBox 6">
              <a:extLst>
                <a:ext uri="{FF2B5EF4-FFF2-40B4-BE49-F238E27FC236}">
                  <a16:creationId xmlns:a16="http://schemas.microsoft.com/office/drawing/2014/main" id="{38048B5F-0983-83F1-B023-FE6EEC6E3907}"/>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EC3181DD-6186-F726-1D50-3FC4B75CB5EE}"/>
              </a:ext>
            </a:extLst>
          </p:cNvPr>
          <p:cNvSpPr txBox="1"/>
          <p:nvPr/>
        </p:nvSpPr>
        <p:spPr>
          <a:xfrm>
            <a:off x="1075106" y="3118316"/>
            <a:ext cx="7362681" cy="5997924"/>
          </a:xfrm>
          <a:prstGeom prst="rect">
            <a:avLst/>
          </a:prstGeom>
        </p:spPr>
        <p:txBody>
          <a:bodyPr wrap="square" lIns="0" tIns="0" rIns="0" bIns="0" rtlCol="0" anchor="t">
            <a:spAutoFit/>
          </a:bodyPr>
          <a:lstStyle/>
          <a:p>
            <a:pPr marL="457200" lvl="0" indent="-457200" algn="just">
              <a:lnSpc>
                <a:spcPct val="107000"/>
              </a:lnSpc>
              <a:buFont typeface="Wingdings" panose="05000000000000000000" pitchFamily="2" charset="2"/>
              <a:buChar char="v"/>
            </a:pPr>
            <a:r>
              <a:rPr lang="en-IN" sz="2995" dirty="0">
                <a:solidFill>
                  <a:srgbClr val="000000"/>
                </a:solidFill>
                <a:latin typeface="Alatsi"/>
              </a:rPr>
              <a:t>The Profit Percentage values were consistent, showing around 98.96% and 98.87%, indicating a very high profit margin. </a:t>
            </a:r>
          </a:p>
          <a:p>
            <a:pPr marL="457200" lvl="0" indent="-457200" algn="just">
              <a:lnSpc>
                <a:spcPct val="107000"/>
              </a:lnSpc>
              <a:buFont typeface="Wingdings" panose="05000000000000000000" pitchFamily="2" charset="2"/>
              <a:buChar char="v"/>
            </a:pPr>
            <a:r>
              <a:rPr lang="en-IN" sz="2995" dirty="0">
                <a:solidFill>
                  <a:srgbClr val="000000"/>
                </a:solidFill>
                <a:latin typeface="Alatsi"/>
              </a:rPr>
              <a:t>The profit margin remains consistently high, well above 90%, which indicates the hospital is highly profitable.</a:t>
            </a:r>
          </a:p>
          <a:p>
            <a:pPr marL="457200" lvl="0" indent="-457200" algn="just">
              <a:lnSpc>
                <a:spcPct val="107000"/>
              </a:lnSpc>
              <a:buFont typeface="Wingdings" panose="05000000000000000000" pitchFamily="2" charset="2"/>
              <a:buChar char="v"/>
            </a:pPr>
            <a:r>
              <a:rPr lang="en-IN" sz="2995" dirty="0">
                <a:solidFill>
                  <a:srgbClr val="000000"/>
                </a:solidFill>
                <a:latin typeface="Alatsi"/>
              </a:rPr>
              <a:t>Based on the profit percentage consistently being above 98%, it is clear that the hospital is highly profitable. </a:t>
            </a:r>
          </a:p>
          <a:p>
            <a:pPr marL="457200" indent="-457200" algn="just">
              <a:lnSpc>
                <a:spcPct val="107000"/>
              </a:lnSpc>
              <a:buFont typeface="Wingdings" panose="05000000000000000000" pitchFamily="2" charset="2"/>
              <a:buChar char="v"/>
            </a:pPr>
            <a:endParaRPr lang="en-IN" sz="2995" dirty="0">
              <a:solidFill>
                <a:srgbClr val="000000"/>
              </a:solidFill>
              <a:latin typeface="Alatsi"/>
            </a:endParaRPr>
          </a:p>
          <a:p>
            <a:pPr marL="457200" lvl="0" indent="-457200" algn="just">
              <a:lnSpc>
                <a:spcPct val="107000"/>
              </a:lnSpc>
              <a:buFont typeface="Wingdings" panose="05000000000000000000" pitchFamily="2" charset="2"/>
              <a:buChar char="v"/>
            </a:pPr>
            <a:endParaRPr lang="en-IN" sz="2995" dirty="0">
              <a:solidFill>
                <a:srgbClr val="000000"/>
              </a:solidFill>
              <a:latin typeface="Alatsi"/>
            </a:endParaRPr>
          </a:p>
        </p:txBody>
      </p:sp>
      <p:pic>
        <p:nvPicPr>
          <p:cNvPr id="3" name="Picture 2">
            <a:extLst>
              <a:ext uri="{FF2B5EF4-FFF2-40B4-BE49-F238E27FC236}">
                <a16:creationId xmlns:a16="http://schemas.microsoft.com/office/drawing/2014/main" id="{BEB7B780-363A-2294-B458-AC493E73E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8305" y="2995395"/>
            <a:ext cx="9094465" cy="5328829"/>
          </a:xfrm>
          <a:prstGeom prst="rect">
            <a:avLst/>
          </a:prstGeom>
        </p:spPr>
      </p:pic>
    </p:spTree>
    <p:extLst>
      <p:ext uri="{BB962C8B-B14F-4D97-AF65-F5344CB8AC3E}">
        <p14:creationId xmlns:p14="http://schemas.microsoft.com/office/powerpoint/2010/main" val="194600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9B8068A6-304D-B9FF-CB16-4E2077DB0013}"/>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61FB7F1-9656-5026-92B0-9F0A5E8D284A}"/>
              </a:ext>
            </a:extLst>
          </p:cNvPr>
          <p:cNvSpPr txBox="1"/>
          <p:nvPr/>
        </p:nvSpPr>
        <p:spPr>
          <a:xfrm>
            <a:off x="1549349" y="1049738"/>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Avg Waiting by Department </a:t>
            </a:r>
          </a:p>
        </p:txBody>
      </p:sp>
      <p:sp>
        <p:nvSpPr>
          <p:cNvPr id="21" name="AutoShape 21">
            <a:extLst>
              <a:ext uri="{FF2B5EF4-FFF2-40B4-BE49-F238E27FC236}">
                <a16:creationId xmlns:a16="http://schemas.microsoft.com/office/drawing/2014/main" id="{A5C5BF31-71C8-3A1F-8D30-8BCD7405E7DD}"/>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C5CC29DB-73FA-C04C-81F5-AE232B040D55}"/>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5748FC5A-F92A-CD89-54F3-E2BD12F7AF63}"/>
              </a:ext>
            </a:extLst>
          </p:cNvPr>
          <p:cNvGrpSpPr/>
          <p:nvPr/>
        </p:nvGrpSpPr>
        <p:grpSpPr>
          <a:xfrm>
            <a:off x="15915854" y="-98041"/>
            <a:ext cx="2323615" cy="1812895"/>
            <a:chOff x="75599" y="-130721"/>
            <a:chExt cx="3098152" cy="2417193"/>
          </a:xfrm>
        </p:grpSpPr>
        <p:grpSp>
          <p:nvGrpSpPr>
            <p:cNvPr id="24" name="Group 24">
              <a:extLst>
                <a:ext uri="{FF2B5EF4-FFF2-40B4-BE49-F238E27FC236}">
                  <a16:creationId xmlns:a16="http://schemas.microsoft.com/office/drawing/2014/main" id="{88C9BD8D-43D1-C75B-1417-A3C68FE16F32}"/>
                </a:ext>
              </a:extLst>
            </p:cNvPr>
            <p:cNvGrpSpPr/>
            <p:nvPr/>
          </p:nvGrpSpPr>
          <p:grpSpPr>
            <a:xfrm>
              <a:off x="75599" y="-130721"/>
              <a:ext cx="3022554" cy="2417193"/>
              <a:chOff x="0" y="-47625"/>
              <a:chExt cx="1101196" cy="880647"/>
            </a:xfrm>
          </p:grpSpPr>
          <p:sp>
            <p:nvSpPr>
              <p:cNvPr id="25" name="Freeform 25">
                <a:extLst>
                  <a:ext uri="{FF2B5EF4-FFF2-40B4-BE49-F238E27FC236}">
                    <a16:creationId xmlns:a16="http://schemas.microsoft.com/office/drawing/2014/main" id="{FD77716B-D209-F76D-325B-05D172F60334}"/>
                  </a:ext>
                </a:extLst>
              </p:cNvPr>
              <p:cNvSpPr/>
              <p:nvPr/>
            </p:nvSpPr>
            <p:spPr>
              <a:xfrm>
                <a:off x="397214" y="20222"/>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5DC83EC4-9D4C-E9F2-6ED3-ED9C13EDB7B5}"/>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a:extLst>
                <a:ext uri="{FF2B5EF4-FFF2-40B4-BE49-F238E27FC236}">
                  <a16:creationId xmlns:a16="http://schemas.microsoft.com/office/drawing/2014/main" id="{34D9BBC9-EE1E-7F3B-8B41-A132380C7055}"/>
                </a:ext>
              </a:extLst>
            </p:cNvPr>
            <p:cNvSpPr txBox="1"/>
            <p:nvPr/>
          </p:nvSpPr>
          <p:spPr>
            <a:xfrm>
              <a:off x="1090269" y="56990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15</a:t>
              </a:r>
            </a:p>
          </p:txBody>
        </p:sp>
      </p:grpSp>
      <p:sp>
        <p:nvSpPr>
          <p:cNvPr id="28" name="Freeform 28">
            <a:extLst>
              <a:ext uri="{FF2B5EF4-FFF2-40B4-BE49-F238E27FC236}">
                <a16:creationId xmlns:a16="http://schemas.microsoft.com/office/drawing/2014/main" id="{1A0EDFB3-5397-8B51-3A42-AA3C375C327C}"/>
              </a:ext>
            </a:extLst>
          </p:cNvPr>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4">
            <a:extLst>
              <a:ext uri="{FF2B5EF4-FFF2-40B4-BE49-F238E27FC236}">
                <a16:creationId xmlns:a16="http://schemas.microsoft.com/office/drawing/2014/main" id="{7184D237-34FD-D9AC-FD18-F86A216904B6}"/>
              </a:ext>
            </a:extLst>
          </p:cNvPr>
          <p:cNvGrpSpPr/>
          <p:nvPr/>
        </p:nvGrpSpPr>
        <p:grpSpPr>
          <a:xfrm>
            <a:off x="9829800" y="2625299"/>
            <a:ext cx="7737429" cy="5328829"/>
            <a:chOff x="0" y="0"/>
            <a:chExt cx="1939142" cy="1164413"/>
          </a:xfrm>
        </p:grpSpPr>
        <p:sp>
          <p:nvSpPr>
            <p:cNvPr id="12" name="Freeform 5">
              <a:extLst>
                <a:ext uri="{FF2B5EF4-FFF2-40B4-BE49-F238E27FC236}">
                  <a16:creationId xmlns:a16="http://schemas.microsoft.com/office/drawing/2014/main" id="{2EB28A7F-709E-A051-C0F8-4ABEF631DC54}"/>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3" name="TextBox 6">
              <a:extLst>
                <a:ext uri="{FF2B5EF4-FFF2-40B4-BE49-F238E27FC236}">
                  <a16:creationId xmlns:a16="http://schemas.microsoft.com/office/drawing/2014/main" id="{CC23F8E0-D392-7D3F-26CD-049B2B6248EB}"/>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053ADAF2-A99A-B542-ECD8-201487BE5D45}"/>
              </a:ext>
            </a:extLst>
          </p:cNvPr>
          <p:cNvSpPr txBox="1"/>
          <p:nvPr/>
        </p:nvSpPr>
        <p:spPr>
          <a:xfrm>
            <a:off x="10002386" y="2808822"/>
            <a:ext cx="7362681" cy="5895332"/>
          </a:xfrm>
          <a:prstGeom prst="rect">
            <a:avLst/>
          </a:prstGeom>
        </p:spPr>
        <p:txBody>
          <a:bodyPr wrap="square" lIns="0" tIns="0" rIns="0" bIns="0" rtlCol="0" anchor="t">
            <a:spAutoFit/>
          </a:bodyPr>
          <a:lstStyle/>
          <a:p>
            <a:pPr marL="457200" lvl="0" indent="-457200" algn="just">
              <a:lnSpc>
                <a:spcPct val="107000"/>
              </a:lnSpc>
              <a:buFont typeface="Wingdings" panose="05000000000000000000" pitchFamily="2" charset="2"/>
              <a:buChar char="v"/>
            </a:pPr>
            <a:r>
              <a:rPr lang="en-IN" sz="2995" dirty="0">
                <a:solidFill>
                  <a:srgbClr val="000000"/>
                </a:solidFill>
                <a:latin typeface="Alatsi"/>
              </a:rPr>
              <a:t>The Neurology department had the highest average waiting time of 36.80 minutes, which stands out compared to other departments </a:t>
            </a:r>
          </a:p>
          <a:p>
            <a:pPr lvl="0" algn="just">
              <a:lnSpc>
                <a:spcPct val="107000"/>
              </a:lnSpc>
            </a:pPr>
            <a:endParaRPr lang="en-IN" sz="2995" dirty="0">
              <a:solidFill>
                <a:srgbClr val="000000"/>
              </a:solidFill>
              <a:latin typeface="Alatsi"/>
            </a:endParaRPr>
          </a:p>
          <a:p>
            <a:pPr marL="457200" lvl="0" indent="-457200" algn="just">
              <a:lnSpc>
                <a:spcPct val="107000"/>
              </a:lnSpc>
              <a:buFont typeface="Wingdings" panose="05000000000000000000" pitchFamily="2" charset="2"/>
              <a:buChar char="v"/>
            </a:pPr>
            <a:r>
              <a:rPr lang="en-IN" sz="2995" dirty="0">
                <a:solidFill>
                  <a:srgbClr val="000000"/>
                </a:solidFill>
                <a:latin typeface="Alatsi"/>
              </a:rPr>
              <a:t>All the departments have the average wait time between 34.70 minutes to 36.80 minutes which is approximately a 2.1 min of difference between the maximum and minimum. </a:t>
            </a:r>
          </a:p>
          <a:p>
            <a:pPr marL="457200" indent="-457200" algn="just">
              <a:lnSpc>
                <a:spcPct val="107000"/>
              </a:lnSpc>
              <a:buFont typeface="Wingdings" panose="05000000000000000000" pitchFamily="2" charset="2"/>
              <a:buChar char="v"/>
            </a:pPr>
            <a:endParaRPr lang="en-IN" sz="2995" dirty="0">
              <a:solidFill>
                <a:srgbClr val="000000"/>
              </a:solidFill>
              <a:latin typeface="Alatsi"/>
            </a:endParaRPr>
          </a:p>
          <a:p>
            <a:pPr marL="457200" lvl="0" indent="-457200" algn="just">
              <a:lnSpc>
                <a:spcPct val="107000"/>
              </a:lnSpc>
              <a:buFont typeface="Wingdings" panose="05000000000000000000" pitchFamily="2" charset="2"/>
              <a:buChar char="v"/>
            </a:pPr>
            <a:endParaRPr lang="en-IN" sz="2995" dirty="0">
              <a:solidFill>
                <a:srgbClr val="000000"/>
              </a:solidFill>
              <a:latin typeface="Alatsi"/>
            </a:endParaRPr>
          </a:p>
        </p:txBody>
      </p:sp>
      <p:pic>
        <p:nvPicPr>
          <p:cNvPr id="4" name="Picture 3">
            <a:extLst>
              <a:ext uri="{FF2B5EF4-FFF2-40B4-BE49-F238E27FC236}">
                <a16:creationId xmlns:a16="http://schemas.microsoft.com/office/drawing/2014/main" id="{4B43DB6A-075C-5B1C-25FF-FAFE508DC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943" y="3101770"/>
            <a:ext cx="8629180" cy="4613910"/>
          </a:xfrm>
          <a:prstGeom prst="rect">
            <a:avLst/>
          </a:prstGeom>
        </p:spPr>
      </p:pic>
    </p:spTree>
    <p:extLst>
      <p:ext uri="{BB962C8B-B14F-4D97-AF65-F5344CB8AC3E}">
        <p14:creationId xmlns:p14="http://schemas.microsoft.com/office/powerpoint/2010/main" val="3746134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294D5B7-7CA3-FE28-09F8-46951690244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A6E762C-37AE-0528-68C6-D9B859B47491}"/>
              </a:ext>
            </a:extLst>
          </p:cNvPr>
          <p:cNvSpPr txBox="1"/>
          <p:nvPr/>
        </p:nvSpPr>
        <p:spPr>
          <a:xfrm>
            <a:off x="1549349" y="1049738"/>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Discount Eligibility</a:t>
            </a:r>
          </a:p>
        </p:txBody>
      </p:sp>
      <p:sp>
        <p:nvSpPr>
          <p:cNvPr id="21" name="AutoShape 21">
            <a:extLst>
              <a:ext uri="{FF2B5EF4-FFF2-40B4-BE49-F238E27FC236}">
                <a16:creationId xmlns:a16="http://schemas.microsoft.com/office/drawing/2014/main" id="{1D5F7024-4908-90A8-4C0E-8AE2E0D23B00}"/>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3AEA6E48-182A-1996-B76D-34122991BA8F}"/>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68AFE6CC-8BEC-C95D-07BE-1A581C9F2D0F}"/>
              </a:ext>
            </a:extLst>
          </p:cNvPr>
          <p:cNvGrpSpPr/>
          <p:nvPr/>
        </p:nvGrpSpPr>
        <p:grpSpPr>
          <a:xfrm>
            <a:off x="15915854" y="-98041"/>
            <a:ext cx="2323615" cy="1812895"/>
            <a:chOff x="75599" y="-130721"/>
            <a:chExt cx="3098152" cy="2417193"/>
          </a:xfrm>
        </p:grpSpPr>
        <p:grpSp>
          <p:nvGrpSpPr>
            <p:cNvPr id="24" name="Group 24">
              <a:extLst>
                <a:ext uri="{FF2B5EF4-FFF2-40B4-BE49-F238E27FC236}">
                  <a16:creationId xmlns:a16="http://schemas.microsoft.com/office/drawing/2014/main" id="{E620AE1C-FC38-5331-CAE7-6B1F29D24FF4}"/>
                </a:ext>
              </a:extLst>
            </p:cNvPr>
            <p:cNvGrpSpPr/>
            <p:nvPr/>
          </p:nvGrpSpPr>
          <p:grpSpPr>
            <a:xfrm>
              <a:off x="75599" y="-130721"/>
              <a:ext cx="3022554" cy="2417193"/>
              <a:chOff x="0" y="-47625"/>
              <a:chExt cx="1101196" cy="880647"/>
            </a:xfrm>
          </p:grpSpPr>
          <p:sp>
            <p:nvSpPr>
              <p:cNvPr id="25" name="Freeform 25">
                <a:extLst>
                  <a:ext uri="{FF2B5EF4-FFF2-40B4-BE49-F238E27FC236}">
                    <a16:creationId xmlns:a16="http://schemas.microsoft.com/office/drawing/2014/main" id="{C161F944-C96B-251B-0749-3FA52ADAFB43}"/>
                  </a:ext>
                </a:extLst>
              </p:cNvPr>
              <p:cNvSpPr/>
              <p:nvPr/>
            </p:nvSpPr>
            <p:spPr>
              <a:xfrm>
                <a:off x="397214" y="20222"/>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BA3FE3D4-D3F6-BE51-BA72-DAC2626A6182}"/>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a:extLst>
                <a:ext uri="{FF2B5EF4-FFF2-40B4-BE49-F238E27FC236}">
                  <a16:creationId xmlns:a16="http://schemas.microsoft.com/office/drawing/2014/main" id="{AC72DD15-0135-A989-2EE8-7044B3DD41AC}"/>
                </a:ext>
              </a:extLst>
            </p:cNvPr>
            <p:cNvSpPr txBox="1"/>
            <p:nvPr/>
          </p:nvSpPr>
          <p:spPr>
            <a:xfrm>
              <a:off x="1090269" y="56990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16</a:t>
              </a:r>
            </a:p>
          </p:txBody>
        </p:sp>
      </p:grpSp>
      <p:sp>
        <p:nvSpPr>
          <p:cNvPr id="28" name="Freeform 28">
            <a:extLst>
              <a:ext uri="{FF2B5EF4-FFF2-40B4-BE49-F238E27FC236}">
                <a16:creationId xmlns:a16="http://schemas.microsoft.com/office/drawing/2014/main" id="{88AD3096-D35A-CD0A-7704-28359A9E1998}"/>
              </a:ext>
            </a:extLst>
          </p:cNvPr>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4">
            <a:extLst>
              <a:ext uri="{FF2B5EF4-FFF2-40B4-BE49-F238E27FC236}">
                <a16:creationId xmlns:a16="http://schemas.microsoft.com/office/drawing/2014/main" id="{A92CDC7E-F820-CC57-739E-FDF2655C6AB5}"/>
              </a:ext>
            </a:extLst>
          </p:cNvPr>
          <p:cNvGrpSpPr/>
          <p:nvPr/>
        </p:nvGrpSpPr>
        <p:grpSpPr>
          <a:xfrm>
            <a:off x="9892867" y="2976540"/>
            <a:ext cx="7737429" cy="4745001"/>
            <a:chOff x="0" y="0"/>
            <a:chExt cx="1939142" cy="1164413"/>
          </a:xfrm>
        </p:grpSpPr>
        <p:sp>
          <p:nvSpPr>
            <p:cNvPr id="12" name="Freeform 5">
              <a:extLst>
                <a:ext uri="{FF2B5EF4-FFF2-40B4-BE49-F238E27FC236}">
                  <a16:creationId xmlns:a16="http://schemas.microsoft.com/office/drawing/2014/main" id="{84B02677-7A7F-C3E2-C9DD-62F8129F171E}"/>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3" name="TextBox 6">
              <a:extLst>
                <a:ext uri="{FF2B5EF4-FFF2-40B4-BE49-F238E27FC236}">
                  <a16:creationId xmlns:a16="http://schemas.microsoft.com/office/drawing/2014/main" id="{B343B55E-9FAC-55D5-ED16-BD857D0024FA}"/>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5B460928-D93E-3E38-B61F-6C0BA2A5AD26}"/>
              </a:ext>
            </a:extLst>
          </p:cNvPr>
          <p:cNvSpPr txBox="1"/>
          <p:nvPr/>
        </p:nvSpPr>
        <p:spPr>
          <a:xfrm>
            <a:off x="10245844" y="3901540"/>
            <a:ext cx="7362681" cy="3729226"/>
          </a:xfrm>
          <a:prstGeom prst="rect">
            <a:avLst/>
          </a:prstGeom>
        </p:spPr>
        <p:txBody>
          <a:bodyPr wrap="square" lIns="0" tIns="0" rIns="0" bIns="0" rtlCol="0" anchor="t">
            <a:spAutoFit/>
          </a:bodyPr>
          <a:lstStyle/>
          <a:p>
            <a:pPr marL="457200" indent="-457200">
              <a:buFont typeface="Wingdings" panose="05000000000000000000" pitchFamily="2" charset="2"/>
              <a:buChar char="v"/>
            </a:pPr>
            <a:r>
              <a:rPr lang="en-US" sz="2995" dirty="0">
                <a:solidFill>
                  <a:srgbClr val="000000"/>
                </a:solidFill>
                <a:latin typeface="Alatsi"/>
              </a:rPr>
              <a:t>Out of 9,216 patients, 12.46% are eligible for a discount, based on spending over 10,000.</a:t>
            </a:r>
          </a:p>
          <a:p>
            <a:endParaRPr lang="en-US" sz="2995" dirty="0">
              <a:solidFill>
                <a:srgbClr val="000000"/>
              </a:solidFill>
              <a:latin typeface="Alatsi"/>
            </a:endParaRPr>
          </a:p>
          <a:p>
            <a:pPr marL="457200" indent="-457200">
              <a:buFont typeface="Wingdings" panose="05000000000000000000" pitchFamily="2" charset="2"/>
              <a:buChar char="v"/>
            </a:pPr>
            <a:r>
              <a:rPr lang="en-US" sz="2995" dirty="0">
                <a:solidFill>
                  <a:srgbClr val="000000"/>
                </a:solidFill>
                <a:latin typeface="Alatsi"/>
              </a:rPr>
              <a:t>The remaining 87.54% of patients are not eligible for the discount.</a:t>
            </a:r>
          </a:p>
          <a:p>
            <a:pPr marL="457200" lvl="0" indent="-457200" algn="just">
              <a:lnSpc>
                <a:spcPct val="107000"/>
              </a:lnSpc>
              <a:buFont typeface="Wingdings" panose="05000000000000000000" pitchFamily="2" charset="2"/>
              <a:buChar char="v"/>
            </a:pPr>
            <a:endParaRPr lang="en-IN" sz="2995" dirty="0">
              <a:solidFill>
                <a:srgbClr val="000000"/>
              </a:solidFill>
              <a:latin typeface="Alatsi"/>
            </a:endParaRPr>
          </a:p>
          <a:p>
            <a:pPr marL="457200" lvl="0" indent="-457200" algn="just">
              <a:lnSpc>
                <a:spcPct val="107000"/>
              </a:lnSpc>
              <a:buFont typeface="Wingdings" panose="05000000000000000000" pitchFamily="2" charset="2"/>
              <a:buChar char="v"/>
            </a:pPr>
            <a:endParaRPr lang="en-IN" sz="2995" dirty="0">
              <a:solidFill>
                <a:srgbClr val="000000"/>
              </a:solidFill>
              <a:latin typeface="Alatsi"/>
            </a:endParaRPr>
          </a:p>
        </p:txBody>
      </p:sp>
      <p:pic>
        <p:nvPicPr>
          <p:cNvPr id="3" name="Picture 2">
            <a:extLst>
              <a:ext uri="{FF2B5EF4-FFF2-40B4-BE49-F238E27FC236}">
                <a16:creationId xmlns:a16="http://schemas.microsoft.com/office/drawing/2014/main" id="{30259F0B-4F25-FC0C-460A-6D105D76F0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3378571"/>
            <a:ext cx="7521108" cy="4029828"/>
          </a:xfrm>
          <a:prstGeom prst="rect">
            <a:avLst/>
          </a:prstGeom>
        </p:spPr>
      </p:pic>
    </p:spTree>
    <p:extLst>
      <p:ext uri="{BB962C8B-B14F-4D97-AF65-F5344CB8AC3E}">
        <p14:creationId xmlns:p14="http://schemas.microsoft.com/office/powerpoint/2010/main" val="299513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A54B82A1-BB22-E65C-53AF-E67BA0F399F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5EFD5A4-1BEC-B2C6-7111-101B8E3FC40C}"/>
              </a:ext>
            </a:extLst>
          </p:cNvPr>
          <p:cNvSpPr txBox="1"/>
          <p:nvPr/>
        </p:nvSpPr>
        <p:spPr>
          <a:xfrm>
            <a:off x="1549349" y="1028700"/>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Count of Patients by Race</a:t>
            </a:r>
          </a:p>
        </p:txBody>
      </p:sp>
      <p:sp>
        <p:nvSpPr>
          <p:cNvPr id="21" name="AutoShape 21">
            <a:extLst>
              <a:ext uri="{FF2B5EF4-FFF2-40B4-BE49-F238E27FC236}">
                <a16:creationId xmlns:a16="http://schemas.microsoft.com/office/drawing/2014/main" id="{A4CE8F13-BC20-9D63-DF63-F43CF388C622}"/>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1265DFA8-8D6C-D9E2-FB32-2E9FA51B7D02}"/>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129D6608-D117-7946-3D7B-835E10114327}"/>
              </a:ext>
            </a:extLst>
          </p:cNvPr>
          <p:cNvGrpSpPr/>
          <p:nvPr/>
        </p:nvGrpSpPr>
        <p:grpSpPr>
          <a:xfrm>
            <a:off x="15915854" y="-98041"/>
            <a:ext cx="2323615" cy="1812895"/>
            <a:chOff x="75599" y="-130721"/>
            <a:chExt cx="3098152" cy="2417193"/>
          </a:xfrm>
        </p:grpSpPr>
        <p:grpSp>
          <p:nvGrpSpPr>
            <p:cNvPr id="24" name="Group 24">
              <a:extLst>
                <a:ext uri="{FF2B5EF4-FFF2-40B4-BE49-F238E27FC236}">
                  <a16:creationId xmlns:a16="http://schemas.microsoft.com/office/drawing/2014/main" id="{8E872E61-3773-7BFB-3195-18C630F7D28B}"/>
                </a:ext>
              </a:extLst>
            </p:cNvPr>
            <p:cNvGrpSpPr/>
            <p:nvPr/>
          </p:nvGrpSpPr>
          <p:grpSpPr>
            <a:xfrm>
              <a:off x="75599" y="-130721"/>
              <a:ext cx="3022554" cy="2417193"/>
              <a:chOff x="0" y="-47625"/>
              <a:chExt cx="1101196" cy="880647"/>
            </a:xfrm>
          </p:grpSpPr>
          <p:sp>
            <p:nvSpPr>
              <p:cNvPr id="25" name="Freeform 25">
                <a:extLst>
                  <a:ext uri="{FF2B5EF4-FFF2-40B4-BE49-F238E27FC236}">
                    <a16:creationId xmlns:a16="http://schemas.microsoft.com/office/drawing/2014/main" id="{B56E7A9D-525F-C701-9A8A-5F0DD6050FBD}"/>
                  </a:ext>
                </a:extLst>
              </p:cNvPr>
              <p:cNvSpPr/>
              <p:nvPr/>
            </p:nvSpPr>
            <p:spPr>
              <a:xfrm>
                <a:off x="397214" y="20222"/>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24D8B09D-01C0-84C4-1B0C-03F6C8270057}"/>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a:extLst>
                <a:ext uri="{FF2B5EF4-FFF2-40B4-BE49-F238E27FC236}">
                  <a16:creationId xmlns:a16="http://schemas.microsoft.com/office/drawing/2014/main" id="{E4D7F1C2-6A61-392D-FC02-923A6E1DFA14}"/>
                </a:ext>
              </a:extLst>
            </p:cNvPr>
            <p:cNvSpPr txBox="1"/>
            <p:nvPr/>
          </p:nvSpPr>
          <p:spPr>
            <a:xfrm>
              <a:off x="1090269" y="56990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17</a:t>
              </a:r>
            </a:p>
          </p:txBody>
        </p:sp>
      </p:grpSp>
      <p:sp>
        <p:nvSpPr>
          <p:cNvPr id="28" name="Freeform 28">
            <a:extLst>
              <a:ext uri="{FF2B5EF4-FFF2-40B4-BE49-F238E27FC236}">
                <a16:creationId xmlns:a16="http://schemas.microsoft.com/office/drawing/2014/main" id="{3F76AAF1-D74F-E7C9-019E-4E8EF384201A}"/>
              </a:ext>
            </a:extLst>
          </p:cNvPr>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4">
            <a:extLst>
              <a:ext uri="{FF2B5EF4-FFF2-40B4-BE49-F238E27FC236}">
                <a16:creationId xmlns:a16="http://schemas.microsoft.com/office/drawing/2014/main" id="{787A3133-6999-45F6-2889-CA5E90FDC9D3}"/>
              </a:ext>
            </a:extLst>
          </p:cNvPr>
          <p:cNvGrpSpPr/>
          <p:nvPr/>
        </p:nvGrpSpPr>
        <p:grpSpPr>
          <a:xfrm>
            <a:off x="9892867" y="2976540"/>
            <a:ext cx="7737429" cy="5538811"/>
            <a:chOff x="0" y="0"/>
            <a:chExt cx="1939142" cy="1164413"/>
          </a:xfrm>
        </p:grpSpPr>
        <p:sp>
          <p:nvSpPr>
            <p:cNvPr id="12" name="Freeform 5">
              <a:extLst>
                <a:ext uri="{FF2B5EF4-FFF2-40B4-BE49-F238E27FC236}">
                  <a16:creationId xmlns:a16="http://schemas.microsoft.com/office/drawing/2014/main" id="{6240FEC4-E68A-CEB7-0377-4E718873613A}"/>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3" name="TextBox 6">
              <a:extLst>
                <a:ext uri="{FF2B5EF4-FFF2-40B4-BE49-F238E27FC236}">
                  <a16:creationId xmlns:a16="http://schemas.microsoft.com/office/drawing/2014/main" id="{B53B180C-0460-B879-39D7-A27F161D9E59}"/>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8D4FEBDA-4719-B4EE-3F50-45EFB7C4B0C1}"/>
              </a:ext>
            </a:extLst>
          </p:cNvPr>
          <p:cNvSpPr txBox="1"/>
          <p:nvPr/>
        </p:nvSpPr>
        <p:spPr>
          <a:xfrm>
            <a:off x="10002386" y="3459332"/>
            <a:ext cx="7362681" cy="5369932"/>
          </a:xfrm>
          <a:prstGeom prst="rect">
            <a:avLst/>
          </a:prstGeom>
        </p:spPr>
        <p:txBody>
          <a:bodyPr wrap="square" lIns="0" tIns="0" rIns="0" bIns="0" rtlCol="0" anchor="t">
            <a:spAutoFit/>
          </a:bodyPr>
          <a:lstStyle/>
          <a:p>
            <a:pPr marL="457200" indent="-457200" algn="just">
              <a:lnSpc>
                <a:spcPct val="107000"/>
              </a:lnSpc>
              <a:buFont typeface="Wingdings" panose="05000000000000000000" pitchFamily="2" charset="2"/>
              <a:buChar char="v"/>
            </a:pPr>
            <a:r>
              <a:rPr lang="en-IN" sz="2995" dirty="0">
                <a:solidFill>
                  <a:srgbClr val="000000"/>
                </a:solidFill>
                <a:latin typeface="Alatsi"/>
              </a:rPr>
              <a:t>The other approx. 70% of our patient base is non-white. </a:t>
            </a:r>
          </a:p>
          <a:p>
            <a:pPr algn="just">
              <a:lnSpc>
                <a:spcPct val="107000"/>
              </a:lnSpc>
            </a:pPr>
            <a:endParaRPr lang="en-US" sz="2995" dirty="0">
              <a:solidFill>
                <a:srgbClr val="000000"/>
              </a:solidFill>
              <a:latin typeface="Alatsi"/>
            </a:endParaRPr>
          </a:p>
          <a:p>
            <a:pPr marL="457200" lvl="0" indent="-457200" algn="just">
              <a:lnSpc>
                <a:spcPct val="107000"/>
              </a:lnSpc>
              <a:buFont typeface="Wingdings" panose="05000000000000000000" pitchFamily="2" charset="2"/>
              <a:buChar char="v"/>
            </a:pPr>
            <a:r>
              <a:rPr lang="en-IN" sz="2995" dirty="0">
                <a:solidFill>
                  <a:srgbClr val="000000"/>
                </a:solidFill>
                <a:latin typeface="Alatsi"/>
              </a:rPr>
              <a:t>White patients only account for around 27.9% of our total patient base. </a:t>
            </a:r>
          </a:p>
          <a:p>
            <a:pPr lvl="0" algn="just">
              <a:lnSpc>
                <a:spcPct val="107000"/>
              </a:lnSpc>
            </a:pPr>
            <a:endParaRPr lang="en-IN" sz="2995" dirty="0">
              <a:solidFill>
                <a:srgbClr val="000000"/>
              </a:solidFill>
              <a:latin typeface="Alatsi"/>
            </a:endParaRPr>
          </a:p>
          <a:p>
            <a:pPr marL="457200" lvl="0" indent="-457200" algn="just">
              <a:lnSpc>
                <a:spcPct val="107000"/>
              </a:lnSpc>
              <a:buFont typeface="Wingdings" panose="05000000000000000000" pitchFamily="2" charset="2"/>
              <a:buChar char="v"/>
            </a:pPr>
            <a:r>
              <a:rPr lang="en-IN" sz="2995" dirty="0">
                <a:solidFill>
                  <a:srgbClr val="000000"/>
                </a:solidFill>
                <a:latin typeface="Alatsi"/>
              </a:rPr>
              <a:t>African American (21.7%) has highest count, while Native American/ Alaska Native contribute  5.4%. </a:t>
            </a:r>
          </a:p>
          <a:p>
            <a:pPr marL="457200" indent="-457200">
              <a:buFont typeface="Wingdings" panose="05000000000000000000" pitchFamily="2" charset="2"/>
              <a:buChar char="v"/>
            </a:pPr>
            <a:endParaRPr lang="en-IN" sz="2995" dirty="0">
              <a:solidFill>
                <a:srgbClr val="000000"/>
              </a:solidFill>
              <a:latin typeface="Alatsi"/>
            </a:endParaRPr>
          </a:p>
          <a:p>
            <a:pPr marL="457200" lvl="0" indent="-457200" algn="just">
              <a:lnSpc>
                <a:spcPct val="107000"/>
              </a:lnSpc>
              <a:buFont typeface="Wingdings" panose="05000000000000000000" pitchFamily="2" charset="2"/>
              <a:buChar char="v"/>
            </a:pPr>
            <a:endParaRPr lang="en-IN" sz="2995" dirty="0">
              <a:solidFill>
                <a:srgbClr val="000000"/>
              </a:solidFill>
              <a:latin typeface="Alatsi"/>
            </a:endParaRPr>
          </a:p>
        </p:txBody>
      </p:sp>
      <p:pic>
        <p:nvPicPr>
          <p:cNvPr id="5" name="Picture 4">
            <a:extLst>
              <a:ext uri="{FF2B5EF4-FFF2-40B4-BE49-F238E27FC236}">
                <a16:creationId xmlns:a16="http://schemas.microsoft.com/office/drawing/2014/main" id="{6E97E645-D8A4-9727-CFBE-191B0875D8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007" y="3093237"/>
            <a:ext cx="8804296" cy="4183863"/>
          </a:xfrm>
          <a:prstGeom prst="rect">
            <a:avLst/>
          </a:prstGeom>
        </p:spPr>
      </p:pic>
    </p:spTree>
    <p:extLst>
      <p:ext uri="{BB962C8B-B14F-4D97-AF65-F5344CB8AC3E}">
        <p14:creationId xmlns:p14="http://schemas.microsoft.com/office/powerpoint/2010/main" val="379792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CA570E7C-AEC1-5284-753B-C25169966B5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DAF04C5-777F-0EC0-A834-DF2B31455AFE}"/>
              </a:ext>
            </a:extLst>
          </p:cNvPr>
          <p:cNvSpPr txBox="1"/>
          <p:nvPr/>
        </p:nvSpPr>
        <p:spPr>
          <a:xfrm>
            <a:off x="1549349" y="1049738"/>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Avg Satisfaction by Race</a:t>
            </a:r>
          </a:p>
        </p:txBody>
      </p:sp>
      <p:sp>
        <p:nvSpPr>
          <p:cNvPr id="21" name="AutoShape 21">
            <a:extLst>
              <a:ext uri="{FF2B5EF4-FFF2-40B4-BE49-F238E27FC236}">
                <a16:creationId xmlns:a16="http://schemas.microsoft.com/office/drawing/2014/main" id="{35260A66-EAEE-2937-5C06-0E09BBE8621B}"/>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178B44D2-7E2E-2D37-A05E-69D3A0571AB6}"/>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EA4C655E-186B-796F-D060-1A5DB8AA84D4}"/>
              </a:ext>
            </a:extLst>
          </p:cNvPr>
          <p:cNvGrpSpPr/>
          <p:nvPr/>
        </p:nvGrpSpPr>
        <p:grpSpPr>
          <a:xfrm>
            <a:off x="15915854" y="-98041"/>
            <a:ext cx="2323615" cy="1812895"/>
            <a:chOff x="75599" y="-130721"/>
            <a:chExt cx="3098152" cy="2417193"/>
          </a:xfrm>
        </p:grpSpPr>
        <p:grpSp>
          <p:nvGrpSpPr>
            <p:cNvPr id="24" name="Group 24">
              <a:extLst>
                <a:ext uri="{FF2B5EF4-FFF2-40B4-BE49-F238E27FC236}">
                  <a16:creationId xmlns:a16="http://schemas.microsoft.com/office/drawing/2014/main" id="{6213671C-52B5-8847-676F-CF1FEE024E53}"/>
                </a:ext>
              </a:extLst>
            </p:cNvPr>
            <p:cNvGrpSpPr/>
            <p:nvPr/>
          </p:nvGrpSpPr>
          <p:grpSpPr>
            <a:xfrm>
              <a:off x="75599" y="-130721"/>
              <a:ext cx="3022554" cy="2417193"/>
              <a:chOff x="0" y="-47625"/>
              <a:chExt cx="1101196" cy="880647"/>
            </a:xfrm>
          </p:grpSpPr>
          <p:sp>
            <p:nvSpPr>
              <p:cNvPr id="25" name="Freeform 25">
                <a:extLst>
                  <a:ext uri="{FF2B5EF4-FFF2-40B4-BE49-F238E27FC236}">
                    <a16:creationId xmlns:a16="http://schemas.microsoft.com/office/drawing/2014/main" id="{0B8D87B1-3E13-D673-8199-402CC0D987D9}"/>
                  </a:ext>
                </a:extLst>
              </p:cNvPr>
              <p:cNvSpPr/>
              <p:nvPr/>
            </p:nvSpPr>
            <p:spPr>
              <a:xfrm>
                <a:off x="397214" y="20222"/>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321FCBAE-5E66-A9F1-1455-3E22EA544F63}"/>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a:extLst>
                <a:ext uri="{FF2B5EF4-FFF2-40B4-BE49-F238E27FC236}">
                  <a16:creationId xmlns:a16="http://schemas.microsoft.com/office/drawing/2014/main" id="{DFDE3D7E-4149-41D4-F390-AC6C068E9483}"/>
                </a:ext>
              </a:extLst>
            </p:cNvPr>
            <p:cNvSpPr txBox="1"/>
            <p:nvPr/>
          </p:nvSpPr>
          <p:spPr>
            <a:xfrm>
              <a:off x="1090269" y="56990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18</a:t>
              </a:r>
            </a:p>
          </p:txBody>
        </p:sp>
      </p:grpSp>
      <p:sp>
        <p:nvSpPr>
          <p:cNvPr id="28" name="Freeform 28">
            <a:extLst>
              <a:ext uri="{FF2B5EF4-FFF2-40B4-BE49-F238E27FC236}">
                <a16:creationId xmlns:a16="http://schemas.microsoft.com/office/drawing/2014/main" id="{5ACF0ADB-5455-097B-F60F-1E009EEA7F83}"/>
              </a:ext>
            </a:extLst>
          </p:cNvPr>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4">
            <a:extLst>
              <a:ext uri="{FF2B5EF4-FFF2-40B4-BE49-F238E27FC236}">
                <a16:creationId xmlns:a16="http://schemas.microsoft.com/office/drawing/2014/main" id="{4D681CE7-EED0-7A20-0F13-BF502C8D5396}"/>
              </a:ext>
            </a:extLst>
          </p:cNvPr>
          <p:cNvGrpSpPr/>
          <p:nvPr/>
        </p:nvGrpSpPr>
        <p:grpSpPr>
          <a:xfrm>
            <a:off x="537298" y="2900154"/>
            <a:ext cx="7737429" cy="4561105"/>
            <a:chOff x="0" y="0"/>
            <a:chExt cx="1939142" cy="1164413"/>
          </a:xfrm>
        </p:grpSpPr>
        <p:sp>
          <p:nvSpPr>
            <p:cNvPr id="12" name="Freeform 5">
              <a:extLst>
                <a:ext uri="{FF2B5EF4-FFF2-40B4-BE49-F238E27FC236}">
                  <a16:creationId xmlns:a16="http://schemas.microsoft.com/office/drawing/2014/main" id="{10913EB4-02D9-911B-D39E-668BCF3676A3}"/>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3" name="TextBox 6">
              <a:extLst>
                <a:ext uri="{FF2B5EF4-FFF2-40B4-BE49-F238E27FC236}">
                  <a16:creationId xmlns:a16="http://schemas.microsoft.com/office/drawing/2014/main" id="{FBAA2B0B-CE24-0DC2-41A1-C920B4FA5581}"/>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230A3AEE-170B-1251-7FEC-7CA5E4F1545E}"/>
              </a:ext>
            </a:extLst>
          </p:cNvPr>
          <p:cNvSpPr txBox="1"/>
          <p:nvPr/>
        </p:nvSpPr>
        <p:spPr>
          <a:xfrm>
            <a:off x="724673" y="3666702"/>
            <a:ext cx="7362681" cy="3729226"/>
          </a:xfrm>
          <a:prstGeom prst="rect">
            <a:avLst/>
          </a:prstGeom>
        </p:spPr>
        <p:txBody>
          <a:bodyPr wrap="square" lIns="0" tIns="0" rIns="0" bIns="0" rtlCol="0" anchor="t">
            <a:spAutoFit/>
          </a:bodyPr>
          <a:lstStyle/>
          <a:p>
            <a:pPr marL="457200" indent="-457200">
              <a:buFont typeface="Wingdings" panose="05000000000000000000" pitchFamily="2" charset="2"/>
              <a:buChar char="v"/>
            </a:pPr>
            <a:r>
              <a:rPr lang="en-US" sz="2995" dirty="0">
                <a:solidFill>
                  <a:srgbClr val="000000"/>
                </a:solidFill>
                <a:latin typeface="Alatsi"/>
              </a:rPr>
              <a:t>The highest average satisfaction score is among Pacific Islanders at 5.08, followed by Native Americans at 5.03.</a:t>
            </a:r>
          </a:p>
          <a:p>
            <a:pPr marL="457200" indent="-457200">
              <a:buFont typeface="Wingdings" panose="05000000000000000000" pitchFamily="2" charset="2"/>
              <a:buChar char="v"/>
            </a:pPr>
            <a:endParaRPr lang="en-US" sz="2995" dirty="0">
              <a:solidFill>
                <a:srgbClr val="000000"/>
              </a:solidFill>
              <a:latin typeface="Alatsi"/>
            </a:endParaRPr>
          </a:p>
          <a:p>
            <a:pPr marL="457200" indent="-457200">
              <a:buFont typeface="Wingdings" panose="05000000000000000000" pitchFamily="2" charset="2"/>
              <a:buChar char="v"/>
            </a:pPr>
            <a:r>
              <a:rPr lang="en-US" sz="2995" dirty="0">
                <a:solidFill>
                  <a:srgbClr val="000000"/>
                </a:solidFill>
                <a:latin typeface="Alatsi"/>
              </a:rPr>
              <a:t>The lowest average satisfaction score is 4.95 from Two or more races .</a:t>
            </a:r>
          </a:p>
          <a:p>
            <a:pPr marL="457200" indent="-457200" algn="just">
              <a:lnSpc>
                <a:spcPct val="107000"/>
              </a:lnSpc>
              <a:buFont typeface="Wingdings" panose="05000000000000000000" pitchFamily="2" charset="2"/>
              <a:buChar char="v"/>
            </a:pPr>
            <a:endParaRPr lang="en-IN" sz="2995" dirty="0">
              <a:solidFill>
                <a:srgbClr val="000000"/>
              </a:solidFill>
              <a:latin typeface="Alatsi"/>
            </a:endParaRPr>
          </a:p>
          <a:p>
            <a:pPr marL="457200" lvl="0" indent="-457200" algn="just">
              <a:lnSpc>
                <a:spcPct val="107000"/>
              </a:lnSpc>
              <a:buFont typeface="Wingdings" panose="05000000000000000000" pitchFamily="2" charset="2"/>
              <a:buChar char="v"/>
            </a:pPr>
            <a:endParaRPr lang="en-IN" sz="2995" dirty="0">
              <a:solidFill>
                <a:srgbClr val="000000"/>
              </a:solidFill>
              <a:latin typeface="Alatsi"/>
            </a:endParaRPr>
          </a:p>
        </p:txBody>
      </p:sp>
      <p:pic>
        <p:nvPicPr>
          <p:cNvPr id="4" name="Picture 3">
            <a:extLst>
              <a:ext uri="{FF2B5EF4-FFF2-40B4-BE49-F238E27FC236}">
                <a16:creationId xmlns:a16="http://schemas.microsoft.com/office/drawing/2014/main" id="{48FCDDB0-4693-D8EC-9C21-B2E4916FBF34}"/>
              </a:ext>
            </a:extLst>
          </p:cNvPr>
          <p:cNvPicPr>
            <a:picLocks noChangeAspect="1"/>
          </p:cNvPicPr>
          <p:nvPr/>
        </p:nvPicPr>
        <p:blipFill>
          <a:blip r:embed="rId4"/>
          <a:stretch>
            <a:fillRect/>
          </a:stretch>
        </p:blipFill>
        <p:spPr>
          <a:xfrm>
            <a:off x="9504622" y="3029770"/>
            <a:ext cx="7953541" cy="4260212"/>
          </a:xfrm>
          <a:prstGeom prst="rect">
            <a:avLst/>
          </a:prstGeom>
        </p:spPr>
      </p:pic>
    </p:spTree>
    <p:extLst>
      <p:ext uri="{BB962C8B-B14F-4D97-AF65-F5344CB8AC3E}">
        <p14:creationId xmlns:p14="http://schemas.microsoft.com/office/powerpoint/2010/main" val="420029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436017" y="3265038"/>
            <a:ext cx="15843565" cy="4444807"/>
          </a:xfrm>
          <a:prstGeom prst="rect">
            <a:avLst/>
          </a:prstGeom>
        </p:spPr>
        <p:txBody>
          <a:bodyPr wrap="square" lIns="0" tIns="0" rIns="0" bIns="0" rtlCol="0" anchor="t">
            <a:spAutoFit/>
          </a:bodyPr>
          <a:lstStyle/>
          <a:p>
            <a:pPr algn="just">
              <a:lnSpc>
                <a:spcPts val="5852"/>
              </a:lnSpc>
            </a:pPr>
            <a:r>
              <a:rPr lang="en-US" sz="2800" b="1" dirty="0">
                <a:solidFill>
                  <a:srgbClr val="000000"/>
                </a:solidFill>
                <a:latin typeface="Alatsi"/>
                <a:ea typeface="Alatsi"/>
                <a:cs typeface="Alatsi"/>
                <a:sym typeface="Alatsi"/>
              </a:rPr>
              <a:t>Columbia Asia </a:t>
            </a:r>
            <a:r>
              <a:rPr lang="en-US" sz="2800" dirty="0">
                <a:solidFill>
                  <a:srgbClr val="000000"/>
                </a:solidFill>
                <a:latin typeface="Alatsi"/>
                <a:ea typeface="Alatsi"/>
                <a:cs typeface="Alatsi"/>
                <a:sym typeface="Alatsi"/>
              </a:rPr>
              <a:t>is a private, multinational chain of hospitals whose headquarter based in Kuala Lumpur, Malaysia, and operates primarily in Southeast Asia. Established in 1996, it has grown to 22 medical facilities across Malaysia, Vietnam, and Indonesia. It targets the middle-income group by setting up mid-sized hospitals in residential areas. Key services provided include general surgery, cardiology, neurology, pediatrics, obstetrics, orthopedics, trauma care, oncology, and internal medicine. Additional facilities include ICUs, neonatal care units, physiotherapy, laboratories, and pharmacies.</a:t>
            </a: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1462143" y="1414396"/>
            <a:ext cx="15389839" cy="1430648"/>
          </a:xfrm>
          <a:prstGeom prst="rect">
            <a:avLst/>
          </a:prstGeom>
        </p:spPr>
        <p:txBody>
          <a:bodyPr wrap="square" lIns="0" tIns="0" rIns="0" bIns="0" rtlCol="0" anchor="t">
            <a:spAutoFit/>
          </a:bodyPr>
          <a:lstStyle/>
          <a:p>
            <a:pPr algn="ctr">
              <a:lnSpc>
                <a:spcPts val="11899"/>
              </a:lnSpc>
            </a:pPr>
            <a:r>
              <a:rPr lang="en-US" sz="8499" dirty="0">
                <a:solidFill>
                  <a:schemeClr val="tx2">
                    <a:lumMod val="75000"/>
                  </a:schemeClr>
                </a:solidFill>
                <a:latin typeface="Alatsi"/>
                <a:ea typeface="Alatsi"/>
                <a:cs typeface="Alatsi"/>
                <a:sym typeface="Alatsi"/>
              </a:rPr>
              <a:t>About </a:t>
            </a:r>
            <a:r>
              <a:rPr lang="en-GB" sz="8499" dirty="0">
                <a:solidFill>
                  <a:schemeClr val="tx2">
                    <a:lumMod val="75000"/>
                  </a:schemeClr>
                </a:solidFill>
                <a:latin typeface="Alatsi"/>
              </a:rPr>
              <a:t>Columbia Asia Hospital</a:t>
            </a:r>
            <a:endParaRPr lang="en-US" sz="8499" dirty="0">
              <a:solidFill>
                <a:schemeClr val="tx2">
                  <a:lumMod val="75000"/>
                </a:schemeClr>
              </a:solidFill>
              <a:latin typeface="Alatsi"/>
              <a:sym typeface="Alatsi"/>
            </a:endParaRP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516108" y="-255317"/>
            <a:ext cx="5255784" cy="1346522"/>
          </a:xfrm>
          <a:prstGeom prst="rect">
            <a:avLst/>
          </a:prstGeom>
        </p:spPr>
        <p:txBody>
          <a:bodyPr wrap="square" lIns="0" tIns="0" rIns="0" bIns="0" rtlCol="0" anchor="t">
            <a:spAutoFit/>
          </a:bodyPr>
          <a:lstStyle/>
          <a:p>
            <a:pPr algn="ctr">
              <a:lnSpc>
                <a:spcPts val="11899"/>
              </a:lnSpc>
            </a:pPr>
            <a:r>
              <a:rPr lang="en-US" sz="6000" dirty="0">
                <a:solidFill>
                  <a:schemeClr val="tx2">
                    <a:lumMod val="75000"/>
                  </a:schemeClr>
                </a:solidFill>
                <a:latin typeface="Alatsi"/>
                <a:sym typeface="Alatsi"/>
              </a:rPr>
              <a:t>Main</a:t>
            </a:r>
            <a:r>
              <a:rPr lang="en-US" sz="6000" dirty="0">
                <a:solidFill>
                  <a:srgbClr val="000000"/>
                </a:solidFill>
                <a:latin typeface="Alatsi"/>
                <a:ea typeface="Alatsi"/>
                <a:cs typeface="Alatsi"/>
                <a:sym typeface="Alatsi"/>
              </a:rPr>
              <a:t> </a:t>
            </a:r>
            <a:r>
              <a:rPr lang="en-US" sz="6000" dirty="0">
                <a:solidFill>
                  <a:schemeClr val="tx2">
                    <a:lumMod val="75000"/>
                  </a:schemeClr>
                </a:solidFill>
                <a:latin typeface="Alatsi"/>
                <a:sym typeface="Alatsi"/>
              </a:rPr>
              <a:t>Tab</a:t>
            </a:r>
          </a:p>
        </p:txBody>
      </p:sp>
      <p:sp>
        <p:nvSpPr>
          <p:cNvPr id="16" name="AutoShape 16"/>
          <p:cNvSpPr/>
          <p:nvPr/>
        </p:nvSpPr>
        <p:spPr>
          <a:xfrm flipH="1" flipV="1">
            <a:off x="914399" y="571500"/>
            <a:ext cx="6531583" cy="0"/>
          </a:xfrm>
          <a:prstGeom prst="line">
            <a:avLst/>
          </a:prstGeom>
          <a:ln w="114300" cap="flat">
            <a:solidFill>
              <a:srgbClr val="9FC3D0"/>
            </a:solidFill>
            <a:prstDash val="solid"/>
            <a:headEnd type="none" w="sm" len="sm"/>
            <a:tailEnd type="none" w="sm" len="sm"/>
          </a:ln>
        </p:spPr>
      </p:sp>
      <p:pic>
        <p:nvPicPr>
          <p:cNvPr id="25" name="Picture 24">
            <a:extLst>
              <a:ext uri="{FF2B5EF4-FFF2-40B4-BE49-F238E27FC236}">
                <a16:creationId xmlns:a16="http://schemas.microsoft.com/office/drawing/2014/main" id="{25B53550-ACF1-7FFA-F7C7-06BA952EB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068345"/>
            <a:ext cx="16230600" cy="9014873"/>
          </a:xfrm>
          <a:prstGeom prst="rect">
            <a:avLst/>
          </a:prstGeom>
        </p:spPr>
      </p:pic>
      <p:sp>
        <p:nvSpPr>
          <p:cNvPr id="26" name="AutoShape 16">
            <a:extLst>
              <a:ext uri="{FF2B5EF4-FFF2-40B4-BE49-F238E27FC236}">
                <a16:creationId xmlns:a16="http://schemas.microsoft.com/office/drawing/2014/main" id="{C4A882BC-CFE1-BF1A-5DFC-A23B593576FE}"/>
              </a:ext>
            </a:extLst>
          </p:cNvPr>
          <p:cNvSpPr/>
          <p:nvPr/>
        </p:nvSpPr>
        <p:spPr>
          <a:xfrm flipH="1" flipV="1">
            <a:off x="10972800" y="571500"/>
            <a:ext cx="6531583" cy="0"/>
          </a:xfrm>
          <a:prstGeom prst="line">
            <a:avLst/>
          </a:prstGeom>
          <a:ln w="114300" cap="flat">
            <a:solidFill>
              <a:srgbClr val="9FC3D0"/>
            </a:solidFill>
            <a:prstDash val="solid"/>
            <a:headEnd type="none" w="sm" len="sm"/>
            <a:tailEnd type="none" w="sm" len="sm"/>
          </a:ln>
        </p:spPr>
      </p:sp>
      <p:sp>
        <p:nvSpPr>
          <p:cNvPr id="27" name="TextBox 27">
            <a:extLst>
              <a:ext uri="{FF2B5EF4-FFF2-40B4-BE49-F238E27FC236}">
                <a16:creationId xmlns:a16="http://schemas.microsoft.com/office/drawing/2014/main" id="{21A92816-7445-80CC-DE89-44EF9D1B0F9A}"/>
              </a:ext>
            </a:extLst>
          </p:cNvPr>
          <p:cNvSpPr txBox="1"/>
          <p:nvPr/>
        </p:nvSpPr>
        <p:spPr>
          <a:xfrm>
            <a:off x="16992600" y="9152090"/>
            <a:ext cx="1562612" cy="856132"/>
          </a:xfrm>
          <a:prstGeom prst="rect">
            <a:avLst/>
          </a:prstGeom>
        </p:spPr>
        <p:txBody>
          <a:bodyPr lIns="0" tIns="0" rIns="0" bIns="0" rtlCol="0" anchor="t">
            <a:spAutoFit/>
          </a:bodyPr>
          <a:lstStyle/>
          <a:p>
            <a:pPr algn="ctr">
              <a:lnSpc>
                <a:spcPts val="7805"/>
              </a:lnSpc>
            </a:pPr>
            <a:r>
              <a:rPr lang="en-US" sz="3200" b="1" dirty="0">
                <a:solidFill>
                  <a:srgbClr val="000000"/>
                </a:solidFill>
                <a:latin typeface="Open Sans Bold"/>
                <a:ea typeface="Open Sans Bold"/>
                <a:cs typeface="Open Sans Bold"/>
                <a:sym typeface="Open Sans Bold"/>
              </a:rPr>
              <a:t>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365AF223-F4C6-9B91-F598-9E618EF9545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1057A2F-5110-A8A2-B39D-3E7287671F9E}"/>
              </a:ext>
            </a:extLst>
          </p:cNvPr>
          <p:cNvSpPr txBox="1"/>
          <p:nvPr/>
        </p:nvSpPr>
        <p:spPr>
          <a:xfrm>
            <a:off x="6630407" y="-344436"/>
            <a:ext cx="5255784" cy="1346522"/>
          </a:xfrm>
          <a:prstGeom prst="rect">
            <a:avLst/>
          </a:prstGeom>
        </p:spPr>
        <p:txBody>
          <a:bodyPr wrap="square" lIns="0" tIns="0" rIns="0" bIns="0" rtlCol="0" anchor="t">
            <a:spAutoFit/>
          </a:bodyPr>
          <a:lstStyle/>
          <a:p>
            <a:pPr algn="ctr">
              <a:lnSpc>
                <a:spcPts val="11899"/>
              </a:lnSpc>
            </a:pPr>
            <a:r>
              <a:rPr lang="en-US" sz="6000" dirty="0">
                <a:solidFill>
                  <a:schemeClr val="tx2">
                    <a:lumMod val="75000"/>
                  </a:schemeClr>
                </a:solidFill>
                <a:latin typeface="Alatsi"/>
                <a:sym typeface="Alatsi"/>
              </a:rPr>
              <a:t>Doctor Info</a:t>
            </a:r>
          </a:p>
        </p:txBody>
      </p:sp>
      <p:sp>
        <p:nvSpPr>
          <p:cNvPr id="16" name="AutoShape 16">
            <a:extLst>
              <a:ext uri="{FF2B5EF4-FFF2-40B4-BE49-F238E27FC236}">
                <a16:creationId xmlns:a16="http://schemas.microsoft.com/office/drawing/2014/main" id="{BF61307E-84C7-8CFE-76A9-70B3FB9A6C98}"/>
              </a:ext>
            </a:extLst>
          </p:cNvPr>
          <p:cNvSpPr/>
          <p:nvPr/>
        </p:nvSpPr>
        <p:spPr>
          <a:xfrm flipH="1" flipV="1">
            <a:off x="914398" y="571500"/>
            <a:ext cx="6172201" cy="0"/>
          </a:xfrm>
          <a:prstGeom prst="line">
            <a:avLst/>
          </a:prstGeom>
          <a:ln w="114300" cap="flat">
            <a:solidFill>
              <a:srgbClr val="9FC3D0"/>
            </a:solidFill>
            <a:prstDash val="solid"/>
            <a:headEnd type="none" w="sm" len="sm"/>
            <a:tailEnd type="none" w="sm" len="sm"/>
          </a:ln>
        </p:spPr>
      </p:sp>
      <p:sp>
        <p:nvSpPr>
          <p:cNvPr id="26" name="AutoShape 16">
            <a:extLst>
              <a:ext uri="{FF2B5EF4-FFF2-40B4-BE49-F238E27FC236}">
                <a16:creationId xmlns:a16="http://schemas.microsoft.com/office/drawing/2014/main" id="{43F63108-3207-856E-B6ED-5EC6665255C8}"/>
              </a:ext>
            </a:extLst>
          </p:cNvPr>
          <p:cNvSpPr/>
          <p:nvPr/>
        </p:nvSpPr>
        <p:spPr>
          <a:xfrm flipH="1" flipV="1">
            <a:off x="11429999" y="571500"/>
            <a:ext cx="6074383" cy="0"/>
          </a:xfrm>
          <a:prstGeom prst="line">
            <a:avLst/>
          </a:prstGeom>
          <a:ln w="114300" cap="flat">
            <a:solidFill>
              <a:srgbClr val="9FC3D0"/>
            </a:solidFill>
            <a:prstDash val="solid"/>
            <a:headEnd type="none" w="sm" len="sm"/>
            <a:tailEnd type="none" w="sm" len="sm"/>
          </a:ln>
        </p:spPr>
      </p:sp>
      <p:pic>
        <p:nvPicPr>
          <p:cNvPr id="5" name="Picture 4">
            <a:extLst>
              <a:ext uri="{FF2B5EF4-FFF2-40B4-BE49-F238E27FC236}">
                <a16:creationId xmlns:a16="http://schemas.microsoft.com/office/drawing/2014/main" id="{4057E6EA-754C-A57D-6B22-06C9311BB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07529"/>
            <a:ext cx="16154400" cy="9070246"/>
          </a:xfrm>
          <a:prstGeom prst="rect">
            <a:avLst/>
          </a:prstGeom>
        </p:spPr>
      </p:pic>
      <p:sp>
        <p:nvSpPr>
          <p:cNvPr id="7" name="TextBox 27">
            <a:extLst>
              <a:ext uri="{FF2B5EF4-FFF2-40B4-BE49-F238E27FC236}">
                <a16:creationId xmlns:a16="http://schemas.microsoft.com/office/drawing/2014/main" id="{8A305E6F-3060-4E5A-7675-5DFC3D4E1C67}"/>
              </a:ext>
            </a:extLst>
          </p:cNvPr>
          <p:cNvSpPr txBox="1"/>
          <p:nvPr/>
        </p:nvSpPr>
        <p:spPr>
          <a:xfrm>
            <a:off x="16992600" y="9152090"/>
            <a:ext cx="1562612" cy="856132"/>
          </a:xfrm>
          <a:prstGeom prst="rect">
            <a:avLst/>
          </a:prstGeom>
        </p:spPr>
        <p:txBody>
          <a:bodyPr lIns="0" tIns="0" rIns="0" bIns="0" rtlCol="0" anchor="t">
            <a:spAutoFit/>
          </a:bodyPr>
          <a:lstStyle/>
          <a:p>
            <a:pPr algn="ctr">
              <a:lnSpc>
                <a:spcPts val="7805"/>
              </a:lnSpc>
            </a:pPr>
            <a:r>
              <a:rPr lang="en-US" sz="3200" b="1" dirty="0">
                <a:solidFill>
                  <a:srgbClr val="000000"/>
                </a:solidFill>
                <a:latin typeface="Open Sans Bold"/>
                <a:ea typeface="Open Sans Bold"/>
                <a:cs typeface="Open Sans Bold"/>
                <a:sym typeface="Open Sans Bold"/>
              </a:rPr>
              <a:t>20</a:t>
            </a:r>
          </a:p>
        </p:txBody>
      </p:sp>
    </p:spTree>
    <p:extLst>
      <p:ext uri="{BB962C8B-B14F-4D97-AF65-F5344CB8AC3E}">
        <p14:creationId xmlns:p14="http://schemas.microsoft.com/office/powerpoint/2010/main" val="2879132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B519AA8F-872F-F11E-0245-85ACE53947C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B3DD538-20DD-18AE-E6BB-2820AD76397F}"/>
              </a:ext>
            </a:extLst>
          </p:cNvPr>
          <p:cNvSpPr txBox="1"/>
          <p:nvPr/>
        </p:nvSpPr>
        <p:spPr>
          <a:xfrm>
            <a:off x="6630407" y="-344436"/>
            <a:ext cx="5255784" cy="1346522"/>
          </a:xfrm>
          <a:prstGeom prst="rect">
            <a:avLst/>
          </a:prstGeom>
        </p:spPr>
        <p:txBody>
          <a:bodyPr wrap="square" lIns="0" tIns="0" rIns="0" bIns="0" rtlCol="0" anchor="t">
            <a:spAutoFit/>
          </a:bodyPr>
          <a:lstStyle/>
          <a:p>
            <a:pPr algn="ctr">
              <a:lnSpc>
                <a:spcPts val="11899"/>
              </a:lnSpc>
            </a:pPr>
            <a:r>
              <a:rPr lang="en-US" sz="6000" dirty="0">
                <a:solidFill>
                  <a:schemeClr val="tx2">
                    <a:lumMod val="75000"/>
                  </a:schemeClr>
                </a:solidFill>
                <a:latin typeface="Alatsi"/>
                <a:sym typeface="Alatsi"/>
              </a:rPr>
              <a:t>Patient Info</a:t>
            </a:r>
          </a:p>
        </p:txBody>
      </p:sp>
      <p:sp>
        <p:nvSpPr>
          <p:cNvPr id="16" name="AutoShape 16">
            <a:extLst>
              <a:ext uri="{FF2B5EF4-FFF2-40B4-BE49-F238E27FC236}">
                <a16:creationId xmlns:a16="http://schemas.microsoft.com/office/drawing/2014/main" id="{C7CF6B0C-CCD3-FA82-ECA8-3C5226746CF9}"/>
              </a:ext>
            </a:extLst>
          </p:cNvPr>
          <p:cNvSpPr/>
          <p:nvPr/>
        </p:nvSpPr>
        <p:spPr>
          <a:xfrm flipH="1" flipV="1">
            <a:off x="914398" y="571500"/>
            <a:ext cx="6172201" cy="0"/>
          </a:xfrm>
          <a:prstGeom prst="line">
            <a:avLst/>
          </a:prstGeom>
          <a:ln w="114300" cap="flat">
            <a:solidFill>
              <a:srgbClr val="9FC3D0"/>
            </a:solidFill>
            <a:prstDash val="solid"/>
            <a:headEnd type="none" w="sm" len="sm"/>
            <a:tailEnd type="none" w="sm" len="sm"/>
          </a:ln>
        </p:spPr>
      </p:sp>
      <p:sp>
        <p:nvSpPr>
          <p:cNvPr id="26" name="AutoShape 16">
            <a:extLst>
              <a:ext uri="{FF2B5EF4-FFF2-40B4-BE49-F238E27FC236}">
                <a16:creationId xmlns:a16="http://schemas.microsoft.com/office/drawing/2014/main" id="{71AC0B43-CA10-95B2-8F0C-CF001CAD08C1}"/>
              </a:ext>
            </a:extLst>
          </p:cNvPr>
          <p:cNvSpPr/>
          <p:nvPr/>
        </p:nvSpPr>
        <p:spPr>
          <a:xfrm flipH="1" flipV="1">
            <a:off x="11429999" y="571500"/>
            <a:ext cx="6074383" cy="0"/>
          </a:xfrm>
          <a:prstGeom prst="line">
            <a:avLst/>
          </a:prstGeom>
          <a:ln w="114300" cap="flat">
            <a:solidFill>
              <a:srgbClr val="9FC3D0"/>
            </a:solidFill>
            <a:prstDash val="solid"/>
            <a:headEnd type="none" w="sm" len="sm"/>
            <a:tailEnd type="none" w="sm" len="sm"/>
          </a:ln>
        </p:spPr>
      </p:sp>
      <p:pic>
        <p:nvPicPr>
          <p:cNvPr id="6" name="Picture 5">
            <a:extLst>
              <a:ext uri="{FF2B5EF4-FFF2-40B4-BE49-F238E27FC236}">
                <a16:creationId xmlns:a16="http://schemas.microsoft.com/office/drawing/2014/main" id="{59AC2A41-275B-24EC-65E1-CCD1E8BC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49" y="1002086"/>
            <a:ext cx="16040100" cy="9000557"/>
          </a:xfrm>
          <a:prstGeom prst="rect">
            <a:avLst/>
          </a:prstGeom>
        </p:spPr>
      </p:pic>
      <p:sp>
        <p:nvSpPr>
          <p:cNvPr id="7" name="TextBox 27">
            <a:extLst>
              <a:ext uri="{FF2B5EF4-FFF2-40B4-BE49-F238E27FC236}">
                <a16:creationId xmlns:a16="http://schemas.microsoft.com/office/drawing/2014/main" id="{C5D76542-6A19-3F5E-8BB7-67186C90642F}"/>
              </a:ext>
            </a:extLst>
          </p:cNvPr>
          <p:cNvSpPr txBox="1"/>
          <p:nvPr/>
        </p:nvSpPr>
        <p:spPr>
          <a:xfrm>
            <a:off x="16992600" y="9152090"/>
            <a:ext cx="1562612" cy="856132"/>
          </a:xfrm>
          <a:prstGeom prst="rect">
            <a:avLst/>
          </a:prstGeom>
        </p:spPr>
        <p:txBody>
          <a:bodyPr lIns="0" tIns="0" rIns="0" bIns="0" rtlCol="0" anchor="t">
            <a:spAutoFit/>
          </a:bodyPr>
          <a:lstStyle/>
          <a:p>
            <a:pPr algn="ctr">
              <a:lnSpc>
                <a:spcPts val="7805"/>
              </a:lnSpc>
            </a:pPr>
            <a:r>
              <a:rPr lang="en-US" sz="3200" b="1" dirty="0">
                <a:solidFill>
                  <a:srgbClr val="000000"/>
                </a:solidFill>
                <a:latin typeface="Open Sans Bold"/>
                <a:ea typeface="Open Sans Bold"/>
                <a:cs typeface="Open Sans Bold"/>
                <a:sym typeface="Open Sans Bold"/>
              </a:rPr>
              <a:t>21</a:t>
            </a:r>
          </a:p>
        </p:txBody>
      </p:sp>
    </p:spTree>
    <p:extLst>
      <p:ext uri="{BB962C8B-B14F-4D97-AF65-F5344CB8AC3E}">
        <p14:creationId xmlns:p14="http://schemas.microsoft.com/office/powerpoint/2010/main" val="1573561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2054603" y="-58967"/>
            <a:ext cx="13180039" cy="1450976"/>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Recommendation</a:t>
            </a:r>
          </a:p>
        </p:txBody>
      </p:sp>
      <p:sp>
        <p:nvSpPr>
          <p:cNvPr id="18" name="TextBox 18"/>
          <p:cNvSpPr txBox="1"/>
          <p:nvPr/>
        </p:nvSpPr>
        <p:spPr>
          <a:xfrm>
            <a:off x="1400264" y="1333500"/>
            <a:ext cx="3923627" cy="735779"/>
          </a:xfrm>
          <a:prstGeom prst="rect">
            <a:avLst/>
          </a:prstGeom>
        </p:spPr>
        <p:txBody>
          <a:bodyPr wrap="square" lIns="0" tIns="0" rIns="0" bIns="0" rtlCol="0" anchor="t">
            <a:spAutoFit/>
          </a:bodyPr>
          <a:lstStyle/>
          <a:p>
            <a:pPr marL="457200" indent="-457200" algn="l">
              <a:lnSpc>
                <a:spcPts val="6580"/>
              </a:lnSpc>
              <a:buFont typeface="Wingdings" panose="05000000000000000000" pitchFamily="2" charset="2"/>
              <a:buChar char="v"/>
            </a:pPr>
            <a:r>
              <a:rPr lang="en-US" sz="3000" b="1" dirty="0">
                <a:solidFill>
                  <a:schemeClr val="tx2">
                    <a:lumMod val="75000"/>
                  </a:schemeClr>
                </a:solidFill>
                <a:latin typeface="Alatsi"/>
                <a:sym typeface="Alatsi"/>
              </a:rPr>
              <a:t>Optimize Staffing : </a:t>
            </a:r>
          </a:p>
        </p:txBody>
      </p:sp>
      <p:sp>
        <p:nvSpPr>
          <p:cNvPr id="19" name="TextBox 19"/>
          <p:cNvSpPr txBox="1"/>
          <p:nvPr/>
        </p:nvSpPr>
        <p:spPr>
          <a:xfrm>
            <a:off x="1776263" y="2114408"/>
            <a:ext cx="6848358" cy="2183290"/>
          </a:xfrm>
          <a:prstGeom prst="rect">
            <a:avLst/>
          </a:prstGeom>
        </p:spPr>
        <p:txBody>
          <a:bodyPr lIns="0" tIns="0" rIns="0" bIns="0" rtlCol="0" anchor="t">
            <a:spAutoFit/>
          </a:bodyPr>
          <a:lstStyle/>
          <a:p>
            <a:pPr algn="just">
              <a:lnSpc>
                <a:spcPts val="4369"/>
              </a:lnSpc>
            </a:pPr>
            <a:r>
              <a:rPr lang="en-US" sz="2000" dirty="0">
                <a:solidFill>
                  <a:srgbClr val="000000"/>
                </a:solidFill>
                <a:latin typeface="Alatsi"/>
                <a:sym typeface="Alatsi"/>
              </a:rPr>
              <a:t>Allocate additional resources to high-traffic departments like General Practice, which accounts for the majority of patient visits. Hire at least two new doctors for this department to handle patient load effectively.</a:t>
            </a:r>
          </a:p>
        </p:txBody>
      </p:sp>
      <p:sp>
        <p:nvSpPr>
          <p:cNvPr id="24" name="TextBox 24"/>
          <p:cNvSpPr txBox="1"/>
          <p:nvPr/>
        </p:nvSpPr>
        <p:spPr>
          <a:xfrm>
            <a:off x="9858942" y="2159430"/>
            <a:ext cx="6848358" cy="2183290"/>
          </a:xfrm>
          <a:prstGeom prst="rect">
            <a:avLst/>
          </a:prstGeom>
        </p:spPr>
        <p:txBody>
          <a:bodyPr lIns="0" tIns="0" rIns="0" bIns="0" rtlCol="0" anchor="t">
            <a:spAutoFit/>
          </a:bodyPr>
          <a:lstStyle/>
          <a:p>
            <a:pPr algn="l">
              <a:lnSpc>
                <a:spcPts val="4369"/>
              </a:lnSpc>
            </a:pPr>
            <a:r>
              <a:rPr lang="en-US" sz="2000" dirty="0">
                <a:solidFill>
                  <a:srgbClr val="000000"/>
                </a:solidFill>
                <a:latin typeface="Alatsi"/>
                <a:sym typeface="Alatsi"/>
              </a:rPr>
              <a:t>Offer discounts to patient groups contributing the most revenue, such as teenagers, to encourage loyalty and repeat visits . Additionally, provide discounts to patients whose total bills exceed ₹10,000 to incentivize high-value spending.</a:t>
            </a:r>
          </a:p>
        </p:txBody>
      </p:sp>
      <p:grpSp>
        <p:nvGrpSpPr>
          <p:cNvPr id="29" name="Group 29"/>
          <p:cNvGrpSpPr/>
          <p:nvPr/>
        </p:nvGrpSpPr>
        <p:grpSpPr>
          <a:xfrm>
            <a:off x="15859155" y="0"/>
            <a:ext cx="1562612" cy="1673225"/>
            <a:chOff x="0" y="0"/>
            <a:chExt cx="2083482" cy="2230967"/>
          </a:xfrm>
        </p:grpSpPr>
        <p:grpSp>
          <p:nvGrpSpPr>
            <p:cNvPr id="30" name="Group 30"/>
            <p:cNvGrpSpPr/>
            <p:nvPr/>
          </p:nvGrpSpPr>
          <p:grpSpPr>
            <a:xfrm>
              <a:off x="75599" y="0"/>
              <a:ext cx="1932284" cy="2230967"/>
              <a:chOff x="0" y="0"/>
              <a:chExt cx="703982" cy="812800"/>
            </a:xfrm>
          </p:grpSpPr>
          <p:sp>
            <p:nvSpPr>
              <p:cNvPr id="31" name="Freeform 3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32" name="TextBox 3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22</a:t>
              </a:r>
            </a:p>
          </p:txBody>
        </p:sp>
      </p:grpSp>
      <p:sp>
        <p:nvSpPr>
          <p:cNvPr id="36" name="TextBox 18">
            <a:extLst>
              <a:ext uri="{FF2B5EF4-FFF2-40B4-BE49-F238E27FC236}">
                <a16:creationId xmlns:a16="http://schemas.microsoft.com/office/drawing/2014/main" id="{EF79C656-11ED-9032-6C4E-E43FEB58AB3B}"/>
              </a:ext>
            </a:extLst>
          </p:cNvPr>
          <p:cNvSpPr txBox="1"/>
          <p:nvPr/>
        </p:nvSpPr>
        <p:spPr>
          <a:xfrm>
            <a:off x="9494228" y="1433465"/>
            <a:ext cx="5172600" cy="735779"/>
          </a:xfrm>
          <a:prstGeom prst="rect">
            <a:avLst/>
          </a:prstGeom>
        </p:spPr>
        <p:txBody>
          <a:bodyPr wrap="square" lIns="0" tIns="0" rIns="0" bIns="0" rtlCol="0" anchor="t">
            <a:spAutoFit/>
          </a:bodyPr>
          <a:lstStyle/>
          <a:p>
            <a:pPr marL="457200" indent="-457200" algn="l">
              <a:lnSpc>
                <a:spcPts val="6580"/>
              </a:lnSpc>
              <a:buFont typeface="Wingdings" panose="05000000000000000000" pitchFamily="2" charset="2"/>
              <a:buChar char="v"/>
            </a:pPr>
            <a:r>
              <a:rPr lang="en-US" sz="3000" b="1" dirty="0">
                <a:solidFill>
                  <a:schemeClr val="tx2">
                    <a:lumMod val="75000"/>
                  </a:schemeClr>
                </a:solidFill>
                <a:latin typeface="Alatsi"/>
                <a:sym typeface="Alatsi"/>
              </a:rPr>
              <a:t>Targeted Discount Programs: </a:t>
            </a:r>
          </a:p>
        </p:txBody>
      </p:sp>
      <p:sp>
        <p:nvSpPr>
          <p:cNvPr id="37" name="TextBox 18">
            <a:extLst>
              <a:ext uri="{FF2B5EF4-FFF2-40B4-BE49-F238E27FC236}">
                <a16:creationId xmlns:a16="http://schemas.microsoft.com/office/drawing/2014/main" id="{8E1F3656-4877-D254-4474-A1A81A7A0CA7}"/>
              </a:ext>
            </a:extLst>
          </p:cNvPr>
          <p:cNvSpPr txBox="1"/>
          <p:nvPr/>
        </p:nvSpPr>
        <p:spPr>
          <a:xfrm>
            <a:off x="1552033" y="4640493"/>
            <a:ext cx="5172600" cy="735779"/>
          </a:xfrm>
          <a:prstGeom prst="rect">
            <a:avLst/>
          </a:prstGeom>
        </p:spPr>
        <p:txBody>
          <a:bodyPr wrap="square" lIns="0" tIns="0" rIns="0" bIns="0" rtlCol="0" anchor="t">
            <a:spAutoFit/>
          </a:bodyPr>
          <a:lstStyle/>
          <a:p>
            <a:pPr marL="457200" indent="-457200" algn="l">
              <a:lnSpc>
                <a:spcPts val="6580"/>
              </a:lnSpc>
              <a:buFont typeface="Wingdings" panose="05000000000000000000" pitchFamily="2" charset="2"/>
              <a:buChar char="v"/>
            </a:pPr>
            <a:r>
              <a:rPr lang="en-US" sz="3000" b="1" dirty="0">
                <a:solidFill>
                  <a:schemeClr val="tx2">
                    <a:lumMod val="75000"/>
                  </a:schemeClr>
                </a:solidFill>
                <a:latin typeface="Alatsi"/>
                <a:sym typeface="Alatsi"/>
              </a:rPr>
              <a:t>Seasonal Resource Planning: </a:t>
            </a:r>
          </a:p>
        </p:txBody>
      </p:sp>
      <p:sp>
        <p:nvSpPr>
          <p:cNvPr id="38" name="TextBox 19">
            <a:extLst>
              <a:ext uri="{FF2B5EF4-FFF2-40B4-BE49-F238E27FC236}">
                <a16:creationId xmlns:a16="http://schemas.microsoft.com/office/drawing/2014/main" id="{C6BE5BE5-497C-1C11-B456-8A563D91F410}"/>
              </a:ext>
            </a:extLst>
          </p:cNvPr>
          <p:cNvSpPr txBox="1"/>
          <p:nvPr/>
        </p:nvSpPr>
        <p:spPr>
          <a:xfrm>
            <a:off x="1899712" y="5390437"/>
            <a:ext cx="6848358" cy="2183290"/>
          </a:xfrm>
          <a:prstGeom prst="rect">
            <a:avLst/>
          </a:prstGeom>
        </p:spPr>
        <p:txBody>
          <a:bodyPr lIns="0" tIns="0" rIns="0" bIns="0" rtlCol="0" anchor="t">
            <a:spAutoFit/>
          </a:bodyPr>
          <a:lstStyle/>
          <a:p>
            <a:pPr algn="just">
              <a:lnSpc>
                <a:spcPts val="4369"/>
              </a:lnSpc>
            </a:pPr>
            <a:r>
              <a:rPr lang="en-US" sz="2000" dirty="0">
                <a:solidFill>
                  <a:srgbClr val="000000"/>
                </a:solidFill>
                <a:latin typeface="Alatsi"/>
                <a:sym typeface="Alatsi"/>
              </a:rPr>
              <a:t>Adjust staffing and resources based on seasonal trends, with higher allocations during peak months (April–October) and optimized schedules during low-volume months (January–March, November–December).</a:t>
            </a:r>
          </a:p>
        </p:txBody>
      </p:sp>
      <p:sp>
        <p:nvSpPr>
          <p:cNvPr id="39" name="TextBox 18">
            <a:extLst>
              <a:ext uri="{FF2B5EF4-FFF2-40B4-BE49-F238E27FC236}">
                <a16:creationId xmlns:a16="http://schemas.microsoft.com/office/drawing/2014/main" id="{721C7BEA-660A-2BDF-14C2-0B7FDBE21621}"/>
              </a:ext>
            </a:extLst>
          </p:cNvPr>
          <p:cNvSpPr txBox="1"/>
          <p:nvPr/>
        </p:nvSpPr>
        <p:spPr>
          <a:xfrm>
            <a:off x="9494227" y="4618624"/>
            <a:ext cx="6535805" cy="735779"/>
          </a:xfrm>
          <a:prstGeom prst="rect">
            <a:avLst/>
          </a:prstGeom>
        </p:spPr>
        <p:txBody>
          <a:bodyPr wrap="square" lIns="0" tIns="0" rIns="0" bIns="0" rtlCol="0" anchor="t">
            <a:spAutoFit/>
          </a:bodyPr>
          <a:lstStyle/>
          <a:p>
            <a:pPr marL="457200" indent="-457200" algn="l">
              <a:lnSpc>
                <a:spcPts val="6580"/>
              </a:lnSpc>
              <a:buFont typeface="Wingdings" panose="05000000000000000000" pitchFamily="2" charset="2"/>
              <a:buChar char="v"/>
            </a:pPr>
            <a:r>
              <a:rPr lang="en-US" sz="3000" b="1" dirty="0">
                <a:solidFill>
                  <a:schemeClr val="tx2">
                    <a:lumMod val="75000"/>
                  </a:schemeClr>
                </a:solidFill>
                <a:latin typeface="Alatsi"/>
                <a:sym typeface="Alatsi"/>
              </a:rPr>
              <a:t>Improve Patient Satisfaction Scores:</a:t>
            </a:r>
          </a:p>
        </p:txBody>
      </p:sp>
      <p:sp>
        <p:nvSpPr>
          <p:cNvPr id="40" name="TextBox 24">
            <a:extLst>
              <a:ext uri="{FF2B5EF4-FFF2-40B4-BE49-F238E27FC236}">
                <a16:creationId xmlns:a16="http://schemas.microsoft.com/office/drawing/2014/main" id="{BC235619-B1B8-A9FA-01FE-67DB7F9586C6}"/>
              </a:ext>
            </a:extLst>
          </p:cNvPr>
          <p:cNvSpPr txBox="1"/>
          <p:nvPr/>
        </p:nvSpPr>
        <p:spPr>
          <a:xfrm>
            <a:off x="9858942" y="5421294"/>
            <a:ext cx="6848358" cy="1619033"/>
          </a:xfrm>
          <a:prstGeom prst="rect">
            <a:avLst/>
          </a:prstGeom>
        </p:spPr>
        <p:txBody>
          <a:bodyPr lIns="0" tIns="0" rIns="0" bIns="0" rtlCol="0" anchor="t">
            <a:spAutoFit/>
          </a:bodyPr>
          <a:lstStyle/>
          <a:p>
            <a:pPr algn="l">
              <a:lnSpc>
                <a:spcPts val="4369"/>
              </a:lnSpc>
            </a:pPr>
            <a:r>
              <a:rPr lang="en-US" sz="2000" dirty="0">
                <a:solidFill>
                  <a:srgbClr val="000000"/>
                </a:solidFill>
                <a:latin typeface="Alatsi"/>
                <a:sym typeface="Alatsi"/>
              </a:rPr>
              <a:t>Reduce waiting times in departments like Neurology, which has the highest average wait time, to enhance the overall patient experience.</a:t>
            </a:r>
          </a:p>
        </p:txBody>
      </p:sp>
      <p:sp>
        <p:nvSpPr>
          <p:cNvPr id="41" name="TextBox 18">
            <a:extLst>
              <a:ext uri="{FF2B5EF4-FFF2-40B4-BE49-F238E27FC236}">
                <a16:creationId xmlns:a16="http://schemas.microsoft.com/office/drawing/2014/main" id="{A4A728F1-E0F1-A567-F7AE-76C4913A3AC6}"/>
              </a:ext>
            </a:extLst>
          </p:cNvPr>
          <p:cNvSpPr txBox="1"/>
          <p:nvPr/>
        </p:nvSpPr>
        <p:spPr>
          <a:xfrm>
            <a:off x="1552033" y="7759994"/>
            <a:ext cx="7072588" cy="735779"/>
          </a:xfrm>
          <a:prstGeom prst="rect">
            <a:avLst/>
          </a:prstGeom>
        </p:spPr>
        <p:txBody>
          <a:bodyPr wrap="square" lIns="0" tIns="0" rIns="0" bIns="0" rtlCol="0" anchor="t">
            <a:spAutoFit/>
          </a:bodyPr>
          <a:lstStyle/>
          <a:p>
            <a:pPr marL="457200" indent="-457200" algn="l">
              <a:lnSpc>
                <a:spcPts val="6580"/>
              </a:lnSpc>
              <a:buFont typeface="Wingdings" panose="05000000000000000000" pitchFamily="2" charset="2"/>
              <a:buChar char="v"/>
            </a:pPr>
            <a:r>
              <a:rPr lang="en-US" sz="3000" b="1" dirty="0">
                <a:solidFill>
                  <a:schemeClr val="tx2">
                    <a:lumMod val="75000"/>
                  </a:schemeClr>
                </a:solidFill>
                <a:latin typeface="Alatsi"/>
                <a:sym typeface="Alatsi"/>
              </a:rPr>
              <a:t>Enhance Data-Driven Decision Making: </a:t>
            </a:r>
          </a:p>
        </p:txBody>
      </p:sp>
      <p:sp>
        <p:nvSpPr>
          <p:cNvPr id="46" name="TextBox 18">
            <a:extLst>
              <a:ext uri="{FF2B5EF4-FFF2-40B4-BE49-F238E27FC236}">
                <a16:creationId xmlns:a16="http://schemas.microsoft.com/office/drawing/2014/main" id="{CC4FD59B-9813-E4D3-D9C9-C5EB9E037602}"/>
              </a:ext>
            </a:extLst>
          </p:cNvPr>
          <p:cNvSpPr txBox="1"/>
          <p:nvPr/>
        </p:nvSpPr>
        <p:spPr>
          <a:xfrm>
            <a:off x="9494227" y="7701137"/>
            <a:ext cx="7072588" cy="735779"/>
          </a:xfrm>
          <a:prstGeom prst="rect">
            <a:avLst/>
          </a:prstGeom>
        </p:spPr>
        <p:txBody>
          <a:bodyPr wrap="square" lIns="0" tIns="0" rIns="0" bIns="0" rtlCol="0" anchor="t">
            <a:spAutoFit/>
          </a:bodyPr>
          <a:lstStyle/>
          <a:p>
            <a:pPr marL="457200" indent="-457200" algn="l">
              <a:lnSpc>
                <a:spcPts val="6580"/>
              </a:lnSpc>
              <a:buFont typeface="Wingdings" panose="05000000000000000000" pitchFamily="2" charset="2"/>
              <a:buChar char="v"/>
            </a:pPr>
            <a:r>
              <a:rPr lang="en-US" sz="3000" b="1" dirty="0">
                <a:solidFill>
                  <a:schemeClr val="tx2">
                    <a:lumMod val="75000"/>
                  </a:schemeClr>
                </a:solidFill>
                <a:latin typeface="Alatsi"/>
                <a:sym typeface="Alatsi"/>
              </a:rPr>
              <a:t>Maximize Revenue Opportunities: </a:t>
            </a:r>
          </a:p>
        </p:txBody>
      </p:sp>
      <p:sp>
        <p:nvSpPr>
          <p:cNvPr id="47" name="TextBox 24">
            <a:extLst>
              <a:ext uri="{FF2B5EF4-FFF2-40B4-BE49-F238E27FC236}">
                <a16:creationId xmlns:a16="http://schemas.microsoft.com/office/drawing/2014/main" id="{402A5FCB-32D6-7BEE-AA3A-E90C04269F16}"/>
              </a:ext>
            </a:extLst>
          </p:cNvPr>
          <p:cNvSpPr txBox="1"/>
          <p:nvPr/>
        </p:nvSpPr>
        <p:spPr>
          <a:xfrm>
            <a:off x="9915642" y="8405347"/>
            <a:ext cx="6848358" cy="1619033"/>
          </a:xfrm>
          <a:prstGeom prst="rect">
            <a:avLst/>
          </a:prstGeom>
        </p:spPr>
        <p:txBody>
          <a:bodyPr lIns="0" tIns="0" rIns="0" bIns="0" rtlCol="0" anchor="t">
            <a:spAutoFit/>
          </a:bodyPr>
          <a:lstStyle/>
          <a:p>
            <a:pPr algn="l">
              <a:lnSpc>
                <a:spcPts val="4369"/>
              </a:lnSpc>
            </a:pPr>
            <a:r>
              <a:rPr lang="en-US" sz="2000" dirty="0">
                <a:solidFill>
                  <a:srgbClr val="000000"/>
                </a:solidFill>
                <a:latin typeface="Alatsi"/>
                <a:sym typeface="Alatsi"/>
              </a:rPr>
              <a:t>Address underperforming departments, such as Renal, by analyzing contributing factors and implementing improvement plans.</a:t>
            </a:r>
          </a:p>
        </p:txBody>
      </p:sp>
      <p:sp>
        <p:nvSpPr>
          <p:cNvPr id="48" name="TextBox 24">
            <a:extLst>
              <a:ext uri="{FF2B5EF4-FFF2-40B4-BE49-F238E27FC236}">
                <a16:creationId xmlns:a16="http://schemas.microsoft.com/office/drawing/2014/main" id="{3ABB841A-A0DD-DC26-7795-710593354F73}"/>
              </a:ext>
            </a:extLst>
          </p:cNvPr>
          <p:cNvSpPr txBox="1"/>
          <p:nvPr/>
        </p:nvSpPr>
        <p:spPr>
          <a:xfrm>
            <a:off x="1899712" y="8432588"/>
            <a:ext cx="6848358" cy="1619033"/>
          </a:xfrm>
          <a:prstGeom prst="rect">
            <a:avLst/>
          </a:prstGeom>
        </p:spPr>
        <p:txBody>
          <a:bodyPr lIns="0" tIns="0" rIns="0" bIns="0" rtlCol="0" anchor="t">
            <a:spAutoFit/>
          </a:bodyPr>
          <a:lstStyle/>
          <a:p>
            <a:pPr algn="l">
              <a:lnSpc>
                <a:spcPts val="4369"/>
              </a:lnSpc>
            </a:pPr>
            <a:r>
              <a:rPr lang="en-US" sz="2000" dirty="0">
                <a:solidFill>
                  <a:srgbClr val="000000"/>
                </a:solidFill>
                <a:latin typeface="Alatsi"/>
                <a:sym typeface="Alatsi"/>
              </a:rPr>
              <a:t>Utilize demographic insights (age, race, gender) and KPIs (revenue, satisfaction, waiting times) to tailor services and optimize departmental performance.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115800" y="871992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23</a:t>
              </a:r>
            </a:p>
          </p:txBody>
        </p:sp>
      </p:grpSp>
      <p:sp>
        <p:nvSpPr>
          <p:cNvPr id="13" name="TextBox 13"/>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CONCLUSION</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9" name="Picture 18">
            <a:extLst>
              <a:ext uri="{FF2B5EF4-FFF2-40B4-BE49-F238E27FC236}">
                <a16:creationId xmlns:a16="http://schemas.microsoft.com/office/drawing/2014/main" id="{33EA5190-7225-7226-EE82-14111011C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4146" y="2729001"/>
            <a:ext cx="7105264" cy="5398703"/>
          </a:xfrm>
          <a:prstGeom prst="rect">
            <a:avLst/>
          </a:prstGeom>
        </p:spPr>
      </p:pic>
      <p:grpSp>
        <p:nvGrpSpPr>
          <p:cNvPr id="20" name="Group 4">
            <a:extLst>
              <a:ext uri="{FF2B5EF4-FFF2-40B4-BE49-F238E27FC236}">
                <a16:creationId xmlns:a16="http://schemas.microsoft.com/office/drawing/2014/main" id="{18A142B6-09C0-D659-25B2-B1285E94D85A}"/>
              </a:ext>
            </a:extLst>
          </p:cNvPr>
          <p:cNvGrpSpPr/>
          <p:nvPr/>
        </p:nvGrpSpPr>
        <p:grpSpPr>
          <a:xfrm>
            <a:off x="364873" y="2906504"/>
            <a:ext cx="9216302" cy="5043696"/>
            <a:chOff x="0" y="0"/>
            <a:chExt cx="1939142" cy="1164413"/>
          </a:xfrm>
        </p:grpSpPr>
        <p:sp>
          <p:nvSpPr>
            <p:cNvPr id="21" name="Freeform 5">
              <a:extLst>
                <a:ext uri="{FF2B5EF4-FFF2-40B4-BE49-F238E27FC236}">
                  <a16:creationId xmlns:a16="http://schemas.microsoft.com/office/drawing/2014/main" id="{76A0D30F-CF2E-347E-E449-FC13BE0F5C4F}"/>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22" name="TextBox 6">
              <a:extLst>
                <a:ext uri="{FF2B5EF4-FFF2-40B4-BE49-F238E27FC236}">
                  <a16:creationId xmlns:a16="http://schemas.microsoft.com/office/drawing/2014/main" id="{17971B62-F776-14BB-E602-D6CDFF196B18}"/>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23" name="TextBox 14"/>
          <p:cNvSpPr txBox="1"/>
          <p:nvPr/>
        </p:nvSpPr>
        <p:spPr>
          <a:xfrm>
            <a:off x="802049" y="3956800"/>
            <a:ext cx="8341951" cy="2765372"/>
          </a:xfrm>
          <a:prstGeom prst="rect">
            <a:avLst/>
          </a:prstGeom>
        </p:spPr>
        <p:txBody>
          <a:bodyPr wrap="square" lIns="0" tIns="0" rIns="0" bIns="0" rtlCol="0" anchor="t">
            <a:spAutoFit/>
          </a:bodyPr>
          <a:lstStyle/>
          <a:p>
            <a:pPr algn="just">
              <a:spcBef>
                <a:spcPct val="20000"/>
              </a:spcBef>
              <a:spcAft>
                <a:spcPts val="600"/>
              </a:spcAft>
              <a:buClr>
                <a:schemeClr val="accent1"/>
              </a:buClr>
              <a:buSzPct val="92000"/>
            </a:pPr>
            <a:r>
              <a:rPr lang="en-US" sz="2995" dirty="0">
                <a:solidFill>
                  <a:srgbClr val="000000"/>
                </a:solidFill>
                <a:latin typeface="Alatsi"/>
              </a:rPr>
              <a:t>The analysis of Columbia Asia Hospital identifies key revenue drivers, with Orthopedics leading in revenue and General Practice as the top choice for new hires. Additionally, there is potential to increase patient discount eligibility, currently at 12.46%, to enhance patient satisfaction.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74209" y="2628796"/>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a:ea typeface="Alatsi"/>
                <a:cs typeface="Alatsi"/>
                <a:sym typeface="Alatsi"/>
              </a:rPr>
              <a:t>THANK YOU</a:t>
            </a:r>
          </a:p>
        </p:txBody>
      </p:sp>
      <p:sp>
        <p:nvSpPr>
          <p:cNvPr id="3" name="TextBox 3"/>
          <p:cNvSpPr txBox="1"/>
          <p:nvPr/>
        </p:nvSpPr>
        <p:spPr>
          <a:xfrm>
            <a:off x="5267784" y="5837594"/>
            <a:ext cx="10669737" cy="703169"/>
          </a:xfrm>
          <a:prstGeom prst="rect">
            <a:avLst/>
          </a:prstGeom>
        </p:spPr>
        <p:txBody>
          <a:bodyPr lIns="0" tIns="0" rIns="0" bIns="0" rtlCol="0" anchor="t">
            <a:spAutoFit/>
          </a:bodyPr>
          <a:lstStyle/>
          <a:p>
            <a:pPr algn="ctr">
              <a:lnSpc>
                <a:spcPts val="5763"/>
              </a:lnSpc>
            </a:pPr>
            <a:r>
              <a:rPr lang="en-US" sz="4116" dirty="0">
                <a:solidFill>
                  <a:srgbClr val="000000"/>
                </a:solidFill>
                <a:latin typeface="Alatsi"/>
                <a:ea typeface="Alatsi"/>
                <a:cs typeface="Alatsi"/>
                <a:sym typeface="Alatsi"/>
              </a:rPr>
              <a:t>Project By  : Bhushan Dhawas</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20600" y="79629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15">
            <a:extLst>
              <a:ext uri="{FF2B5EF4-FFF2-40B4-BE49-F238E27FC236}">
                <a16:creationId xmlns:a16="http://schemas.microsoft.com/office/drawing/2014/main" id="{87E99B02-0622-B19E-E39A-AC5773318CC3}"/>
              </a:ext>
            </a:extLst>
          </p:cNvPr>
          <p:cNvSpPr txBox="1"/>
          <p:nvPr/>
        </p:nvSpPr>
        <p:spPr>
          <a:xfrm>
            <a:off x="6279565" y="6896100"/>
            <a:ext cx="5038661" cy="2183290"/>
          </a:xfrm>
          <a:prstGeom prst="rect">
            <a:avLst/>
          </a:prstGeom>
        </p:spPr>
        <p:txBody>
          <a:bodyPr wrap="square" lIns="0" tIns="0" rIns="0" bIns="0" rtlCol="0" anchor="t">
            <a:spAutoFit/>
          </a:bodyPr>
          <a:lstStyle/>
          <a:p>
            <a:pPr algn="ctr">
              <a:lnSpc>
                <a:spcPts val="4376"/>
              </a:lnSpc>
            </a:pPr>
            <a:r>
              <a:rPr lang="en-US" sz="2000" b="1" dirty="0">
                <a:solidFill>
                  <a:srgbClr val="000000"/>
                </a:solidFill>
                <a:latin typeface="Alatsi"/>
                <a:ea typeface="Alatsi"/>
                <a:cs typeface="Alatsi"/>
                <a:sym typeface="Alatsi"/>
              </a:rPr>
              <a:t>Portfolio website : </a:t>
            </a:r>
            <a:r>
              <a:rPr lang="en-US" sz="2000" dirty="0">
                <a:solidFill>
                  <a:srgbClr val="000000"/>
                </a:solidFill>
                <a:latin typeface="Alatsi"/>
                <a:ea typeface="Alatsi"/>
                <a:cs typeface="Alatsi"/>
                <a:sym typeface="Alatsi"/>
              </a:rPr>
              <a:t>(</a:t>
            </a:r>
            <a:r>
              <a:rPr lang="en-US" sz="2000" dirty="0">
                <a:solidFill>
                  <a:srgbClr val="000000"/>
                </a:solidFill>
                <a:latin typeface="Alatsi"/>
                <a:ea typeface="Alatsi"/>
                <a:cs typeface="Alatsi"/>
                <a:sym typeface="Alatsi"/>
                <a:hlinkClick r:id="rId4"/>
              </a:rPr>
              <a:t>Link</a:t>
            </a:r>
            <a:r>
              <a:rPr lang="en-US" sz="2000" dirty="0">
                <a:solidFill>
                  <a:srgbClr val="000000"/>
                </a:solidFill>
                <a:latin typeface="Alatsi"/>
                <a:ea typeface="Alatsi"/>
                <a:cs typeface="Alatsi"/>
                <a:sym typeface="Alatsi"/>
              </a:rPr>
              <a:t>)</a:t>
            </a:r>
          </a:p>
          <a:p>
            <a:pPr algn="ctr">
              <a:lnSpc>
                <a:spcPts val="4376"/>
              </a:lnSpc>
            </a:pPr>
            <a:r>
              <a:rPr lang="en-US" sz="2000" b="1" dirty="0">
                <a:solidFill>
                  <a:srgbClr val="000000"/>
                </a:solidFill>
                <a:latin typeface="Alatsi"/>
                <a:ea typeface="Alatsi"/>
                <a:cs typeface="Alatsi"/>
                <a:sym typeface="Alatsi"/>
              </a:rPr>
              <a:t>                   Email : </a:t>
            </a:r>
            <a:r>
              <a:rPr lang="en-US" sz="2000" dirty="0">
                <a:solidFill>
                  <a:srgbClr val="000000"/>
                </a:solidFill>
                <a:latin typeface="Alatsi"/>
                <a:ea typeface="Alatsi"/>
                <a:cs typeface="Alatsi"/>
                <a:sym typeface="Alatsi"/>
                <a:hlinkClick r:id="rId5"/>
              </a:rPr>
              <a:t>bdhawas0016@gmail.com</a:t>
            </a:r>
            <a:endParaRPr lang="en-US" sz="2000" dirty="0">
              <a:solidFill>
                <a:srgbClr val="000000"/>
              </a:solidFill>
              <a:latin typeface="Alatsi"/>
              <a:ea typeface="Alatsi"/>
              <a:cs typeface="Alatsi"/>
              <a:sym typeface="Alatsi"/>
            </a:endParaRPr>
          </a:p>
          <a:p>
            <a:pPr algn="ctr">
              <a:lnSpc>
                <a:spcPts val="4376"/>
              </a:lnSpc>
            </a:pPr>
            <a:r>
              <a:rPr lang="en-US" sz="2000" b="1" dirty="0">
                <a:solidFill>
                  <a:srgbClr val="000000"/>
                </a:solidFill>
                <a:latin typeface="Alatsi"/>
                <a:sym typeface="Alatsi"/>
              </a:rPr>
              <a:t>  Mobile no. – </a:t>
            </a:r>
            <a:r>
              <a:rPr lang="en-US" sz="2000" dirty="0">
                <a:solidFill>
                  <a:srgbClr val="000000"/>
                </a:solidFill>
                <a:latin typeface="Alatsi"/>
                <a:ea typeface="Alatsi"/>
                <a:cs typeface="Alatsi"/>
                <a:sym typeface="Alatsi"/>
              </a:rPr>
              <a:t>9075252543</a:t>
            </a:r>
          </a:p>
          <a:p>
            <a:pPr algn="ctr">
              <a:lnSpc>
                <a:spcPts val="4376"/>
              </a:lnSpc>
            </a:pPr>
            <a:r>
              <a:rPr lang="en-US" sz="2000" dirty="0">
                <a:solidFill>
                  <a:srgbClr val="000000"/>
                </a:solidFill>
                <a:latin typeface="Alatsi"/>
                <a:ea typeface="Alatsi"/>
                <a:cs typeface="Alatsi"/>
                <a:sym typeface="Alatsi"/>
              </a:rPr>
              <a:t> </a:t>
            </a:r>
          </a:p>
        </p:txBody>
      </p:sp>
      <p:sp>
        <p:nvSpPr>
          <p:cNvPr id="22" name="TextBox 3">
            <a:extLst>
              <a:ext uri="{FF2B5EF4-FFF2-40B4-BE49-F238E27FC236}">
                <a16:creationId xmlns:a16="http://schemas.microsoft.com/office/drawing/2014/main" id="{8F362EB3-B814-779C-57E0-EAACCCA68D80}"/>
              </a:ext>
            </a:extLst>
          </p:cNvPr>
          <p:cNvSpPr txBox="1"/>
          <p:nvPr/>
        </p:nvSpPr>
        <p:spPr>
          <a:xfrm>
            <a:off x="6477000" y="8454219"/>
            <a:ext cx="3753027" cy="625171"/>
          </a:xfrm>
          <a:prstGeom prst="rect">
            <a:avLst/>
          </a:prstGeom>
        </p:spPr>
        <p:txBody>
          <a:bodyPr wrap="square" lIns="0" tIns="0" rIns="0" bIns="0" rtlCol="0" anchor="t">
            <a:spAutoFit/>
          </a:bodyPr>
          <a:lstStyle/>
          <a:p>
            <a:pPr algn="ctr">
              <a:lnSpc>
                <a:spcPts val="5763"/>
              </a:lnSpc>
            </a:pPr>
            <a:r>
              <a:rPr lang="en-US" sz="2000" b="1" dirty="0">
                <a:solidFill>
                  <a:srgbClr val="000000"/>
                </a:solidFill>
                <a:latin typeface="Alatsi"/>
                <a:sym typeface="Alatsi"/>
              </a:rPr>
              <a:t>LinkedIn  : </a:t>
            </a:r>
            <a:r>
              <a:rPr lang="en-US" sz="2000" dirty="0">
                <a:solidFill>
                  <a:srgbClr val="000000"/>
                </a:solidFill>
                <a:latin typeface="Alatsi"/>
                <a:sym typeface="Alatsi"/>
              </a:rPr>
              <a:t>(</a:t>
            </a:r>
            <a:r>
              <a:rPr lang="en-US" sz="2000" dirty="0">
                <a:solidFill>
                  <a:srgbClr val="000000"/>
                </a:solidFill>
                <a:latin typeface="Alatsi"/>
                <a:sym typeface="Alatsi"/>
                <a:hlinkClick r:id="rId6"/>
              </a:rPr>
              <a:t>Link</a:t>
            </a:r>
            <a:r>
              <a:rPr lang="en-US" sz="2000" dirty="0">
                <a:solidFill>
                  <a:srgbClr val="000000"/>
                </a:solidFill>
                <a:latin typeface="Alatsi"/>
                <a:sym typeface="Alatsi"/>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OVERVIEW</a:t>
            </a:r>
          </a:p>
        </p:txBody>
      </p:sp>
      <p:sp>
        <p:nvSpPr>
          <p:cNvPr id="4" name="TextBox 4"/>
          <p:cNvSpPr txBox="1"/>
          <p:nvPr/>
        </p:nvSpPr>
        <p:spPr>
          <a:xfrm>
            <a:off x="1221986" y="3305470"/>
            <a:ext cx="4480960" cy="629920"/>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1. Introduction</a:t>
            </a:r>
          </a:p>
        </p:txBody>
      </p:sp>
      <p:sp>
        <p:nvSpPr>
          <p:cNvPr id="5" name="TextBox 5"/>
          <p:cNvSpPr txBox="1"/>
          <p:nvPr/>
        </p:nvSpPr>
        <p:spPr>
          <a:xfrm>
            <a:off x="1221986" y="4408805"/>
            <a:ext cx="4480960" cy="624658"/>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2. Problem Aim</a:t>
            </a:r>
          </a:p>
        </p:txBody>
      </p:sp>
      <p:sp>
        <p:nvSpPr>
          <p:cNvPr id="6" name="TextBox 6"/>
          <p:cNvSpPr txBox="1"/>
          <p:nvPr/>
        </p:nvSpPr>
        <p:spPr>
          <a:xfrm>
            <a:off x="1221986" y="5512140"/>
            <a:ext cx="5241454" cy="629920"/>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3. Data Overview </a:t>
            </a:r>
          </a:p>
        </p:txBody>
      </p:sp>
      <p:sp>
        <p:nvSpPr>
          <p:cNvPr id="7" name="TextBox 7"/>
          <p:cNvSpPr txBox="1"/>
          <p:nvPr/>
        </p:nvSpPr>
        <p:spPr>
          <a:xfrm>
            <a:off x="1221986" y="6618310"/>
            <a:ext cx="4480960" cy="629920"/>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4. Methodology</a:t>
            </a:r>
          </a:p>
        </p:txBody>
      </p:sp>
      <p:sp>
        <p:nvSpPr>
          <p:cNvPr id="8" name="TextBox 8"/>
          <p:cNvSpPr txBox="1"/>
          <p:nvPr/>
        </p:nvSpPr>
        <p:spPr>
          <a:xfrm>
            <a:off x="6444390" y="3305470"/>
            <a:ext cx="4480960" cy="624658"/>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5. Data Cleaning </a:t>
            </a:r>
          </a:p>
        </p:txBody>
      </p:sp>
      <p:sp>
        <p:nvSpPr>
          <p:cNvPr id="9" name="TextBox 9"/>
          <p:cNvSpPr txBox="1"/>
          <p:nvPr/>
        </p:nvSpPr>
        <p:spPr>
          <a:xfrm>
            <a:off x="6444390" y="4408805"/>
            <a:ext cx="4480960" cy="624658"/>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6. Insights</a:t>
            </a:r>
            <a:endParaRPr lang="en-US" sz="2400" dirty="0">
              <a:solidFill>
                <a:srgbClr val="000000"/>
              </a:solidFill>
              <a:latin typeface="Alatsi"/>
              <a:ea typeface="Alatsi"/>
              <a:cs typeface="Alatsi"/>
              <a:sym typeface="Alatsi"/>
            </a:endParaRPr>
          </a:p>
        </p:txBody>
      </p:sp>
      <p:sp>
        <p:nvSpPr>
          <p:cNvPr id="10" name="TextBox 10"/>
          <p:cNvSpPr txBox="1"/>
          <p:nvPr/>
        </p:nvSpPr>
        <p:spPr>
          <a:xfrm>
            <a:off x="6444390" y="5512140"/>
            <a:ext cx="4480960" cy="629920"/>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7. Main Tab</a:t>
            </a:r>
          </a:p>
        </p:txBody>
      </p:sp>
      <p:sp>
        <p:nvSpPr>
          <p:cNvPr id="11" name="TextBox 11"/>
          <p:cNvSpPr txBox="1"/>
          <p:nvPr/>
        </p:nvSpPr>
        <p:spPr>
          <a:xfrm>
            <a:off x="6444390" y="6615475"/>
            <a:ext cx="5055568" cy="629920"/>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8. Doctor Info </a:t>
            </a:r>
          </a:p>
        </p:txBody>
      </p:sp>
      <p:sp>
        <p:nvSpPr>
          <p:cNvPr id="12" name="TextBox 12"/>
          <p:cNvSpPr txBox="1"/>
          <p:nvPr/>
        </p:nvSpPr>
        <p:spPr>
          <a:xfrm>
            <a:off x="11733949" y="3305470"/>
            <a:ext cx="4480960" cy="629920"/>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9. Patient Info </a:t>
            </a:r>
          </a:p>
        </p:txBody>
      </p:sp>
      <p:sp>
        <p:nvSpPr>
          <p:cNvPr id="13" name="TextBox 13"/>
          <p:cNvSpPr txBox="1"/>
          <p:nvPr/>
        </p:nvSpPr>
        <p:spPr>
          <a:xfrm>
            <a:off x="11733949" y="5487442"/>
            <a:ext cx="4480960" cy="629920"/>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11. Conclusion</a:t>
            </a:r>
          </a:p>
        </p:txBody>
      </p:sp>
      <p:sp>
        <p:nvSpPr>
          <p:cNvPr id="14" name="TextBox 14"/>
          <p:cNvSpPr txBox="1"/>
          <p:nvPr/>
        </p:nvSpPr>
        <p:spPr>
          <a:xfrm>
            <a:off x="11733949" y="4476355"/>
            <a:ext cx="5369076" cy="629920"/>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10. Recommendation</a:t>
            </a:r>
          </a:p>
        </p:txBody>
      </p:sp>
      <p:sp>
        <p:nvSpPr>
          <p:cNvPr id="15" name="TextBox 15"/>
          <p:cNvSpPr txBox="1"/>
          <p:nvPr/>
        </p:nvSpPr>
        <p:spPr>
          <a:xfrm>
            <a:off x="11733949" y="6534707"/>
            <a:ext cx="4480960" cy="629920"/>
          </a:xfrm>
          <a:prstGeom prst="rect">
            <a:avLst/>
          </a:prstGeom>
        </p:spPr>
        <p:txBody>
          <a:bodyPr lIns="0" tIns="0" rIns="0" bIns="0" rtlCol="0" anchor="t">
            <a:spAutoFit/>
          </a:bodyPr>
          <a:lstStyle/>
          <a:p>
            <a:pPr marL="399414" lvl="1" algn="l">
              <a:lnSpc>
                <a:spcPts val="5179"/>
              </a:lnSpc>
            </a:pPr>
            <a:r>
              <a:rPr lang="en-US" sz="3699" dirty="0">
                <a:solidFill>
                  <a:srgbClr val="000000"/>
                </a:solidFill>
                <a:latin typeface="Alatsi"/>
                <a:ea typeface="Alatsi"/>
                <a:cs typeface="Alatsi"/>
                <a:sym typeface="Alatsi"/>
              </a:rPr>
              <a:t>12. Thank You</a:t>
            </a:r>
          </a:p>
        </p:txBody>
      </p:sp>
      <p:sp>
        <p:nvSpPr>
          <p:cNvPr id="16" name="AutoShape 16"/>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a:t>
              </a:r>
            </a:p>
          </p:txBody>
        </p:sp>
      </p:grpSp>
      <p:sp>
        <p:nvSpPr>
          <p:cNvPr id="23" name="Freeform 23"/>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387E6BB4-3677-888A-9650-FD1C25D7673B}"/>
            </a:ext>
          </a:extLst>
        </p:cNvPr>
        <p:cNvGrpSpPr/>
        <p:nvPr/>
      </p:nvGrpSpPr>
      <p:grpSpPr>
        <a:xfrm>
          <a:off x="0" y="0"/>
          <a:ext cx="0" cy="0"/>
          <a:chOff x="0" y="0"/>
          <a:chExt cx="0" cy="0"/>
        </a:xfrm>
      </p:grpSpPr>
      <p:sp>
        <p:nvSpPr>
          <p:cNvPr id="3" name="AutoShape 3">
            <a:extLst>
              <a:ext uri="{FF2B5EF4-FFF2-40B4-BE49-F238E27FC236}">
                <a16:creationId xmlns:a16="http://schemas.microsoft.com/office/drawing/2014/main" id="{4206E1EA-6C5E-1844-E5D9-F80669CAADFE}"/>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a:extLst>
              <a:ext uri="{FF2B5EF4-FFF2-40B4-BE49-F238E27FC236}">
                <a16:creationId xmlns:a16="http://schemas.microsoft.com/office/drawing/2014/main" id="{9BE255AE-D83B-3AF2-79EB-C532F0341A2B}"/>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a:extLst>
              <a:ext uri="{FF2B5EF4-FFF2-40B4-BE49-F238E27FC236}">
                <a16:creationId xmlns:a16="http://schemas.microsoft.com/office/drawing/2014/main" id="{5EDE3DAD-DECF-F131-5B63-B526C2A2ACCE}"/>
              </a:ext>
            </a:extLst>
          </p:cNvPr>
          <p:cNvSpPr/>
          <p:nvPr/>
        </p:nvSpPr>
        <p:spPr>
          <a:xfrm>
            <a:off x="12808210" y="677794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DD938982-2DCB-B5F9-4891-F248AC4DD3E8}"/>
              </a:ext>
            </a:extLst>
          </p:cNvPr>
          <p:cNvSpPr txBox="1"/>
          <p:nvPr/>
        </p:nvSpPr>
        <p:spPr>
          <a:xfrm>
            <a:off x="2679115" y="1194623"/>
            <a:ext cx="13180039" cy="1430648"/>
          </a:xfrm>
          <a:prstGeom prst="rect">
            <a:avLst/>
          </a:prstGeom>
        </p:spPr>
        <p:txBody>
          <a:bodyPr lIns="0" tIns="0" rIns="0" bIns="0" rtlCol="0" anchor="t">
            <a:spAutoFit/>
          </a:bodyPr>
          <a:lstStyle/>
          <a:p>
            <a:pPr algn="ctr">
              <a:lnSpc>
                <a:spcPts val="11899"/>
              </a:lnSpc>
            </a:pPr>
            <a:r>
              <a:rPr lang="en-US" altLang="en-US" sz="8499" dirty="0">
                <a:solidFill>
                  <a:schemeClr val="tx2">
                    <a:lumMod val="75000"/>
                  </a:schemeClr>
                </a:solidFill>
                <a:latin typeface="Alatsi"/>
              </a:rPr>
              <a:t>Introduction to the Analysis</a:t>
            </a:r>
            <a:endParaRPr lang="en-US" sz="8499" dirty="0">
              <a:solidFill>
                <a:schemeClr val="tx2">
                  <a:lumMod val="75000"/>
                </a:schemeClr>
              </a:solidFill>
              <a:latin typeface="Alatsi"/>
              <a:sym typeface="Alatsi"/>
            </a:endParaRPr>
          </a:p>
        </p:txBody>
      </p:sp>
      <p:grpSp>
        <p:nvGrpSpPr>
          <p:cNvPr id="9" name="Group 9">
            <a:extLst>
              <a:ext uri="{FF2B5EF4-FFF2-40B4-BE49-F238E27FC236}">
                <a16:creationId xmlns:a16="http://schemas.microsoft.com/office/drawing/2014/main" id="{CC9222A5-E2E5-4253-EE5E-E851D9BB11C2}"/>
              </a:ext>
            </a:extLst>
          </p:cNvPr>
          <p:cNvGrpSpPr/>
          <p:nvPr/>
        </p:nvGrpSpPr>
        <p:grpSpPr>
          <a:xfrm>
            <a:off x="15859155" y="0"/>
            <a:ext cx="1562612" cy="1673225"/>
            <a:chOff x="0" y="0"/>
            <a:chExt cx="2083482" cy="2230967"/>
          </a:xfrm>
        </p:grpSpPr>
        <p:grpSp>
          <p:nvGrpSpPr>
            <p:cNvPr id="10" name="Group 10">
              <a:extLst>
                <a:ext uri="{FF2B5EF4-FFF2-40B4-BE49-F238E27FC236}">
                  <a16:creationId xmlns:a16="http://schemas.microsoft.com/office/drawing/2014/main" id="{6FCBFDB6-1CC8-9B21-90F1-210BB00532F2}"/>
                </a:ext>
              </a:extLst>
            </p:cNvPr>
            <p:cNvGrpSpPr/>
            <p:nvPr/>
          </p:nvGrpSpPr>
          <p:grpSpPr>
            <a:xfrm>
              <a:off x="75599" y="0"/>
              <a:ext cx="1932284" cy="2230967"/>
              <a:chOff x="0" y="0"/>
              <a:chExt cx="703982" cy="812800"/>
            </a:xfrm>
          </p:grpSpPr>
          <p:sp>
            <p:nvSpPr>
              <p:cNvPr id="11" name="Freeform 11">
                <a:extLst>
                  <a:ext uri="{FF2B5EF4-FFF2-40B4-BE49-F238E27FC236}">
                    <a16:creationId xmlns:a16="http://schemas.microsoft.com/office/drawing/2014/main" id="{86FA6C2F-019D-831A-42CF-A77B493BB5F5}"/>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a:extLst>
                  <a:ext uri="{FF2B5EF4-FFF2-40B4-BE49-F238E27FC236}">
                    <a16:creationId xmlns:a16="http://schemas.microsoft.com/office/drawing/2014/main" id="{2687A608-2751-5693-5D00-88FC2661C708}"/>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327212A8-6591-4665-04EC-3455006D4505}"/>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a:t>
              </a:r>
            </a:p>
          </p:txBody>
        </p:sp>
      </p:grpSp>
      <p:sp>
        <p:nvSpPr>
          <p:cNvPr id="14" name="Freeform 14">
            <a:extLst>
              <a:ext uri="{FF2B5EF4-FFF2-40B4-BE49-F238E27FC236}">
                <a16:creationId xmlns:a16="http://schemas.microsoft.com/office/drawing/2014/main" id="{75CC78E0-71AC-F95D-DFF5-1B446CFF28B7}"/>
              </a:ext>
            </a:extLst>
          </p:cNvPr>
          <p:cNvSpPr/>
          <p:nvPr/>
        </p:nvSpPr>
        <p:spPr>
          <a:xfrm>
            <a:off x="-3918199" y="-7778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5">
            <a:extLst>
              <a:ext uri="{FF2B5EF4-FFF2-40B4-BE49-F238E27FC236}">
                <a16:creationId xmlns:a16="http://schemas.microsoft.com/office/drawing/2014/main" id="{E2397E68-2EE2-A7C6-7F01-11DC2B9B2292}"/>
              </a:ext>
            </a:extLst>
          </p:cNvPr>
          <p:cNvSpPr/>
          <p:nvPr/>
        </p:nvSpPr>
        <p:spPr>
          <a:xfrm>
            <a:off x="942469" y="2659234"/>
            <a:ext cx="16535400" cy="5946653"/>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22" name="TextBox 7">
            <a:extLst>
              <a:ext uri="{FF2B5EF4-FFF2-40B4-BE49-F238E27FC236}">
                <a16:creationId xmlns:a16="http://schemas.microsoft.com/office/drawing/2014/main" id="{AE49BE5C-1B8D-50D8-9A10-C73C355FCDAB}"/>
              </a:ext>
            </a:extLst>
          </p:cNvPr>
          <p:cNvSpPr txBox="1"/>
          <p:nvPr/>
        </p:nvSpPr>
        <p:spPr>
          <a:xfrm>
            <a:off x="609600" y="7005951"/>
            <a:ext cx="15697200" cy="461665"/>
          </a:xfrm>
          <a:prstGeom prst="rect">
            <a:avLst/>
          </a:prstGeom>
        </p:spPr>
        <p:txBody>
          <a:bodyPr wrap="square" lIns="0" tIns="0" rIns="0" bIns="0" rtlCol="0" anchor="t">
            <a:spAutoFit/>
          </a:bodyPr>
          <a:lstStyle/>
          <a:p>
            <a:pPr marL="457200" indent="-457200" algn="ctr" eaLnBrk="0" fontAlgn="base" hangingPunct="0">
              <a:spcBef>
                <a:spcPct val="0"/>
              </a:spcBef>
              <a:spcAft>
                <a:spcPct val="0"/>
              </a:spcAft>
              <a:buFont typeface="Wingdings" panose="05000000000000000000" pitchFamily="2" charset="2"/>
              <a:buChar char="v"/>
            </a:pPr>
            <a:r>
              <a:rPr lang="en-US" altLang="en-US" sz="3000" b="1" dirty="0">
                <a:solidFill>
                  <a:schemeClr val="tx2">
                    <a:lumMod val="75000"/>
                  </a:schemeClr>
                </a:solidFill>
                <a:latin typeface="Alatsi"/>
              </a:rPr>
              <a:t>Data focus areas:  </a:t>
            </a:r>
            <a:r>
              <a:rPr lang="en-US" altLang="en-US" sz="2995" dirty="0">
                <a:solidFill>
                  <a:srgbClr val="000000"/>
                </a:solidFill>
                <a:latin typeface="Alatsi"/>
              </a:rPr>
              <a:t>Revenue, satisfaction, patient visits, and performance metrics</a:t>
            </a:r>
            <a:r>
              <a:rPr lang="en-US" altLang="en-US" sz="3000" b="1" dirty="0">
                <a:solidFill>
                  <a:schemeClr val="tx2">
                    <a:lumMod val="75000"/>
                  </a:schemeClr>
                </a:solidFill>
                <a:latin typeface="Alatsi"/>
              </a:rPr>
              <a:t>.</a:t>
            </a:r>
          </a:p>
        </p:txBody>
      </p:sp>
      <p:sp>
        <p:nvSpPr>
          <p:cNvPr id="23" name="TextBox 7">
            <a:extLst>
              <a:ext uri="{FF2B5EF4-FFF2-40B4-BE49-F238E27FC236}">
                <a16:creationId xmlns:a16="http://schemas.microsoft.com/office/drawing/2014/main" id="{0B14C3C5-F318-E3AF-66DD-10050D919C97}"/>
              </a:ext>
            </a:extLst>
          </p:cNvPr>
          <p:cNvSpPr txBox="1"/>
          <p:nvPr/>
        </p:nvSpPr>
        <p:spPr>
          <a:xfrm>
            <a:off x="1724567" y="3956547"/>
            <a:ext cx="15697200" cy="922560"/>
          </a:xfrm>
          <a:prstGeom prst="rect">
            <a:avLst/>
          </a:prstGeom>
        </p:spPr>
        <p:txBody>
          <a:bodyPr wrap="square" lIns="0" tIns="0" rIns="0" bIns="0" rtlCol="0" anchor="t">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3000" b="1" dirty="0">
                <a:solidFill>
                  <a:schemeClr val="tx2">
                    <a:lumMod val="75000"/>
                  </a:schemeClr>
                </a:solidFill>
                <a:latin typeface="Alatsi"/>
              </a:rPr>
              <a:t>Purpose of the report: </a:t>
            </a:r>
            <a:r>
              <a:rPr lang="en-US" altLang="en-US" sz="2995" dirty="0">
                <a:solidFill>
                  <a:srgbClr val="000000"/>
                </a:solidFill>
                <a:latin typeface="Alatsi"/>
              </a:rPr>
              <a:t>To provide insights into hospital operations , patient demographics, and doctor performance.</a:t>
            </a:r>
          </a:p>
        </p:txBody>
      </p:sp>
      <p:sp>
        <p:nvSpPr>
          <p:cNvPr id="24" name="TextBox 7">
            <a:extLst>
              <a:ext uri="{FF2B5EF4-FFF2-40B4-BE49-F238E27FC236}">
                <a16:creationId xmlns:a16="http://schemas.microsoft.com/office/drawing/2014/main" id="{8D9FCB2C-0E34-D6F2-3582-6A7FDF3CED48}"/>
              </a:ext>
            </a:extLst>
          </p:cNvPr>
          <p:cNvSpPr txBox="1"/>
          <p:nvPr/>
        </p:nvSpPr>
        <p:spPr>
          <a:xfrm>
            <a:off x="1724567" y="5667362"/>
            <a:ext cx="5801633" cy="461665"/>
          </a:xfrm>
          <a:prstGeom prst="rect">
            <a:avLst/>
          </a:prstGeom>
        </p:spPr>
        <p:txBody>
          <a:bodyPr lIns="0" tIns="0" rIns="0" bIns="0" rtlCol="0" anchor="t">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3000" b="1" dirty="0">
                <a:solidFill>
                  <a:schemeClr val="tx2">
                    <a:lumMod val="75000"/>
                  </a:schemeClr>
                </a:solidFill>
                <a:latin typeface="Alatsi"/>
              </a:rPr>
              <a:t>Tools used:  </a:t>
            </a:r>
            <a:r>
              <a:rPr lang="en-US" altLang="en-US" sz="2995" dirty="0">
                <a:solidFill>
                  <a:srgbClr val="000000"/>
                </a:solidFill>
                <a:latin typeface="Alatsi"/>
              </a:rPr>
              <a:t>Power</a:t>
            </a:r>
            <a:r>
              <a:rPr lang="en-US" altLang="en-US" sz="2400" dirty="0">
                <a:solidFill>
                  <a:srgbClr val="000000"/>
                </a:solidFill>
                <a:latin typeface="Alatsi"/>
              </a:rPr>
              <a:t> </a:t>
            </a:r>
            <a:r>
              <a:rPr lang="en-US" altLang="en-US" sz="2995" dirty="0">
                <a:solidFill>
                  <a:srgbClr val="000000"/>
                </a:solidFill>
                <a:latin typeface="Alatsi"/>
              </a:rPr>
              <a:t>BI</a:t>
            </a:r>
            <a:r>
              <a:rPr lang="en-US" altLang="en-US" sz="2400" dirty="0">
                <a:solidFill>
                  <a:srgbClr val="000000"/>
                </a:solidFill>
                <a:latin typeface="Alatsi"/>
              </a:rPr>
              <a:t>.</a:t>
            </a:r>
          </a:p>
        </p:txBody>
      </p:sp>
    </p:spTree>
    <p:extLst>
      <p:ext uri="{BB962C8B-B14F-4D97-AF65-F5344CB8AC3E}">
        <p14:creationId xmlns:p14="http://schemas.microsoft.com/office/powerpoint/2010/main" val="95011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845949"/>
            <a:ext cx="10451219" cy="1450976"/>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Project Aim </a:t>
            </a:r>
          </a:p>
        </p:txBody>
      </p:sp>
      <p:grpSp>
        <p:nvGrpSpPr>
          <p:cNvPr id="3" name="Group 3"/>
          <p:cNvGrpSpPr/>
          <p:nvPr/>
        </p:nvGrpSpPr>
        <p:grpSpPr>
          <a:xfrm>
            <a:off x="2291470" y="2476499"/>
            <a:ext cx="14396332" cy="5791203"/>
            <a:chOff x="-9842298" y="-1056231"/>
            <a:chExt cx="19195108" cy="7721604"/>
          </a:xfrm>
        </p:grpSpPr>
        <p:grpSp>
          <p:nvGrpSpPr>
            <p:cNvPr id="4" name="Group 4"/>
            <p:cNvGrpSpPr/>
            <p:nvPr/>
          </p:nvGrpSpPr>
          <p:grpSpPr>
            <a:xfrm>
              <a:off x="-9842298" y="-1056231"/>
              <a:ext cx="19195108" cy="7721604"/>
              <a:chOff x="-1944157" y="-208638"/>
              <a:chExt cx="3791625" cy="1525254"/>
            </a:xfrm>
          </p:grpSpPr>
          <p:sp>
            <p:nvSpPr>
              <p:cNvPr id="5" name="Freeform 5"/>
              <p:cNvSpPr/>
              <p:nvPr/>
            </p:nvSpPr>
            <p:spPr>
              <a:xfrm>
                <a:off x="-1944157" y="-208638"/>
                <a:ext cx="3791625" cy="1525254"/>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en-IN" dirty="0"/>
              </a:p>
            </p:txBody>
          </p:sp>
          <p:sp>
            <p:nvSpPr>
              <p:cNvPr id="6" name="TextBox 6"/>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8006131" y="1228553"/>
              <a:ext cx="16012262" cy="2579509"/>
            </a:xfrm>
            <a:prstGeom prst="rect">
              <a:avLst/>
            </a:prstGeom>
          </p:spPr>
          <p:txBody>
            <a:bodyPr wrap="square" lIns="0" tIns="0" rIns="0" bIns="0" rtlCol="0" anchor="t">
              <a:spAutoFit/>
            </a:bodyPr>
            <a:lstStyle/>
            <a:p>
              <a:pPr algn="just">
                <a:lnSpc>
                  <a:spcPts val="5192"/>
                </a:lnSpc>
              </a:pPr>
              <a:r>
                <a:rPr lang="en-US" sz="2995" dirty="0">
                  <a:solidFill>
                    <a:srgbClr val="000000"/>
                  </a:solidFill>
                  <a:latin typeface="Alatsi"/>
                </a:rPr>
                <a:t>To evaluate the hospital's revenue generation, identify departments for potential new hires, and propose strategies for patient discounts to enhance efficiency and satisfaction.</a:t>
              </a:r>
            </a:p>
          </p:txBody>
        </p:sp>
      </p:gr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4</a:t>
              </a:r>
            </a:p>
          </p:txBody>
        </p:sp>
      </p:grpSp>
      <p:sp>
        <p:nvSpPr>
          <p:cNvPr id="24" name="Freeform 24"/>
          <p:cNvSpPr/>
          <p:nvPr/>
        </p:nvSpPr>
        <p:spPr>
          <a:xfrm>
            <a:off x="8575254" y="-111099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a:off x="260790" y="874239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66233" y="632105"/>
            <a:ext cx="16230600" cy="1450976"/>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Data  Overview </a:t>
            </a:r>
          </a:p>
        </p:txBody>
      </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5</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Freeform 5">
            <a:extLst>
              <a:ext uri="{FF2B5EF4-FFF2-40B4-BE49-F238E27FC236}">
                <a16:creationId xmlns:a16="http://schemas.microsoft.com/office/drawing/2014/main" id="{31B8F189-D83F-6E53-0186-9A3E8F9A85C3}"/>
              </a:ext>
            </a:extLst>
          </p:cNvPr>
          <p:cNvSpPr/>
          <p:nvPr/>
        </p:nvSpPr>
        <p:spPr>
          <a:xfrm>
            <a:off x="1435100" y="2476500"/>
            <a:ext cx="7696200" cy="6738935"/>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en-IN" dirty="0"/>
          </a:p>
        </p:txBody>
      </p:sp>
      <p:sp>
        <p:nvSpPr>
          <p:cNvPr id="33" name="TextBox 7">
            <a:extLst>
              <a:ext uri="{FF2B5EF4-FFF2-40B4-BE49-F238E27FC236}">
                <a16:creationId xmlns:a16="http://schemas.microsoft.com/office/drawing/2014/main" id="{4D4DE143-5135-60E8-0F7B-0EA6011FE417}"/>
              </a:ext>
            </a:extLst>
          </p:cNvPr>
          <p:cNvSpPr txBox="1"/>
          <p:nvPr/>
        </p:nvSpPr>
        <p:spPr>
          <a:xfrm>
            <a:off x="1898991" y="2997481"/>
            <a:ext cx="6629652" cy="5790688"/>
          </a:xfrm>
          <a:prstGeom prst="rect">
            <a:avLst/>
          </a:prstGeom>
        </p:spPr>
        <p:txBody>
          <a:bodyPr wrap="square" lIns="0" tIns="0" rIns="0" bIns="0" rtlCol="0" anchor="t">
            <a:spAutoFit/>
          </a:bodyPr>
          <a:lstStyle/>
          <a:p>
            <a:pPr marL="342900" indent="-342900" algn="just">
              <a:lnSpc>
                <a:spcPct val="120000"/>
              </a:lnSpc>
              <a:buFont typeface="Wingdings" panose="05000000000000000000" pitchFamily="2" charset="2"/>
              <a:buChar char="v"/>
            </a:pPr>
            <a:r>
              <a:rPr lang="en-US" sz="2100" b="1" dirty="0">
                <a:solidFill>
                  <a:schemeClr val="tx2">
                    <a:lumMod val="75000"/>
                  </a:schemeClr>
                </a:solidFill>
                <a:latin typeface="Alatsi"/>
              </a:rPr>
              <a:t>Date: </a:t>
            </a:r>
            <a:r>
              <a:rPr lang="en-US" sz="2100" dirty="0">
                <a:solidFill>
                  <a:srgbClr val="000000"/>
                </a:solidFill>
                <a:latin typeface="Alatsi"/>
              </a:rPr>
              <a:t>This column contains date and time information without specifying AM or PM. The format is DD-MM-YYYY HH:MM.</a:t>
            </a:r>
          </a:p>
          <a:p>
            <a:pPr marL="342900" indent="-342900" algn="just">
              <a:lnSpc>
                <a:spcPct val="120000"/>
              </a:lnSpc>
              <a:buFont typeface="Wingdings" panose="05000000000000000000" pitchFamily="2" charset="2"/>
              <a:buChar char="v"/>
            </a:pPr>
            <a:r>
              <a:rPr lang="en-US" sz="2100" b="1" dirty="0">
                <a:solidFill>
                  <a:schemeClr val="tx2">
                    <a:lumMod val="75000"/>
                  </a:schemeClr>
                </a:solidFill>
                <a:latin typeface="Alatsi"/>
              </a:rPr>
              <a:t>Patient ID: </a:t>
            </a:r>
            <a:r>
              <a:rPr lang="en-US" sz="2100" dirty="0">
                <a:solidFill>
                  <a:srgbClr val="000000"/>
                </a:solidFill>
                <a:latin typeface="Alatsi"/>
              </a:rPr>
              <a:t>Each patient is assigned a unique identifier, which seems to be in the format 124-62-3289.</a:t>
            </a:r>
          </a:p>
          <a:p>
            <a:pPr marL="342900" indent="-342900" algn="just">
              <a:lnSpc>
                <a:spcPct val="120000"/>
              </a:lnSpc>
              <a:buFont typeface="Wingdings" panose="05000000000000000000" pitchFamily="2" charset="2"/>
              <a:buChar char="v"/>
            </a:pPr>
            <a:r>
              <a:rPr lang="en-US" sz="2100" b="1" dirty="0">
                <a:solidFill>
                  <a:schemeClr val="tx2">
                    <a:lumMod val="75000"/>
                  </a:schemeClr>
                </a:solidFill>
                <a:latin typeface="Alatsi"/>
              </a:rPr>
              <a:t>Patient Gender: </a:t>
            </a:r>
            <a:r>
              <a:rPr lang="en-US" sz="2100" dirty="0">
                <a:solidFill>
                  <a:srgbClr val="000000"/>
                </a:solidFill>
                <a:latin typeface="Alatsi"/>
              </a:rPr>
              <a:t>This column records the gender of the patient, denoted by 'M' for male and 'F' for female.</a:t>
            </a:r>
            <a:endParaRPr lang="en-GB" sz="2100" dirty="0">
              <a:solidFill>
                <a:srgbClr val="000000"/>
              </a:solidFill>
              <a:latin typeface="Alatsi"/>
            </a:endParaRPr>
          </a:p>
          <a:p>
            <a:pPr marL="342900" indent="-342900" algn="just">
              <a:lnSpc>
                <a:spcPct val="120000"/>
              </a:lnSpc>
              <a:buFont typeface="Wingdings" panose="05000000000000000000" pitchFamily="2" charset="2"/>
              <a:buChar char="v"/>
            </a:pPr>
            <a:r>
              <a:rPr lang="en-US" sz="2100" b="1" dirty="0">
                <a:solidFill>
                  <a:schemeClr val="tx2">
                    <a:lumMod val="75000"/>
                  </a:schemeClr>
                </a:solidFill>
                <a:latin typeface="Alatsi"/>
              </a:rPr>
              <a:t>Patient Age: </a:t>
            </a:r>
            <a:r>
              <a:rPr lang="en-US" sz="2100" dirty="0">
                <a:solidFill>
                  <a:srgbClr val="000000"/>
                </a:solidFill>
                <a:latin typeface="Alatsi"/>
              </a:rPr>
              <a:t>The age of the patients is listed in years.</a:t>
            </a:r>
            <a:endParaRPr lang="en-GB" sz="2100" dirty="0">
              <a:solidFill>
                <a:srgbClr val="000000"/>
              </a:solidFill>
              <a:latin typeface="Alatsi"/>
            </a:endParaRPr>
          </a:p>
          <a:p>
            <a:pPr marL="342900" indent="-342900" algn="just">
              <a:lnSpc>
                <a:spcPct val="120000"/>
              </a:lnSpc>
              <a:buFont typeface="Wingdings" panose="05000000000000000000" pitchFamily="2" charset="2"/>
              <a:buChar char="v"/>
            </a:pPr>
            <a:r>
              <a:rPr lang="en-US" sz="2100" b="1" dirty="0">
                <a:solidFill>
                  <a:schemeClr val="tx2">
                    <a:lumMod val="75000"/>
                  </a:schemeClr>
                </a:solidFill>
                <a:latin typeface="Alatsi"/>
              </a:rPr>
              <a:t>Patient Sat Score: </a:t>
            </a:r>
            <a:r>
              <a:rPr lang="en-US" sz="2100" dirty="0">
                <a:solidFill>
                  <a:srgbClr val="000000"/>
                </a:solidFill>
                <a:latin typeface="Alatsi"/>
              </a:rPr>
              <a:t>It seems to represent a satisfaction score given by or for the patient. However, the scores are single-digit, and it's not clear what the scale is.</a:t>
            </a:r>
            <a:endParaRPr lang="en-GB" sz="2100" dirty="0">
              <a:solidFill>
                <a:srgbClr val="000000"/>
              </a:solidFill>
              <a:latin typeface="Alatsi"/>
            </a:endParaRPr>
          </a:p>
          <a:p>
            <a:pPr marL="342900" indent="-342900" algn="just">
              <a:lnSpc>
                <a:spcPct val="120000"/>
              </a:lnSpc>
              <a:buFont typeface="Wingdings" panose="05000000000000000000" pitchFamily="2" charset="2"/>
              <a:buChar char="v"/>
            </a:pPr>
            <a:r>
              <a:rPr lang="en-US" sz="2100" b="1" dirty="0">
                <a:solidFill>
                  <a:schemeClr val="tx2">
                    <a:lumMod val="75000"/>
                  </a:schemeClr>
                </a:solidFill>
                <a:latin typeface="Alatsi"/>
              </a:rPr>
              <a:t>Patient First Initial: </a:t>
            </a:r>
            <a:r>
              <a:rPr lang="en-US" sz="2100" dirty="0">
                <a:solidFill>
                  <a:srgbClr val="000000"/>
                </a:solidFill>
                <a:latin typeface="Alatsi"/>
              </a:rPr>
              <a:t>This column contains the first initial of the patient's first name.</a:t>
            </a:r>
            <a:endParaRPr lang="en-GB" sz="2100" dirty="0">
              <a:solidFill>
                <a:srgbClr val="000000"/>
              </a:solidFill>
              <a:latin typeface="Alatsi"/>
            </a:endParaRPr>
          </a:p>
          <a:p>
            <a:pPr marL="342900" indent="-342900" algn="just">
              <a:lnSpc>
                <a:spcPct val="120000"/>
              </a:lnSpc>
              <a:buFont typeface="Wingdings" panose="05000000000000000000" pitchFamily="2" charset="2"/>
              <a:buChar char="v"/>
            </a:pPr>
            <a:r>
              <a:rPr lang="en-US" sz="2100" b="1" dirty="0">
                <a:solidFill>
                  <a:schemeClr val="tx2">
                    <a:lumMod val="75000"/>
                  </a:schemeClr>
                </a:solidFill>
                <a:latin typeface="Alatsi"/>
              </a:rPr>
              <a:t>Patient Last Name: </a:t>
            </a:r>
            <a:r>
              <a:rPr lang="en-US" sz="2100" dirty="0">
                <a:solidFill>
                  <a:srgbClr val="000000"/>
                </a:solidFill>
                <a:latin typeface="Alatsi"/>
              </a:rPr>
              <a:t>The surname of the patient is listed in this column.</a:t>
            </a:r>
          </a:p>
        </p:txBody>
      </p:sp>
      <p:sp>
        <p:nvSpPr>
          <p:cNvPr id="34" name="Freeform 5">
            <a:extLst>
              <a:ext uri="{FF2B5EF4-FFF2-40B4-BE49-F238E27FC236}">
                <a16:creationId xmlns:a16="http://schemas.microsoft.com/office/drawing/2014/main" id="{2C71F6F4-760C-D85A-657A-E5A557C3A764}"/>
              </a:ext>
            </a:extLst>
          </p:cNvPr>
          <p:cNvSpPr/>
          <p:nvPr/>
        </p:nvSpPr>
        <p:spPr>
          <a:xfrm>
            <a:off x="9668867" y="2476500"/>
            <a:ext cx="7696200" cy="6738935"/>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en-IN" dirty="0"/>
          </a:p>
        </p:txBody>
      </p:sp>
      <p:sp>
        <p:nvSpPr>
          <p:cNvPr id="35" name="TextBox 7">
            <a:extLst>
              <a:ext uri="{FF2B5EF4-FFF2-40B4-BE49-F238E27FC236}">
                <a16:creationId xmlns:a16="http://schemas.microsoft.com/office/drawing/2014/main" id="{42055609-431B-5379-DFD9-AE4EAE9173B5}"/>
              </a:ext>
            </a:extLst>
          </p:cNvPr>
          <p:cNvSpPr txBox="1"/>
          <p:nvPr/>
        </p:nvSpPr>
        <p:spPr>
          <a:xfrm>
            <a:off x="9843251" y="2715186"/>
            <a:ext cx="7354259" cy="6140142"/>
          </a:xfrm>
          <a:prstGeom prst="rect">
            <a:avLst/>
          </a:prstGeom>
        </p:spPr>
        <p:txBody>
          <a:bodyPr wrap="square" lIns="0" tIns="0" rIns="0" bIns="0" rtlCol="0" anchor="t">
            <a:spAutoFit/>
          </a:bodyPr>
          <a:lstStyle/>
          <a:p>
            <a:pPr marL="342900" indent="-342900" algn="just">
              <a:buFont typeface="Wingdings" panose="05000000000000000000" pitchFamily="2" charset="2"/>
              <a:buChar char="v"/>
            </a:pPr>
            <a:r>
              <a:rPr lang="en-GB" sz="2100" b="1" dirty="0">
                <a:solidFill>
                  <a:schemeClr val="tx2">
                    <a:lumMod val="75000"/>
                  </a:schemeClr>
                </a:solidFill>
                <a:latin typeface="Alatsi"/>
              </a:rPr>
              <a:t>Patient Race: </a:t>
            </a:r>
            <a:r>
              <a:rPr lang="en-GB" sz="2100" dirty="0">
                <a:solidFill>
                  <a:srgbClr val="000000"/>
                </a:solidFill>
                <a:latin typeface="Alatsi"/>
              </a:rPr>
              <a:t>The racial or ethnic background of the patient is recorded here, with categories such as 'White', 'African American', 'Asian', 'Native American/Alaska Native', and 'Two or More Races’.</a:t>
            </a:r>
            <a:endParaRPr lang="en-US" sz="2100" dirty="0">
              <a:solidFill>
                <a:srgbClr val="000000"/>
              </a:solidFill>
              <a:latin typeface="Alatsi"/>
            </a:endParaRPr>
          </a:p>
          <a:p>
            <a:pPr marL="342900" indent="-342900" algn="just">
              <a:buFont typeface="Wingdings" panose="05000000000000000000" pitchFamily="2" charset="2"/>
              <a:buChar char="v"/>
            </a:pPr>
            <a:r>
              <a:rPr lang="en-GB" sz="2100" b="1" dirty="0">
                <a:solidFill>
                  <a:schemeClr val="tx2">
                    <a:lumMod val="75000"/>
                  </a:schemeClr>
                </a:solidFill>
                <a:latin typeface="Alatsi"/>
              </a:rPr>
              <a:t>Patient Admin Flag: </a:t>
            </a:r>
            <a:r>
              <a:rPr lang="en-GB" sz="2100" dirty="0">
                <a:solidFill>
                  <a:srgbClr val="000000"/>
                </a:solidFill>
                <a:latin typeface="Alatsi"/>
              </a:rPr>
              <a:t>This column contains </a:t>
            </a:r>
            <a:r>
              <a:rPr lang="en-GB" sz="2100" dirty="0" err="1">
                <a:solidFill>
                  <a:srgbClr val="000000"/>
                </a:solidFill>
                <a:latin typeface="Alatsi"/>
              </a:rPr>
              <a:t>boolean</a:t>
            </a:r>
            <a:r>
              <a:rPr lang="en-GB" sz="2100" dirty="0">
                <a:solidFill>
                  <a:srgbClr val="000000"/>
                </a:solidFill>
                <a:latin typeface="Alatsi"/>
              </a:rPr>
              <a:t> values ('TRUE' or 'FALSE') which might indicate whether the patient was admitted or some other administrative flag.</a:t>
            </a:r>
          </a:p>
          <a:p>
            <a:pPr marL="342900" indent="-342900" algn="just">
              <a:buFont typeface="Wingdings" panose="05000000000000000000" pitchFamily="2" charset="2"/>
              <a:buChar char="v"/>
            </a:pPr>
            <a:r>
              <a:rPr lang="en-GB" sz="2100" b="1" dirty="0">
                <a:solidFill>
                  <a:schemeClr val="tx2">
                    <a:lumMod val="75000"/>
                  </a:schemeClr>
                </a:solidFill>
                <a:latin typeface="Alatsi"/>
              </a:rPr>
              <a:t>Patient Wait Time: </a:t>
            </a:r>
            <a:r>
              <a:rPr lang="en-GB" sz="2100" dirty="0">
                <a:solidFill>
                  <a:srgbClr val="000000"/>
                </a:solidFill>
                <a:latin typeface="Alatsi"/>
              </a:rPr>
              <a:t>Appears to indicate the time the patient waited, possibly in minutes, before being seen or processed.</a:t>
            </a:r>
          </a:p>
          <a:p>
            <a:pPr marL="342900" indent="-342900" algn="just">
              <a:buFont typeface="Wingdings" panose="05000000000000000000" pitchFamily="2" charset="2"/>
              <a:buChar char="v"/>
            </a:pPr>
            <a:r>
              <a:rPr lang="en-GB" sz="2100" b="1" dirty="0">
                <a:solidFill>
                  <a:schemeClr val="tx2">
                    <a:lumMod val="75000"/>
                  </a:schemeClr>
                </a:solidFill>
                <a:latin typeface="Alatsi"/>
              </a:rPr>
              <a:t>Department Referral: </a:t>
            </a:r>
            <a:r>
              <a:rPr lang="en-GB" sz="2100" dirty="0">
                <a:solidFill>
                  <a:srgbClr val="000000"/>
                </a:solidFill>
                <a:latin typeface="Alatsi"/>
              </a:rPr>
              <a:t>This column lists the department to which the patient was referred, with entries such as 'General Practice', 'Orthopaedics', 'Gastroenterology', or 'None' indicating no referral.</a:t>
            </a:r>
          </a:p>
          <a:p>
            <a:pPr marL="342900" indent="-342900" algn="just">
              <a:buFont typeface="Wingdings" panose="05000000000000000000" pitchFamily="2" charset="2"/>
              <a:buChar char="v"/>
            </a:pPr>
            <a:r>
              <a:rPr lang="en-GB" sz="2100" b="1" dirty="0">
                <a:solidFill>
                  <a:schemeClr val="tx2">
                    <a:lumMod val="75000"/>
                  </a:schemeClr>
                </a:solidFill>
                <a:latin typeface="Alatsi"/>
              </a:rPr>
              <a:t>Doctor Name: </a:t>
            </a:r>
            <a:r>
              <a:rPr lang="en-GB" sz="2100" dirty="0">
                <a:solidFill>
                  <a:srgbClr val="000000"/>
                </a:solidFill>
                <a:latin typeface="Alatsi"/>
              </a:rPr>
              <a:t>Identifies the doctor who attended each patient.</a:t>
            </a:r>
          </a:p>
          <a:p>
            <a:pPr marL="342900" indent="-342900" algn="just">
              <a:buFont typeface="Wingdings" panose="05000000000000000000" pitchFamily="2" charset="2"/>
              <a:buChar char="v"/>
            </a:pPr>
            <a:r>
              <a:rPr lang="en-GB" sz="2100" b="1" dirty="0">
                <a:solidFill>
                  <a:schemeClr val="tx2">
                    <a:lumMod val="75000"/>
                  </a:schemeClr>
                </a:solidFill>
                <a:latin typeface="Alatsi"/>
              </a:rPr>
              <a:t>Appointment Fees: </a:t>
            </a:r>
            <a:r>
              <a:rPr lang="en-GB" sz="2100" dirty="0">
                <a:solidFill>
                  <a:srgbClr val="000000"/>
                </a:solidFill>
                <a:latin typeface="Alatsi"/>
              </a:rPr>
              <a:t>The cost charged for a doctor's consultation.</a:t>
            </a:r>
          </a:p>
          <a:p>
            <a:pPr marL="342900" indent="-342900" algn="just">
              <a:buFont typeface="Wingdings" panose="05000000000000000000" pitchFamily="2" charset="2"/>
              <a:buChar char="v"/>
            </a:pPr>
            <a:r>
              <a:rPr lang="en-GB" sz="2100" b="1" dirty="0">
                <a:solidFill>
                  <a:schemeClr val="tx2">
                    <a:lumMod val="75000"/>
                  </a:schemeClr>
                </a:solidFill>
                <a:latin typeface="Alatsi"/>
              </a:rPr>
              <a:t>Total Bill: </a:t>
            </a:r>
            <a:r>
              <a:rPr lang="en-GB" sz="2100" dirty="0">
                <a:solidFill>
                  <a:srgbClr val="000000"/>
                </a:solidFill>
                <a:latin typeface="Alatsi"/>
              </a:rPr>
              <a:t>The overall amount billed to the patient, including all services and charges.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TextBox 5"/>
          <p:cNvSpPr txBox="1"/>
          <p:nvPr/>
        </p:nvSpPr>
        <p:spPr>
          <a:xfrm>
            <a:off x="609600" y="880777"/>
            <a:ext cx="16230600" cy="1450976"/>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sym typeface="Alatsi"/>
              </a:rPr>
              <a:t>Methodology</a:t>
            </a:r>
            <a:r>
              <a:rPr lang="en-US" sz="8499" dirty="0">
                <a:solidFill>
                  <a:srgbClr val="000000"/>
                </a:solidFill>
                <a:latin typeface="Alatsi"/>
                <a:ea typeface="Alatsi"/>
                <a:cs typeface="Alatsi"/>
                <a:sym typeface="Alatsi"/>
              </a:rPr>
              <a:t> </a:t>
            </a:r>
          </a:p>
        </p:txBody>
      </p:sp>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6</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9"/>
          <p:cNvSpPr txBox="1"/>
          <p:nvPr/>
        </p:nvSpPr>
        <p:spPr>
          <a:xfrm>
            <a:off x="1819245" y="3291815"/>
            <a:ext cx="14847341" cy="4243790"/>
          </a:xfrm>
          <a:prstGeom prst="rect">
            <a:avLst/>
          </a:prstGeom>
        </p:spPr>
        <p:txBody>
          <a:bodyPr lIns="0" tIns="0" rIns="0" bIns="0" rtlCol="0" anchor="t">
            <a:spAutoFit/>
          </a:bodyPr>
          <a:lstStyle/>
          <a:p>
            <a:pPr marL="514350" indent="-514350" algn="just">
              <a:lnSpc>
                <a:spcPct val="90000"/>
              </a:lnSpc>
              <a:spcBef>
                <a:spcPct val="20000"/>
              </a:spcBef>
              <a:spcAft>
                <a:spcPts val="600"/>
              </a:spcAft>
              <a:buClr>
                <a:schemeClr val="accent1"/>
              </a:buClr>
              <a:buSzPct val="92000"/>
              <a:buFont typeface="+mj-lt"/>
              <a:buAutoNum type="arabicParenR"/>
            </a:pPr>
            <a:r>
              <a:rPr lang="en-US" sz="3000" b="1" dirty="0">
                <a:solidFill>
                  <a:schemeClr val="tx2">
                    <a:lumMod val="75000"/>
                  </a:schemeClr>
                </a:solidFill>
                <a:latin typeface="Alatsi"/>
              </a:rPr>
              <a:t>Data Loading and Transformation: </a:t>
            </a:r>
            <a:r>
              <a:rPr lang="en-US" sz="2995" dirty="0">
                <a:solidFill>
                  <a:srgbClr val="000000"/>
                </a:solidFill>
                <a:latin typeface="Alatsi"/>
              </a:rPr>
              <a:t>Loaded data into Power BI, transformed it using Power Query, and performed data cleaning to ensure consistency and accuracy.</a:t>
            </a:r>
          </a:p>
          <a:p>
            <a:pPr marL="514350" indent="-514350" algn="just">
              <a:lnSpc>
                <a:spcPct val="90000"/>
              </a:lnSpc>
              <a:spcBef>
                <a:spcPct val="20000"/>
              </a:spcBef>
              <a:spcAft>
                <a:spcPts val="600"/>
              </a:spcAft>
              <a:buClr>
                <a:schemeClr val="accent1"/>
              </a:buClr>
              <a:buSzPct val="92000"/>
              <a:buFont typeface="+mj-lt"/>
              <a:buAutoNum type="arabicParenR"/>
            </a:pPr>
            <a:r>
              <a:rPr lang="en-US" sz="3000" b="1" dirty="0">
                <a:solidFill>
                  <a:schemeClr val="tx2">
                    <a:lumMod val="75000"/>
                  </a:schemeClr>
                </a:solidFill>
                <a:latin typeface="Alatsi"/>
              </a:rPr>
              <a:t>Measure Creation: </a:t>
            </a:r>
            <a:r>
              <a:rPr lang="en-US" sz="2995" dirty="0">
                <a:solidFill>
                  <a:srgbClr val="000000"/>
                </a:solidFill>
                <a:latin typeface="Alatsi"/>
              </a:rPr>
              <a:t>Developed numerous measures using DAX functions, including calculated columns, filters, aggregation functions (SUMX), and time intelligence calculations.</a:t>
            </a:r>
          </a:p>
          <a:p>
            <a:pPr marL="514350" indent="-514350" algn="just">
              <a:lnSpc>
                <a:spcPct val="90000"/>
              </a:lnSpc>
              <a:spcBef>
                <a:spcPct val="20000"/>
              </a:spcBef>
              <a:spcAft>
                <a:spcPts val="600"/>
              </a:spcAft>
              <a:buClr>
                <a:schemeClr val="accent1"/>
              </a:buClr>
              <a:buSzPct val="92000"/>
              <a:buFont typeface="+mj-lt"/>
              <a:buAutoNum type="arabicParenR"/>
            </a:pPr>
            <a:r>
              <a:rPr lang="en-US" sz="3000" b="1" dirty="0">
                <a:solidFill>
                  <a:schemeClr val="tx2">
                    <a:lumMod val="75000"/>
                  </a:schemeClr>
                </a:solidFill>
                <a:latin typeface="Alatsi"/>
              </a:rPr>
              <a:t>Visualization Creation: </a:t>
            </a:r>
            <a:r>
              <a:rPr lang="en-US" sz="2995" dirty="0">
                <a:solidFill>
                  <a:srgbClr val="000000"/>
                </a:solidFill>
                <a:latin typeface="Alatsi"/>
              </a:rPr>
              <a:t>Designed various visuals such as bar charts, column charts, cards, gauges, and pie charts to effectively present insights.</a:t>
            </a:r>
          </a:p>
          <a:p>
            <a:pPr marL="514350" indent="-514350" algn="just">
              <a:lnSpc>
                <a:spcPct val="90000"/>
              </a:lnSpc>
              <a:spcBef>
                <a:spcPct val="20000"/>
              </a:spcBef>
              <a:spcAft>
                <a:spcPts val="600"/>
              </a:spcAft>
              <a:buClr>
                <a:schemeClr val="accent1"/>
              </a:buClr>
              <a:buSzPct val="92000"/>
              <a:buFont typeface="+mj-lt"/>
              <a:buAutoNum type="arabicParenR"/>
            </a:pPr>
            <a:r>
              <a:rPr lang="en-US" sz="3000" b="1" dirty="0">
                <a:solidFill>
                  <a:schemeClr val="tx2">
                    <a:lumMod val="75000"/>
                  </a:schemeClr>
                </a:solidFill>
                <a:latin typeface="Alatsi"/>
              </a:rPr>
              <a:t>Dashboard and Interaction: </a:t>
            </a:r>
            <a:r>
              <a:rPr lang="en-US" sz="2995" dirty="0">
                <a:solidFill>
                  <a:srgbClr val="000000"/>
                </a:solidFill>
                <a:latin typeface="Alatsi"/>
              </a:rPr>
              <a:t>Utilized features like edit interactions, slicers, and drill-throughs to create an interactive dashboard and comprehensive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CE593D4-AC1D-2B19-BD94-C3890AD31E2A}"/>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A6FB553F-BB6C-5552-C399-DDDAAFCF1956}"/>
              </a:ext>
            </a:extLst>
          </p:cNvPr>
          <p:cNvSpPr txBox="1"/>
          <p:nvPr/>
        </p:nvSpPr>
        <p:spPr>
          <a:xfrm>
            <a:off x="609600" y="880777"/>
            <a:ext cx="16230600" cy="1450976"/>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ea typeface="Alatsi"/>
                <a:cs typeface="Alatsi"/>
                <a:sym typeface="Alatsi"/>
              </a:rPr>
              <a:t>Data Cleaning Process</a:t>
            </a:r>
            <a:r>
              <a:rPr lang="en-US" sz="8499" dirty="0">
                <a:solidFill>
                  <a:srgbClr val="000000"/>
                </a:solidFill>
                <a:latin typeface="Alatsi"/>
                <a:ea typeface="Alatsi"/>
                <a:cs typeface="Alatsi"/>
                <a:sym typeface="Alatsi"/>
              </a:rPr>
              <a:t> </a:t>
            </a:r>
          </a:p>
        </p:txBody>
      </p:sp>
      <p:sp>
        <p:nvSpPr>
          <p:cNvPr id="10" name="Freeform 10">
            <a:extLst>
              <a:ext uri="{FF2B5EF4-FFF2-40B4-BE49-F238E27FC236}">
                <a16:creationId xmlns:a16="http://schemas.microsoft.com/office/drawing/2014/main" id="{43D79190-B992-1664-4104-08A3CE64ACC9}"/>
              </a:ext>
            </a:extLst>
          </p:cNvPr>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AutoShape 15">
            <a:extLst>
              <a:ext uri="{FF2B5EF4-FFF2-40B4-BE49-F238E27FC236}">
                <a16:creationId xmlns:a16="http://schemas.microsoft.com/office/drawing/2014/main" id="{D3A3D1E5-4123-907B-056E-D0DF3906BBF0}"/>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AutoShape 16">
            <a:extLst>
              <a:ext uri="{FF2B5EF4-FFF2-40B4-BE49-F238E27FC236}">
                <a16:creationId xmlns:a16="http://schemas.microsoft.com/office/drawing/2014/main" id="{D257DD1D-C3AA-57E6-A9E6-05048A222739}"/>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7" name="Group 17">
            <a:extLst>
              <a:ext uri="{FF2B5EF4-FFF2-40B4-BE49-F238E27FC236}">
                <a16:creationId xmlns:a16="http://schemas.microsoft.com/office/drawing/2014/main" id="{E0918EE3-E890-88D8-6B44-2F2956404620}"/>
              </a:ext>
            </a:extLst>
          </p:cNvPr>
          <p:cNvGrpSpPr/>
          <p:nvPr/>
        </p:nvGrpSpPr>
        <p:grpSpPr>
          <a:xfrm>
            <a:off x="15859155" y="0"/>
            <a:ext cx="1562612" cy="1673225"/>
            <a:chOff x="0" y="0"/>
            <a:chExt cx="2083482" cy="2230967"/>
          </a:xfrm>
        </p:grpSpPr>
        <p:grpSp>
          <p:nvGrpSpPr>
            <p:cNvPr id="18" name="Group 18">
              <a:extLst>
                <a:ext uri="{FF2B5EF4-FFF2-40B4-BE49-F238E27FC236}">
                  <a16:creationId xmlns:a16="http://schemas.microsoft.com/office/drawing/2014/main" id="{74234E40-5DCA-4FB9-CF67-A5DD5D9158F8}"/>
                </a:ext>
              </a:extLst>
            </p:cNvPr>
            <p:cNvGrpSpPr/>
            <p:nvPr/>
          </p:nvGrpSpPr>
          <p:grpSpPr>
            <a:xfrm>
              <a:off x="75599" y="0"/>
              <a:ext cx="1932284" cy="2230967"/>
              <a:chOff x="0" y="0"/>
              <a:chExt cx="703982" cy="812800"/>
            </a:xfrm>
          </p:grpSpPr>
          <p:sp>
            <p:nvSpPr>
              <p:cNvPr id="19" name="Freeform 19">
                <a:extLst>
                  <a:ext uri="{FF2B5EF4-FFF2-40B4-BE49-F238E27FC236}">
                    <a16:creationId xmlns:a16="http://schemas.microsoft.com/office/drawing/2014/main" id="{54FA8A2C-0F33-094A-F0F1-8C1F637615A0}"/>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a:extLst>
                  <a:ext uri="{FF2B5EF4-FFF2-40B4-BE49-F238E27FC236}">
                    <a16:creationId xmlns:a16="http://schemas.microsoft.com/office/drawing/2014/main" id="{DAD2B564-EE9D-0F51-DF38-90DC8350A589}"/>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a:extLst>
                <a:ext uri="{FF2B5EF4-FFF2-40B4-BE49-F238E27FC236}">
                  <a16:creationId xmlns:a16="http://schemas.microsoft.com/office/drawing/2014/main" id="{EA0E371D-6A08-41F7-F3B9-205B2D2ABAF4}"/>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7</a:t>
              </a:r>
            </a:p>
          </p:txBody>
        </p:sp>
      </p:grpSp>
      <p:sp>
        <p:nvSpPr>
          <p:cNvPr id="22" name="Freeform 22">
            <a:extLst>
              <a:ext uri="{FF2B5EF4-FFF2-40B4-BE49-F238E27FC236}">
                <a16:creationId xmlns:a16="http://schemas.microsoft.com/office/drawing/2014/main" id="{C58489EE-BCF9-7682-A03C-19DAA521DD54}"/>
              </a:ext>
            </a:extLst>
          </p:cNvPr>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9">
            <a:extLst>
              <a:ext uri="{FF2B5EF4-FFF2-40B4-BE49-F238E27FC236}">
                <a16:creationId xmlns:a16="http://schemas.microsoft.com/office/drawing/2014/main" id="{9CC3B005-A534-654D-881C-44C8C19F7E58}"/>
              </a:ext>
            </a:extLst>
          </p:cNvPr>
          <p:cNvSpPr txBox="1"/>
          <p:nvPr/>
        </p:nvSpPr>
        <p:spPr>
          <a:xfrm>
            <a:off x="1775702" y="3087616"/>
            <a:ext cx="14847341" cy="4363759"/>
          </a:xfrm>
          <a:prstGeom prst="rect">
            <a:avLst/>
          </a:prstGeom>
        </p:spPr>
        <p:txBody>
          <a:bodyPr lIns="0" tIns="0" rIns="0" bIns="0" rtlCol="0" anchor="t">
            <a:spAutoFit/>
          </a:bodyPr>
          <a:lstStyle/>
          <a:p>
            <a:pPr marL="514350" indent="-514350" algn="just">
              <a:spcBef>
                <a:spcPct val="20000"/>
              </a:spcBef>
              <a:spcAft>
                <a:spcPts val="600"/>
              </a:spcAft>
              <a:buClr>
                <a:schemeClr val="accent1"/>
              </a:buClr>
              <a:buSzPct val="92000"/>
              <a:buFont typeface="+mj-lt"/>
              <a:buAutoNum type="arabicPeriod"/>
            </a:pPr>
            <a:r>
              <a:rPr lang="en-US" sz="2995" dirty="0">
                <a:solidFill>
                  <a:srgbClr val="000000"/>
                </a:solidFill>
                <a:latin typeface="Alatsi"/>
              </a:rPr>
              <a:t>Replaced null values in the Satisfaction Score column with the mean to ensure accurate analysis.</a:t>
            </a:r>
          </a:p>
          <a:p>
            <a:pPr marL="514350" indent="-514350" algn="just">
              <a:spcBef>
                <a:spcPct val="20000"/>
              </a:spcBef>
              <a:spcAft>
                <a:spcPts val="600"/>
              </a:spcAft>
              <a:buClr>
                <a:schemeClr val="accent1"/>
              </a:buClr>
              <a:buSzPct val="92000"/>
              <a:buFont typeface="+mj-lt"/>
              <a:buAutoNum type="arabicPeriod"/>
            </a:pPr>
            <a:r>
              <a:rPr lang="en-US" sz="2995" dirty="0">
                <a:solidFill>
                  <a:srgbClr val="000000"/>
                </a:solidFill>
                <a:latin typeface="Alatsi"/>
              </a:rPr>
              <a:t>Created a Calendar Table from the date column and built a relationship model for time-based analysis.</a:t>
            </a:r>
          </a:p>
          <a:p>
            <a:pPr marL="514350" indent="-514350" algn="just">
              <a:spcBef>
                <a:spcPct val="20000"/>
              </a:spcBef>
              <a:spcAft>
                <a:spcPts val="600"/>
              </a:spcAft>
              <a:buClr>
                <a:schemeClr val="accent1"/>
              </a:buClr>
              <a:buSzPct val="92000"/>
              <a:buFont typeface="+mj-lt"/>
              <a:buAutoNum type="arabicPeriod"/>
            </a:pPr>
            <a:r>
              <a:rPr lang="en-US" sz="2995" dirty="0">
                <a:solidFill>
                  <a:srgbClr val="000000"/>
                </a:solidFill>
                <a:latin typeface="Alatsi"/>
              </a:rPr>
              <a:t>Checked for null values across the dataset to identify and address data gaps.</a:t>
            </a:r>
          </a:p>
          <a:p>
            <a:pPr marL="514350" indent="-514350" algn="just">
              <a:spcBef>
                <a:spcPct val="20000"/>
              </a:spcBef>
              <a:spcAft>
                <a:spcPts val="600"/>
              </a:spcAft>
              <a:buClr>
                <a:schemeClr val="accent1"/>
              </a:buClr>
              <a:buSzPct val="92000"/>
              <a:buFont typeface="+mj-lt"/>
              <a:buAutoNum type="arabicPeriod"/>
            </a:pPr>
            <a:r>
              <a:rPr lang="en-US" sz="2995" dirty="0">
                <a:solidFill>
                  <a:srgbClr val="000000"/>
                </a:solidFill>
                <a:latin typeface="Alatsi"/>
              </a:rPr>
              <a:t>Verified data types for consistency and ensured there were no errors in the columns.</a:t>
            </a:r>
          </a:p>
          <a:p>
            <a:pPr marL="514350" indent="-514350" algn="just">
              <a:spcBef>
                <a:spcPct val="20000"/>
              </a:spcBef>
              <a:spcAft>
                <a:spcPts val="600"/>
              </a:spcAft>
              <a:buClr>
                <a:schemeClr val="accent1"/>
              </a:buClr>
              <a:buSzPct val="92000"/>
              <a:buFont typeface="+mj-lt"/>
              <a:buAutoNum type="arabicPeriod"/>
            </a:pPr>
            <a:r>
              <a:rPr lang="en-US" sz="2995" dirty="0">
                <a:solidFill>
                  <a:srgbClr val="000000"/>
                </a:solidFill>
                <a:latin typeface="Alatsi"/>
              </a:rPr>
              <a:t>Performed all cleaning tasks in Power Query, then applied the changes using the Close &amp; Apply feature.</a:t>
            </a:r>
          </a:p>
        </p:txBody>
      </p:sp>
    </p:spTree>
    <p:extLst>
      <p:ext uri="{BB962C8B-B14F-4D97-AF65-F5344CB8AC3E}">
        <p14:creationId xmlns:p14="http://schemas.microsoft.com/office/powerpoint/2010/main" val="182956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360166" y="1336495"/>
            <a:ext cx="16230600" cy="1469185"/>
          </a:xfrm>
          <a:prstGeom prst="rect">
            <a:avLst/>
          </a:prstGeom>
        </p:spPr>
        <p:txBody>
          <a:bodyPr lIns="0" tIns="0" rIns="0" bIns="0" rtlCol="0" anchor="t">
            <a:spAutoFit/>
          </a:bodyPr>
          <a:lstStyle/>
          <a:p>
            <a:pPr algn="ctr">
              <a:lnSpc>
                <a:spcPts val="11899"/>
              </a:lnSpc>
            </a:pPr>
            <a:r>
              <a:rPr lang="en-US" sz="8499" dirty="0">
                <a:solidFill>
                  <a:schemeClr val="tx2">
                    <a:lumMod val="75000"/>
                  </a:schemeClr>
                </a:solidFill>
                <a:latin typeface="Alatsi"/>
              </a:rPr>
              <a:t>Total revenue by department</a:t>
            </a:r>
            <a:endParaRPr lang="en-US" sz="8499" dirty="0">
              <a:solidFill>
                <a:schemeClr val="tx2">
                  <a:lumMod val="75000"/>
                </a:schemeClr>
              </a:solidFill>
              <a:latin typeface="Alatsi"/>
              <a:sym typeface="Alatsi"/>
            </a:endParaRPr>
          </a:p>
        </p:txBody>
      </p:sp>
      <p:grpSp>
        <p:nvGrpSpPr>
          <p:cNvPr id="4" name="Group 4"/>
          <p:cNvGrpSpPr/>
          <p:nvPr/>
        </p:nvGrpSpPr>
        <p:grpSpPr>
          <a:xfrm>
            <a:off x="304800" y="3144343"/>
            <a:ext cx="7362681" cy="4421131"/>
            <a:chOff x="0" y="0"/>
            <a:chExt cx="1939142" cy="1164413"/>
          </a:xfrm>
        </p:grpSpPr>
        <p:sp>
          <p:nvSpPr>
            <p:cNvPr id="5" name="Freeform 5"/>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6" name="TextBox 6"/>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05110" y="3511326"/>
            <a:ext cx="6762060" cy="3687163"/>
          </a:xfrm>
          <a:prstGeom prst="rect">
            <a:avLst/>
          </a:prstGeom>
        </p:spPr>
        <p:txBody>
          <a:bodyPr wrap="square" lIns="0" tIns="0" rIns="0" bIns="0" rtlCol="0" anchor="t">
            <a:spAutoFit/>
          </a:bodyPr>
          <a:lstStyle/>
          <a:p>
            <a:pPr marL="457200" indent="-457200">
              <a:buFont typeface="Wingdings" panose="05000000000000000000" pitchFamily="2" charset="2"/>
              <a:buChar char="v"/>
            </a:pPr>
            <a:r>
              <a:rPr lang="en-US" sz="2995" dirty="0">
                <a:solidFill>
                  <a:srgbClr val="000000"/>
                </a:solidFill>
                <a:latin typeface="Alatsi"/>
              </a:rPr>
              <a:t>The Orthopedics Department recorded the highest total revenue among all departments, generating 173 million.</a:t>
            </a:r>
          </a:p>
          <a:p>
            <a:endParaRPr lang="en-US" sz="2995" dirty="0">
              <a:solidFill>
                <a:srgbClr val="000000"/>
              </a:solidFill>
              <a:latin typeface="Alatsi"/>
            </a:endParaRPr>
          </a:p>
          <a:p>
            <a:pPr marL="457200" indent="-457200">
              <a:buFont typeface="Wingdings" panose="05000000000000000000" pitchFamily="2" charset="2"/>
              <a:buChar char="v"/>
            </a:pPr>
            <a:r>
              <a:rPr lang="en-US" sz="2995" dirty="0">
                <a:solidFill>
                  <a:srgbClr val="000000"/>
                </a:solidFill>
                <a:latin typeface="Alatsi"/>
              </a:rPr>
              <a:t>The Renal Department had the lowest total revenue, contributing just 5 million.</a:t>
            </a:r>
          </a:p>
        </p:txBody>
      </p:sp>
      <p:sp>
        <p:nvSpPr>
          <p:cNvPr id="21" name="AutoShape 21"/>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8</a:t>
              </a:r>
            </a:p>
          </p:txBody>
        </p:sp>
      </p:grpSp>
      <p:sp>
        <p:nvSpPr>
          <p:cNvPr id="28" name="Freeform 28"/>
          <p:cNvSpPr/>
          <p:nvPr/>
        </p:nvSpPr>
        <p:spPr>
          <a:xfrm>
            <a:off x="-2734667" y="-56824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30" name="Picture 29">
            <a:extLst>
              <a:ext uri="{FF2B5EF4-FFF2-40B4-BE49-F238E27FC236}">
                <a16:creationId xmlns:a16="http://schemas.microsoft.com/office/drawing/2014/main" id="{A8305B75-9C17-5025-E7A9-B402501E2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7821" y="2935283"/>
            <a:ext cx="7817246" cy="48392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1554</Words>
  <Application>Microsoft Office PowerPoint</Application>
  <PresentationFormat>Custom</PresentationFormat>
  <Paragraphs>153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Open Sans Bold</vt:lpstr>
      <vt:lpstr>Wingdings</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dc:creator>Bhushan Dhawas</dc:creator>
  <cp:lastModifiedBy>Bhushan Dhawas</cp:lastModifiedBy>
  <cp:revision>4</cp:revision>
  <dcterms:created xsi:type="dcterms:W3CDTF">2006-08-16T00:00:00Z</dcterms:created>
  <dcterms:modified xsi:type="dcterms:W3CDTF">2025-01-05T12:41:20Z</dcterms:modified>
  <dc:identifier>DAGa9Dh4yvg</dc:identifier>
</cp:coreProperties>
</file>