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5" r:id="rId8"/>
    <p:sldId id="266" r:id="rId9"/>
    <p:sldId id="267" r:id="rId10"/>
    <p:sldId id="268" r:id="rId11"/>
    <p:sldId id="261" r:id="rId12"/>
    <p:sldId id="262" r:id="rId13"/>
    <p:sldId id="263" r:id="rId14"/>
    <p:sldId id="270" r:id="rId15"/>
    <p:sldId id="271" r:id="rId16"/>
    <p:sldId id="272" r:id="rId17"/>
    <p:sldId id="26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bike-sharing-deman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Bike   Rental</a:t>
            </a:r>
            <a:endParaRPr lang="en-IN" dirty="0"/>
          </a:p>
        </p:txBody>
      </p:sp>
      <p:pic>
        <p:nvPicPr>
          <p:cNvPr id="13313" name="Picture 1"/>
          <p:cNvPicPr>
            <a:picLocks noChangeAspect="1" noChangeArrowheads="1"/>
          </p:cNvPicPr>
          <p:nvPr/>
        </p:nvPicPr>
        <p:blipFill>
          <a:blip r:embed="rId2"/>
          <a:srcRect/>
          <a:stretch>
            <a:fillRect/>
          </a:stretch>
        </p:blipFill>
        <p:spPr bwMode="auto">
          <a:xfrm>
            <a:off x="2352675" y="2209800"/>
            <a:ext cx="4438650" cy="33528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1676400" y="762000"/>
            <a:ext cx="5791200"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2"/>
          <a:srcRect/>
          <a:stretch>
            <a:fillRect/>
          </a:stretch>
        </p:blipFill>
        <p:spPr bwMode="auto">
          <a:xfrm>
            <a:off x="76200" y="609600"/>
            <a:ext cx="8991600" cy="2228850"/>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19050" y="3781425"/>
            <a:ext cx="9182100" cy="216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a:srcRect/>
          <a:stretch>
            <a:fillRect/>
          </a:stretch>
        </p:blipFill>
        <p:spPr bwMode="auto">
          <a:xfrm>
            <a:off x="9525" y="914400"/>
            <a:ext cx="9124950" cy="28956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14288" y="3914775"/>
            <a:ext cx="9172576"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srcRect/>
          <a:stretch>
            <a:fillRect/>
          </a:stretch>
        </p:blipFill>
        <p:spPr bwMode="auto">
          <a:xfrm>
            <a:off x="1093118" y="838199"/>
            <a:ext cx="6984082" cy="520119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9200" y="1204393"/>
            <a:ext cx="6367463" cy="4224857"/>
          </a:xfrm>
          <a:prstGeom prst="rect">
            <a:avLst/>
          </a:prstGeom>
          <a:noFill/>
          <a:ln w="9525">
            <a:noFill/>
            <a:miter lim="800000"/>
            <a:headEnd/>
            <a:tailEnd/>
          </a:ln>
          <a:effectLst/>
        </p:spPr>
      </p:pic>
      <p:sp>
        <p:nvSpPr>
          <p:cNvPr id="3" name="TextBox 2"/>
          <p:cNvSpPr txBox="1"/>
          <p:nvPr/>
        </p:nvSpPr>
        <p:spPr>
          <a:xfrm>
            <a:off x="2665536" y="609600"/>
            <a:ext cx="3125664" cy="369332"/>
          </a:xfrm>
          <a:prstGeom prst="rect">
            <a:avLst/>
          </a:prstGeom>
          <a:noFill/>
        </p:spPr>
        <p:txBody>
          <a:bodyPr wrap="none" rtlCol="0">
            <a:spAutoFit/>
          </a:bodyPr>
          <a:lstStyle/>
          <a:p>
            <a:r>
              <a:rPr lang="en-US" dirty="0" smtClean="0"/>
              <a:t>Temperature V/S  Rental  Count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61300" y="1066800"/>
            <a:ext cx="7673099" cy="488462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43000" y="381000"/>
            <a:ext cx="6629400" cy="2667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436584"/>
            <a:ext cx="7238999" cy="617998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6500" y="2514600"/>
            <a:ext cx="4963900" cy="2646878"/>
          </a:xfrm>
          <a:prstGeom prst="rect">
            <a:avLst/>
          </a:prstGeom>
          <a:noFill/>
        </p:spPr>
        <p:txBody>
          <a:bodyPr wrap="square" lIns="91440" tIns="45720" rIns="91440" bIns="45720">
            <a:spAutoFit/>
          </a:bodyPr>
          <a:lstStyle/>
          <a:p>
            <a:pPr algn="ctr"/>
            <a:r>
              <a:rPr lang="en-US" sz="1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a:t>
            </a:r>
            <a:endParaRPr lang="en-US" sz="1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1676400"/>
            <a:ext cx="6629400" cy="2677656"/>
          </a:xfrm>
          <a:prstGeom prst="rect">
            <a:avLst/>
          </a:prstGeom>
        </p:spPr>
        <p:txBody>
          <a:bodyPr wrap="square">
            <a:spAutoFit/>
          </a:bodyPr>
          <a:lstStyle/>
          <a:p>
            <a:r>
              <a:rPr lang="en-IN" sz="2800" dirty="0" smtClean="0"/>
              <a:t>In </a:t>
            </a:r>
            <a:r>
              <a:rPr lang="en-IN" sz="2800" u="sng" dirty="0" err="1" smtClean="0">
                <a:hlinkClick r:id="rId2"/>
              </a:rPr>
              <a:t>Kaggle</a:t>
            </a:r>
            <a:r>
              <a:rPr lang="en-IN" sz="2800" u="sng" dirty="0" smtClean="0">
                <a:hlinkClick r:id="rId2"/>
              </a:rPr>
              <a:t> knowledge competition – Bike Sharing Demand</a:t>
            </a:r>
            <a:r>
              <a:rPr lang="en-IN" sz="2800" dirty="0" smtClean="0"/>
              <a:t>, the participants are asked to forecast bike rental demand of Bike sharing program in Washington, D.C based on historical usage patterns in relation with weather, time and other data.</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181100" y="1295400"/>
            <a:ext cx="7200900" cy="5105400"/>
          </a:xfrm>
          <a:prstGeom prst="rect">
            <a:avLst/>
          </a:prstGeom>
          <a:noFill/>
          <a:ln w="9525">
            <a:noFill/>
            <a:miter lim="800000"/>
            <a:headEnd/>
            <a:tailEnd/>
          </a:ln>
          <a:effectLst/>
        </p:spPr>
      </p:pic>
      <p:sp>
        <p:nvSpPr>
          <p:cNvPr id="6" name="TextBox 5"/>
          <p:cNvSpPr txBox="1"/>
          <p:nvPr/>
        </p:nvSpPr>
        <p:spPr>
          <a:xfrm>
            <a:off x="3352800" y="533400"/>
            <a:ext cx="3071034" cy="461665"/>
          </a:xfrm>
          <a:prstGeom prst="rect">
            <a:avLst/>
          </a:prstGeom>
          <a:noFill/>
        </p:spPr>
        <p:txBody>
          <a:bodyPr wrap="none" rtlCol="0">
            <a:spAutoFit/>
          </a:bodyPr>
          <a:lstStyle/>
          <a:p>
            <a:r>
              <a:rPr lang="en-IN" sz="2400" b="1" dirty="0" smtClean="0"/>
              <a:t>Independent Variables</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762000" y="1807989"/>
            <a:ext cx="7470763" cy="1773411"/>
          </a:xfrm>
          <a:prstGeom prst="rect">
            <a:avLst/>
          </a:prstGeom>
          <a:solidFill>
            <a:srgbClr val="F5F5F5"/>
          </a:solidFill>
          <a:ln w="9525">
            <a:noFill/>
            <a:miter lim="800000"/>
            <a:headEnd/>
            <a:tailEnd/>
          </a:ln>
          <a:effectLst/>
        </p:spPr>
        <p:txBody>
          <a:bodyPr vert="horz" wrap="none" lIns="0" tIns="23805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cs typeface="Arial" pitchFamily="34" charset="0"/>
              </a:rPr>
              <a:t>registered:</a:t>
            </a:r>
            <a:r>
              <a:rPr kumimoji="0" lang="en-US" sz="2800" b="0" i="0" u="none" strike="noStrike" cap="none" normalizeH="0" baseline="0" dirty="0" smtClean="0">
                <a:ln>
                  <a:noFill/>
                </a:ln>
                <a:solidFill>
                  <a:srgbClr val="333333"/>
                </a:solidFill>
                <a:effectLst/>
                <a:cs typeface="Arial" pitchFamily="34" charset="0"/>
              </a:rPr>
              <a:t> number of registered user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cs typeface="Arial" pitchFamily="34" charset="0"/>
              </a:rPr>
              <a:t>casual:</a:t>
            </a:r>
            <a:r>
              <a:rPr kumimoji="0" lang="en-US" sz="2800" b="0" i="0" u="none" strike="noStrike" cap="none" normalizeH="0" baseline="0" dirty="0" smtClean="0">
                <a:ln>
                  <a:noFill/>
                </a:ln>
                <a:solidFill>
                  <a:srgbClr val="333333"/>
                </a:solidFill>
                <a:effectLst/>
                <a:cs typeface="Arial" pitchFamily="34" charset="0"/>
              </a:rPr>
              <a:t> number of non-registered user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cs typeface="Arial" pitchFamily="34" charset="0"/>
              </a:rPr>
              <a:t>count:</a:t>
            </a:r>
            <a:r>
              <a:rPr kumimoji="0" lang="en-US" sz="2800" b="0" i="0" u="none" strike="noStrike" cap="none" normalizeH="0" baseline="0" dirty="0" smtClean="0">
                <a:ln>
                  <a:noFill/>
                </a:ln>
                <a:solidFill>
                  <a:srgbClr val="333333"/>
                </a:solidFill>
                <a:effectLst/>
                <a:cs typeface="Arial" pitchFamily="34" charset="0"/>
              </a:rPr>
              <a:t> number of total rentals (registered + casual)</a:t>
            </a:r>
            <a:r>
              <a:rPr kumimoji="0" lang="en-US" sz="2400" b="0" i="0" u="none" strike="noStrike" cap="none" normalizeH="0" baseline="0" dirty="0" smtClean="0">
                <a:ln>
                  <a:noFill/>
                </a:ln>
                <a:solidFill>
                  <a:schemeClr val="tx1"/>
                </a:solidFill>
                <a:effectLst/>
                <a:cs typeface="Arial" pitchFamily="34" charset="0"/>
              </a:rPr>
              <a:t> </a:t>
            </a:r>
            <a:endParaRPr kumimoji="0" lang="en-US" sz="6000" b="0" i="0" u="none" strike="noStrike" cap="none" normalizeH="0" baseline="0" dirty="0" smtClean="0">
              <a:ln>
                <a:noFill/>
              </a:ln>
              <a:solidFill>
                <a:schemeClr val="tx1"/>
              </a:solidFill>
              <a:effectLst/>
              <a:cs typeface="Arial" pitchFamily="34" charset="0"/>
            </a:endParaRPr>
          </a:p>
        </p:txBody>
      </p:sp>
      <p:sp>
        <p:nvSpPr>
          <p:cNvPr id="3" name="Rectangle 2"/>
          <p:cNvSpPr/>
          <p:nvPr/>
        </p:nvSpPr>
        <p:spPr>
          <a:xfrm>
            <a:off x="2362200" y="838200"/>
            <a:ext cx="3295389" cy="523220"/>
          </a:xfrm>
          <a:prstGeom prst="rect">
            <a:avLst/>
          </a:prstGeom>
        </p:spPr>
        <p:txBody>
          <a:bodyPr wrap="none">
            <a:spAutoFit/>
          </a:bodyPr>
          <a:lstStyle/>
          <a:p>
            <a:r>
              <a:rPr lang="en-IN" sz="2800" b="1" dirty="0" smtClean="0"/>
              <a:t>Dependent Variables</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a:srcRect/>
          <a:stretch>
            <a:fillRect/>
          </a:stretch>
        </p:blipFill>
        <p:spPr bwMode="auto">
          <a:xfrm>
            <a:off x="1209675" y="838200"/>
            <a:ext cx="6724650" cy="5181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752600"/>
            <a:ext cx="7010400" cy="2554545"/>
          </a:xfrm>
          <a:prstGeom prst="rect">
            <a:avLst/>
          </a:prstGeom>
        </p:spPr>
        <p:txBody>
          <a:bodyPr wrap="square">
            <a:spAutoFit/>
          </a:bodyPr>
          <a:lstStyle/>
          <a:p>
            <a:r>
              <a:rPr lang="en-IN" sz="3200" dirty="0" smtClean="0"/>
              <a:t>Once we get the hang of the data and attributes, the next step we generally do is to find out whether we have any missing values in our data. Luckily we do not have any missing value in the data.</a:t>
            </a:r>
            <a:endParaRPr lang="en-IN" sz="3200" dirty="0"/>
          </a:p>
        </p:txBody>
      </p:sp>
      <p:sp>
        <p:nvSpPr>
          <p:cNvPr id="3" name="TextBox 2"/>
          <p:cNvSpPr txBox="1"/>
          <p:nvPr/>
        </p:nvSpPr>
        <p:spPr>
          <a:xfrm>
            <a:off x="2133600" y="685800"/>
            <a:ext cx="4596323" cy="646331"/>
          </a:xfrm>
          <a:prstGeom prst="rect">
            <a:avLst/>
          </a:prstGeom>
          <a:noFill/>
        </p:spPr>
        <p:txBody>
          <a:bodyPr wrap="none" rtlCol="0">
            <a:spAutoFit/>
          </a:bodyPr>
          <a:lstStyle/>
          <a:p>
            <a:r>
              <a:rPr lang="en-US" sz="3600" dirty="0" smtClean="0"/>
              <a:t>Missing   value  analysis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609600"/>
            <a:ext cx="3864776" cy="769441"/>
          </a:xfrm>
          <a:prstGeom prst="rect">
            <a:avLst/>
          </a:prstGeom>
        </p:spPr>
        <p:txBody>
          <a:bodyPr wrap="none">
            <a:spAutoFit/>
          </a:bodyPr>
          <a:lstStyle/>
          <a:p>
            <a:r>
              <a:rPr lang="en-IN" sz="4400" b="1" dirty="0" smtClean="0"/>
              <a:t>Outlier Analysis</a:t>
            </a:r>
            <a:endParaRPr lang="en-IN" sz="4400" b="1" dirty="0"/>
          </a:p>
        </p:txBody>
      </p:sp>
      <p:sp>
        <p:nvSpPr>
          <p:cNvPr id="4097" name="Rectangle 1"/>
          <p:cNvSpPr>
            <a:spLocks noChangeArrowheads="1"/>
          </p:cNvSpPr>
          <p:nvPr/>
        </p:nvSpPr>
        <p:spPr bwMode="auto">
          <a:xfrm>
            <a:off x="441547" y="1808202"/>
            <a:ext cx="7603363"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cs typeface="Arial" pitchFamily="34" charset="0"/>
              </a:rPr>
              <a:t>At first look,</a:t>
            </a:r>
            <a:r>
              <a:rPr lang="en-US" sz="3200" dirty="0" smtClean="0">
                <a:latin typeface="Arial" pitchFamily="34" charset="0"/>
                <a:cs typeface="Arial" pitchFamily="34" charset="0"/>
              </a:rPr>
              <a:t> count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3200" b="0" i="0" u="none" strike="noStrike" cap="none" normalizeH="0" baseline="0" dirty="0" smtClean="0">
                <a:ln>
                  <a:noFill/>
                </a:ln>
                <a:solidFill>
                  <a:schemeClr val="tx1"/>
                </a:solidFill>
                <a:effectLst/>
                <a:latin typeface="Arial" pitchFamily="34" charset="0"/>
                <a:cs typeface="Arial" pitchFamily="34" charset="0"/>
              </a:rPr>
              <a:t>variable contains a lot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cs typeface="Arial" pitchFamily="34" charset="0"/>
              </a:rPr>
              <a:t>of outlier data points that skew the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cs typeface="Arial" pitchFamily="34" charset="0"/>
              </a:rPr>
              <a:t>distribution towards the right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cs typeface="Arial" pitchFamily="34" charset="0"/>
              </a:rPr>
              <a:t>There are more data points beyond</a:t>
            </a:r>
          </a:p>
          <a:p>
            <a:pPr fontAlgn="base">
              <a:spcBef>
                <a:spcPct val="0"/>
              </a:spcBef>
              <a:spcAft>
                <a:spcPct val="0"/>
              </a:spcAft>
            </a:pPr>
            <a:r>
              <a:rPr lang="en-US" sz="3200" dirty="0" smtClean="0">
                <a:latin typeface="Arial" pitchFamily="34" charset="0"/>
                <a:cs typeface="Arial" pitchFamily="34" charset="0"/>
              </a:rPr>
              <a:t> Outer Quartile Limit.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838200" y="914400"/>
            <a:ext cx="73914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1600200" y="762001"/>
            <a:ext cx="5943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87</Words>
  <Application>Microsoft Office PowerPoint</Application>
  <PresentationFormat>On-screen Show (4:3)</PresentationFormat>
  <Paragraphs>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Bike   Rental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Rental</dc:title>
  <dc:creator>HP</dc:creator>
  <cp:lastModifiedBy>HP</cp:lastModifiedBy>
  <cp:revision>4</cp:revision>
  <dcterms:created xsi:type="dcterms:W3CDTF">2006-08-16T00:00:00Z</dcterms:created>
  <dcterms:modified xsi:type="dcterms:W3CDTF">2020-01-18T07:14:09Z</dcterms:modified>
</cp:coreProperties>
</file>