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59" r:id="rId3"/>
    <p:sldId id="261" r:id="rId4"/>
    <p:sldId id="346" r:id="rId5"/>
    <p:sldId id="347" r:id="rId6"/>
    <p:sldId id="348" r:id="rId7"/>
    <p:sldId id="262" r:id="rId8"/>
    <p:sldId id="349" r:id="rId9"/>
    <p:sldId id="350" r:id="rId10"/>
    <p:sldId id="351" r:id="rId11"/>
    <p:sldId id="352" r:id="rId12"/>
    <p:sldId id="353" r:id="rId13"/>
    <p:sldId id="354" r:id="rId14"/>
    <p:sldId id="355" r:id="rId15"/>
    <p:sldId id="356" r:id="rId16"/>
    <p:sldId id="357" r:id="rId17"/>
    <p:sldId id="359" r:id="rId18"/>
    <p:sldId id="360" r:id="rId19"/>
    <p:sldId id="362" r:id="rId20"/>
    <p:sldId id="363" r:id="rId21"/>
    <p:sldId id="318" r:id="rId22"/>
    <p:sldId id="364" r:id="rId23"/>
    <p:sldId id="32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588"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31FA54-6661-44E1-B402-061934CB84AB}" type="datetimeFigureOut">
              <a:rPr lang="en-US" smtClean="0"/>
              <a:t>4/7/2022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42C32072-4255-4C06-9317-FCA170B64B05}" type="slidenum">
              <a:rPr lang="en-US" smtClean="0"/>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31FA54-6661-44E1-B402-061934CB84A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42C32072-4255-4C06-9317-FCA170B64B05}" type="slidenum">
              <a:rPr lang="en-US" smtClean="0"/>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31FA54-6661-44E1-B402-061934CB84A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31FA54-6661-44E1-B402-061934CB84A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15584" y="1026373"/>
            <a:ext cx="609600" cy="441325"/>
          </a:xfrm>
        </p:spPr>
        <p:txBody>
          <a:bodyPr/>
          <a:lstStyle/>
          <a:p>
            <a:fld id="{42C32072-4255-4C06-9317-FCA170B64B05}"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231FA54-6661-44E1-B402-061934CB84AB}" type="datetimeFigureOut">
              <a:rPr lang="en-US" smtClean="0"/>
              <a:t>4/7/2022</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42C32072-4255-4C06-9317-FCA170B64B05}" type="slidenum">
              <a:rPr lang="en-US" smtClean="0"/>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0231FA54-6661-44E1-B402-061934CB84AB}"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2072-4255-4C06-9317-FCA170B64B05}" type="slidenum">
              <a:rPr lang="en-US" smtClean="0"/>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31FA54-6661-44E1-B402-061934CB84AB}" type="datetimeFigureOut">
              <a:rPr lang="en-US" smtClean="0"/>
              <a:t>4/7/2022</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42C32072-4255-4C06-9317-FCA170B64B05}"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31FA54-6661-44E1-B402-061934CB84AB}"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91200" y="1036021"/>
            <a:ext cx="609600" cy="441325"/>
          </a:xfrm>
        </p:spPr>
        <p:txBody>
          <a:bodyPr/>
          <a:lstStyle/>
          <a:p>
            <a:fld id="{42C32072-4255-4C06-9317-FCA170B64B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231FA54-6661-44E1-B402-061934CB84AB}"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42C32072-4255-4C06-9317-FCA170B64B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42C32072-4255-4C06-9317-FCA170B64B05}" type="slidenum">
              <a:rPr lang="en-US" smtClean="0"/>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231FA54-6661-44E1-B402-061934CB84AB}" type="datetimeFigureOut">
              <a:rPr lang="en-US" smtClean="0"/>
              <a:t>4/7/2022</a:t>
            </a:fld>
            <a:endParaRPr lang="en-US"/>
          </a:p>
        </p:txBody>
      </p:sp>
      <p:sp>
        <p:nvSpPr>
          <p:cNvPr id="6" name="Footer Placeholder 5"/>
          <p:cNvSpPr>
            <a:spLocks noGrp="1"/>
          </p:cNvSpPr>
          <p:nvPr>
            <p:ph type="ftr" sz="quarter" idx="11"/>
          </p:nvPr>
        </p:nvSpPr>
        <p:spPr>
          <a:xfrm>
            <a:off x="402336" y="6410848"/>
            <a:ext cx="451104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42C32072-4255-4C06-9317-FCA170B64B05}" type="slidenum">
              <a:rPr lang="en-US" smtClean="0"/>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0231FA54-6661-44E1-B402-061934CB84AB}" type="datetimeFigureOut">
              <a:rPr lang="en-US" smtClean="0"/>
              <a:t>4/7/2022</a:t>
            </a:fld>
            <a:endParaRPr lang="en-US"/>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0231FA54-6661-44E1-B402-061934CB84AB}" type="datetimeFigureOut">
              <a:rPr lang="en-US" smtClean="0"/>
              <a:t>4/7/2022</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2C32072-4255-4C06-9317-FCA170B64B05}" type="slidenum">
              <a:rPr lang="en-US" smtClean="0"/>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0838" y="5577286"/>
            <a:ext cx="5579918" cy="1018308"/>
          </a:xfrm>
        </p:spPr>
        <p:txBody>
          <a:bodyPr>
            <a:normAutofit fontScale="70000" lnSpcReduction="20000"/>
          </a:bodyPr>
          <a:lstStyle/>
          <a:p>
            <a:r>
              <a:rPr lang="en-US" sz="2000" dirty="0" smtClean="0">
                <a:solidFill>
                  <a:schemeClr val="tx1"/>
                </a:solidFill>
                <a:latin typeface="Bookman Old Style" panose="02050604050505020204" pitchFamily="18" charset="0"/>
              </a:rPr>
              <a:t>Submitted by : </a:t>
            </a:r>
            <a:r>
              <a:rPr lang="en-US" sz="2000" b="1" dirty="0" err="1" smtClean="0">
                <a:solidFill>
                  <a:schemeClr val="tx1"/>
                </a:solidFill>
                <a:latin typeface="Bookman Old Style" panose="02050604050505020204" pitchFamily="18" charset="0"/>
              </a:rPr>
              <a:t>Bhushan</a:t>
            </a:r>
            <a:r>
              <a:rPr lang="en-US" sz="2000" b="1" dirty="0" smtClean="0">
                <a:solidFill>
                  <a:schemeClr val="tx1"/>
                </a:solidFill>
                <a:latin typeface="Bookman Old Style" panose="02050604050505020204" pitchFamily="18" charset="0"/>
              </a:rPr>
              <a:t> Kumar Sharma</a:t>
            </a:r>
          </a:p>
          <a:p>
            <a:r>
              <a:rPr lang="en-US" sz="2000" dirty="0" smtClean="0">
                <a:solidFill>
                  <a:schemeClr val="tx1"/>
                </a:solidFill>
                <a:latin typeface="Bookman Old Style" panose="02050604050505020204" pitchFamily="18" charset="0"/>
              </a:rPr>
              <a:t>Designation:  </a:t>
            </a:r>
            <a:r>
              <a:rPr lang="en-US" sz="2000" b="1" dirty="0" smtClean="0">
                <a:solidFill>
                  <a:schemeClr val="tx1"/>
                </a:solidFill>
                <a:latin typeface="Bookman Old Style" panose="02050604050505020204" pitchFamily="18" charset="0"/>
              </a:rPr>
              <a:t>Intern Data Scientist</a:t>
            </a:r>
          </a:p>
          <a:p>
            <a:r>
              <a:rPr lang="en-US" sz="2000" dirty="0" smtClean="0">
                <a:solidFill>
                  <a:schemeClr val="tx1"/>
                </a:solidFill>
                <a:latin typeface="Bookman Old Style" panose="02050604050505020204" pitchFamily="18" charset="0"/>
              </a:rPr>
              <a:t>Company : </a:t>
            </a:r>
            <a:r>
              <a:rPr lang="en-US" sz="2000" b="1" dirty="0">
                <a:solidFill>
                  <a:schemeClr val="tx1"/>
                </a:solidFill>
                <a:latin typeface="Bookman Old Style" panose="02050604050505020204" pitchFamily="18" charset="0"/>
              </a:rPr>
              <a:t>Flip </a:t>
            </a:r>
            <a:r>
              <a:rPr lang="en-US" sz="2000" b="1" dirty="0" err="1">
                <a:solidFill>
                  <a:schemeClr val="tx1"/>
                </a:solidFill>
                <a:latin typeface="Bookman Old Style" panose="02050604050505020204" pitchFamily="18" charset="0"/>
              </a:rPr>
              <a:t>Robo</a:t>
            </a:r>
            <a:r>
              <a:rPr lang="en-US" sz="2000" b="1" dirty="0">
                <a:solidFill>
                  <a:schemeClr val="tx1"/>
                </a:solidFill>
                <a:latin typeface="Bookman Old Style" panose="02050604050505020204" pitchFamily="18" charset="0"/>
              </a:rPr>
              <a:t> Technologies</a:t>
            </a:r>
          </a:p>
          <a:p>
            <a:pPr algn="just"/>
            <a:endParaRPr lang="en-US" sz="2000" dirty="0">
              <a:latin typeface="Bookman Old Style" panose="02050604050505020204" pitchFamily="18" charset="0"/>
            </a:endParaRPr>
          </a:p>
        </p:txBody>
      </p:sp>
      <p:sp>
        <p:nvSpPr>
          <p:cNvPr id="2" name="Title 1"/>
          <p:cNvSpPr>
            <a:spLocks noGrp="1"/>
          </p:cNvSpPr>
          <p:nvPr>
            <p:ph type="ctrTitle"/>
          </p:nvPr>
        </p:nvSpPr>
        <p:spPr>
          <a:xfrm>
            <a:off x="1594377" y="499533"/>
            <a:ext cx="8689976" cy="719668"/>
          </a:xfrm>
        </p:spPr>
        <p:txBody>
          <a:bodyPr>
            <a:normAutofit/>
          </a:bodyPr>
          <a:lstStyle/>
          <a:p>
            <a:r>
              <a:rPr lang="en-US" sz="3800" b="1" cap="none" dirty="0" smtClean="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astellar" panose="020A0402060406010301" pitchFamily="18" charset="0"/>
              </a:rPr>
              <a:t>Image Classification model</a:t>
            </a:r>
            <a:endParaRPr lang="en-US" sz="3800" b="1" cap="none" dirty="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astellar" panose="020A0402060406010301" pitchFamily="18" charset="0"/>
            </a:endParaRPr>
          </a:p>
        </p:txBody>
      </p:sp>
      <p:pic>
        <p:nvPicPr>
          <p:cNvPr id="4" name="image1.png"/>
          <p:cNvPicPr/>
          <p:nvPr/>
        </p:nvPicPr>
        <p:blipFill>
          <a:blip r:embed="rId2" cstate="print"/>
          <a:stretch>
            <a:fillRect/>
          </a:stretch>
        </p:blipFill>
        <p:spPr>
          <a:xfrm>
            <a:off x="3682998" y="939800"/>
            <a:ext cx="4834465" cy="2133600"/>
          </a:xfrm>
          <a:prstGeom prst="rect">
            <a:avLst/>
          </a:prstGeom>
        </p:spPr>
      </p:pic>
      <p:pic>
        <p:nvPicPr>
          <p:cNvPr id="21506" name="Picture 2" descr="C:\Users\shruti kadyan\Desktop\ok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761" y="2635898"/>
            <a:ext cx="7970937"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3083742" y="5281127"/>
            <a:ext cx="5910943" cy="5784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Extracting images from drive and reshaping it.</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Variables </a:t>
            </a:r>
            <a:endParaRPr lang="en-IN" dirty="0">
              <a:solidFill>
                <a:schemeClr val="bg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382" y="2195026"/>
            <a:ext cx="5029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623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6195526" y="2210839"/>
            <a:ext cx="4713437" cy="3410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Label columns is converted into categorical form as shown in the image</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Dependent and Independent Columns</a:t>
            </a:r>
            <a:endParaRPr lang="en-IN" dirty="0">
              <a:solidFill>
                <a:schemeClr val="bg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925" y="2319176"/>
            <a:ext cx="424815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815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5971591" y="3185435"/>
            <a:ext cx="4713437" cy="12321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Scaling the feature column</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Scaling </a:t>
            </a:r>
            <a:endParaRPr lang="en-IN" dirty="0">
              <a:solidFill>
                <a:schemeClr val="bg1"/>
              </a:solidFill>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379" y="2210839"/>
            <a:ext cx="27876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983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142999" y="5169677"/>
            <a:ext cx="9765963" cy="6153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err="1" smtClean="0">
                <a:solidFill>
                  <a:schemeClr val="tx1"/>
                </a:solidFill>
                <a:latin typeface="Bookman Old Style" pitchFamily="18" charset="0"/>
              </a:rPr>
              <a:t>Spliting</a:t>
            </a:r>
            <a:r>
              <a:rPr lang="en-US" dirty="0" smtClean="0">
                <a:solidFill>
                  <a:schemeClr val="tx1"/>
                </a:solidFill>
                <a:latin typeface="Bookman Old Style" pitchFamily="18" charset="0"/>
              </a:rPr>
              <a:t> the dataset into train and test dataset</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Splitting Dataset</a:t>
            </a:r>
            <a:endParaRPr lang="en-IN" dirty="0">
              <a:solidFill>
                <a:schemeClr val="bg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725" y="2210839"/>
            <a:ext cx="640715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50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142999" y="4777273"/>
            <a:ext cx="9765963" cy="10331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Taking different view by generating different image view from one single image</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Augmentation of the image data</a:t>
            </a:r>
            <a:endParaRPr lang="en-IN" dirty="0">
              <a:solidFill>
                <a:schemeClr val="bg1"/>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213" y="2416175"/>
            <a:ext cx="523875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546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9274627" y="2220686"/>
            <a:ext cx="2239347" cy="2899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5 Convolutional Layer</a:t>
            </a:r>
          </a:p>
          <a:p>
            <a:pPr marL="285750" indent="-285750">
              <a:buFont typeface="Wingdings" panose="05000000000000000000" pitchFamily="2" charset="2"/>
              <a:buChar char="Ø"/>
            </a:pPr>
            <a:r>
              <a:rPr lang="en-US" dirty="0">
                <a:solidFill>
                  <a:schemeClr val="tx1"/>
                </a:solidFill>
                <a:latin typeface="Bookman Old Style" pitchFamily="18" charset="0"/>
              </a:rPr>
              <a:t>4</a:t>
            </a:r>
            <a:r>
              <a:rPr lang="en-US" dirty="0" smtClean="0">
                <a:solidFill>
                  <a:schemeClr val="tx1"/>
                </a:solidFill>
                <a:latin typeface="Bookman Old Style" pitchFamily="18" charset="0"/>
              </a:rPr>
              <a:t> Fully connected layer</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CNN Model</a:t>
            </a:r>
            <a:endParaRPr lang="en-IN" dirty="0">
              <a:solidFill>
                <a:schemeClr val="bg1"/>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26" y="2088850"/>
            <a:ext cx="8024424" cy="345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84" y="5565193"/>
            <a:ext cx="790575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272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79588" y="4469363"/>
            <a:ext cx="8636000" cy="725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Compiling the model and saving it at the maximum validation accuracy point</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Compiling the model and Creating </a:t>
            </a:r>
            <a:r>
              <a:rPr lang="en-US" dirty="0" err="1">
                <a:solidFill>
                  <a:schemeClr val="bg1"/>
                </a:solidFill>
              </a:rPr>
              <a:t>callback_list</a:t>
            </a:r>
            <a:endParaRPr lang="en-IN" dirty="0">
              <a:solidFill>
                <a:schemeClr val="bg1"/>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588" y="2819400"/>
            <a:ext cx="8636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48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143000" y="5635690"/>
            <a:ext cx="8636000" cy="725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50 epochs are used here, and 20 % data will be used for validation purpose</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Training the model</a:t>
            </a:r>
            <a:endParaRPr lang="en-IN" dirty="0">
              <a:solidFill>
                <a:schemeClr val="bg1"/>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584" y="2127962"/>
            <a:ext cx="7871052" cy="325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724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2413456" y="4236097"/>
            <a:ext cx="5284299" cy="725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Model accuracy is almost 90 %</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Evaluation of the model</a:t>
            </a:r>
            <a:endParaRPr lang="en-IN" dirty="0">
              <a:solidFill>
                <a:schemeClr val="bg1"/>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8" y="2603500"/>
            <a:ext cx="65151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110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629685" y="5447003"/>
            <a:ext cx="8636000" cy="7251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By this confusion matrix, we can observe that, model is well working of </a:t>
            </a:r>
            <a:r>
              <a:rPr lang="en-US" dirty="0" err="1" smtClean="0">
                <a:solidFill>
                  <a:schemeClr val="tx1"/>
                </a:solidFill>
                <a:latin typeface="Bookman Old Style" pitchFamily="18" charset="0"/>
              </a:rPr>
              <a:t>sarees</a:t>
            </a:r>
            <a:r>
              <a:rPr lang="en-US" dirty="0" smtClean="0">
                <a:solidFill>
                  <a:schemeClr val="tx1"/>
                </a:solidFill>
                <a:latin typeface="Bookman Old Style" pitchFamily="18" charset="0"/>
              </a:rPr>
              <a:t> images, but it is bit confused in case of Jeans and Trousers</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Confusion Matrix</a:t>
            </a:r>
            <a:endParaRPr lang="en-IN" dirty="0">
              <a:solidFill>
                <a:schemeClr val="bg1"/>
              </a:solidFill>
            </a:endParaRPr>
          </a:p>
        </p:txBody>
      </p:sp>
      <p:pic>
        <p:nvPicPr>
          <p:cNvPr id="8" name="Picture 7" descr="C:\Users\Admin\Downloads\download.png"/>
          <p:cNvPicPr/>
          <p:nvPr/>
        </p:nvPicPr>
        <p:blipFill>
          <a:blip r:embed="rId2">
            <a:extLst>
              <a:ext uri="{28A0092B-C50C-407E-A947-70E740481C1C}">
                <a14:useLocalDpi xmlns:a14="http://schemas.microsoft.com/office/drawing/2010/main" val="0"/>
              </a:ext>
            </a:extLst>
          </a:blip>
          <a:srcRect/>
          <a:stretch>
            <a:fillRect/>
          </a:stretch>
        </p:blipFill>
        <p:spPr bwMode="auto">
          <a:xfrm>
            <a:off x="3593018" y="2159000"/>
            <a:ext cx="5280395" cy="3140788"/>
          </a:xfrm>
          <a:prstGeom prst="rect">
            <a:avLst/>
          </a:prstGeom>
          <a:noFill/>
          <a:ln>
            <a:noFill/>
          </a:ln>
        </p:spPr>
      </p:pic>
    </p:spTree>
    <p:extLst>
      <p:ext uri="{BB962C8B-B14F-4D97-AF65-F5344CB8AC3E}">
        <p14:creationId xmlns:p14="http://schemas.microsoft.com/office/powerpoint/2010/main" val="3974139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09898"/>
            <a:ext cx="10058400" cy="690033"/>
          </a:xfrm>
        </p:spPr>
        <p:txBody>
          <a:bodyPr/>
          <a:lstStyle/>
          <a:p>
            <a:r>
              <a:rPr lang="en-US" dirty="0" smtClean="0">
                <a:latin typeface="Bookman Old Style" panose="02050604050505020204" pitchFamily="18" charset="0"/>
              </a:rPr>
              <a:t>Problem Statement</a:t>
            </a:r>
            <a:endParaRPr lang="en-US" dirty="0">
              <a:latin typeface="Bookman Old Style" panose="02050604050505020204" pitchFamily="18" charset="0"/>
            </a:endParaRPr>
          </a:p>
        </p:txBody>
      </p:sp>
      <p:sp>
        <p:nvSpPr>
          <p:cNvPr id="3" name="Content Placeholder 2"/>
          <p:cNvSpPr>
            <a:spLocks noGrp="1"/>
          </p:cNvSpPr>
          <p:nvPr>
            <p:ph sz="quarter" idx="1"/>
          </p:nvPr>
        </p:nvSpPr>
        <p:spPr>
          <a:xfrm>
            <a:off x="1061382" y="2009677"/>
            <a:ext cx="10058400" cy="3823855"/>
          </a:xfrm>
        </p:spPr>
        <p:txBody>
          <a:bodyPr>
            <a:normAutofit/>
          </a:bodyPr>
          <a:lstStyle/>
          <a:p>
            <a:pPr algn="just"/>
            <a:endParaRPr lang="en-US" sz="1800" dirty="0" smtClean="0">
              <a:latin typeface="Bookman Old Style" panose="02050604050505020204" pitchFamily="18" charset="0"/>
            </a:endParaRPr>
          </a:p>
          <a:p>
            <a:pPr algn="just"/>
            <a:r>
              <a:rPr lang="en-US" sz="1800" dirty="0">
                <a:latin typeface="Bookman Old Style" panose="02050604050505020204" pitchFamily="18" charset="0"/>
              </a:rPr>
              <a:t>	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US" sz="1800" dirty="0" smtClean="0">
              <a:latin typeface="Bookman Old Style" panose="02050604050505020204" pitchFamily="18" charset="0"/>
            </a:endParaRPr>
          </a:p>
          <a:p>
            <a:pPr marL="0" indent="0" algn="just">
              <a:buNone/>
            </a:pPr>
            <a:endParaRPr lang="en-US" sz="1800" dirty="0" smtClean="0">
              <a:latin typeface="Bookman Old Style" panose="02050604050505020204" pitchFamily="18" charset="0"/>
            </a:endParaRPr>
          </a:p>
          <a:p>
            <a:pPr algn="just"/>
            <a:r>
              <a:rPr lang="en-US" sz="1800" dirty="0"/>
              <a:t>The idea behind this project is to build a deep learning-based Image Classification model on images that will be scraped from e-commerce portal. This is done to make the model more and more robust. </a:t>
            </a:r>
            <a:endParaRPr lang="en-US" sz="1800" dirty="0" smtClean="0"/>
          </a:p>
          <a:p>
            <a:pPr algn="just"/>
            <a:endParaRPr lang="en-IN" sz="1800" dirty="0"/>
          </a:p>
          <a:p>
            <a:pPr algn="just"/>
            <a:r>
              <a:rPr lang="en-US" sz="1800" dirty="0"/>
              <a:t>This task is divided into two phases: Data Collection and Mode Building. </a:t>
            </a:r>
            <a:endParaRPr lang="en-IN" sz="1800" dirty="0"/>
          </a:p>
          <a:p>
            <a:pPr algn="just"/>
            <a:endParaRPr lang="en-US" sz="1800" dirty="0">
              <a:latin typeface="Bookman Old Style" panose="02050604050505020204" pitchFamily="18" charset="0"/>
            </a:endParaRPr>
          </a:p>
        </p:txBody>
      </p:sp>
    </p:spTree>
    <p:extLst>
      <p:ext uri="{BB962C8B-B14F-4D97-AF65-F5344CB8AC3E}">
        <p14:creationId xmlns:p14="http://schemas.microsoft.com/office/powerpoint/2010/main" val="1879192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92363" y="4036868"/>
            <a:ext cx="8636000" cy="4800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Saving the model in the Google drive with maximum validation accuracy</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Saving ML Model</a:t>
            </a:r>
            <a:endParaRPr lang="en-IN" dirty="0">
              <a:solidFill>
                <a:schemeClr val="bg1"/>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563" y="3124200"/>
            <a:ext cx="5734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883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9900" y="5435600"/>
            <a:ext cx="8953500" cy="567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As our model is not giving 100% accuracy, accordingly it is having some difference in data loss of training and test.</a:t>
            </a:r>
          </a:p>
        </p:txBody>
      </p:sp>
      <p:sp>
        <p:nvSpPr>
          <p:cNvPr id="7" name="Title 1"/>
          <p:cNvSpPr txBox="1">
            <a:spLocks/>
          </p:cNvSpPr>
          <p:nvPr/>
        </p:nvSpPr>
        <p:spPr>
          <a:xfrm>
            <a:off x="1739900" y="406400"/>
            <a:ext cx="9105900" cy="749300"/>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latin typeface="Bookman Old Style" panose="02050604050505020204" pitchFamily="18" charset="0"/>
              </a:rPr>
              <a:t>Graph for model performance</a:t>
            </a:r>
            <a:endParaRPr lang="en-US" dirty="0">
              <a:latin typeface="Bookman Old Style" panose="02050604050505020204" pitchFamily="18" charset="0"/>
            </a:endParaRPr>
          </a:p>
        </p:txBody>
      </p:sp>
      <p:sp>
        <p:nvSpPr>
          <p:cNvPr id="5" name="Title 1"/>
          <p:cNvSpPr>
            <a:spLocks noGrp="1"/>
          </p:cNvSpPr>
          <p:nvPr>
            <p:ph type="title"/>
          </p:nvPr>
        </p:nvSpPr>
        <p:spPr>
          <a:xfrm>
            <a:off x="1069848" y="931333"/>
            <a:ext cx="10058400" cy="429876"/>
          </a:xfrm>
        </p:spPr>
        <p:txBody>
          <a:bodyPr>
            <a:normAutofit fontScale="90000"/>
          </a:bodyPr>
          <a:lstStyle/>
          <a:p>
            <a:r>
              <a:rPr lang="en-US" sz="2800" dirty="0" smtClean="0">
                <a:latin typeface="Bookman Old Style" panose="02050604050505020204" pitchFamily="18" charset="0"/>
              </a:rPr>
              <a:t>Performance Graph</a:t>
            </a:r>
            <a:endParaRPr lang="en-US" sz="2800" dirty="0">
              <a:latin typeface="Bookman Old Style" panose="02050604050505020204" pitchFamily="18" charset="0"/>
            </a:endParaRPr>
          </a:p>
        </p:txBody>
      </p:sp>
      <p:pic>
        <p:nvPicPr>
          <p:cNvPr id="2" name="Picture 2" descr="C:\Users\shruti kadyan\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78" y="1428848"/>
            <a:ext cx="4979987" cy="3532187"/>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shruti kadyan\Deskto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065" y="1344872"/>
            <a:ext cx="4903787" cy="353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441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6584240" y="2565918"/>
            <a:ext cx="3606800" cy="2672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As per observation, this model is working fine for the </a:t>
            </a:r>
            <a:r>
              <a:rPr lang="en-US" dirty="0" err="1" smtClean="0">
                <a:solidFill>
                  <a:schemeClr val="tx1"/>
                </a:solidFill>
                <a:latin typeface="Bookman Old Style" pitchFamily="18" charset="0"/>
              </a:rPr>
              <a:t>saree</a:t>
            </a:r>
            <a:r>
              <a:rPr lang="en-US" dirty="0" smtClean="0">
                <a:solidFill>
                  <a:schemeClr val="tx1"/>
                </a:solidFill>
                <a:latin typeface="Bookman Old Style" pitchFamily="18" charset="0"/>
              </a:rPr>
              <a:t> but in case of jeans and trouser it is bit confused</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Conclusion/ Output of the Model</a:t>
            </a:r>
            <a:endParaRPr lang="en-IN" dirty="0">
              <a:solidFill>
                <a:schemeClr val="bg1"/>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2023533"/>
            <a:ext cx="470535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692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Thanks you </a:t>
            </a:r>
            <a:endParaRPr lang="en-US" dirty="0">
              <a:latin typeface="Bookman Old Style" panose="02050604050505020204" pitchFamily="18" charset="0"/>
            </a:endParaRPr>
          </a:p>
        </p:txBody>
      </p:sp>
    </p:spTree>
    <p:extLst>
      <p:ext uri="{BB962C8B-B14F-4D97-AF65-F5344CB8AC3E}">
        <p14:creationId xmlns:p14="http://schemas.microsoft.com/office/powerpoint/2010/main" val="1041169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04799"/>
            <a:ext cx="10058400" cy="681183"/>
          </a:xfrm>
        </p:spPr>
        <p:txBody>
          <a:bodyPr/>
          <a:lstStyle/>
          <a:p>
            <a:r>
              <a:rPr lang="en-US" dirty="0" smtClean="0">
                <a:latin typeface="Bookman Old Style" panose="02050604050505020204" pitchFamily="18" charset="0"/>
              </a:rPr>
              <a:t>Data Collection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9" name="Rectangle 2"/>
          <p:cNvSpPr>
            <a:spLocks noChangeArrowheads="1"/>
          </p:cNvSpPr>
          <p:nvPr/>
        </p:nvSpPr>
        <p:spPr bwMode="auto">
          <a:xfrm>
            <a:off x="3149600" y="2516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Used Libraries </a:t>
            </a:r>
            <a:endParaRPr lang="en-IN"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08" y="2316163"/>
            <a:ext cx="7372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343008" y="4040109"/>
            <a:ext cx="8636000" cy="1205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Selenium is used to extract the image</a:t>
            </a:r>
          </a:p>
          <a:p>
            <a:pPr marL="285750" indent="-285750">
              <a:buFont typeface="Wingdings" panose="05000000000000000000" pitchFamily="2" charset="2"/>
              <a:buChar char="Ø"/>
            </a:pPr>
            <a:r>
              <a:rPr lang="en-US" dirty="0" smtClean="0">
                <a:solidFill>
                  <a:schemeClr val="tx1"/>
                </a:solidFill>
                <a:latin typeface="Bookman Old Style" pitchFamily="18" charset="0"/>
              </a:rPr>
              <a:t>OS is used to deal with file</a:t>
            </a:r>
          </a:p>
          <a:p>
            <a:pPr marL="285750" indent="-285750">
              <a:buFont typeface="Wingdings" panose="05000000000000000000" pitchFamily="2" charset="2"/>
              <a:buChar char="Ø"/>
            </a:pPr>
            <a:r>
              <a:rPr lang="en-US" dirty="0" smtClean="0">
                <a:solidFill>
                  <a:schemeClr val="tx1"/>
                </a:solidFill>
                <a:latin typeface="Bookman Old Style" pitchFamily="18" charset="0"/>
              </a:rPr>
              <a:t>Requests to make connection with web page</a:t>
            </a:r>
            <a:endParaRPr lang="en-US" dirty="0">
              <a:solidFill>
                <a:schemeClr val="tx1"/>
              </a:solidFill>
              <a:latin typeface="Bookman Old Style" pitchFamily="18" charset="0"/>
            </a:endParaRPr>
          </a:p>
        </p:txBody>
      </p:sp>
    </p:spTree>
    <p:extLst>
      <p:ext uri="{BB962C8B-B14F-4D97-AF65-F5344CB8AC3E}">
        <p14:creationId xmlns:p14="http://schemas.microsoft.com/office/powerpoint/2010/main" val="2992519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04799"/>
            <a:ext cx="10058400" cy="681183"/>
          </a:xfrm>
        </p:spPr>
        <p:txBody>
          <a:bodyPr/>
          <a:lstStyle/>
          <a:p>
            <a:r>
              <a:rPr lang="en-US" dirty="0" smtClean="0">
                <a:latin typeface="Bookman Old Style" panose="02050604050505020204" pitchFamily="18" charset="0"/>
              </a:rPr>
              <a:t>Data Collection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9" name="Rectangle 2"/>
          <p:cNvSpPr>
            <a:spLocks noChangeArrowheads="1"/>
          </p:cNvSpPr>
          <p:nvPr/>
        </p:nvSpPr>
        <p:spPr bwMode="auto">
          <a:xfrm>
            <a:off x="3149600" y="2516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Created Functions to extract images from amazon</a:t>
            </a:r>
            <a:endParaRPr lang="en-IN"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38243"/>
            <a:ext cx="9505950"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737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04799"/>
            <a:ext cx="10058400" cy="681183"/>
          </a:xfrm>
        </p:spPr>
        <p:txBody>
          <a:bodyPr/>
          <a:lstStyle/>
          <a:p>
            <a:r>
              <a:rPr lang="en-US" dirty="0" smtClean="0">
                <a:latin typeface="Bookman Old Style" panose="02050604050505020204" pitchFamily="18" charset="0"/>
              </a:rPr>
              <a:t>Data Collection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9" name="Rectangle 2"/>
          <p:cNvSpPr>
            <a:spLocks noChangeArrowheads="1"/>
          </p:cNvSpPr>
          <p:nvPr/>
        </p:nvSpPr>
        <p:spPr bwMode="auto">
          <a:xfrm>
            <a:off x="3149600" y="2516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Created Functions to extract images from amazon</a:t>
            </a:r>
            <a:endParaRPr lang="en-IN"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093913"/>
            <a:ext cx="949325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256381" y="3852863"/>
            <a:ext cx="9495038" cy="2557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b="1" dirty="0" err="1" smtClean="0">
                <a:solidFill>
                  <a:schemeClr val="tx1"/>
                </a:solidFill>
                <a:latin typeface="Bookman Old Style" pitchFamily="18" charset="0"/>
              </a:rPr>
              <a:t>Product_url</a:t>
            </a:r>
            <a:r>
              <a:rPr lang="en-US" b="1" dirty="0">
                <a:solidFill>
                  <a:schemeClr val="tx1"/>
                </a:solidFill>
                <a:latin typeface="Bookman Old Style" pitchFamily="18" charset="0"/>
              </a:rPr>
              <a:t> </a:t>
            </a:r>
            <a:r>
              <a:rPr lang="en-US" b="1" dirty="0" smtClean="0">
                <a:solidFill>
                  <a:schemeClr val="tx1"/>
                </a:solidFill>
                <a:latin typeface="Bookman Old Style" pitchFamily="18" charset="0"/>
              </a:rPr>
              <a:t>function: </a:t>
            </a:r>
            <a:r>
              <a:rPr lang="en-US" dirty="0" smtClean="0">
                <a:solidFill>
                  <a:schemeClr val="tx1"/>
                </a:solidFill>
                <a:latin typeface="Bookman Old Style" pitchFamily="18" charset="0"/>
              </a:rPr>
              <a:t> This function is created to extract the all </a:t>
            </a:r>
            <a:r>
              <a:rPr lang="en-US" dirty="0" err="1" smtClean="0">
                <a:solidFill>
                  <a:schemeClr val="tx1"/>
                </a:solidFill>
                <a:latin typeface="Bookman Old Style" pitchFamily="18" charset="0"/>
              </a:rPr>
              <a:t>url</a:t>
            </a:r>
            <a:r>
              <a:rPr lang="en-US" dirty="0" smtClean="0">
                <a:solidFill>
                  <a:schemeClr val="tx1"/>
                </a:solidFill>
                <a:latin typeface="Bookman Old Style" pitchFamily="18" charset="0"/>
              </a:rPr>
              <a:t> of the current page</a:t>
            </a:r>
          </a:p>
          <a:p>
            <a:pPr marL="285750" indent="-285750">
              <a:buFont typeface="Wingdings" panose="05000000000000000000" pitchFamily="2" charset="2"/>
              <a:buChar char="Ø"/>
            </a:pPr>
            <a:endParaRPr lang="en-US" b="1" dirty="0">
              <a:solidFill>
                <a:schemeClr val="tx1"/>
              </a:solidFill>
              <a:latin typeface="Bookman Old Style" pitchFamily="18" charset="0"/>
            </a:endParaRPr>
          </a:p>
          <a:p>
            <a:pPr marL="285750" indent="-285750">
              <a:buFont typeface="Wingdings" panose="05000000000000000000" pitchFamily="2" charset="2"/>
              <a:buChar char="Ø"/>
            </a:pPr>
            <a:r>
              <a:rPr lang="en-US" b="1" dirty="0" err="1" smtClean="0">
                <a:solidFill>
                  <a:schemeClr val="tx1"/>
                </a:solidFill>
                <a:latin typeface="Bookman Old Style" pitchFamily="18" charset="0"/>
              </a:rPr>
              <a:t>Image_link</a:t>
            </a:r>
            <a:r>
              <a:rPr lang="en-US" b="1" dirty="0" smtClean="0">
                <a:solidFill>
                  <a:schemeClr val="tx1"/>
                </a:solidFill>
                <a:latin typeface="Bookman Old Style" pitchFamily="18" charset="0"/>
              </a:rPr>
              <a:t> function: </a:t>
            </a:r>
            <a:r>
              <a:rPr lang="en-US" dirty="0" smtClean="0">
                <a:solidFill>
                  <a:schemeClr val="tx1"/>
                </a:solidFill>
                <a:latin typeface="Bookman Old Style" pitchFamily="18" charset="0"/>
              </a:rPr>
              <a:t>This function is created to extract the all image link</a:t>
            </a:r>
          </a:p>
          <a:p>
            <a:pPr marL="285750" indent="-285750">
              <a:buFont typeface="Wingdings" panose="05000000000000000000" pitchFamily="2" charset="2"/>
              <a:buChar char="Ø"/>
            </a:pPr>
            <a:endParaRPr lang="en-US" dirty="0" smtClean="0">
              <a:solidFill>
                <a:schemeClr val="tx1"/>
              </a:solidFill>
              <a:latin typeface="Bookman Old Style" pitchFamily="18" charset="0"/>
            </a:endParaRPr>
          </a:p>
          <a:p>
            <a:pPr marL="285750" indent="-285750">
              <a:buFont typeface="Wingdings" panose="05000000000000000000" pitchFamily="2" charset="2"/>
              <a:buChar char="Ø"/>
            </a:pPr>
            <a:r>
              <a:rPr lang="en-US" b="1" dirty="0" err="1" smtClean="0">
                <a:solidFill>
                  <a:schemeClr val="tx1"/>
                </a:solidFill>
                <a:latin typeface="Bookman Old Style" pitchFamily="18" charset="0"/>
              </a:rPr>
              <a:t>Created_folder</a:t>
            </a:r>
            <a:r>
              <a:rPr lang="en-US" dirty="0" smtClean="0">
                <a:solidFill>
                  <a:schemeClr val="tx1"/>
                </a:solidFill>
                <a:latin typeface="Bookman Old Style" pitchFamily="18" charset="0"/>
              </a:rPr>
              <a:t>: used to create the folder</a:t>
            </a:r>
          </a:p>
          <a:p>
            <a:pPr marL="285750" indent="-285750">
              <a:buFont typeface="Wingdings" panose="05000000000000000000" pitchFamily="2" charset="2"/>
              <a:buChar char="Ø"/>
            </a:pPr>
            <a:endParaRPr lang="en-US" dirty="0" smtClean="0">
              <a:solidFill>
                <a:schemeClr val="tx1"/>
              </a:solidFill>
              <a:latin typeface="Bookman Old Style" pitchFamily="18" charset="0"/>
            </a:endParaRPr>
          </a:p>
          <a:p>
            <a:pPr marL="285750" indent="-285750">
              <a:buFont typeface="Wingdings" panose="05000000000000000000" pitchFamily="2" charset="2"/>
              <a:buChar char="Ø"/>
            </a:pPr>
            <a:r>
              <a:rPr lang="en-US" dirty="0" err="1" smtClean="0">
                <a:solidFill>
                  <a:schemeClr val="tx1"/>
                </a:solidFill>
                <a:latin typeface="Bookman Old Style" pitchFamily="18" charset="0"/>
              </a:rPr>
              <a:t>Download_img</a:t>
            </a:r>
            <a:r>
              <a:rPr lang="en-US" dirty="0" smtClean="0">
                <a:solidFill>
                  <a:schemeClr val="tx1"/>
                </a:solidFill>
                <a:latin typeface="Bookman Old Style" pitchFamily="18" charset="0"/>
              </a:rPr>
              <a:t> : it is used to download the images by taking </a:t>
            </a:r>
            <a:r>
              <a:rPr lang="en-US" dirty="0" err="1" smtClean="0">
                <a:solidFill>
                  <a:schemeClr val="tx1"/>
                </a:solidFill>
                <a:latin typeface="Bookman Old Style" pitchFamily="18" charset="0"/>
              </a:rPr>
              <a:t>urls</a:t>
            </a:r>
            <a:r>
              <a:rPr lang="en-US" dirty="0" smtClean="0">
                <a:solidFill>
                  <a:schemeClr val="tx1"/>
                </a:solidFill>
                <a:latin typeface="Bookman Old Style" pitchFamily="18" charset="0"/>
              </a:rPr>
              <a:t> of images</a:t>
            </a:r>
          </a:p>
        </p:txBody>
      </p:sp>
    </p:spTree>
    <p:extLst>
      <p:ext uri="{BB962C8B-B14F-4D97-AF65-F5344CB8AC3E}">
        <p14:creationId xmlns:p14="http://schemas.microsoft.com/office/powerpoint/2010/main" val="103924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04799"/>
            <a:ext cx="10058400" cy="681183"/>
          </a:xfrm>
        </p:spPr>
        <p:txBody>
          <a:bodyPr/>
          <a:lstStyle/>
          <a:p>
            <a:r>
              <a:rPr lang="en-US" dirty="0" smtClean="0">
                <a:latin typeface="Bookman Old Style" panose="02050604050505020204" pitchFamily="18" charset="0"/>
              </a:rPr>
              <a:t>Data Collection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9" name="Rectangle 2"/>
          <p:cNvSpPr>
            <a:spLocks noChangeArrowheads="1"/>
          </p:cNvSpPr>
          <p:nvPr/>
        </p:nvSpPr>
        <p:spPr bwMode="auto">
          <a:xfrm>
            <a:off x="3149600" y="2516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Extracted Data</a:t>
            </a:r>
            <a:endParaRPr lang="en-IN" dirty="0">
              <a:solidFill>
                <a:schemeClr val="bg1"/>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067" y="2125295"/>
            <a:ext cx="5778500" cy="31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256381" y="5411804"/>
            <a:ext cx="9495038" cy="924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Few sample images from the scraped images</a:t>
            </a:r>
          </a:p>
        </p:txBody>
      </p:sp>
    </p:spTree>
    <p:extLst>
      <p:ext uri="{BB962C8B-B14F-4D97-AF65-F5344CB8AC3E}">
        <p14:creationId xmlns:p14="http://schemas.microsoft.com/office/powerpoint/2010/main" val="3206469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6232590" y="2218508"/>
            <a:ext cx="4611060" cy="2512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Extracting images from the drive </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Extracted Data</a:t>
            </a:r>
            <a:endParaRPr lang="en-IN"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08290"/>
            <a:ext cx="459105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21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Sample Images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7" y="2284574"/>
            <a:ext cx="6285304" cy="200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101" y="4107079"/>
            <a:ext cx="6266640" cy="227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174072" y="3713583"/>
            <a:ext cx="2954176" cy="886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latin typeface="Bookman Old Style" pitchFamily="18" charset="0"/>
              </a:rPr>
              <a:t>Few Sample images</a:t>
            </a:r>
          </a:p>
        </p:txBody>
      </p:sp>
    </p:spTree>
    <p:extLst>
      <p:ext uri="{BB962C8B-B14F-4D97-AF65-F5344CB8AC3E}">
        <p14:creationId xmlns:p14="http://schemas.microsoft.com/office/powerpoint/2010/main" val="47174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848" y="406193"/>
            <a:ext cx="5486400" cy="472440"/>
          </a:xfrm>
        </p:spPr>
        <p:txBody>
          <a:bodyPr>
            <a:normAutofit fontScale="90000"/>
          </a:bodyPr>
          <a:lstStyle/>
          <a:p>
            <a:r>
              <a:rPr lang="en-US" dirty="0" smtClean="0">
                <a:latin typeface="Bookman Old Style" panose="02050604050505020204" pitchFamily="18" charset="0"/>
              </a:rPr>
              <a:t>Model Building Phase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143000" y="5281126"/>
            <a:ext cx="9765964" cy="615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Here, we have created label column for classifying the images</a:t>
            </a:r>
            <a:endParaRPr lang="en-US" dirty="0">
              <a:solidFill>
                <a:schemeClr val="tx1"/>
              </a:solidFill>
              <a:latin typeface="Bookman Old Style" pitchFamily="18" charset="0"/>
            </a:endParaRPr>
          </a:p>
        </p:txBody>
      </p:sp>
      <p:sp>
        <p:nvSpPr>
          <p:cNvPr id="7" name="Rectangle 6"/>
          <p:cNvSpPr/>
          <p:nvPr/>
        </p:nvSpPr>
        <p:spPr>
          <a:xfrm>
            <a:off x="1143000" y="1507067"/>
            <a:ext cx="9880600" cy="516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Target Column</a:t>
            </a:r>
            <a:endParaRPr lang="en-IN"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847" y="2244207"/>
            <a:ext cx="54356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5832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1704</TotalTime>
  <Words>418</Words>
  <Application>Microsoft Office PowerPoint</Application>
  <PresentationFormat>Custom</PresentationFormat>
  <Paragraphs>80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Image Classification model</vt:lpstr>
      <vt:lpstr>Problem Statement</vt:lpstr>
      <vt:lpstr>Data Collection Phase</vt:lpstr>
      <vt:lpstr>Data Collection Phase</vt:lpstr>
      <vt:lpstr>Data Collection Phase</vt:lpstr>
      <vt:lpstr>Data Collection Phase</vt:lpstr>
      <vt:lpstr>Model Building Phase</vt:lpstr>
      <vt:lpstr>Model Building Phase</vt:lpstr>
      <vt:lpstr>Model Building Phase</vt:lpstr>
      <vt:lpstr>Model Building Phase</vt:lpstr>
      <vt:lpstr>Model Building Phase</vt:lpstr>
      <vt:lpstr>Model Building Phase</vt:lpstr>
      <vt:lpstr>Model Building Phase</vt:lpstr>
      <vt:lpstr>Model Building Phase</vt:lpstr>
      <vt:lpstr>Model Building Phase</vt:lpstr>
      <vt:lpstr>Model Building Phase</vt:lpstr>
      <vt:lpstr>Model Building Phase</vt:lpstr>
      <vt:lpstr>Model Building Phase</vt:lpstr>
      <vt:lpstr>Model Building Phase</vt:lpstr>
      <vt:lpstr>Model Building Phase</vt:lpstr>
      <vt:lpstr>Performance Graph</vt:lpstr>
      <vt:lpstr>Model Building Phase</vt:lpstr>
      <vt:lpstr>Thanks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DGM Pers</dc:creator>
  <cp:lastModifiedBy>shruti kadyan</cp:lastModifiedBy>
  <cp:revision>198</cp:revision>
  <dcterms:created xsi:type="dcterms:W3CDTF">2022-01-10T07:39:01Z</dcterms:created>
  <dcterms:modified xsi:type="dcterms:W3CDTF">2022-04-06T19:23:25Z</dcterms:modified>
</cp:coreProperties>
</file>