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2" r:id="rId1"/>
  </p:sldMasterIdLst>
  <p:sldIdLst>
    <p:sldId id="256" r:id="rId2"/>
    <p:sldId id="258" r:id="rId3"/>
    <p:sldId id="259" r:id="rId4"/>
    <p:sldId id="260" r:id="rId5"/>
    <p:sldId id="261" r:id="rId6"/>
    <p:sldId id="263" r:id="rId7"/>
    <p:sldId id="262" r:id="rId8"/>
    <p:sldId id="264" r:id="rId9"/>
    <p:sldId id="265" r:id="rId10"/>
    <p:sldId id="267" r:id="rId11"/>
    <p:sldId id="271" r:id="rId12"/>
    <p:sldId id="272" r:id="rId13"/>
    <p:sldId id="273" r:id="rId14"/>
    <p:sldId id="274" r:id="rId15"/>
    <p:sldId id="275" r:id="rId16"/>
    <p:sldId id="276" r:id="rId17"/>
    <p:sldId id="277" r:id="rId18"/>
    <p:sldId id="278" r:id="rId19"/>
    <p:sldId id="279" r:id="rId20"/>
    <p:sldId id="280" r:id="rId21"/>
    <p:sldId id="281" r:id="rId22"/>
    <p:sldId id="291" r:id="rId23"/>
    <p:sldId id="283" r:id="rId24"/>
    <p:sldId id="285" r:id="rId25"/>
    <p:sldId id="286" r:id="rId26"/>
    <p:sldId id="289" r:id="rId27"/>
    <p:sldId id="292" r:id="rId28"/>
    <p:sldId id="295" r:id="rId29"/>
    <p:sldId id="296" r:id="rId30"/>
    <p:sldId id="297" r:id="rId31"/>
    <p:sldId id="300" r:id="rId32"/>
    <p:sldId id="301" r:id="rId33"/>
    <p:sldId id="302" r:id="rId34"/>
    <p:sldId id="303" r:id="rId35"/>
    <p:sldId id="304" r:id="rId36"/>
    <p:sldId id="305" r:id="rId37"/>
    <p:sldId id="306" r:id="rId38"/>
    <p:sldId id="307" r:id="rId39"/>
    <p:sldId id="308" r:id="rId40"/>
    <p:sldId id="309" r:id="rId41"/>
    <p:sldId id="310" r:id="rId42"/>
    <p:sldId id="311" r:id="rId43"/>
    <p:sldId id="312" r:id="rId44"/>
    <p:sldId id="313" r:id="rId45"/>
    <p:sldId id="268" r:id="rId46"/>
    <p:sldId id="314" r:id="rId47"/>
    <p:sldId id="315" r:id="rId48"/>
    <p:sldId id="317" r:id="rId49"/>
    <p:sldId id="318" r:id="rId50"/>
    <p:sldId id="319" r:id="rId51"/>
    <p:sldId id="320" r:id="rId52"/>
    <p:sldId id="321"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p:scale>
          <a:sx n="66" d="100"/>
          <a:sy n="66" d="100"/>
        </p:scale>
        <p:origin x="-668"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0231FA54-6661-44E1-B402-061934CB84AB}" type="datetimeFigureOut">
              <a:rPr lang="en-US" smtClean="0"/>
              <a:t>1/10/2022</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42C32072-4255-4C06-9317-FCA170B64B05}"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97544328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31FA54-6661-44E1-B402-061934CB84AB}" type="datetimeFigureOut">
              <a:rPr lang="en-US" smtClean="0"/>
              <a:t>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C32072-4255-4C06-9317-FCA170B64B05}" type="slidenum">
              <a:rPr lang="en-US" smtClean="0"/>
              <a:t>‹#›</a:t>
            </a:fld>
            <a:endParaRPr lang="en-US"/>
          </a:p>
        </p:txBody>
      </p:sp>
    </p:spTree>
    <p:extLst>
      <p:ext uri="{BB962C8B-B14F-4D97-AF65-F5344CB8AC3E}">
        <p14:creationId xmlns:p14="http://schemas.microsoft.com/office/powerpoint/2010/main" val="1233958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31FA54-6661-44E1-B402-061934CB84AB}" type="datetimeFigureOut">
              <a:rPr lang="en-US" smtClean="0"/>
              <a:t>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C32072-4255-4C06-9317-FCA170B64B05}" type="slidenum">
              <a:rPr lang="en-US" smtClean="0"/>
              <a:t>‹#›</a:t>
            </a:fld>
            <a:endParaRPr lang="en-US"/>
          </a:p>
        </p:txBody>
      </p:sp>
    </p:spTree>
    <p:extLst>
      <p:ext uri="{BB962C8B-B14F-4D97-AF65-F5344CB8AC3E}">
        <p14:creationId xmlns:p14="http://schemas.microsoft.com/office/powerpoint/2010/main" val="1120798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31FA54-6661-44E1-B402-061934CB84AB}" type="datetimeFigureOut">
              <a:rPr lang="en-US" smtClean="0"/>
              <a:t>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C32072-4255-4C06-9317-FCA170B64B05}" type="slidenum">
              <a:rPr lang="en-US" smtClean="0"/>
              <a:t>‹#›</a:t>
            </a:fld>
            <a:endParaRPr lang="en-US"/>
          </a:p>
        </p:txBody>
      </p:sp>
    </p:spTree>
    <p:extLst>
      <p:ext uri="{BB962C8B-B14F-4D97-AF65-F5344CB8AC3E}">
        <p14:creationId xmlns:p14="http://schemas.microsoft.com/office/powerpoint/2010/main" val="3230735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0231FA54-6661-44E1-B402-061934CB84AB}" type="datetimeFigureOut">
              <a:rPr lang="en-US" smtClean="0"/>
              <a:t>1/10/2022</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42C32072-4255-4C06-9317-FCA170B64B05}"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2081088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231FA54-6661-44E1-B402-061934CB84AB}" type="datetimeFigureOut">
              <a:rPr lang="en-US" smtClean="0"/>
              <a:t>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C32072-4255-4C06-9317-FCA170B64B05}" type="slidenum">
              <a:rPr lang="en-US" smtClean="0"/>
              <a:t>‹#›</a:t>
            </a:fld>
            <a:endParaRPr lang="en-US"/>
          </a:p>
        </p:txBody>
      </p:sp>
    </p:spTree>
    <p:extLst>
      <p:ext uri="{BB962C8B-B14F-4D97-AF65-F5344CB8AC3E}">
        <p14:creationId xmlns:p14="http://schemas.microsoft.com/office/powerpoint/2010/main" val="1118641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31FA54-6661-44E1-B402-061934CB84AB}" type="datetimeFigureOut">
              <a:rPr lang="en-US" smtClean="0"/>
              <a:t>1/10/2022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C32072-4255-4C06-9317-FCA170B64B05}" type="slidenum">
              <a:rPr lang="en-US" smtClean="0"/>
              <a:t>‹#›</a:t>
            </a:fld>
            <a:endParaRPr lang="en-US"/>
          </a:p>
        </p:txBody>
      </p:sp>
    </p:spTree>
    <p:extLst>
      <p:ext uri="{BB962C8B-B14F-4D97-AF65-F5344CB8AC3E}">
        <p14:creationId xmlns:p14="http://schemas.microsoft.com/office/powerpoint/2010/main" val="369632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231FA54-6661-44E1-B402-061934CB84AB}" type="datetimeFigureOut">
              <a:rPr lang="en-US" smtClean="0"/>
              <a:t>1/10/2022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C32072-4255-4C06-9317-FCA170B64B05}" type="slidenum">
              <a:rPr lang="en-US" smtClean="0"/>
              <a:t>‹#›</a:t>
            </a:fld>
            <a:endParaRPr lang="en-US"/>
          </a:p>
        </p:txBody>
      </p:sp>
    </p:spTree>
    <p:extLst>
      <p:ext uri="{BB962C8B-B14F-4D97-AF65-F5344CB8AC3E}">
        <p14:creationId xmlns:p14="http://schemas.microsoft.com/office/powerpoint/2010/main" val="473052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31FA54-6661-44E1-B402-061934CB84AB}" type="datetimeFigureOut">
              <a:rPr lang="en-US" smtClean="0"/>
              <a:t>1/10/2022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C32072-4255-4C06-9317-FCA170B64B05}" type="slidenum">
              <a:rPr lang="en-US" smtClean="0"/>
              <a:t>‹#›</a:t>
            </a:fld>
            <a:endParaRPr lang="en-US"/>
          </a:p>
        </p:txBody>
      </p:sp>
    </p:spTree>
    <p:extLst>
      <p:ext uri="{BB962C8B-B14F-4D97-AF65-F5344CB8AC3E}">
        <p14:creationId xmlns:p14="http://schemas.microsoft.com/office/powerpoint/2010/main" val="3816071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231FA54-6661-44E1-B402-061934CB84AB}" type="datetimeFigureOut">
              <a:rPr lang="en-US" smtClean="0"/>
              <a:t>1/10/2022</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2C32072-4255-4C06-9317-FCA170B64B05}"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58505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231FA54-6661-44E1-B402-061934CB84AB}" type="datetimeFigureOut">
              <a:rPr lang="en-US" smtClean="0"/>
              <a:t>1/10/2022</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2C32072-4255-4C06-9317-FCA170B64B05}"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50818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0231FA54-6661-44E1-B402-061934CB84AB}" type="datetimeFigureOut">
              <a:rPr lang="en-US" smtClean="0"/>
              <a:t>1/10/2022</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42C32072-4255-4C06-9317-FCA170B64B05}"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80210606"/>
      </p:ext>
    </p:extLst>
  </p:cSld>
  <p:clrMap bg1="lt1" tx1="dk1" bg2="lt2" tx2="dk2" accent1="accent1" accent2="accent2" accent3="accent3" accent4="accent4" accent5="accent5" accent6="accent6" hlink="hlink" folHlink="folHlink"/>
  <p:sldLayoutIdLst>
    <p:sldLayoutId id="2147483953" r:id="rId1"/>
    <p:sldLayoutId id="2147483954" r:id="rId2"/>
    <p:sldLayoutId id="2147483955" r:id="rId3"/>
    <p:sldLayoutId id="2147483956" r:id="rId4"/>
    <p:sldLayoutId id="2147483957" r:id="rId5"/>
    <p:sldLayoutId id="2147483958" r:id="rId6"/>
    <p:sldLayoutId id="2147483959" r:id="rId7"/>
    <p:sldLayoutId id="2147483960" r:id="rId8"/>
    <p:sldLayoutId id="2147483961" r:id="rId9"/>
    <p:sldLayoutId id="2147483962" r:id="rId10"/>
    <p:sldLayoutId id="2147483963"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6.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3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6.xml"/><Relationship Id="rId4" Type="http://schemas.openxmlformats.org/officeDocument/2006/relationships/image" Target="../media/image54.png"/></Relationships>
</file>

<file path=ppt/slides/_rels/slide3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6.xml"/><Relationship Id="rId4" Type="http://schemas.openxmlformats.org/officeDocument/2006/relationships/image" Target="../media/image58.png"/></Relationships>
</file>

<file path=ppt/slides/_rels/slide3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2.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2.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2.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62.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62.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b="1" cap="none" dirty="0" smtClean="0">
                <a:ln w="13462">
                  <a:solidFill>
                    <a:schemeClr val="accent6">
                      <a:lumMod val="60000"/>
                      <a:lumOff val="40000"/>
                    </a:schemeClr>
                  </a:solidFill>
                  <a:prstDash val="solid"/>
                </a:ln>
                <a:solidFill>
                  <a:schemeClr val="tx1">
                    <a:lumMod val="85000"/>
                    <a:lumOff val="15000"/>
                  </a:schemeClr>
                </a:solidFill>
                <a:effectLst>
                  <a:outerShdw dist="38100" dir="2700000" algn="bl" rotWithShape="0">
                    <a:schemeClr val="accent5"/>
                  </a:outerShdw>
                </a:effectLst>
                <a:latin typeface="Castellar" panose="020A0402060406010301" pitchFamily="18" charset="0"/>
              </a:rPr>
              <a:t>Micro Credit Defaulter Project</a:t>
            </a:r>
            <a:endParaRPr lang="en-US" sz="4800" b="1" cap="none" dirty="0">
              <a:ln w="13462">
                <a:solidFill>
                  <a:schemeClr val="accent6">
                    <a:lumMod val="60000"/>
                    <a:lumOff val="40000"/>
                  </a:schemeClr>
                </a:solidFill>
                <a:prstDash val="solid"/>
              </a:ln>
              <a:solidFill>
                <a:schemeClr val="tx1">
                  <a:lumMod val="85000"/>
                  <a:lumOff val="15000"/>
                </a:schemeClr>
              </a:solidFill>
              <a:effectLst>
                <a:outerShdw dist="38100" dir="2700000" algn="bl" rotWithShape="0">
                  <a:schemeClr val="accent5"/>
                </a:outerShdw>
              </a:effectLst>
              <a:latin typeface="Castellar" panose="020A0402060406010301" pitchFamily="18" charset="0"/>
            </a:endParaRPr>
          </a:p>
        </p:txBody>
      </p:sp>
      <p:sp>
        <p:nvSpPr>
          <p:cNvPr id="3" name="Subtitle 2"/>
          <p:cNvSpPr>
            <a:spLocks noGrp="1"/>
          </p:cNvSpPr>
          <p:nvPr>
            <p:ph type="subTitle" idx="1"/>
          </p:nvPr>
        </p:nvSpPr>
        <p:spPr>
          <a:xfrm>
            <a:off x="2265218" y="4914901"/>
            <a:ext cx="5579918" cy="1163781"/>
          </a:xfrm>
        </p:spPr>
        <p:txBody>
          <a:bodyPr>
            <a:normAutofit/>
          </a:bodyPr>
          <a:lstStyle/>
          <a:p>
            <a:pPr algn="just"/>
            <a:r>
              <a:rPr lang="en-US" sz="2000" dirty="0" smtClean="0">
                <a:latin typeface="Bookman Old Style" panose="02050604050505020204" pitchFamily="18" charset="0"/>
              </a:rPr>
              <a:t>Submitted by : </a:t>
            </a:r>
            <a:r>
              <a:rPr lang="en-US" sz="2000" dirty="0" err="1" smtClean="0">
                <a:latin typeface="Bookman Old Style" panose="02050604050505020204" pitchFamily="18" charset="0"/>
              </a:rPr>
              <a:t>Bhushan</a:t>
            </a:r>
            <a:r>
              <a:rPr lang="en-US" sz="2000" dirty="0" smtClean="0">
                <a:latin typeface="Bookman Old Style" panose="02050604050505020204" pitchFamily="18" charset="0"/>
              </a:rPr>
              <a:t> Kumar Sharma</a:t>
            </a:r>
          </a:p>
          <a:p>
            <a:pPr algn="just"/>
            <a:r>
              <a:rPr lang="en-US" sz="2000" dirty="0" smtClean="0">
                <a:latin typeface="Bookman Old Style" panose="02050604050505020204" pitchFamily="18" charset="0"/>
              </a:rPr>
              <a:t>Designation:  Intern Data Scientist</a:t>
            </a:r>
          </a:p>
          <a:p>
            <a:pPr algn="just"/>
            <a:r>
              <a:rPr lang="en-US" sz="2000" dirty="0" smtClean="0">
                <a:latin typeface="Bookman Old Style" panose="02050604050505020204" pitchFamily="18" charset="0"/>
              </a:rPr>
              <a:t>Company : </a:t>
            </a:r>
            <a:r>
              <a:rPr lang="en-US" sz="2000" dirty="0">
                <a:latin typeface="Bookman Old Style" panose="02050604050505020204" pitchFamily="18" charset="0"/>
              </a:rPr>
              <a:t>Flip </a:t>
            </a:r>
            <a:r>
              <a:rPr lang="en-US" sz="2000" dirty="0" err="1">
                <a:latin typeface="Bookman Old Style" panose="02050604050505020204" pitchFamily="18" charset="0"/>
              </a:rPr>
              <a:t>Robo</a:t>
            </a:r>
            <a:r>
              <a:rPr lang="en-US" sz="2000" dirty="0">
                <a:latin typeface="Bookman Old Style" panose="02050604050505020204" pitchFamily="18" charset="0"/>
              </a:rPr>
              <a:t> Technologies</a:t>
            </a:r>
          </a:p>
          <a:p>
            <a:pPr algn="just"/>
            <a:endParaRPr lang="en-US" sz="2000" dirty="0">
              <a:latin typeface="Bookman Old Style" panose="02050604050505020204" pitchFamily="18" charset="0"/>
            </a:endParaRPr>
          </a:p>
        </p:txBody>
      </p:sp>
    </p:spTree>
    <p:extLst>
      <p:ext uri="{BB962C8B-B14F-4D97-AF65-F5344CB8AC3E}">
        <p14:creationId xmlns:p14="http://schemas.microsoft.com/office/powerpoint/2010/main" val="1739423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876577"/>
          </a:xfrm>
        </p:spPr>
        <p:txBody>
          <a:bodyPr/>
          <a:lstStyle/>
          <a:p>
            <a:r>
              <a:rPr lang="en-US" dirty="0" smtClean="0">
                <a:latin typeface="Bookman Old Style" panose="02050604050505020204" pitchFamily="18" charset="0"/>
              </a:rPr>
              <a:t>Checking null values</a:t>
            </a:r>
            <a:endParaRPr lang="en-US" dirty="0">
              <a:latin typeface="Bookman Old Style" panose="02050604050505020204" pitchFamily="18" charset="0"/>
            </a:endParaRPr>
          </a:p>
        </p:txBody>
      </p:sp>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122" y="1361209"/>
            <a:ext cx="10453670" cy="3832663"/>
          </a:xfrm>
          <a:prstGeom prst="rect">
            <a:avLst/>
          </a:prstGeom>
        </p:spPr>
      </p:pic>
      <p:pic>
        <p:nvPicPr>
          <p:cNvPr id="7" name="Picture 6"/>
          <p:cNvPicPr>
            <a:picLocks noChangeAspect="1"/>
          </p:cNvPicPr>
          <p:nvPr/>
        </p:nvPicPr>
        <p:blipFill>
          <a:blip r:embed="rId3"/>
          <a:stretch>
            <a:fillRect/>
          </a:stretch>
        </p:blipFill>
        <p:spPr>
          <a:xfrm>
            <a:off x="1110995" y="5580453"/>
            <a:ext cx="9072095" cy="438150"/>
          </a:xfrm>
          <a:prstGeom prst="rect">
            <a:avLst/>
          </a:prstGeom>
        </p:spPr>
      </p:pic>
    </p:spTree>
    <p:extLst>
      <p:ext uri="{BB962C8B-B14F-4D97-AF65-F5344CB8AC3E}">
        <p14:creationId xmlns:p14="http://schemas.microsoft.com/office/powerpoint/2010/main" val="25587370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876577"/>
          </a:xfrm>
        </p:spPr>
        <p:txBody>
          <a:bodyPr/>
          <a:lstStyle/>
          <a:p>
            <a:r>
              <a:rPr lang="en-US" dirty="0" smtClean="0">
                <a:latin typeface="Bookman Old Style" panose="02050604050505020204" pitchFamily="18" charset="0"/>
              </a:rPr>
              <a:t>Data Preprocessing </a:t>
            </a:r>
            <a:endParaRPr lang="en-US" dirty="0">
              <a:latin typeface="Bookman Old Style" panose="02050604050505020204" pitchFamily="18" charset="0"/>
            </a:endParaRPr>
          </a:p>
        </p:txBody>
      </p:sp>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pic>
        <p:nvPicPr>
          <p:cNvPr id="4" name="Picture 3"/>
          <p:cNvPicPr>
            <a:picLocks noChangeAspect="1"/>
          </p:cNvPicPr>
          <p:nvPr/>
        </p:nvPicPr>
        <p:blipFill>
          <a:blip r:embed="rId2"/>
          <a:stretch>
            <a:fillRect/>
          </a:stretch>
        </p:blipFill>
        <p:spPr>
          <a:xfrm>
            <a:off x="1110995" y="1425286"/>
            <a:ext cx="9913760" cy="476250"/>
          </a:xfrm>
          <a:prstGeom prst="rect">
            <a:avLst/>
          </a:prstGeom>
        </p:spPr>
      </p:pic>
      <p:pic>
        <p:nvPicPr>
          <p:cNvPr id="6" name="Picture 5"/>
          <p:cNvPicPr>
            <a:picLocks noChangeAspect="1"/>
          </p:cNvPicPr>
          <p:nvPr/>
        </p:nvPicPr>
        <p:blipFill>
          <a:blip r:embed="rId3"/>
          <a:stretch>
            <a:fillRect/>
          </a:stretch>
        </p:blipFill>
        <p:spPr>
          <a:xfrm>
            <a:off x="1069847" y="2377784"/>
            <a:ext cx="9954907" cy="657225"/>
          </a:xfrm>
          <a:prstGeom prst="rect">
            <a:avLst/>
          </a:prstGeom>
        </p:spPr>
      </p:pic>
      <p:pic>
        <p:nvPicPr>
          <p:cNvPr id="8" name="Picture 7"/>
          <p:cNvPicPr>
            <a:picLocks noChangeAspect="1"/>
          </p:cNvPicPr>
          <p:nvPr/>
        </p:nvPicPr>
        <p:blipFill>
          <a:blip r:embed="rId4"/>
          <a:stretch>
            <a:fillRect/>
          </a:stretch>
        </p:blipFill>
        <p:spPr>
          <a:xfrm>
            <a:off x="1069847" y="3081986"/>
            <a:ext cx="9954906" cy="2714625"/>
          </a:xfrm>
          <a:prstGeom prst="rect">
            <a:avLst/>
          </a:prstGeom>
        </p:spPr>
      </p:pic>
    </p:spTree>
    <p:extLst>
      <p:ext uri="{BB962C8B-B14F-4D97-AF65-F5344CB8AC3E}">
        <p14:creationId xmlns:p14="http://schemas.microsoft.com/office/powerpoint/2010/main" val="17604474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876577"/>
          </a:xfrm>
        </p:spPr>
        <p:txBody>
          <a:bodyPr/>
          <a:lstStyle/>
          <a:p>
            <a:r>
              <a:rPr lang="en-US" dirty="0" smtClean="0">
                <a:latin typeface="Bookman Old Style" panose="02050604050505020204" pitchFamily="18" charset="0"/>
              </a:rPr>
              <a:t>Data Preprocessing </a:t>
            </a:r>
            <a:endParaRPr lang="en-US" dirty="0">
              <a:latin typeface="Bookman Old Style" panose="02050604050505020204" pitchFamily="18" charset="0"/>
            </a:endParaRPr>
          </a:p>
        </p:txBody>
      </p:sp>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pic>
        <p:nvPicPr>
          <p:cNvPr id="5" name="Picture 4"/>
          <p:cNvPicPr>
            <a:picLocks noChangeAspect="1"/>
          </p:cNvPicPr>
          <p:nvPr/>
        </p:nvPicPr>
        <p:blipFill>
          <a:blip r:embed="rId2"/>
          <a:stretch>
            <a:fillRect/>
          </a:stretch>
        </p:blipFill>
        <p:spPr>
          <a:xfrm>
            <a:off x="1069848" y="1558636"/>
            <a:ext cx="10058400" cy="4613564"/>
          </a:xfrm>
          <a:prstGeom prst="rect">
            <a:avLst/>
          </a:prstGeom>
        </p:spPr>
      </p:pic>
    </p:spTree>
    <p:extLst>
      <p:ext uri="{BB962C8B-B14F-4D97-AF65-F5344CB8AC3E}">
        <p14:creationId xmlns:p14="http://schemas.microsoft.com/office/powerpoint/2010/main" val="25443218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pic>
        <p:nvPicPr>
          <p:cNvPr id="4" name="Picture 3"/>
          <p:cNvPicPr>
            <a:picLocks noChangeAspect="1"/>
          </p:cNvPicPr>
          <p:nvPr/>
        </p:nvPicPr>
        <p:blipFill>
          <a:blip r:embed="rId2"/>
          <a:stretch>
            <a:fillRect/>
          </a:stretch>
        </p:blipFill>
        <p:spPr>
          <a:xfrm>
            <a:off x="1069848" y="509154"/>
            <a:ext cx="10058400" cy="1922319"/>
          </a:xfrm>
          <a:prstGeom prst="rect">
            <a:avLst/>
          </a:prstGeom>
        </p:spPr>
      </p:pic>
      <p:pic>
        <p:nvPicPr>
          <p:cNvPr id="7" name="Picture 6"/>
          <p:cNvPicPr>
            <a:picLocks noChangeAspect="1"/>
          </p:cNvPicPr>
          <p:nvPr/>
        </p:nvPicPr>
        <p:blipFill>
          <a:blip r:embed="rId3"/>
          <a:stretch>
            <a:fillRect/>
          </a:stretch>
        </p:blipFill>
        <p:spPr>
          <a:xfrm>
            <a:off x="1069848" y="2431473"/>
            <a:ext cx="10058400" cy="3845935"/>
          </a:xfrm>
          <a:prstGeom prst="rect">
            <a:avLst/>
          </a:prstGeom>
        </p:spPr>
      </p:pic>
    </p:spTree>
    <p:extLst>
      <p:ext uri="{BB962C8B-B14F-4D97-AF65-F5344CB8AC3E}">
        <p14:creationId xmlns:p14="http://schemas.microsoft.com/office/powerpoint/2010/main" val="38423747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pic>
        <p:nvPicPr>
          <p:cNvPr id="2" name="Picture 1"/>
          <p:cNvPicPr>
            <a:picLocks noChangeAspect="1"/>
          </p:cNvPicPr>
          <p:nvPr/>
        </p:nvPicPr>
        <p:blipFill>
          <a:blip r:embed="rId2"/>
          <a:stretch>
            <a:fillRect/>
          </a:stretch>
        </p:blipFill>
        <p:spPr>
          <a:xfrm>
            <a:off x="1069848" y="364980"/>
            <a:ext cx="10058400" cy="1671638"/>
          </a:xfrm>
          <a:prstGeom prst="rect">
            <a:avLst/>
          </a:prstGeom>
        </p:spPr>
      </p:pic>
      <p:pic>
        <p:nvPicPr>
          <p:cNvPr id="5" name="Picture 4"/>
          <p:cNvPicPr>
            <a:picLocks noChangeAspect="1"/>
          </p:cNvPicPr>
          <p:nvPr/>
        </p:nvPicPr>
        <p:blipFill>
          <a:blip r:embed="rId3"/>
          <a:stretch>
            <a:fillRect/>
          </a:stretch>
        </p:blipFill>
        <p:spPr>
          <a:xfrm>
            <a:off x="1069848" y="2036618"/>
            <a:ext cx="10058400" cy="4281055"/>
          </a:xfrm>
          <a:prstGeom prst="rect">
            <a:avLst/>
          </a:prstGeom>
        </p:spPr>
      </p:pic>
    </p:spTree>
    <p:extLst>
      <p:ext uri="{BB962C8B-B14F-4D97-AF65-F5344CB8AC3E}">
        <p14:creationId xmlns:p14="http://schemas.microsoft.com/office/powerpoint/2010/main" val="20538894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pic>
        <p:nvPicPr>
          <p:cNvPr id="4" name="Picture 3"/>
          <p:cNvPicPr>
            <a:picLocks noChangeAspect="1"/>
          </p:cNvPicPr>
          <p:nvPr/>
        </p:nvPicPr>
        <p:blipFill>
          <a:blip r:embed="rId2"/>
          <a:stretch>
            <a:fillRect/>
          </a:stretch>
        </p:blipFill>
        <p:spPr>
          <a:xfrm>
            <a:off x="1069848" y="277524"/>
            <a:ext cx="10058400" cy="2070821"/>
          </a:xfrm>
          <a:prstGeom prst="rect">
            <a:avLst/>
          </a:prstGeom>
        </p:spPr>
      </p:pic>
      <p:pic>
        <p:nvPicPr>
          <p:cNvPr id="6" name="Picture 5"/>
          <p:cNvPicPr>
            <a:picLocks noChangeAspect="1"/>
          </p:cNvPicPr>
          <p:nvPr/>
        </p:nvPicPr>
        <p:blipFill>
          <a:blip r:embed="rId3"/>
          <a:stretch>
            <a:fillRect/>
          </a:stretch>
        </p:blipFill>
        <p:spPr>
          <a:xfrm>
            <a:off x="1069848" y="2348345"/>
            <a:ext cx="10058400" cy="4189267"/>
          </a:xfrm>
          <a:prstGeom prst="rect">
            <a:avLst/>
          </a:prstGeom>
        </p:spPr>
      </p:pic>
    </p:spTree>
    <p:extLst>
      <p:ext uri="{BB962C8B-B14F-4D97-AF65-F5344CB8AC3E}">
        <p14:creationId xmlns:p14="http://schemas.microsoft.com/office/powerpoint/2010/main" val="4374977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pic>
        <p:nvPicPr>
          <p:cNvPr id="2" name="Picture 1"/>
          <p:cNvPicPr>
            <a:picLocks noChangeAspect="1"/>
          </p:cNvPicPr>
          <p:nvPr/>
        </p:nvPicPr>
        <p:blipFill>
          <a:blip r:embed="rId2"/>
          <a:stretch>
            <a:fillRect/>
          </a:stretch>
        </p:blipFill>
        <p:spPr>
          <a:xfrm>
            <a:off x="1069848" y="432954"/>
            <a:ext cx="10058400" cy="1686791"/>
          </a:xfrm>
          <a:prstGeom prst="rect">
            <a:avLst/>
          </a:prstGeom>
        </p:spPr>
      </p:pic>
      <p:pic>
        <p:nvPicPr>
          <p:cNvPr id="5" name="Picture 4"/>
          <p:cNvPicPr>
            <a:picLocks noChangeAspect="1"/>
          </p:cNvPicPr>
          <p:nvPr/>
        </p:nvPicPr>
        <p:blipFill>
          <a:blip r:embed="rId3"/>
          <a:stretch>
            <a:fillRect/>
          </a:stretch>
        </p:blipFill>
        <p:spPr>
          <a:xfrm>
            <a:off x="1069848" y="2119745"/>
            <a:ext cx="10058400" cy="4391025"/>
          </a:xfrm>
          <a:prstGeom prst="rect">
            <a:avLst/>
          </a:prstGeom>
        </p:spPr>
      </p:pic>
    </p:spTree>
    <p:extLst>
      <p:ext uri="{BB962C8B-B14F-4D97-AF65-F5344CB8AC3E}">
        <p14:creationId xmlns:p14="http://schemas.microsoft.com/office/powerpoint/2010/main" val="21285422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pic>
        <p:nvPicPr>
          <p:cNvPr id="4" name="Picture 3"/>
          <p:cNvPicPr>
            <a:picLocks noChangeAspect="1"/>
          </p:cNvPicPr>
          <p:nvPr/>
        </p:nvPicPr>
        <p:blipFill>
          <a:blip r:embed="rId2"/>
          <a:stretch>
            <a:fillRect/>
          </a:stretch>
        </p:blipFill>
        <p:spPr>
          <a:xfrm>
            <a:off x="1069848" y="368011"/>
            <a:ext cx="10058400" cy="1533525"/>
          </a:xfrm>
          <a:prstGeom prst="rect">
            <a:avLst/>
          </a:prstGeom>
        </p:spPr>
      </p:pic>
      <p:pic>
        <p:nvPicPr>
          <p:cNvPr id="6" name="Picture 5"/>
          <p:cNvPicPr>
            <a:picLocks noChangeAspect="1"/>
          </p:cNvPicPr>
          <p:nvPr/>
        </p:nvPicPr>
        <p:blipFill>
          <a:blip r:embed="rId3"/>
          <a:stretch>
            <a:fillRect/>
          </a:stretch>
        </p:blipFill>
        <p:spPr>
          <a:xfrm>
            <a:off x="1069848" y="1901536"/>
            <a:ext cx="10058400" cy="4270664"/>
          </a:xfrm>
          <a:prstGeom prst="rect">
            <a:avLst/>
          </a:prstGeom>
        </p:spPr>
      </p:pic>
    </p:spTree>
    <p:extLst>
      <p:ext uri="{BB962C8B-B14F-4D97-AF65-F5344CB8AC3E}">
        <p14:creationId xmlns:p14="http://schemas.microsoft.com/office/powerpoint/2010/main" val="14424220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pic>
        <p:nvPicPr>
          <p:cNvPr id="2" name="Picture 1"/>
          <p:cNvPicPr>
            <a:picLocks noChangeAspect="1"/>
          </p:cNvPicPr>
          <p:nvPr/>
        </p:nvPicPr>
        <p:blipFill>
          <a:blip r:embed="rId2"/>
          <a:stretch>
            <a:fillRect/>
          </a:stretch>
        </p:blipFill>
        <p:spPr>
          <a:xfrm>
            <a:off x="1069848" y="453736"/>
            <a:ext cx="10058400" cy="1447800"/>
          </a:xfrm>
          <a:prstGeom prst="rect">
            <a:avLst/>
          </a:prstGeom>
        </p:spPr>
      </p:pic>
      <p:pic>
        <p:nvPicPr>
          <p:cNvPr id="5" name="Picture 4"/>
          <p:cNvPicPr>
            <a:picLocks noChangeAspect="1"/>
          </p:cNvPicPr>
          <p:nvPr/>
        </p:nvPicPr>
        <p:blipFill>
          <a:blip r:embed="rId3"/>
          <a:stretch>
            <a:fillRect/>
          </a:stretch>
        </p:blipFill>
        <p:spPr>
          <a:xfrm>
            <a:off x="1069848" y="1901536"/>
            <a:ext cx="10058400" cy="4543425"/>
          </a:xfrm>
          <a:prstGeom prst="rect">
            <a:avLst/>
          </a:prstGeom>
        </p:spPr>
      </p:pic>
    </p:spTree>
    <p:extLst>
      <p:ext uri="{BB962C8B-B14F-4D97-AF65-F5344CB8AC3E}">
        <p14:creationId xmlns:p14="http://schemas.microsoft.com/office/powerpoint/2010/main" val="3742932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pic>
        <p:nvPicPr>
          <p:cNvPr id="4" name="Picture 3"/>
          <p:cNvPicPr>
            <a:picLocks noChangeAspect="1"/>
          </p:cNvPicPr>
          <p:nvPr/>
        </p:nvPicPr>
        <p:blipFill>
          <a:blip r:embed="rId2"/>
          <a:stretch>
            <a:fillRect/>
          </a:stretch>
        </p:blipFill>
        <p:spPr>
          <a:xfrm>
            <a:off x="1069848" y="565871"/>
            <a:ext cx="10058400" cy="5834929"/>
          </a:xfrm>
          <a:prstGeom prst="rect">
            <a:avLst/>
          </a:prstGeom>
        </p:spPr>
      </p:pic>
    </p:spTree>
    <p:extLst>
      <p:ext uri="{BB962C8B-B14F-4D97-AF65-F5344CB8AC3E}">
        <p14:creationId xmlns:p14="http://schemas.microsoft.com/office/powerpoint/2010/main" val="35333562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785368"/>
          </a:xfrm>
        </p:spPr>
        <p:txBody>
          <a:bodyPr/>
          <a:lstStyle/>
          <a:p>
            <a:r>
              <a:rPr lang="en-US" dirty="0" smtClean="0">
                <a:latin typeface="Bookman Old Style" panose="02050604050505020204" pitchFamily="18" charset="0"/>
              </a:rPr>
              <a:t>Overview</a:t>
            </a:r>
            <a:endParaRPr lang="en-US" dirty="0">
              <a:latin typeface="Bookman Old Style" panose="02050604050505020204" pitchFamily="18" charset="0"/>
            </a:endParaRPr>
          </a:p>
        </p:txBody>
      </p:sp>
      <p:sp>
        <p:nvSpPr>
          <p:cNvPr id="3" name="Content Placeholder 2"/>
          <p:cNvSpPr>
            <a:spLocks noGrp="1"/>
          </p:cNvSpPr>
          <p:nvPr>
            <p:ph idx="1"/>
          </p:nvPr>
        </p:nvSpPr>
        <p:spPr>
          <a:xfrm>
            <a:off x="1069848" y="1620982"/>
            <a:ext cx="10058400" cy="4754418"/>
          </a:xfrm>
        </p:spPr>
        <p:txBody>
          <a:bodyPr>
            <a:normAutofit fontScale="92500" lnSpcReduction="20000"/>
          </a:bodyPr>
          <a:lstStyle/>
          <a:p>
            <a:pPr algn="just"/>
            <a:r>
              <a:rPr lang="en-US" sz="1800" dirty="0">
                <a:solidFill>
                  <a:srgbClr val="000000"/>
                </a:solidFill>
                <a:latin typeface="Bookman Old Style" panose="02050604050505020204" pitchFamily="18" charset="0"/>
                <a:cs typeface="Times New Roman" panose="02020603050405020304" pitchFamily="18" charset="0"/>
              </a:rPr>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a:t>
            </a:r>
          </a:p>
          <a:p>
            <a:pPr algn="just"/>
            <a:r>
              <a:rPr lang="en-US" sz="1800" dirty="0">
                <a:solidFill>
                  <a:srgbClr val="000000"/>
                </a:solidFill>
                <a:latin typeface="Bookman Old Style" panose="02050604050505020204" pitchFamily="18" charset="0"/>
                <a:cs typeface="Times New Roman" panose="02020603050405020304" pitchFamily="18" charset="0"/>
              </a:rPr>
              <a:t>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 Today, microfinance is widely accepted as a poverty-reduction tool, representing $70 billion in outstanding loans and a global outreach of 200 million clients.</a:t>
            </a:r>
          </a:p>
          <a:p>
            <a:pPr algn="just"/>
            <a:r>
              <a:rPr lang="en-US" sz="1800" dirty="0">
                <a:solidFill>
                  <a:srgbClr val="000000"/>
                </a:solidFill>
                <a:latin typeface="Bookman Old Style" panose="02050604050505020204" pitchFamily="18" charset="0"/>
                <a:cs typeface="Times New Roman" panose="02020603050405020304" pitchFamily="18" charset="0"/>
              </a:rPr>
              <a:t>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a:t>
            </a:r>
          </a:p>
          <a:p>
            <a:pPr algn="just"/>
            <a:r>
              <a:rPr lang="en-US" sz="1800" dirty="0">
                <a:solidFill>
                  <a:srgbClr val="000000"/>
                </a:solidFill>
                <a:latin typeface="Bookman Old Style" panose="02050604050505020204" pitchFamily="18" charset="0"/>
                <a:cs typeface="Times New Roman" panose="02020603050405020304" pitchFamily="18" charset="0"/>
              </a:rPr>
              <a:t>They understand the importance of communication and how it affects a person’s life, thus, focusing on providing their services and products to low income families and poor customers that can help them in the need of hour.</a:t>
            </a:r>
          </a:p>
          <a:p>
            <a:endParaRPr lang="en-US" dirty="0">
              <a:latin typeface="Bookman Old Style" panose="02050604050505020204" pitchFamily="18" charset="0"/>
            </a:endParaRPr>
          </a:p>
        </p:txBody>
      </p:sp>
    </p:spTree>
    <p:extLst>
      <p:ext uri="{BB962C8B-B14F-4D97-AF65-F5344CB8AC3E}">
        <p14:creationId xmlns:p14="http://schemas.microsoft.com/office/powerpoint/2010/main" val="22700770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pic>
        <p:nvPicPr>
          <p:cNvPr id="2" name="Picture 1"/>
          <p:cNvPicPr>
            <a:picLocks noChangeAspect="1"/>
          </p:cNvPicPr>
          <p:nvPr/>
        </p:nvPicPr>
        <p:blipFill>
          <a:blip r:embed="rId2"/>
          <a:stretch>
            <a:fillRect/>
          </a:stretch>
        </p:blipFill>
        <p:spPr>
          <a:xfrm>
            <a:off x="1069848" y="584921"/>
            <a:ext cx="10058400" cy="5275552"/>
          </a:xfrm>
          <a:prstGeom prst="rect">
            <a:avLst/>
          </a:prstGeom>
        </p:spPr>
      </p:pic>
    </p:spTree>
    <p:extLst>
      <p:ext uri="{BB962C8B-B14F-4D97-AF65-F5344CB8AC3E}">
        <p14:creationId xmlns:p14="http://schemas.microsoft.com/office/powerpoint/2010/main" val="30833736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pic>
        <p:nvPicPr>
          <p:cNvPr id="2" name="Picture 1"/>
          <p:cNvPicPr>
            <a:picLocks noChangeAspect="1"/>
          </p:cNvPicPr>
          <p:nvPr/>
        </p:nvPicPr>
        <p:blipFill>
          <a:blip r:embed="rId2"/>
          <a:stretch>
            <a:fillRect/>
          </a:stretch>
        </p:blipFill>
        <p:spPr>
          <a:xfrm>
            <a:off x="1069848" y="584921"/>
            <a:ext cx="10058400" cy="5275552"/>
          </a:xfrm>
          <a:prstGeom prst="rect">
            <a:avLst/>
          </a:prstGeom>
        </p:spPr>
      </p:pic>
    </p:spTree>
    <p:extLst>
      <p:ext uri="{BB962C8B-B14F-4D97-AF65-F5344CB8AC3E}">
        <p14:creationId xmlns:p14="http://schemas.microsoft.com/office/powerpoint/2010/main" val="40068503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876577"/>
          </a:xfrm>
        </p:spPr>
        <p:txBody>
          <a:bodyPr/>
          <a:lstStyle/>
          <a:p>
            <a:r>
              <a:rPr lang="en-US" dirty="0" smtClean="0">
                <a:latin typeface="Bookman Old Style" panose="02050604050505020204" pitchFamily="18" charset="0"/>
              </a:rPr>
              <a:t>Bar Graph for variables</a:t>
            </a:r>
            <a:endParaRPr lang="en-US" dirty="0">
              <a:latin typeface="Bookman Old Style" panose="02050604050505020204" pitchFamily="18" charset="0"/>
            </a:endParaRPr>
          </a:p>
        </p:txBody>
      </p:sp>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198" y="1319554"/>
            <a:ext cx="7997304" cy="3656705"/>
          </a:xfrm>
          <a:prstGeom prst="rect">
            <a:avLst/>
          </a:prstGeom>
        </p:spPr>
      </p:pic>
      <p:sp>
        <p:nvSpPr>
          <p:cNvPr id="5" name="Rectangle 4"/>
          <p:cNvSpPr/>
          <p:nvPr/>
        </p:nvSpPr>
        <p:spPr>
          <a:xfrm>
            <a:off x="1540817" y="5226518"/>
            <a:ext cx="9587431" cy="9456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dirty="0" smtClean="0">
                <a:solidFill>
                  <a:schemeClr val="tx1"/>
                </a:solidFill>
              </a:rPr>
              <a:t>As we can see, Label o and label 1 records are not same, means data is imbalanced, </a:t>
            </a:r>
          </a:p>
          <a:p>
            <a:pPr marL="285750" indent="-285750">
              <a:buFont typeface="Wingdings" panose="05000000000000000000" pitchFamily="2" charset="2"/>
              <a:buChar char="Ø"/>
            </a:pPr>
            <a:r>
              <a:rPr lang="en-US" dirty="0" smtClean="0">
                <a:solidFill>
                  <a:schemeClr val="tx1"/>
                </a:solidFill>
              </a:rPr>
              <a:t>Need to apply SMOTE technique onto it for balance this dataset</a:t>
            </a:r>
            <a:endParaRPr lang="en-US" dirty="0">
              <a:solidFill>
                <a:schemeClr val="tx1"/>
              </a:solidFill>
            </a:endParaRPr>
          </a:p>
        </p:txBody>
      </p:sp>
    </p:spTree>
    <p:extLst>
      <p:ext uri="{BB962C8B-B14F-4D97-AF65-F5344CB8AC3E}">
        <p14:creationId xmlns:p14="http://schemas.microsoft.com/office/powerpoint/2010/main" val="22761093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469652"/>
            <a:ext cx="10366248" cy="277286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1" y="3556001"/>
            <a:ext cx="10477500" cy="2857500"/>
          </a:xfrm>
          <a:prstGeom prst="rect">
            <a:avLst/>
          </a:prstGeom>
        </p:spPr>
      </p:pic>
    </p:spTree>
    <p:extLst>
      <p:ext uri="{BB962C8B-B14F-4D97-AF65-F5344CB8AC3E}">
        <p14:creationId xmlns:p14="http://schemas.microsoft.com/office/powerpoint/2010/main" val="41860789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848" y="499427"/>
            <a:ext cx="10058400" cy="284067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849" y="3648995"/>
            <a:ext cx="10058400" cy="2726405"/>
          </a:xfrm>
          <a:prstGeom prst="rect">
            <a:avLst/>
          </a:prstGeom>
        </p:spPr>
      </p:pic>
    </p:spTree>
    <p:extLst>
      <p:ext uri="{BB962C8B-B14F-4D97-AF65-F5344CB8AC3E}">
        <p14:creationId xmlns:p14="http://schemas.microsoft.com/office/powerpoint/2010/main" val="10719641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848" y="354689"/>
            <a:ext cx="10058400" cy="296001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848" y="3568700"/>
            <a:ext cx="10058400" cy="2765827"/>
          </a:xfrm>
          <a:prstGeom prst="rect">
            <a:avLst/>
          </a:prstGeom>
        </p:spPr>
      </p:pic>
    </p:spTree>
    <p:extLst>
      <p:ext uri="{BB962C8B-B14F-4D97-AF65-F5344CB8AC3E}">
        <p14:creationId xmlns:p14="http://schemas.microsoft.com/office/powerpoint/2010/main" val="40151337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848" y="320791"/>
            <a:ext cx="10058400" cy="301930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848" y="3734625"/>
            <a:ext cx="10058400" cy="2507020"/>
          </a:xfrm>
          <a:prstGeom prst="rect">
            <a:avLst/>
          </a:prstGeom>
        </p:spPr>
      </p:pic>
    </p:spTree>
    <p:extLst>
      <p:ext uri="{BB962C8B-B14F-4D97-AF65-F5344CB8AC3E}">
        <p14:creationId xmlns:p14="http://schemas.microsoft.com/office/powerpoint/2010/main" val="32235238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876577"/>
          </a:xfrm>
        </p:spPr>
        <p:txBody>
          <a:bodyPr/>
          <a:lstStyle/>
          <a:p>
            <a:r>
              <a:rPr lang="en-US" dirty="0" smtClean="0">
                <a:latin typeface="Bookman Old Style" panose="02050604050505020204" pitchFamily="18" charset="0"/>
              </a:rPr>
              <a:t>Pie Chart for variables</a:t>
            </a:r>
            <a:endParaRPr lang="en-US" dirty="0">
              <a:latin typeface="Bookman Old Style" panose="02050604050505020204" pitchFamily="18" charset="0"/>
            </a:endParaRPr>
          </a:p>
        </p:txBody>
      </p:sp>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732" y="1353560"/>
            <a:ext cx="3233909" cy="284710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3955" y="1373692"/>
            <a:ext cx="3409145" cy="2899064"/>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27414" y="1353561"/>
            <a:ext cx="3270280" cy="2919196"/>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0050" y="3827723"/>
            <a:ext cx="3208110" cy="2892453"/>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59439" y="3827723"/>
            <a:ext cx="3631735" cy="3080746"/>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27414" y="3827723"/>
            <a:ext cx="3385166" cy="2980274"/>
          </a:xfrm>
          <a:prstGeom prst="rect">
            <a:avLst/>
          </a:prstGeom>
        </p:spPr>
      </p:pic>
    </p:spTree>
    <p:extLst>
      <p:ext uri="{BB962C8B-B14F-4D97-AF65-F5344CB8AC3E}">
        <p14:creationId xmlns:p14="http://schemas.microsoft.com/office/powerpoint/2010/main" val="31591474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876577"/>
          </a:xfrm>
        </p:spPr>
        <p:txBody>
          <a:bodyPr/>
          <a:lstStyle/>
          <a:p>
            <a:r>
              <a:rPr lang="en-US" dirty="0" smtClean="0">
                <a:latin typeface="Bookman Old Style" panose="02050604050505020204" pitchFamily="18" charset="0"/>
              </a:rPr>
              <a:t>Pie Chart for variables</a:t>
            </a:r>
            <a:endParaRPr lang="en-US" dirty="0">
              <a:latin typeface="Bookman Old Style" panose="02050604050505020204" pitchFamily="18" charset="0"/>
            </a:endParaRPr>
          </a:p>
        </p:txBody>
      </p:sp>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848" y="1901536"/>
            <a:ext cx="3480172" cy="306993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4426" y="1901536"/>
            <a:ext cx="3172495" cy="3069936"/>
          </a:xfrm>
          <a:prstGeom prst="rect">
            <a:avLst/>
          </a:prstGeom>
        </p:spPr>
      </p:pic>
    </p:spTree>
    <p:extLst>
      <p:ext uri="{BB962C8B-B14F-4D97-AF65-F5344CB8AC3E}">
        <p14:creationId xmlns:p14="http://schemas.microsoft.com/office/powerpoint/2010/main" val="20879997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876577"/>
          </a:xfrm>
        </p:spPr>
        <p:txBody>
          <a:bodyPr/>
          <a:lstStyle/>
          <a:p>
            <a:r>
              <a:rPr lang="en-US" dirty="0" smtClean="0">
                <a:latin typeface="Bookman Old Style" panose="02050604050505020204" pitchFamily="18" charset="0"/>
              </a:rPr>
              <a:t>Correlation of columns</a:t>
            </a:r>
            <a:endParaRPr lang="en-US" dirty="0">
              <a:latin typeface="Bookman Old Style" panose="02050604050505020204" pitchFamily="18" charset="0"/>
            </a:endParaRPr>
          </a:p>
        </p:txBody>
      </p:sp>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400" y="1548822"/>
            <a:ext cx="10340848" cy="4976091"/>
          </a:xfrm>
          <a:prstGeom prst="rect">
            <a:avLst/>
          </a:prstGeom>
        </p:spPr>
      </p:pic>
    </p:spTree>
    <p:extLst>
      <p:ext uri="{BB962C8B-B14F-4D97-AF65-F5344CB8AC3E}">
        <p14:creationId xmlns:p14="http://schemas.microsoft.com/office/powerpoint/2010/main" val="4869122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1416904"/>
          </a:xfrm>
        </p:spPr>
        <p:txBody>
          <a:bodyPr/>
          <a:lstStyle/>
          <a:p>
            <a:r>
              <a:rPr lang="en-US" dirty="0" smtClean="0">
                <a:latin typeface="Bookman Old Style" panose="02050604050505020204" pitchFamily="18" charset="0"/>
              </a:rPr>
              <a:t>Problem Statement</a:t>
            </a:r>
            <a:endParaRPr lang="en-US" dirty="0">
              <a:latin typeface="Bookman Old Style" panose="02050604050505020204" pitchFamily="18" charset="0"/>
            </a:endParaRPr>
          </a:p>
        </p:txBody>
      </p:sp>
      <p:sp>
        <p:nvSpPr>
          <p:cNvPr id="3" name="Content Placeholder 2"/>
          <p:cNvSpPr>
            <a:spLocks noGrp="1"/>
          </p:cNvSpPr>
          <p:nvPr>
            <p:ph idx="1"/>
          </p:nvPr>
        </p:nvSpPr>
        <p:spPr>
          <a:xfrm>
            <a:off x="1069848" y="1901536"/>
            <a:ext cx="10058400" cy="4270664"/>
          </a:xfrm>
        </p:spPr>
        <p:txBody>
          <a:bodyPr>
            <a:normAutofit fontScale="92500"/>
          </a:bodyPr>
          <a:lstStyle/>
          <a:p>
            <a:pPr algn="just"/>
            <a:r>
              <a:rPr lang="en-US" dirty="0">
                <a:latin typeface="Bookman Old Style" panose="02050604050505020204" pitchFamily="18" charset="0"/>
              </a:rPr>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a:t>
            </a:r>
          </a:p>
          <a:p>
            <a:pPr algn="just"/>
            <a:r>
              <a:rPr lang="en-US" dirty="0">
                <a:latin typeface="Bookman Old Style" panose="02050604050505020204" pitchFamily="18" charset="0"/>
              </a:rPr>
              <a:t>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a:t>
            </a:r>
          </a:p>
          <a:p>
            <a:pPr algn="just"/>
            <a:r>
              <a:rPr lang="en-US" dirty="0">
                <a:latin typeface="Bookman Old Style" panose="02050604050505020204" pitchFamily="18" charset="0"/>
              </a:rPr>
              <a:t>Today, microfinance is widely accepted as a poverty-reduction tool, representing $70 billion in outstanding loans and a global outreach of 200 million clients</a:t>
            </a:r>
            <a:r>
              <a:rPr lang="en-US" dirty="0" smtClean="0">
                <a:latin typeface="Bookman Old Style" panose="02050604050505020204" pitchFamily="18" charset="0"/>
              </a:rPr>
              <a:t>.</a:t>
            </a:r>
            <a:endParaRPr lang="en-US" dirty="0">
              <a:latin typeface="Bookman Old Style" panose="02050604050505020204" pitchFamily="18" charset="0"/>
            </a:endParaRPr>
          </a:p>
        </p:txBody>
      </p:sp>
    </p:spTree>
    <p:extLst>
      <p:ext uri="{BB962C8B-B14F-4D97-AF65-F5344CB8AC3E}">
        <p14:creationId xmlns:p14="http://schemas.microsoft.com/office/powerpoint/2010/main" val="187919277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876577"/>
          </a:xfrm>
        </p:spPr>
        <p:txBody>
          <a:bodyPr/>
          <a:lstStyle/>
          <a:p>
            <a:r>
              <a:rPr lang="en-US" dirty="0" smtClean="0">
                <a:latin typeface="Bookman Old Style" panose="02050604050505020204" pitchFamily="18" charset="0"/>
              </a:rPr>
              <a:t>Describe Dataset</a:t>
            </a:r>
            <a:endParaRPr lang="en-US" dirty="0">
              <a:latin typeface="Bookman Old Style" panose="02050604050505020204" pitchFamily="18" charset="0"/>
            </a:endParaRPr>
          </a:p>
        </p:txBody>
      </p:sp>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848" y="1744948"/>
            <a:ext cx="10058400" cy="4960652"/>
          </a:xfrm>
          <a:prstGeom prst="rect">
            <a:avLst/>
          </a:prstGeom>
        </p:spPr>
      </p:pic>
    </p:spTree>
    <p:extLst>
      <p:ext uri="{BB962C8B-B14F-4D97-AF65-F5344CB8AC3E}">
        <p14:creationId xmlns:p14="http://schemas.microsoft.com/office/powerpoint/2010/main" val="10016206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876577"/>
          </a:xfrm>
        </p:spPr>
        <p:txBody>
          <a:bodyPr/>
          <a:lstStyle/>
          <a:p>
            <a:r>
              <a:rPr lang="en-US" dirty="0" smtClean="0">
                <a:latin typeface="Bookman Old Style" panose="02050604050505020204" pitchFamily="18" charset="0"/>
              </a:rPr>
              <a:t>Applied Encoding </a:t>
            </a:r>
            <a:endParaRPr lang="en-US" dirty="0">
              <a:latin typeface="Bookman Old Style" panose="02050604050505020204" pitchFamily="18" charset="0"/>
            </a:endParaRPr>
          </a:p>
        </p:txBody>
      </p:sp>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pic>
        <p:nvPicPr>
          <p:cNvPr id="4" name="Picture 3"/>
          <p:cNvPicPr>
            <a:picLocks noChangeAspect="1"/>
          </p:cNvPicPr>
          <p:nvPr/>
        </p:nvPicPr>
        <p:blipFill>
          <a:blip r:embed="rId2"/>
          <a:stretch>
            <a:fillRect/>
          </a:stretch>
        </p:blipFill>
        <p:spPr>
          <a:xfrm>
            <a:off x="1069848" y="1696748"/>
            <a:ext cx="10058400" cy="409575"/>
          </a:xfrm>
          <a:prstGeom prst="rect">
            <a:avLst/>
          </a:prstGeom>
        </p:spPr>
      </p:pic>
      <p:pic>
        <p:nvPicPr>
          <p:cNvPr id="6" name="Picture 5"/>
          <p:cNvPicPr>
            <a:picLocks noChangeAspect="1"/>
          </p:cNvPicPr>
          <p:nvPr/>
        </p:nvPicPr>
        <p:blipFill>
          <a:blip r:embed="rId3"/>
          <a:stretch>
            <a:fillRect/>
          </a:stretch>
        </p:blipFill>
        <p:spPr>
          <a:xfrm>
            <a:off x="1069848" y="2441862"/>
            <a:ext cx="10058400" cy="3247738"/>
          </a:xfrm>
          <a:prstGeom prst="rect">
            <a:avLst/>
          </a:prstGeom>
        </p:spPr>
      </p:pic>
    </p:spTree>
    <p:extLst>
      <p:ext uri="{BB962C8B-B14F-4D97-AF65-F5344CB8AC3E}">
        <p14:creationId xmlns:p14="http://schemas.microsoft.com/office/powerpoint/2010/main" val="9133795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876577"/>
          </a:xfrm>
        </p:spPr>
        <p:txBody>
          <a:bodyPr>
            <a:normAutofit/>
          </a:bodyPr>
          <a:lstStyle/>
          <a:p>
            <a:r>
              <a:rPr lang="en-US" dirty="0">
                <a:latin typeface="Bookman Old Style" panose="02050604050505020204" pitchFamily="18" charset="0"/>
              </a:rPr>
              <a:t>I</a:t>
            </a:r>
            <a:r>
              <a:rPr lang="en-US" dirty="0" smtClean="0">
                <a:latin typeface="Bookman Old Style" panose="02050604050505020204" pitchFamily="18" charset="0"/>
              </a:rPr>
              <a:t>mpact of Target variable</a:t>
            </a:r>
            <a:endParaRPr lang="en-US" dirty="0">
              <a:latin typeface="Bookman Old Style" panose="02050604050505020204" pitchFamily="18" charset="0"/>
            </a:endParaRPr>
          </a:p>
        </p:txBody>
      </p:sp>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848" y="1598468"/>
            <a:ext cx="10058400" cy="4573732"/>
          </a:xfrm>
          <a:prstGeom prst="rect">
            <a:avLst/>
          </a:prstGeom>
        </p:spPr>
      </p:pic>
    </p:spTree>
    <p:extLst>
      <p:ext uri="{BB962C8B-B14F-4D97-AF65-F5344CB8AC3E}">
        <p14:creationId xmlns:p14="http://schemas.microsoft.com/office/powerpoint/2010/main" val="16587858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876577"/>
          </a:xfrm>
        </p:spPr>
        <p:txBody>
          <a:bodyPr>
            <a:normAutofit fontScale="90000"/>
          </a:bodyPr>
          <a:lstStyle/>
          <a:p>
            <a:r>
              <a:rPr lang="en-US" dirty="0" smtClean="0">
                <a:latin typeface="Bookman Old Style" panose="02050604050505020204" pitchFamily="18" charset="0"/>
              </a:rPr>
              <a:t>Outliers not remove due to heavy loss</a:t>
            </a:r>
            <a:endParaRPr lang="en-US" dirty="0">
              <a:latin typeface="Bookman Old Style" panose="02050604050505020204" pitchFamily="18" charset="0"/>
            </a:endParaRPr>
          </a:p>
        </p:txBody>
      </p:sp>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pic>
        <p:nvPicPr>
          <p:cNvPr id="4" name="Picture 3"/>
          <p:cNvPicPr>
            <a:picLocks noChangeAspect="1"/>
          </p:cNvPicPr>
          <p:nvPr/>
        </p:nvPicPr>
        <p:blipFill>
          <a:blip r:embed="rId2"/>
          <a:stretch>
            <a:fillRect/>
          </a:stretch>
        </p:blipFill>
        <p:spPr>
          <a:xfrm>
            <a:off x="1228725" y="1519237"/>
            <a:ext cx="9899523" cy="4352925"/>
          </a:xfrm>
          <a:prstGeom prst="rect">
            <a:avLst/>
          </a:prstGeom>
        </p:spPr>
      </p:pic>
    </p:spTree>
    <p:extLst>
      <p:ext uri="{BB962C8B-B14F-4D97-AF65-F5344CB8AC3E}">
        <p14:creationId xmlns:p14="http://schemas.microsoft.com/office/powerpoint/2010/main" val="211320683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876577"/>
          </a:xfrm>
        </p:spPr>
        <p:txBody>
          <a:bodyPr>
            <a:normAutofit/>
          </a:bodyPr>
          <a:lstStyle/>
          <a:p>
            <a:r>
              <a:rPr lang="en-US" dirty="0" smtClean="0">
                <a:latin typeface="Bookman Old Style" panose="02050604050505020204" pitchFamily="18" charset="0"/>
              </a:rPr>
              <a:t>Separating data into x and y form</a:t>
            </a:r>
            <a:endParaRPr lang="en-US" dirty="0">
              <a:latin typeface="Bookman Old Style" panose="02050604050505020204" pitchFamily="18" charset="0"/>
            </a:endParaRPr>
          </a:p>
        </p:txBody>
      </p:sp>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pic>
        <p:nvPicPr>
          <p:cNvPr id="5" name="Picture 4"/>
          <p:cNvPicPr>
            <a:picLocks noChangeAspect="1"/>
          </p:cNvPicPr>
          <p:nvPr/>
        </p:nvPicPr>
        <p:blipFill>
          <a:blip r:embed="rId2"/>
          <a:stretch>
            <a:fillRect/>
          </a:stretch>
        </p:blipFill>
        <p:spPr>
          <a:xfrm>
            <a:off x="1069848" y="1901536"/>
            <a:ext cx="10058400" cy="3924300"/>
          </a:xfrm>
          <a:prstGeom prst="rect">
            <a:avLst/>
          </a:prstGeom>
        </p:spPr>
      </p:pic>
    </p:spTree>
    <p:extLst>
      <p:ext uri="{BB962C8B-B14F-4D97-AF65-F5344CB8AC3E}">
        <p14:creationId xmlns:p14="http://schemas.microsoft.com/office/powerpoint/2010/main" val="233537838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876577"/>
          </a:xfrm>
        </p:spPr>
        <p:txBody>
          <a:bodyPr>
            <a:normAutofit/>
          </a:bodyPr>
          <a:lstStyle/>
          <a:p>
            <a:r>
              <a:rPr lang="en-US" dirty="0" smtClean="0">
                <a:latin typeface="Bookman Old Style" panose="02050604050505020204" pitchFamily="18" charset="0"/>
              </a:rPr>
              <a:t>Applied SMOTE technique to x data</a:t>
            </a:r>
            <a:endParaRPr lang="en-US" dirty="0">
              <a:latin typeface="Bookman Old Style" panose="02050604050505020204" pitchFamily="18" charset="0"/>
            </a:endParaRPr>
          </a:p>
        </p:txBody>
      </p:sp>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4096" y="4170414"/>
            <a:ext cx="4524152" cy="2178234"/>
          </a:xfrm>
          <a:prstGeom prst="rect">
            <a:avLst/>
          </a:prstGeom>
        </p:spPr>
      </p:pic>
      <p:pic>
        <p:nvPicPr>
          <p:cNvPr id="8" name="Picture 7"/>
          <p:cNvPicPr>
            <a:picLocks noChangeAspect="1"/>
          </p:cNvPicPr>
          <p:nvPr/>
        </p:nvPicPr>
        <p:blipFill>
          <a:blip r:embed="rId3"/>
          <a:stretch>
            <a:fillRect/>
          </a:stretch>
        </p:blipFill>
        <p:spPr>
          <a:xfrm>
            <a:off x="1069848" y="1725088"/>
            <a:ext cx="4482546" cy="3850212"/>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04096" y="1725088"/>
            <a:ext cx="4524152" cy="2081448"/>
          </a:xfrm>
          <a:prstGeom prst="rect">
            <a:avLst/>
          </a:prstGeom>
        </p:spPr>
      </p:pic>
      <p:sp>
        <p:nvSpPr>
          <p:cNvPr id="4" name="Rectangle 3"/>
          <p:cNvSpPr/>
          <p:nvPr/>
        </p:nvSpPr>
        <p:spPr>
          <a:xfrm>
            <a:off x="7356763" y="1423357"/>
            <a:ext cx="1620982" cy="311727"/>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Before</a:t>
            </a:r>
            <a:endParaRPr lang="en-US" dirty="0"/>
          </a:p>
        </p:txBody>
      </p:sp>
      <p:sp>
        <p:nvSpPr>
          <p:cNvPr id="10" name="Rectangle 9"/>
          <p:cNvSpPr/>
          <p:nvPr/>
        </p:nvSpPr>
        <p:spPr>
          <a:xfrm>
            <a:off x="7356763" y="3863982"/>
            <a:ext cx="1620982" cy="311727"/>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After</a:t>
            </a:r>
            <a:endParaRPr lang="en-US" dirty="0"/>
          </a:p>
        </p:txBody>
      </p:sp>
    </p:spTree>
    <p:extLst>
      <p:ext uri="{BB962C8B-B14F-4D97-AF65-F5344CB8AC3E}">
        <p14:creationId xmlns:p14="http://schemas.microsoft.com/office/powerpoint/2010/main" val="187126565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876577"/>
          </a:xfrm>
        </p:spPr>
        <p:txBody>
          <a:bodyPr>
            <a:normAutofit/>
          </a:bodyPr>
          <a:lstStyle/>
          <a:p>
            <a:r>
              <a:rPr lang="en-US" dirty="0">
                <a:latin typeface="Bookman Old Style" panose="02050604050505020204" pitchFamily="18" charset="0"/>
              </a:rPr>
              <a:t>R</a:t>
            </a:r>
            <a:r>
              <a:rPr lang="en-US" dirty="0" smtClean="0">
                <a:latin typeface="Bookman Old Style" panose="02050604050505020204" pitchFamily="18" charset="0"/>
              </a:rPr>
              <a:t>emoving Skewness</a:t>
            </a:r>
            <a:endParaRPr lang="en-US" dirty="0">
              <a:latin typeface="Bookman Old Style" panose="02050604050505020204" pitchFamily="18" charset="0"/>
            </a:endParaRPr>
          </a:p>
        </p:txBody>
      </p:sp>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pic>
        <p:nvPicPr>
          <p:cNvPr id="4" name="Picture 3"/>
          <p:cNvPicPr>
            <a:picLocks noChangeAspect="1"/>
          </p:cNvPicPr>
          <p:nvPr/>
        </p:nvPicPr>
        <p:blipFill>
          <a:blip r:embed="rId2"/>
          <a:stretch>
            <a:fillRect/>
          </a:stretch>
        </p:blipFill>
        <p:spPr>
          <a:xfrm>
            <a:off x="1069848" y="1725088"/>
            <a:ext cx="5521452" cy="1805125"/>
          </a:xfrm>
          <a:prstGeom prst="rect">
            <a:avLst/>
          </a:prstGeom>
        </p:spPr>
      </p:pic>
      <p:pic>
        <p:nvPicPr>
          <p:cNvPr id="5" name="Picture 4"/>
          <p:cNvPicPr>
            <a:picLocks noChangeAspect="1"/>
          </p:cNvPicPr>
          <p:nvPr/>
        </p:nvPicPr>
        <p:blipFill>
          <a:blip r:embed="rId3"/>
          <a:stretch>
            <a:fillRect/>
          </a:stretch>
        </p:blipFill>
        <p:spPr>
          <a:xfrm>
            <a:off x="1069848" y="3706661"/>
            <a:ext cx="5521452" cy="1369481"/>
          </a:xfrm>
          <a:prstGeom prst="rect">
            <a:avLst/>
          </a:prstGeom>
        </p:spPr>
      </p:pic>
      <p:pic>
        <p:nvPicPr>
          <p:cNvPr id="7" name="Picture 6"/>
          <p:cNvPicPr>
            <a:picLocks noChangeAspect="1"/>
          </p:cNvPicPr>
          <p:nvPr/>
        </p:nvPicPr>
        <p:blipFill>
          <a:blip r:embed="rId4"/>
          <a:stretch>
            <a:fillRect/>
          </a:stretch>
        </p:blipFill>
        <p:spPr>
          <a:xfrm>
            <a:off x="8159686" y="1149731"/>
            <a:ext cx="3213660" cy="3926412"/>
          </a:xfrm>
          <a:prstGeom prst="rect">
            <a:avLst/>
          </a:prstGeom>
        </p:spPr>
      </p:pic>
      <p:sp>
        <p:nvSpPr>
          <p:cNvPr id="10" name="Rectangle 9"/>
          <p:cNvSpPr/>
          <p:nvPr/>
        </p:nvSpPr>
        <p:spPr>
          <a:xfrm>
            <a:off x="762000" y="5473700"/>
            <a:ext cx="10261600"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dirty="0" smtClean="0">
                <a:solidFill>
                  <a:schemeClr val="tx1"/>
                </a:solidFill>
              </a:rPr>
              <a:t>Skewness removed almost for every column</a:t>
            </a:r>
          </a:p>
          <a:p>
            <a:pPr marL="285750" indent="-285750">
              <a:buFont typeface="Wingdings" panose="05000000000000000000" pitchFamily="2" charset="2"/>
              <a:buChar char="Ø"/>
            </a:pPr>
            <a:r>
              <a:rPr lang="en-US" dirty="0" smtClean="0">
                <a:solidFill>
                  <a:schemeClr val="tx1"/>
                </a:solidFill>
              </a:rPr>
              <a:t>I have applied many skewness removing operation but this </a:t>
            </a:r>
            <a:r>
              <a:rPr lang="en-US" dirty="0" err="1" smtClean="0">
                <a:solidFill>
                  <a:schemeClr val="tx1"/>
                </a:solidFill>
              </a:rPr>
              <a:t>Powertransformer</a:t>
            </a:r>
            <a:r>
              <a:rPr lang="en-US" dirty="0" smtClean="0">
                <a:solidFill>
                  <a:schemeClr val="tx1"/>
                </a:solidFill>
              </a:rPr>
              <a:t> method is giving best result</a:t>
            </a:r>
            <a:endParaRPr lang="en-US" dirty="0">
              <a:solidFill>
                <a:schemeClr val="tx1"/>
              </a:solidFill>
            </a:endParaRPr>
          </a:p>
        </p:txBody>
      </p:sp>
    </p:spTree>
    <p:extLst>
      <p:ext uri="{BB962C8B-B14F-4D97-AF65-F5344CB8AC3E}">
        <p14:creationId xmlns:p14="http://schemas.microsoft.com/office/powerpoint/2010/main" val="229887220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876577"/>
          </a:xfrm>
        </p:spPr>
        <p:txBody>
          <a:bodyPr>
            <a:normAutofit/>
          </a:bodyPr>
          <a:lstStyle/>
          <a:p>
            <a:r>
              <a:rPr lang="en-US" dirty="0" smtClean="0">
                <a:latin typeface="Bookman Old Style" panose="02050604050505020204" pitchFamily="18" charset="0"/>
              </a:rPr>
              <a:t>Multicollinearity </a:t>
            </a:r>
            <a:endParaRPr lang="en-US" dirty="0">
              <a:latin typeface="Bookman Old Style" panose="02050604050505020204" pitchFamily="18" charset="0"/>
            </a:endParaRPr>
          </a:p>
        </p:txBody>
      </p:sp>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sp>
        <p:nvSpPr>
          <p:cNvPr id="10" name="Rectangle 9"/>
          <p:cNvSpPr/>
          <p:nvPr/>
        </p:nvSpPr>
        <p:spPr>
          <a:xfrm>
            <a:off x="762000" y="5283200"/>
            <a:ext cx="10261600" cy="11049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dirty="0" smtClean="0">
                <a:solidFill>
                  <a:schemeClr val="tx1"/>
                </a:solidFill>
              </a:rPr>
              <a:t>Function to check multicollinearity between columns of dataset</a:t>
            </a:r>
          </a:p>
          <a:p>
            <a:pPr marL="285750" indent="-285750">
              <a:buFont typeface="Wingdings" panose="05000000000000000000" pitchFamily="2" charset="2"/>
              <a:buChar char="Ø"/>
            </a:pPr>
            <a:r>
              <a:rPr lang="en-US" dirty="0" err="1" smtClean="0">
                <a:solidFill>
                  <a:schemeClr val="tx1"/>
                </a:solidFill>
              </a:rPr>
              <a:t>Variance_inflation_factor</a:t>
            </a:r>
            <a:r>
              <a:rPr lang="en-US" dirty="0" smtClean="0">
                <a:solidFill>
                  <a:schemeClr val="tx1"/>
                </a:solidFill>
              </a:rPr>
              <a:t> is imported from </a:t>
            </a:r>
            <a:r>
              <a:rPr lang="en-US" dirty="0" err="1" smtClean="0">
                <a:solidFill>
                  <a:schemeClr val="tx1"/>
                </a:solidFill>
              </a:rPr>
              <a:t>statsmodels</a:t>
            </a:r>
            <a:r>
              <a:rPr lang="en-US" dirty="0" smtClean="0">
                <a:solidFill>
                  <a:schemeClr val="tx1"/>
                </a:solidFill>
              </a:rPr>
              <a:t> library of python</a:t>
            </a:r>
            <a:endParaRPr lang="en-US" dirty="0">
              <a:solidFill>
                <a:schemeClr val="tx1"/>
              </a:solidFill>
            </a:endParaRPr>
          </a:p>
        </p:txBody>
      </p:sp>
      <p:pic>
        <p:nvPicPr>
          <p:cNvPr id="6" name="Picture 5"/>
          <p:cNvPicPr>
            <a:picLocks noChangeAspect="1"/>
          </p:cNvPicPr>
          <p:nvPr/>
        </p:nvPicPr>
        <p:blipFill>
          <a:blip r:embed="rId2"/>
          <a:stretch>
            <a:fillRect/>
          </a:stretch>
        </p:blipFill>
        <p:spPr>
          <a:xfrm>
            <a:off x="1069848" y="1685636"/>
            <a:ext cx="9001252" cy="3176732"/>
          </a:xfrm>
          <a:prstGeom prst="rect">
            <a:avLst/>
          </a:prstGeom>
        </p:spPr>
      </p:pic>
    </p:spTree>
    <p:extLst>
      <p:ext uri="{BB962C8B-B14F-4D97-AF65-F5344CB8AC3E}">
        <p14:creationId xmlns:p14="http://schemas.microsoft.com/office/powerpoint/2010/main" val="87940256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876577"/>
          </a:xfrm>
        </p:spPr>
        <p:txBody>
          <a:bodyPr>
            <a:normAutofit/>
          </a:bodyPr>
          <a:lstStyle/>
          <a:p>
            <a:r>
              <a:rPr lang="en-US" dirty="0" smtClean="0">
                <a:latin typeface="Bookman Old Style" panose="02050604050505020204" pitchFamily="18" charset="0"/>
              </a:rPr>
              <a:t>Multicollinearity </a:t>
            </a:r>
            <a:endParaRPr lang="en-US" dirty="0">
              <a:latin typeface="Bookman Old Style" panose="02050604050505020204" pitchFamily="18" charset="0"/>
            </a:endParaRPr>
          </a:p>
        </p:txBody>
      </p:sp>
      <p:pic>
        <p:nvPicPr>
          <p:cNvPr id="4" name="Picture 3"/>
          <p:cNvPicPr>
            <a:picLocks noChangeAspect="1"/>
          </p:cNvPicPr>
          <p:nvPr/>
        </p:nvPicPr>
        <p:blipFill>
          <a:blip r:embed="rId2"/>
          <a:stretch>
            <a:fillRect/>
          </a:stretch>
        </p:blipFill>
        <p:spPr>
          <a:xfrm>
            <a:off x="1069848" y="1361209"/>
            <a:ext cx="3390900" cy="3782291"/>
          </a:xfrm>
          <a:prstGeom prst="rect">
            <a:avLst/>
          </a:prstGeom>
        </p:spPr>
      </p:pic>
      <p:pic>
        <p:nvPicPr>
          <p:cNvPr id="5" name="Picture 4"/>
          <p:cNvPicPr>
            <a:picLocks noChangeAspect="1"/>
          </p:cNvPicPr>
          <p:nvPr/>
        </p:nvPicPr>
        <p:blipFill>
          <a:blip r:embed="rId3"/>
          <a:stretch>
            <a:fillRect/>
          </a:stretch>
        </p:blipFill>
        <p:spPr>
          <a:xfrm>
            <a:off x="4791075" y="1361209"/>
            <a:ext cx="3438525" cy="3782292"/>
          </a:xfrm>
          <a:prstGeom prst="rect">
            <a:avLst/>
          </a:prstGeom>
        </p:spPr>
      </p:pic>
      <p:pic>
        <p:nvPicPr>
          <p:cNvPr id="7" name="Picture 6"/>
          <p:cNvPicPr>
            <a:picLocks noChangeAspect="1"/>
          </p:cNvPicPr>
          <p:nvPr/>
        </p:nvPicPr>
        <p:blipFill>
          <a:blip r:embed="rId4"/>
          <a:stretch>
            <a:fillRect/>
          </a:stretch>
        </p:blipFill>
        <p:spPr>
          <a:xfrm>
            <a:off x="8559927" y="1361209"/>
            <a:ext cx="2419350" cy="3782292"/>
          </a:xfrm>
          <a:prstGeom prst="rect">
            <a:avLst/>
          </a:prstGeom>
        </p:spPr>
      </p:pic>
      <p:sp>
        <p:nvSpPr>
          <p:cNvPr id="9" name="Rectangle 8"/>
          <p:cNvSpPr/>
          <p:nvPr/>
        </p:nvSpPr>
        <p:spPr>
          <a:xfrm>
            <a:off x="717677" y="5467627"/>
            <a:ext cx="10261600" cy="11049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dirty="0" smtClean="0">
                <a:solidFill>
                  <a:schemeClr val="tx1"/>
                </a:solidFill>
              </a:rPr>
              <a:t>VIFs in third step are showing values which are in acceptable range,</a:t>
            </a:r>
          </a:p>
          <a:p>
            <a:pPr marL="285750" indent="-285750">
              <a:buFont typeface="Wingdings" panose="05000000000000000000" pitchFamily="2" charset="2"/>
              <a:buChar char="Ø"/>
            </a:pPr>
            <a:r>
              <a:rPr lang="en-US" dirty="0" smtClean="0">
                <a:solidFill>
                  <a:schemeClr val="tx1"/>
                </a:solidFill>
              </a:rPr>
              <a:t>This process have removed two columns, sumamnt_ma_rech30, daily_decr90</a:t>
            </a:r>
            <a:endParaRPr lang="en-US" dirty="0">
              <a:solidFill>
                <a:schemeClr val="tx1"/>
              </a:solidFill>
            </a:endParaRPr>
          </a:p>
        </p:txBody>
      </p:sp>
    </p:spTree>
    <p:extLst>
      <p:ext uri="{BB962C8B-B14F-4D97-AF65-F5344CB8AC3E}">
        <p14:creationId xmlns:p14="http://schemas.microsoft.com/office/powerpoint/2010/main" val="28819578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876577"/>
          </a:xfrm>
        </p:spPr>
        <p:txBody>
          <a:bodyPr>
            <a:normAutofit/>
          </a:bodyPr>
          <a:lstStyle/>
          <a:p>
            <a:r>
              <a:rPr lang="en-US" dirty="0" smtClean="0">
                <a:latin typeface="Bookman Old Style" panose="02050604050505020204" pitchFamily="18" charset="0"/>
              </a:rPr>
              <a:t>Applied Standard Scaling </a:t>
            </a:r>
            <a:endParaRPr lang="en-US" dirty="0">
              <a:latin typeface="Bookman Old Style" panose="02050604050505020204" pitchFamily="18" charset="0"/>
            </a:endParaRPr>
          </a:p>
        </p:txBody>
      </p:sp>
      <p:sp>
        <p:nvSpPr>
          <p:cNvPr id="9" name="Rectangle 8"/>
          <p:cNvSpPr/>
          <p:nvPr/>
        </p:nvSpPr>
        <p:spPr>
          <a:xfrm>
            <a:off x="1069847" y="5292003"/>
            <a:ext cx="10058401" cy="11049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dirty="0" smtClean="0">
                <a:solidFill>
                  <a:schemeClr val="tx1"/>
                </a:solidFill>
              </a:rPr>
              <a:t>VIFs in third step are showing values which are in acceptable range,</a:t>
            </a:r>
          </a:p>
          <a:p>
            <a:pPr marL="285750" indent="-285750">
              <a:buFont typeface="Wingdings" panose="05000000000000000000" pitchFamily="2" charset="2"/>
              <a:buChar char="Ø"/>
            </a:pPr>
            <a:r>
              <a:rPr lang="en-US" dirty="0" smtClean="0">
                <a:solidFill>
                  <a:schemeClr val="tx1"/>
                </a:solidFill>
              </a:rPr>
              <a:t>This process have removed two columns, sumamnt_ma_rech30, daily_decr90</a:t>
            </a:r>
            <a:endParaRPr lang="en-US" dirty="0">
              <a:solidFill>
                <a:schemeClr val="tx1"/>
              </a:solidFill>
            </a:endParaRPr>
          </a:p>
        </p:txBody>
      </p:sp>
      <p:pic>
        <p:nvPicPr>
          <p:cNvPr id="3" name="Picture 2"/>
          <p:cNvPicPr>
            <a:picLocks noChangeAspect="1"/>
          </p:cNvPicPr>
          <p:nvPr/>
        </p:nvPicPr>
        <p:blipFill>
          <a:blip r:embed="rId2"/>
          <a:stretch>
            <a:fillRect/>
          </a:stretch>
        </p:blipFill>
        <p:spPr>
          <a:xfrm>
            <a:off x="1069848" y="1458912"/>
            <a:ext cx="10058400" cy="3735388"/>
          </a:xfrm>
          <a:prstGeom prst="rect">
            <a:avLst/>
          </a:prstGeom>
        </p:spPr>
      </p:pic>
    </p:spTree>
    <p:extLst>
      <p:ext uri="{BB962C8B-B14F-4D97-AF65-F5344CB8AC3E}">
        <p14:creationId xmlns:p14="http://schemas.microsoft.com/office/powerpoint/2010/main" val="41193847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800101"/>
            <a:ext cx="10058400" cy="5372100"/>
          </a:xfrm>
        </p:spPr>
        <p:txBody>
          <a:bodyPr>
            <a:normAutofit fontScale="92500" lnSpcReduction="10000"/>
          </a:bodyPr>
          <a:lstStyle/>
          <a:p>
            <a:pPr algn="just"/>
            <a:r>
              <a:rPr lang="en-US" dirty="0">
                <a:latin typeface="Bookman Old Style" panose="02050604050505020204" pitchFamily="18" charset="0"/>
              </a:rPr>
              <a:t>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 </a:t>
            </a:r>
          </a:p>
          <a:p>
            <a:pPr algn="just"/>
            <a:r>
              <a:rPr lang="en-US" dirty="0">
                <a:latin typeface="Bookman Old Style" panose="02050604050505020204" pitchFamily="18" charset="0"/>
              </a:rPr>
              <a:t>They understand the importance of communication and how it affects a person’s life, thus, focusing on providing their services and products to low income families and poor customers that can help them in the need of hour. </a:t>
            </a:r>
          </a:p>
          <a:p>
            <a:pPr algn="just"/>
            <a:r>
              <a:rPr lang="en-US" dirty="0">
                <a:latin typeface="Bookman Old Style" panose="02050604050505020204" pitchFamily="18" charset="0"/>
              </a:rPr>
              <a:t>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 </a:t>
            </a:r>
          </a:p>
          <a:p>
            <a:pPr algn="just"/>
            <a:r>
              <a:rPr lang="en-US" dirty="0">
                <a:latin typeface="Bookman Old Style" panose="02050604050505020204" pitchFamily="18" charset="0"/>
              </a:rPr>
              <a:t>The sample data is provided to us from our client database. It is hereby given to you for this exercise. In order to improve the selection of customers for the credit, the client wants some predictions that could help them in further investment and improvement in selection of customers.</a:t>
            </a:r>
          </a:p>
        </p:txBody>
      </p:sp>
    </p:spTree>
    <p:extLst>
      <p:ext uri="{BB962C8B-B14F-4D97-AF65-F5344CB8AC3E}">
        <p14:creationId xmlns:p14="http://schemas.microsoft.com/office/powerpoint/2010/main" val="423136548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876577"/>
          </a:xfrm>
        </p:spPr>
        <p:txBody>
          <a:bodyPr>
            <a:normAutofit/>
          </a:bodyPr>
          <a:lstStyle/>
          <a:p>
            <a:r>
              <a:rPr lang="en-US" dirty="0" smtClean="0">
                <a:latin typeface="Bookman Old Style" panose="02050604050505020204" pitchFamily="18" charset="0"/>
              </a:rPr>
              <a:t>Machine learning</a:t>
            </a:r>
            <a:endParaRPr lang="en-US" dirty="0">
              <a:latin typeface="Bookman Old Style" panose="02050604050505020204" pitchFamily="18" charset="0"/>
            </a:endParaRPr>
          </a:p>
        </p:txBody>
      </p:sp>
      <p:sp>
        <p:nvSpPr>
          <p:cNvPr id="9" name="Rectangle 8"/>
          <p:cNvSpPr/>
          <p:nvPr/>
        </p:nvSpPr>
        <p:spPr>
          <a:xfrm>
            <a:off x="1069847" y="5292003"/>
            <a:ext cx="10058401" cy="11049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dirty="0" smtClean="0">
                <a:solidFill>
                  <a:schemeClr val="tx1"/>
                </a:solidFill>
              </a:rPr>
              <a:t>These libraries had used for performing Machine Learning operation,</a:t>
            </a:r>
          </a:p>
          <a:p>
            <a:pPr marL="285750" indent="-285750">
              <a:buFont typeface="Wingdings" panose="05000000000000000000" pitchFamily="2" charset="2"/>
              <a:buChar char="Ø"/>
            </a:pPr>
            <a:r>
              <a:rPr lang="en-US" dirty="0" smtClean="0">
                <a:solidFill>
                  <a:schemeClr val="tx1"/>
                </a:solidFill>
              </a:rPr>
              <a:t> </a:t>
            </a:r>
            <a:r>
              <a:rPr lang="en-US" dirty="0" err="1" smtClean="0">
                <a:solidFill>
                  <a:schemeClr val="tx1"/>
                </a:solidFill>
              </a:rPr>
              <a:t>ML_Model</a:t>
            </a:r>
            <a:r>
              <a:rPr lang="en-US" dirty="0" smtClean="0">
                <a:solidFill>
                  <a:schemeClr val="tx1"/>
                </a:solidFill>
              </a:rPr>
              <a:t> function is created for smooth operation of machine learning</a:t>
            </a:r>
            <a:endParaRPr lang="en-US" dirty="0">
              <a:solidFill>
                <a:schemeClr val="tx1"/>
              </a:solidFill>
            </a:endParaRPr>
          </a:p>
        </p:txBody>
      </p:sp>
      <p:pic>
        <p:nvPicPr>
          <p:cNvPr id="5" name="Picture 4"/>
          <p:cNvPicPr>
            <a:picLocks noChangeAspect="1"/>
          </p:cNvPicPr>
          <p:nvPr/>
        </p:nvPicPr>
        <p:blipFill>
          <a:blip r:embed="rId2"/>
          <a:stretch>
            <a:fillRect/>
          </a:stretch>
        </p:blipFill>
        <p:spPr>
          <a:xfrm>
            <a:off x="1069846" y="1361208"/>
            <a:ext cx="10058402" cy="3731071"/>
          </a:xfrm>
          <a:prstGeom prst="rect">
            <a:avLst/>
          </a:prstGeom>
        </p:spPr>
      </p:pic>
    </p:spTree>
    <p:extLst>
      <p:ext uri="{BB962C8B-B14F-4D97-AF65-F5344CB8AC3E}">
        <p14:creationId xmlns:p14="http://schemas.microsoft.com/office/powerpoint/2010/main" val="119814695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876577"/>
          </a:xfrm>
        </p:spPr>
        <p:txBody>
          <a:bodyPr>
            <a:normAutofit/>
          </a:bodyPr>
          <a:lstStyle/>
          <a:p>
            <a:r>
              <a:rPr lang="en-US" dirty="0" smtClean="0">
                <a:latin typeface="Bookman Old Style" panose="02050604050505020204" pitchFamily="18" charset="0"/>
              </a:rPr>
              <a:t>Machine learning</a:t>
            </a:r>
            <a:endParaRPr lang="en-US" dirty="0">
              <a:latin typeface="Bookman Old Style" panose="02050604050505020204" pitchFamily="18" charset="0"/>
            </a:endParaRPr>
          </a:p>
        </p:txBody>
      </p:sp>
      <p:sp>
        <p:nvSpPr>
          <p:cNvPr id="9" name="Rectangle 8"/>
          <p:cNvSpPr/>
          <p:nvPr/>
        </p:nvSpPr>
        <p:spPr>
          <a:xfrm>
            <a:off x="7429500" y="1841777"/>
            <a:ext cx="3698748" cy="43421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dirty="0" err="1" smtClean="0">
                <a:solidFill>
                  <a:schemeClr val="tx1"/>
                </a:solidFill>
              </a:rPr>
              <a:t>ML_Model</a:t>
            </a:r>
            <a:r>
              <a:rPr lang="en-US" dirty="0" smtClean="0">
                <a:solidFill>
                  <a:schemeClr val="tx1"/>
                </a:solidFill>
              </a:rPr>
              <a:t> function is created for smooth operation of machine learning</a:t>
            </a:r>
          </a:p>
          <a:p>
            <a:pPr marL="285750" indent="-285750">
              <a:buFont typeface="Wingdings" panose="05000000000000000000" pitchFamily="2" charset="2"/>
              <a:buChar char="Ø"/>
            </a:pPr>
            <a:r>
              <a:rPr lang="en-US" dirty="0" smtClean="0">
                <a:solidFill>
                  <a:schemeClr val="tx1"/>
                </a:solidFill>
              </a:rPr>
              <a:t>Logistic </a:t>
            </a:r>
            <a:r>
              <a:rPr lang="en-US" dirty="0" smtClean="0">
                <a:solidFill>
                  <a:schemeClr val="tx1"/>
                </a:solidFill>
              </a:rPr>
              <a:t>Model performance</a:t>
            </a:r>
          </a:p>
          <a:p>
            <a:pPr marL="285750" indent="-285750">
              <a:buFont typeface="Wingdings" panose="05000000000000000000" pitchFamily="2" charset="2"/>
              <a:buChar char="Ø"/>
            </a:pPr>
            <a:r>
              <a:rPr lang="en-US" dirty="0" smtClean="0">
                <a:solidFill>
                  <a:schemeClr val="tx1"/>
                </a:solidFill>
              </a:rPr>
              <a:t>Accuracy of Training and testing are same, and cv score value is very close to accuracy of model </a:t>
            </a:r>
          </a:p>
          <a:p>
            <a:pPr marL="285750" indent="-285750">
              <a:buFont typeface="Wingdings" panose="05000000000000000000" pitchFamily="2" charset="2"/>
              <a:buChar char="Ø"/>
            </a:pPr>
            <a:r>
              <a:rPr lang="en-US" dirty="0" err="1" smtClean="0">
                <a:solidFill>
                  <a:schemeClr val="tx1"/>
                </a:solidFill>
              </a:rPr>
              <a:t>AUC_Score</a:t>
            </a:r>
            <a:r>
              <a:rPr lang="en-US" dirty="0" smtClean="0">
                <a:solidFill>
                  <a:schemeClr val="tx1"/>
                </a:solidFill>
              </a:rPr>
              <a:t> is also showing near value to accuracy </a:t>
            </a:r>
          </a:p>
          <a:p>
            <a:pPr marL="285750" indent="-285750">
              <a:buFont typeface="Wingdings" panose="05000000000000000000" pitchFamily="2" charset="2"/>
              <a:buChar char="Ø"/>
            </a:pPr>
            <a:endParaRPr lang="en-US" dirty="0">
              <a:solidFill>
                <a:schemeClr val="tx1"/>
              </a:solidFill>
            </a:endParaRPr>
          </a:p>
        </p:txBody>
      </p:sp>
      <p:pic>
        <p:nvPicPr>
          <p:cNvPr id="4" name="Picture 3"/>
          <p:cNvPicPr>
            <a:picLocks noChangeAspect="1"/>
          </p:cNvPicPr>
          <p:nvPr/>
        </p:nvPicPr>
        <p:blipFill>
          <a:blip r:embed="rId2"/>
          <a:stretch>
            <a:fillRect/>
          </a:stretch>
        </p:blipFill>
        <p:spPr>
          <a:xfrm>
            <a:off x="1069847" y="1181383"/>
            <a:ext cx="5610353" cy="5215520"/>
          </a:xfrm>
          <a:prstGeom prst="rect">
            <a:avLst/>
          </a:prstGeom>
        </p:spPr>
      </p:pic>
      <p:sp>
        <p:nvSpPr>
          <p:cNvPr id="7" name="Title 1"/>
          <p:cNvSpPr txBox="1">
            <a:spLocks/>
          </p:cNvSpPr>
          <p:nvPr/>
        </p:nvSpPr>
        <p:spPr>
          <a:xfrm>
            <a:off x="7429500" y="1361209"/>
            <a:ext cx="3698748" cy="472209"/>
          </a:xfrm>
          <a:prstGeom prst="rect">
            <a:avLst/>
          </a:prstGeom>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US" dirty="0" smtClean="0"/>
              <a:t>Logistic Model</a:t>
            </a:r>
            <a:endParaRPr lang="en-US" dirty="0"/>
          </a:p>
        </p:txBody>
      </p:sp>
    </p:spTree>
    <p:extLst>
      <p:ext uri="{BB962C8B-B14F-4D97-AF65-F5344CB8AC3E}">
        <p14:creationId xmlns:p14="http://schemas.microsoft.com/office/powerpoint/2010/main" val="134200428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163510" y="5467015"/>
            <a:ext cx="9682290" cy="9434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dirty="0" smtClean="0">
                <a:solidFill>
                  <a:schemeClr val="tx1"/>
                </a:solidFill>
                <a:latin typeface="Bookman Old Style" pitchFamily="18" charset="0"/>
              </a:rPr>
              <a:t>This model is also performing well as it is giving almost same value for CV score and accuracy of model.</a:t>
            </a:r>
            <a:endParaRPr lang="en-US" dirty="0">
              <a:solidFill>
                <a:schemeClr val="tx1"/>
              </a:solidFill>
              <a:latin typeface="Bookman Old Style" pitchFamily="18" charset="0"/>
            </a:endParaRPr>
          </a:p>
        </p:txBody>
      </p:sp>
      <p:sp>
        <p:nvSpPr>
          <p:cNvPr id="7" name="Title 1"/>
          <p:cNvSpPr txBox="1">
            <a:spLocks/>
          </p:cNvSpPr>
          <p:nvPr/>
        </p:nvSpPr>
        <p:spPr>
          <a:xfrm>
            <a:off x="1739900" y="295707"/>
            <a:ext cx="9105900" cy="567893"/>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US" dirty="0" err="1" smtClean="0">
                <a:latin typeface="Bookman Old Style" panose="02050604050505020204" pitchFamily="18" charset="0"/>
              </a:rPr>
              <a:t>AdaBoostClassifier</a:t>
            </a:r>
            <a:r>
              <a:rPr lang="en-US" dirty="0" smtClean="0">
                <a:latin typeface="Bookman Old Style" panose="02050604050505020204" pitchFamily="18" charset="0"/>
              </a:rPr>
              <a:t> Model</a:t>
            </a:r>
            <a:endParaRPr lang="en-US" dirty="0">
              <a:latin typeface="Bookman Old Style" panose="02050604050505020204" pitchFamily="18" charset="0"/>
            </a:endParaRPr>
          </a:p>
        </p:txBody>
      </p:sp>
      <p:pic>
        <p:nvPicPr>
          <p:cNvPr id="5" name="Picture 4"/>
          <p:cNvPicPr>
            <a:picLocks noChangeAspect="1"/>
          </p:cNvPicPr>
          <p:nvPr/>
        </p:nvPicPr>
        <p:blipFill>
          <a:blip r:embed="rId3"/>
          <a:stretch>
            <a:fillRect/>
          </a:stretch>
        </p:blipFill>
        <p:spPr>
          <a:xfrm>
            <a:off x="1163510" y="977900"/>
            <a:ext cx="9793288" cy="4457700"/>
          </a:xfrm>
          <a:prstGeom prst="rect">
            <a:avLst/>
          </a:prstGeom>
        </p:spPr>
      </p:pic>
    </p:spTree>
    <p:extLst>
      <p:ext uri="{BB962C8B-B14F-4D97-AF65-F5344CB8AC3E}">
        <p14:creationId xmlns:p14="http://schemas.microsoft.com/office/powerpoint/2010/main" val="182273348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163510" y="5481051"/>
            <a:ext cx="9682290" cy="83312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dirty="0" smtClean="0">
                <a:solidFill>
                  <a:schemeClr val="tx1"/>
                </a:solidFill>
                <a:latin typeface="Bookman Old Style" pitchFamily="18" charset="0"/>
              </a:rPr>
              <a:t>This model is giving highest accuracy but showing difference between accuracy of train and test dataset.</a:t>
            </a:r>
            <a:endParaRPr lang="en-US" dirty="0">
              <a:solidFill>
                <a:schemeClr val="tx1"/>
              </a:solidFill>
              <a:latin typeface="Bookman Old Style" pitchFamily="18" charset="0"/>
            </a:endParaRPr>
          </a:p>
        </p:txBody>
      </p:sp>
      <p:sp>
        <p:nvSpPr>
          <p:cNvPr id="7" name="Title 1"/>
          <p:cNvSpPr txBox="1">
            <a:spLocks/>
          </p:cNvSpPr>
          <p:nvPr/>
        </p:nvSpPr>
        <p:spPr>
          <a:xfrm>
            <a:off x="1739900" y="295707"/>
            <a:ext cx="9105900" cy="567893"/>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US" dirty="0" err="1" smtClean="0">
                <a:latin typeface="Bookman Old Style" panose="02050604050505020204" pitchFamily="18" charset="0"/>
              </a:rPr>
              <a:t>DecisionTreeClassifier</a:t>
            </a:r>
            <a:endParaRPr lang="en-US" dirty="0">
              <a:latin typeface="Bookman Old Style" panose="02050604050505020204" pitchFamily="18" charset="0"/>
            </a:endParaRPr>
          </a:p>
        </p:txBody>
      </p:sp>
      <p:pic>
        <p:nvPicPr>
          <p:cNvPr id="2" name="Picture 1"/>
          <p:cNvPicPr>
            <a:picLocks noChangeAspect="1"/>
          </p:cNvPicPr>
          <p:nvPr/>
        </p:nvPicPr>
        <p:blipFill>
          <a:blip r:embed="rId3"/>
          <a:stretch>
            <a:fillRect/>
          </a:stretch>
        </p:blipFill>
        <p:spPr>
          <a:xfrm>
            <a:off x="1163510" y="1057274"/>
            <a:ext cx="9682290" cy="4327525"/>
          </a:xfrm>
          <a:prstGeom prst="rect">
            <a:avLst/>
          </a:prstGeom>
        </p:spPr>
      </p:pic>
    </p:spTree>
    <p:extLst>
      <p:ext uri="{BB962C8B-B14F-4D97-AF65-F5344CB8AC3E}">
        <p14:creationId xmlns:p14="http://schemas.microsoft.com/office/powerpoint/2010/main" val="340524384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163510" y="5517147"/>
            <a:ext cx="9682290" cy="7392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dirty="0" smtClean="0">
                <a:solidFill>
                  <a:schemeClr val="tx1"/>
                </a:solidFill>
                <a:latin typeface="Bookman Old Style" pitchFamily="18" charset="0"/>
              </a:rPr>
              <a:t>This model is giving second highest value of accuracy and having almost same value of cv and model accuracy.</a:t>
            </a:r>
          </a:p>
        </p:txBody>
      </p:sp>
      <p:sp>
        <p:nvSpPr>
          <p:cNvPr id="7" name="Title 1"/>
          <p:cNvSpPr txBox="1">
            <a:spLocks/>
          </p:cNvSpPr>
          <p:nvPr/>
        </p:nvSpPr>
        <p:spPr>
          <a:xfrm>
            <a:off x="1739900" y="295707"/>
            <a:ext cx="9105900" cy="567893"/>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US" dirty="0" err="1" smtClean="0">
                <a:latin typeface="Bookman Old Style" panose="02050604050505020204" pitchFamily="18" charset="0"/>
              </a:rPr>
              <a:t>GradientBoostingClassifier</a:t>
            </a:r>
            <a:endParaRPr lang="en-US" dirty="0">
              <a:latin typeface="Bookman Old Style" panose="02050604050505020204" pitchFamily="18" charset="0"/>
            </a:endParaRPr>
          </a:p>
        </p:txBody>
      </p:sp>
      <p:pic>
        <p:nvPicPr>
          <p:cNvPr id="3" name="Picture 2"/>
          <p:cNvPicPr>
            <a:picLocks noChangeAspect="1"/>
          </p:cNvPicPr>
          <p:nvPr/>
        </p:nvPicPr>
        <p:blipFill>
          <a:blip r:embed="rId3"/>
          <a:stretch>
            <a:fillRect/>
          </a:stretch>
        </p:blipFill>
        <p:spPr>
          <a:xfrm>
            <a:off x="1163510" y="1143000"/>
            <a:ext cx="9682289" cy="4243387"/>
          </a:xfrm>
          <a:prstGeom prst="rect">
            <a:avLst/>
          </a:prstGeom>
        </p:spPr>
      </p:pic>
    </p:spTree>
    <p:extLst>
      <p:ext uri="{BB962C8B-B14F-4D97-AF65-F5344CB8AC3E}">
        <p14:creationId xmlns:p14="http://schemas.microsoft.com/office/powerpoint/2010/main" val="186188906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876577"/>
          </a:xfrm>
        </p:spPr>
        <p:txBody>
          <a:bodyPr>
            <a:normAutofit/>
          </a:bodyPr>
          <a:lstStyle/>
          <a:p>
            <a:r>
              <a:rPr lang="en-US" sz="2800" dirty="0" smtClean="0">
                <a:latin typeface="Bookman Old Style" panose="02050604050505020204" pitchFamily="18" charset="0"/>
              </a:rPr>
              <a:t>Ensemble Technique of </a:t>
            </a:r>
            <a:r>
              <a:rPr lang="en-US" sz="2800" dirty="0" err="1" smtClean="0">
                <a:latin typeface="Bookman Old Style" panose="02050604050505020204" pitchFamily="18" charset="0"/>
              </a:rPr>
              <a:t>GradientboostingClassifier</a:t>
            </a:r>
            <a:endParaRPr lang="en-US" sz="2800" dirty="0">
              <a:latin typeface="Bookman Old Style" panose="02050604050505020204" pitchFamily="18" charset="0"/>
            </a:endParaRPr>
          </a:p>
        </p:txBody>
      </p:sp>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sp>
        <p:nvSpPr>
          <p:cNvPr id="6" name="Rectangle 5"/>
          <p:cNvSpPr/>
          <p:nvPr/>
        </p:nvSpPr>
        <p:spPr>
          <a:xfrm>
            <a:off x="1069848" y="1418936"/>
            <a:ext cx="9682290" cy="18449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dirty="0" smtClean="0">
                <a:solidFill>
                  <a:schemeClr val="tx1"/>
                </a:solidFill>
                <a:latin typeface="Bookman Old Style" pitchFamily="18" charset="0"/>
              </a:rPr>
              <a:t>As in above output, we can see, </a:t>
            </a:r>
            <a:r>
              <a:rPr lang="en-US" dirty="0" err="1" smtClean="0">
                <a:solidFill>
                  <a:schemeClr val="tx1"/>
                </a:solidFill>
                <a:latin typeface="Bookman Old Style" pitchFamily="18" charset="0"/>
              </a:rPr>
              <a:t>GradientBoostingClassifier</a:t>
            </a:r>
            <a:r>
              <a:rPr lang="en-US" dirty="0" smtClean="0">
                <a:solidFill>
                  <a:schemeClr val="tx1"/>
                </a:solidFill>
                <a:latin typeface="Bookman Old Style" pitchFamily="18" charset="0"/>
              </a:rPr>
              <a:t> is performing best as compare to other ML model, </a:t>
            </a:r>
          </a:p>
          <a:p>
            <a:pPr marL="285750" indent="-285750">
              <a:buFont typeface="Wingdings" panose="05000000000000000000" pitchFamily="2" charset="2"/>
              <a:buChar char="Ø"/>
            </a:pPr>
            <a:r>
              <a:rPr lang="en-US" dirty="0" smtClean="0">
                <a:solidFill>
                  <a:schemeClr val="tx1"/>
                </a:solidFill>
                <a:latin typeface="Bookman Old Style" pitchFamily="18" charset="0"/>
              </a:rPr>
              <a:t>Its cv value is also very close to accuracy of model, and it is also giving AUC-ROC Score 0.90</a:t>
            </a:r>
          </a:p>
          <a:p>
            <a:pPr marL="285750" indent="-285750">
              <a:buFont typeface="Wingdings" panose="05000000000000000000" pitchFamily="2" charset="2"/>
              <a:buChar char="Ø"/>
            </a:pPr>
            <a:r>
              <a:rPr lang="en-US" dirty="0" smtClean="0">
                <a:solidFill>
                  <a:schemeClr val="tx1"/>
                </a:solidFill>
                <a:latin typeface="Bookman Old Style" pitchFamily="18" charset="0"/>
              </a:rPr>
              <a:t>Hence we will apply hyper parameter tuning for </a:t>
            </a:r>
            <a:r>
              <a:rPr lang="en-US" dirty="0" err="1" smtClean="0">
                <a:solidFill>
                  <a:schemeClr val="tx1"/>
                </a:solidFill>
                <a:latin typeface="Bookman Old Style" pitchFamily="18" charset="0"/>
              </a:rPr>
              <a:t>GradientBoostClassifier</a:t>
            </a:r>
            <a:r>
              <a:rPr lang="en-US" dirty="0" smtClean="0">
                <a:solidFill>
                  <a:schemeClr val="tx1"/>
                </a:solidFill>
                <a:latin typeface="Bookman Old Style" pitchFamily="18" charset="0"/>
              </a:rPr>
              <a:t> to increase the accuracy of model</a:t>
            </a:r>
          </a:p>
          <a:p>
            <a:pPr marL="285750" indent="-285750">
              <a:buFont typeface="Wingdings" panose="05000000000000000000" pitchFamily="2" charset="2"/>
              <a:buChar char="Ø"/>
            </a:pPr>
            <a:endParaRPr lang="en-US" dirty="0">
              <a:solidFill>
                <a:schemeClr val="tx1"/>
              </a:solidFill>
              <a:latin typeface="Bookman Old Style" pitchFamily="18" charset="0"/>
            </a:endParaRPr>
          </a:p>
        </p:txBody>
      </p:sp>
      <p:pic>
        <p:nvPicPr>
          <p:cNvPr id="7" name="Picture 6"/>
          <p:cNvPicPr>
            <a:picLocks noChangeAspect="1"/>
          </p:cNvPicPr>
          <p:nvPr/>
        </p:nvPicPr>
        <p:blipFill>
          <a:blip r:embed="rId2"/>
          <a:stretch>
            <a:fillRect/>
          </a:stretch>
        </p:blipFill>
        <p:spPr>
          <a:xfrm>
            <a:off x="1069848" y="3330863"/>
            <a:ext cx="9682290" cy="2981037"/>
          </a:xfrm>
          <a:prstGeom prst="rect">
            <a:avLst/>
          </a:prstGeom>
        </p:spPr>
      </p:pic>
    </p:spTree>
    <p:extLst>
      <p:ext uri="{BB962C8B-B14F-4D97-AF65-F5344CB8AC3E}">
        <p14:creationId xmlns:p14="http://schemas.microsoft.com/office/powerpoint/2010/main" val="130758016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876577"/>
          </a:xfrm>
        </p:spPr>
        <p:txBody>
          <a:bodyPr>
            <a:normAutofit/>
          </a:bodyPr>
          <a:lstStyle/>
          <a:p>
            <a:r>
              <a:rPr lang="en-US" sz="2800" dirty="0" smtClean="0">
                <a:latin typeface="Bookman Old Style" panose="02050604050505020204" pitchFamily="18" charset="0"/>
              </a:rPr>
              <a:t>Ensemble Technique of </a:t>
            </a:r>
            <a:r>
              <a:rPr lang="en-US" sz="2800" dirty="0" err="1" smtClean="0">
                <a:latin typeface="Bookman Old Style" panose="02050604050505020204" pitchFamily="18" charset="0"/>
              </a:rPr>
              <a:t>GradientboostingClassifier</a:t>
            </a:r>
            <a:endParaRPr lang="en-US" sz="2800" dirty="0">
              <a:latin typeface="Bookman Old Style" panose="02050604050505020204" pitchFamily="18" charset="0"/>
            </a:endParaRPr>
          </a:p>
        </p:txBody>
      </p:sp>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pic>
        <p:nvPicPr>
          <p:cNvPr id="4" name="Picture 3"/>
          <p:cNvPicPr>
            <a:picLocks noChangeAspect="1"/>
          </p:cNvPicPr>
          <p:nvPr/>
        </p:nvPicPr>
        <p:blipFill>
          <a:blip r:embed="rId2"/>
          <a:stretch>
            <a:fillRect/>
          </a:stretch>
        </p:blipFill>
        <p:spPr>
          <a:xfrm>
            <a:off x="1069848" y="1361209"/>
            <a:ext cx="10058399" cy="4810991"/>
          </a:xfrm>
          <a:prstGeom prst="rect">
            <a:avLst/>
          </a:prstGeom>
        </p:spPr>
      </p:pic>
    </p:spTree>
    <p:extLst>
      <p:ext uri="{BB962C8B-B14F-4D97-AF65-F5344CB8AC3E}">
        <p14:creationId xmlns:p14="http://schemas.microsoft.com/office/powerpoint/2010/main" val="250767495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pic>
        <p:nvPicPr>
          <p:cNvPr id="5" name="Picture 4"/>
          <p:cNvPicPr>
            <a:picLocks noChangeAspect="1"/>
          </p:cNvPicPr>
          <p:nvPr/>
        </p:nvPicPr>
        <p:blipFill>
          <a:blip r:embed="rId2"/>
          <a:stretch>
            <a:fillRect/>
          </a:stretch>
        </p:blipFill>
        <p:spPr>
          <a:xfrm>
            <a:off x="881793" y="370536"/>
            <a:ext cx="10058400" cy="4201464"/>
          </a:xfrm>
          <a:prstGeom prst="rect">
            <a:avLst/>
          </a:prstGeom>
        </p:spPr>
      </p:pic>
      <p:sp>
        <p:nvSpPr>
          <p:cNvPr id="7" name="Rectangle 6"/>
          <p:cNvSpPr/>
          <p:nvPr/>
        </p:nvSpPr>
        <p:spPr>
          <a:xfrm>
            <a:off x="881793" y="4908884"/>
            <a:ext cx="10058399" cy="14411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dirty="0" smtClean="0">
                <a:solidFill>
                  <a:schemeClr val="tx1"/>
                </a:solidFill>
                <a:latin typeface="Bookman Old Style" pitchFamily="18" charset="0"/>
              </a:rPr>
              <a:t>As we can after applying this hyper parameter tuning cv score is increase by some narrow change.</a:t>
            </a:r>
          </a:p>
          <a:p>
            <a:pPr marL="285750" indent="-285750">
              <a:buFont typeface="Wingdings" panose="05000000000000000000" pitchFamily="2" charset="2"/>
              <a:buChar char="Ø"/>
            </a:pPr>
            <a:r>
              <a:rPr lang="en-US" dirty="0" smtClean="0">
                <a:solidFill>
                  <a:schemeClr val="tx1"/>
                </a:solidFill>
                <a:latin typeface="Bookman Old Style" pitchFamily="18" charset="0"/>
              </a:rPr>
              <a:t>therefore, Gradient Boost with no parameter is giving more good result as compare to after applying ensemble</a:t>
            </a:r>
            <a:endParaRPr lang="en-US" dirty="0">
              <a:solidFill>
                <a:schemeClr val="tx1"/>
              </a:solidFill>
              <a:latin typeface="Bookman Old Style" pitchFamily="18" charset="0"/>
            </a:endParaRPr>
          </a:p>
        </p:txBody>
      </p:sp>
    </p:spTree>
    <p:extLst>
      <p:ext uri="{BB962C8B-B14F-4D97-AF65-F5344CB8AC3E}">
        <p14:creationId xmlns:p14="http://schemas.microsoft.com/office/powerpoint/2010/main" val="40606030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163510" y="5295901"/>
            <a:ext cx="9910890" cy="11049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dirty="0" smtClean="0">
                <a:solidFill>
                  <a:schemeClr val="tx1"/>
                </a:solidFill>
                <a:latin typeface="Bookman Old Style" pitchFamily="18" charset="0"/>
              </a:rPr>
              <a:t>As per operation, found that </a:t>
            </a:r>
            <a:r>
              <a:rPr lang="en-US" dirty="0" err="1" smtClean="0">
                <a:solidFill>
                  <a:schemeClr val="tx1"/>
                </a:solidFill>
                <a:latin typeface="Bookman Old Style" pitchFamily="18" charset="0"/>
              </a:rPr>
              <a:t>GradientBoosting</a:t>
            </a:r>
            <a:r>
              <a:rPr lang="en-US" dirty="0" smtClean="0">
                <a:solidFill>
                  <a:schemeClr val="tx1"/>
                </a:solidFill>
                <a:latin typeface="Bookman Old Style" pitchFamily="18" charset="0"/>
              </a:rPr>
              <a:t> model is giving best result as compare to other applied models, hence this model finalize as final model</a:t>
            </a:r>
          </a:p>
          <a:p>
            <a:pPr marL="285750" indent="-285750">
              <a:buFont typeface="Wingdings" panose="05000000000000000000" pitchFamily="2" charset="2"/>
              <a:buChar char="Ø"/>
            </a:pPr>
            <a:r>
              <a:rPr lang="en-US" dirty="0" smtClean="0">
                <a:solidFill>
                  <a:schemeClr val="tx1"/>
                </a:solidFill>
                <a:latin typeface="Bookman Old Style" pitchFamily="18" charset="0"/>
              </a:rPr>
              <a:t>This is also giving good result we can see in above output</a:t>
            </a:r>
            <a:endParaRPr lang="en-US" dirty="0">
              <a:solidFill>
                <a:schemeClr val="tx1"/>
              </a:solidFill>
              <a:latin typeface="Bookman Old Style" pitchFamily="18" charset="0"/>
            </a:endParaRPr>
          </a:p>
        </p:txBody>
      </p:sp>
      <p:sp>
        <p:nvSpPr>
          <p:cNvPr id="7" name="Title 1"/>
          <p:cNvSpPr txBox="1">
            <a:spLocks/>
          </p:cNvSpPr>
          <p:nvPr/>
        </p:nvSpPr>
        <p:spPr>
          <a:xfrm>
            <a:off x="1739900" y="295707"/>
            <a:ext cx="9105900" cy="720293"/>
          </a:xfrm>
          <a:prstGeom prst="rect">
            <a:avLst/>
          </a:prstGeom>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US" dirty="0" smtClean="0">
                <a:latin typeface="Bookman Old Style" panose="02050604050505020204" pitchFamily="18" charset="0"/>
              </a:rPr>
              <a:t>Final Model (</a:t>
            </a:r>
            <a:r>
              <a:rPr lang="en-US" dirty="0" err="1" smtClean="0">
                <a:latin typeface="Bookman Old Style" panose="02050604050505020204" pitchFamily="18" charset="0"/>
              </a:rPr>
              <a:t>GradienTboosting</a:t>
            </a:r>
            <a:r>
              <a:rPr lang="en-US" dirty="0" smtClean="0">
                <a:latin typeface="Bookman Old Style" panose="02050604050505020204" pitchFamily="18" charset="0"/>
              </a:rPr>
              <a:t>)</a:t>
            </a:r>
            <a:endParaRPr lang="en-US" dirty="0">
              <a:latin typeface="Bookman Old Style" panose="02050604050505020204" pitchFamily="18" charset="0"/>
            </a:endParaRPr>
          </a:p>
        </p:txBody>
      </p:sp>
      <p:pic>
        <p:nvPicPr>
          <p:cNvPr id="2" name="Picture 1"/>
          <p:cNvPicPr>
            <a:picLocks noChangeAspect="1"/>
          </p:cNvPicPr>
          <p:nvPr/>
        </p:nvPicPr>
        <p:blipFill>
          <a:blip r:embed="rId3"/>
          <a:stretch>
            <a:fillRect/>
          </a:stretch>
        </p:blipFill>
        <p:spPr>
          <a:xfrm>
            <a:off x="1163510" y="1155701"/>
            <a:ext cx="9910890" cy="4140199"/>
          </a:xfrm>
          <a:prstGeom prst="rect">
            <a:avLst/>
          </a:prstGeom>
        </p:spPr>
      </p:pic>
    </p:spTree>
    <p:extLst>
      <p:ext uri="{BB962C8B-B14F-4D97-AF65-F5344CB8AC3E}">
        <p14:creationId xmlns:p14="http://schemas.microsoft.com/office/powerpoint/2010/main" val="374837074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7734300" y="1790300"/>
            <a:ext cx="3479800" cy="35805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dirty="0">
                <a:solidFill>
                  <a:schemeClr val="tx1"/>
                </a:solidFill>
              </a:rPr>
              <a:t>M</a:t>
            </a:r>
            <a:r>
              <a:rPr lang="en-US" dirty="0" smtClean="0">
                <a:solidFill>
                  <a:schemeClr val="tx1"/>
                </a:solidFill>
              </a:rPr>
              <a:t>odel is giving AUC_ROC value of 0.90</a:t>
            </a:r>
          </a:p>
          <a:p>
            <a:pPr marL="285750" indent="-285750">
              <a:buFont typeface="Wingdings" panose="05000000000000000000" pitchFamily="2" charset="2"/>
              <a:buChar char="Ø"/>
            </a:pPr>
            <a:r>
              <a:rPr lang="en-US" dirty="0" smtClean="0">
                <a:solidFill>
                  <a:schemeClr val="tx1"/>
                </a:solidFill>
              </a:rPr>
              <a:t>As value is 0.90 therefore, curve is not full sharp</a:t>
            </a:r>
          </a:p>
          <a:p>
            <a:pPr marL="285750" indent="-285750">
              <a:buFont typeface="Wingdings" panose="05000000000000000000" pitchFamily="2" charset="2"/>
              <a:buChar char="Ø"/>
            </a:pPr>
            <a:r>
              <a:rPr lang="en-US" dirty="0" smtClean="0">
                <a:solidFill>
                  <a:schemeClr val="tx1"/>
                </a:solidFill>
              </a:rPr>
              <a:t>Area which is covered under the shape is actually a accuracy rate</a:t>
            </a:r>
          </a:p>
          <a:p>
            <a:pPr marL="285750" indent="-285750">
              <a:buFont typeface="Wingdings" panose="05000000000000000000" pitchFamily="2" charset="2"/>
              <a:buChar char="Ø"/>
            </a:pPr>
            <a:r>
              <a:rPr lang="en-US" dirty="0" smtClean="0">
                <a:solidFill>
                  <a:schemeClr val="tx1"/>
                </a:solidFill>
              </a:rPr>
              <a:t>This model is having almost same value of AUC_ROC and CV</a:t>
            </a:r>
            <a:endParaRPr lang="en-US" dirty="0">
              <a:solidFill>
                <a:schemeClr val="tx1"/>
              </a:solidFill>
            </a:endParaRPr>
          </a:p>
        </p:txBody>
      </p:sp>
      <p:sp>
        <p:nvSpPr>
          <p:cNvPr id="7" name="Title 1"/>
          <p:cNvSpPr txBox="1">
            <a:spLocks/>
          </p:cNvSpPr>
          <p:nvPr/>
        </p:nvSpPr>
        <p:spPr>
          <a:xfrm>
            <a:off x="1739900" y="295707"/>
            <a:ext cx="9105900" cy="720293"/>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US" dirty="0" smtClean="0">
                <a:latin typeface="Bookman Old Style" panose="02050604050505020204" pitchFamily="18" charset="0"/>
              </a:rPr>
              <a:t>AUC-ROC Curve </a:t>
            </a:r>
            <a:endParaRPr lang="en-US" dirty="0">
              <a:latin typeface="Bookman Old Style" panose="020506040505050202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7368" y="1359120"/>
            <a:ext cx="6415332" cy="4660680"/>
          </a:xfrm>
          <a:prstGeom prst="rect">
            <a:avLst/>
          </a:prstGeom>
        </p:spPr>
      </p:pic>
    </p:spTree>
    <p:extLst>
      <p:ext uri="{BB962C8B-B14F-4D97-AF65-F5344CB8AC3E}">
        <p14:creationId xmlns:p14="http://schemas.microsoft.com/office/powerpoint/2010/main" val="15494416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259773"/>
            <a:ext cx="10058400" cy="904009"/>
          </a:xfrm>
        </p:spPr>
        <p:txBody>
          <a:bodyPr/>
          <a:lstStyle/>
          <a:p>
            <a:r>
              <a:rPr lang="en-US" dirty="0" smtClean="0">
                <a:latin typeface="Bookman Old Style" panose="02050604050505020204" pitchFamily="18" charset="0"/>
              </a:rPr>
              <a:t>Features overview</a:t>
            </a:r>
            <a:endParaRPr lang="en-US" dirty="0">
              <a:latin typeface="Bookman Old Style" panose="02050604050505020204" pitchFamily="18" charset="0"/>
            </a:endParaRPr>
          </a:p>
        </p:txBody>
      </p:sp>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pic>
        <p:nvPicPr>
          <p:cNvPr id="4" name="Picture 3"/>
          <p:cNvPicPr>
            <a:picLocks noChangeAspect="1"/>
          </p:cNvPicPr>
          <p:nvPr/>
        </p:nvPicPr>
        <p:blipFill>
          <a:blip r:embed="rId2"/>
          <a:stretch>
            <a:fillRect/>
          </a:stretch>
        </p:blipFill>
        <p:spPr>
          <a:xfrm>
            <a:off x="922210" y="1385888"/>
            <a:ext cx="10353675" cy="4786312"/>
          </a:xfrm>
          <a:prstGeom prst="rect">
            <a:avLst/>
          </a:prstGeom>
        </p:spPr>
      </p:pic>
    </p:spTree>
    <p:extLst>
      <p:ext uri="{BB962C8B-B14F-4D97-AF65-F5344CB8AC3E}">
        <p14:creationId xmlns:p14="http://schemas.microsoft.com/office/powerpoint/2010/main" val="299251990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7734300" y="1359121"/>
            <a:ext cx="3479800" cy="466067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dirty="0" smtClean="0">
                <a:solidFill>
                  <a:schemeClr val="tx1"/>
                </a:solidFill>
              </a:rPr>
              <a:t>Deployed model by using pickle library of python</a:t>
            </a:r>
          </a:p>
          <a:p>
            <a:pPr marL="285750" indent="-285750">
              <a:buFont typeface="Wingdings" panose="05000000000000000000" pitchFamily="2" charset="2"/>
              <a:buChar char="Ø"/>
            </a:pPr>
            <a:endParaRPr lang="en-US" dirty="0">
              <a:solidFill>
                <a:schemeClr val="tx1"/>
              </a:solidFill>
            </a:endParaRPr>
          </a:p>
          <a:p>
            <a:pPr marL="285750" indent="-285750">
              <a:buFont typeface="Wingdings" panose="05000000000000000000" pitchFamily="2" charset="2"/>
              <a:buChar char="Ø"/>
            </a:pPr>
            <a:r>
              <a:rPr lang="en-US" dirty="0" smtClean="0">
                <a:solidFill>
                  <a:schemeClr val="tx1"/>
                </a:solidFill>
              </a:rPr>
              <a:t>After deploying the model same model imported and checked accuracy of that same model and found model is giving 0.90 accuracy as previous. </a:t>
            </a:r>
          </a:p>
          <a:p>
            <a:pPr marL="285750" indent="-285750">
              <a:buFont typeface="Wingdings" panose="05000000000000000000" pitchFamily="2" charset="2"/>
              <a:buChar char="Ø"/>
            </a:pPr>
            <a:endParaRPr lang="en-US" dirty="0" smtClean="0">
              <a:solidFill>
                <a:schemeClr val="tx1"/>
              </a:solidFill>
            </a:endParaRPr>
          </a:p>
          <a:p>
            <a:pPr marL="285750" indent="-285750">
              <a:buFont typeface="Wingdings" panose="05000000000000000000" pitchFamily="2" charset="2"/>
              <a:buChar char="Ø"/>
            </a:pPr>
            <a:r>
              <a:rPr lang="en-US" dirty="0" smtClean="0">
                <a:solidFill>
                  <a:schemeClr val="tx1"/>
                </a:solidFill>
              </a:rPr>
              <a:t>Means deploy process is successfully executed </a:t>
            </a:r>
          </a:p>
        </p:txBody>
      </p:sp>
      <p:sp>
        <p:nvSpPr>
          <p:cNvPr id="7" name="Title 1"/>
          <p:cNvSpPr txBox="1">
            <a:spLocks/>
          </p:cNvSpPr>
          <p:nvPr/>
        </p:nvSpPr>
        <p:spPr>
          <a:xfrm>
            <a:off x="1739900" y="295707"/>
            <a:ext cx="9105900" cy="720293"/>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US" dirty="0" smtClean="0"/>
              <a:t>Deploy and load model</a:t>
            </a:r>
            <a:endParaRPr lang="en-US" dirty="0"/>
          </a:p>
        </p:txBody>
      </p:sp>
      <p:pic>
        <p:nvPicPr>
          <p:cNvPr id="2" name="Picture 1"/>
          <p:cNvPicPr>
            <a:picLocks noChangeAspect="1"/>
          </p:cNvPicPr>
          <p:nvPr/>
        </p:nvPicPr>
        <p:blipFill>
          <a:blip r:embed="rId3"/>
          <a:stretch>
            <a:fillRect/>
          </a:stretch>
        </p:blipFill>
        <p:spPr>
          <a:xfrm>
            <a:off x="1625600" y="1166813"/>
            <a:ext cx="5943600" cy="4954588"/>
          </a:xfrm>
          <a:prstGeom prst="rect">
            <a:avLst/>
          </a:prstGeom>
        </p:spPr>
      </p:pic>
    </p:spTree>
    <p:extLst>
      <p:ext uri="{BB962C8B-B14F-4D97-AF65-F5344CB8AC3E}">
        <p14:creationId xmlns:p14="http://schemas.microsoft.com/office/powerpoint/2010/main" val="11921243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739900" y="295707"/>
            <a:ext cx="9105900" cy="720293"/>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US" dirty="0" smtClean="0">
                <a:latin typeface="Bookman Old Style" panose="02050604050505020204" pitchFamily="18" charset="0"/>
              </a:rPr>
              <a:t>Conclusion</a:t>
            </a:r>
            <a:endParaRPr lang="en-US" dirty="0">
              <a:latin typeface="Bookman Old Style" panose="02050604050505020204" pitchFamily="18" charset="0"/>
            </a:endParaRPr>
          </a:p>
        </p:txBody>
      </p:sp>
      <p:pic>
        <p:nvPicPr>
          <p:cNvPr id="3" name="Picture 2"/>
          <p:cNvPicPr>
            <a:picLocks noChangeAspect="1"/>
          </p:cNvPicPr>
          <p:nvPr/>
        </p:nvPicPr>
        <p:blipFill>
          <a:blip r:embed="rId3"/>
          <a:stretch>
            <a:fillRect/>
          </a:stretch>
        </p:blipFill>
        <p:spPr>
          <a:xfrm>
            <a:off x="1629242" y="1016000"/>
            <a:ext cx="9216558" cy="3584876"/>
          </a:xfrm>
          <a:prstGeom prst="rect">
            <a:avLst/>
          </a:prstGeom>
        </p:spPr>
      </p:pic>
      <p:sp>
        <p:nvSpPr>
          <p:cNvPr id="4" name="Rectangle 3"/>
          <p:cNvSpPr/>
          <p:nvPr/>
        </p:nvSpPr>
        <p:spPr>
          <a:xfrm>
            <a:off x="1629242" y="4899258"/>
            <a:ext cx="9474200" cy="11205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dirty="0" smtClean="0">
                <a:solidFill>
                  <a:schemeClr val="tx1"/>
                </a:solidFill>
              </a:rPr>
              <a:t>Comparing some value of actual dataset with predicted value by model</a:t>
            </a:r>
            <a:endParaRPr lang="en-US" dirty="0">
              <a:solidFill>
                <a:schemeClr val="tx1"/>
              </a:solidFill>
            </a:endParaRPr>
          </a:p>
        </p:txBody>
      </p:sp>
    </p:spTree>
    <p:extLst>
      <p:ext uri="{BB962C8B-B14F-4D97-AF65-F5344CB8AC3E}">
        <p14:creationId xmlns:p14="http://schemas.microsoft.com/office/powerpoint/2010/main" val="258909485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ookman Old Style" panose="02050604050505020204" pitchFamily="18" charset="0"/>
              </a:rPr>
              <a:t>Thanks you </a:t>
            </a:r>
            <a:endParaRPr lang="en-US" dirty="0">
              <a:latin typeface="Bookman Old Style" panose="02050604050505020204" pitchFamily="18" charset="0"/>
            </a:endParaRPr>
          </a:p>
        </p:txBody>
      </p:sp>
    </p:spTree>
    <p:extLst>
      <p:ext uri="{BB962C8B-B14F-4D97-AF65-F5344CB8AC3E}">
        <p14:creationId xmlns:p14="http://schemas.microsoft.com/office/powerpoint/2010/main" val="10411695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pic>
        <p:nvPicPr>
          <p:cNvPr id="6" name="Picture 5"/>
          <p:cNvPicPr>
            <a:picLocks noChangeAspect="1"/>
          </p:cNvPicPr>
          <p:nvPr/>
        </p:nvPicPr>
        <p:blipFill>
          <a:blip r:embed="rId2"/>
          <a:stretch>
            <a:fillRect/>
          </a:stretch>
        </p:blipFill>
        <p:spPr>
          <a:xfrm>
            <a:off x="859626" y="820880"/>
            <a:ext cx="10268622" cy="5351320"/>
          </a:xfrm>
          <a:prstGeom prst="rect">
            <a:avLst/>
          </a:prstGeom>
        </p:spPr>
      </p:pic>
    </p:spTree>
    <p:extLst>
      <p:ext uri="{BB962C8B-B14F-4D97-AF65-F5344CB8AC3E}">
        <p14:creationId xmlns:p14="http://schemas.microsoft.com/office/powerpoint/2010/main" val="5764948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ookman Old Style" panose="02050604050505020204" pitchFamily="18" charset="0"/>
              </a:rPr>
              <a:t>Loading dataset</a:t>
            </a:r>
            <a:endParaRPr lang="en-US" dirty="0">
              <a:latin typeface="Bookman Old Style" panose="02050604050505020204" pitchFamily="18" charset="0"/>
            </a:endParaRPr>
          </a:p>
        </p:txBody>
      </p:sp>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pic>
        <p:nvPicPr>
          <p:cNvPr id="4" name="Picture 3"/>
          <p:cNvPicPr>
            <a:picLocks noChangeAspect="1"/>
          </p:cNvPicPr>
          <p:nvPr/>
        </p:nvPicPr>
        <p:blipFill>
          <a:blip r:embed="rId2"/>
          <a:stretch>
            <a:fillRect/>
          </a:stretch>
        </p:blipFill>
        <p:spPr>
          <a:xfrm>
            <a:off x="1194954" y="1901536"/>
            <a:ext cx="9933294" cy="4395355"/>
          </a:xfrm>
          <a:prstGeom prst="rect">
            <a:avLst/>
          </a:prstGeom>
        </p:spPr>
      </p:pic>
    </p:spTree>
    <p:extLst>
      <p:ext uri="{BB962C8B-B14F-4D97-AF65-F5344CB8AC3E}">
        <p14:creationId xmlns:p14="http://schemas.microsoft.com/office/powerpoint/2010/main" val="3055210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ookman Old Style" panose="02050604050505020204" pitchFamily="18" charset="0"/>
              </a:rPr>
              <a:t>Information of dataset</a:t>
            </a:r>
            <a:endParaRPr lang="en-US" dirty="0">
              <a:latin typeface="Bookman Old Style" panose="02050604050505020204" pitchFamily="18" charset="0"/>
            </a:endParaRPr>
          </a:p>
        </p:txBody>
      </p:sp>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pic>
        <p:nvPicPr>
          <p:cNvPr id="5" name="Picture 4"/>
          <p:cNvPicPr>
            <a:picLocks noChangeAspect="1"/>
          </p:cNvPicPr>
          <p:nvPr/>
        </p:nvPicPr>
        <p:blipFill>
          <a:blip r:embed="rId2"/>
          <a:stretch>
            <a:fillRect/>
          </a:stretch>
        </p:blipFill>
        <p:spPr>
          <a:xfrm>
            <a:off x="1069848" y="1901536"/>
            <a:ext cx="10276193" cy="4708814"/>
          </a:xfrm>
          <a:prstGeom prst="rect">
            <a:avLst/>
          </a:prstGeom>
        </p:spPr>
      </p:pic>
    </p:spTree>
    <p:extLst>
      <p:ext uri="{BB962C8B-B14F-4D97-AF65-F5344CB8AC3E}">
        <p14:creationId xmlns:p14="http://schemas.microsoft.com/office/powerpoint/2010/main" val="3407750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ookman Old Style" panose="02050604050505020204" pitchFamily="18" charset="0"/>
              </a:rPr>
              <a:t>Datatype of feature</a:t>
            </a:r>
            <a:endParaRPr lang="en-US" dirty="0">
              <a:latin typeface="Bookman Old Style" panose="02050604050505020204" pitchFamily="18" charset="0"/>
            </a:endParaRPr>
          </a:p>
        </p:txBody>
      </p:sp>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pic>
        <p:nvPicPr>
          <p:cNvPr id="4" name="Picture 3"/>
          <p:cNvPicPr>
            <a:picLocks noChangeAspect="1"/>
          </p:cNvPicPr>
          <p:nvPr/>
        </p:nvPicPr>
        <p:blipFill>
          <a:blip r:embed="rId2"/>
          <a:stretch>
            <a:fillRect/>
          </a:stretch>
        </p:blipFill>
        <p:spPr>
          <a:xfrm>
            <a:off x="1069847" y="1642336"/>
            <a:ext cx="10193897" cy="4529864"/>
          </a:xfrm>
          <a:prstGeom prst="rect">
            <a:avLst/>
          </a:prstGeom>
        </p:spPr>
      </p:pic>
    </p:spTree>
    <p:extLst>
      <p:ext uri="{BB962C8B-B14F-4D97-AF65-F5344CB8AC3E}">
        <p14:creationId xmlns:p14="http://schemas.microsoft.com/office/powerpoint/2010/main" val="335345045"/>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249</TotalTime>
  <Words>1277</Words>
  <Application>Microsoft Office PowerPoint</Application>
  <PresentationFormat>Custom</PresentationFormat>
  <Paragraphs>89</Paragraphs>
  <Slides>52</Slides>
  <Notes>0</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Crop</vt:lpstr>
      <vt:lpstr>Micro Credit Defaulter Project</vt:lpstr>
      <vt:lpstr>Overview</vt:lpstr>
      <vt:lpstr>Problem Statement</vt:lpstr>
      <vt:lpstr>PowerPoint Presentation</vt:lpstr>
      <vt:lpstr>Features overview</vt:lpstr>
      <vt:lpstr>PowerPoint Presentation</vt:lpstr>
      <vt:lpstr>Loading dataset</vt:lpstr>
      <vt:lpstr>Information of dataset</vt:lpstr>
      <vt:lpstr>Datatype of feature</vt:lpstr>
      <vt:lpstr>Checking null values</vt:lpstr>
      <vt:lpstr>Data Preprocessing </vt:lpstr>
      <vt:lpstr>Data Preprocessing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Bar Graph for variables</vt:lpstr>
      <vt:lpstr>PowerPoint Presentation</vt:lpstr>
      <vt:lpstr>PowerPoint Presentation</vt:lpstr>
      <vt:lpstr>PowerPoint Presentation</vt:lpstr>
      <vt:lpstr>PowerPoint Presentation</vt:lpstr>
      <vt:lpstr>Pie Chart for variables</vt:lpstr>
      <vt:lpstr>Pie Chart for variables</vt:lpstr>
      <vt:lpstr>Correlation of columns</vt:lpstr>
      <vt:lpstr>Describe Dataset</vt:lpstr>
      <vt:lpstr>Applied Encoding </vt:lpstr>
      <vt:lpstr>Impact of Target variable</vt:lpstr>
      <vt:lpstr>Outliers not remove due to heavy loss</vt:lpstr>
      <vt:lpstr>Separating data into x and y form</vt:lpstr>
      <vt:lpstr>Applied SMOTE technique to x data</vt:lpstr>
      <vt:lpstr>Removing Skewness</vt:lpstr>
      <vt:lpstr>Multicollinearity </vt:lpstr>
      <vt:lpstr>Multicollinearity </vt:lpstr>
      <vt:lpstr>Applied Standard Scaling </vt:lpstr>
      <vt:lpstr>Machine learning</vt:lpstr>
      <vt:lpstr>Machine learning</vt:lpstr>
      <vt:lpstr>PowerPoint Presentation</vt:lpstr>
      <vt:lpstr>PowerPoint Presentation</vt:lpstr>
      <vt:lpstr>PowerPoint Presentation</vt:lpstr>
      <vt:lpstr>Ensemble Technique of GradientboostingClassifier</vt:lpstr>
      <vt:lpstr>Ensemble Technique of GradientboostingClassifier</vt:lpstr>
      <vt:lpstr>PowerPoint Presentation</vt:lpstr>
      <vt:lpstr>PowerPoint Presentation</vt:lpstr>
      <vt:lpstr>PowerPoint Presentation</vt:lpstr>
      <vt:lpstr>PowerPoint Presentation</vt:lpstr>
      <vt:lpstr>PowerPoint Presentation</vt:lpstr>
      <vt:lpstr>Thanks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Defaulter Project</dc:title>
  <dc:creator>DGM Pers</dc:creator>
  <cp:lastModifiedBy>shruti kadyan</cp:lastModifiedBy>
  <cp:revision>33</cp:revision>
  <dcterms:created xsi:type="dcterms:W3CDTF">2022-01-10T07:39:01Z</dcterms:created>
  <dcterms:modified xsi:type="dcterms:W3CDTF">2022-01-10T15:46:29Z</dcterms:modified>
</cp:coreProperties>
</file>