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8" r:id="rId1"/>
  </p:sldMasterIdLst>
  <p:sldIdLst>
    <p:sldId id="256" r:id="rId2"/>
    <p:sldId id="259" r:id="rId3"/>
    <p:sldId id="262" r:id="rId4"/>
    <p:sldId id="405" r:id="rId5"/>
    <p:sldId id="264" r:id="rId6"/>
    <p:sldId id="267" r:id="rId7"/>
    <p:sldId id="272" r:id="rId8"/>
    <p:sldId id="406" r:id="rId9"/>
    <p:sldId id="407" r:id="rId10"/>
    <p:sldId id="408" r:id="rId11"/>
    <p:sldId id="427" r:id="rId12"/>
    <p:sldId id="291" r:id="rId13"/>
    <p:sldId id="428" r:id="rId14"/>
    <p:sldId id="429" r:id="rId15"/>
    <p:sldId id="430" r:id="rId16"/>
    <p:sldId id="431" r:id="rId17"/>
    <p:sldId id="432" r:id="rId18"/>
    <p:sldId id="433" r:id="rId19"/>
    <p:sldId id="303" r:id="rId20"/>
    <p:sldId id="305" r:id="rId21"/>
    <p:sldId id="309" r:id="rId22"/>
    <p:sldId id="310" r:id="rId23"/>
    <p:sldId id="336" r:id="rId24"/>
    <p:sldId id="338" r:id="rId25"/>
    <p:sldId id="434" r:id="rId26"/>
    <p:sldId id="339" r:id="rId27"/>
    <p:sldId id="435" r:id="rId28"/>
    <p:sldId id="436" r:id="rId29"/>
    <p:sldId id="340" r:id="rId30"/>
    <p:sldId id="317" r:id="rId31"/>
    <p:sldId id="319" r:id="rId32"/>
    <p:sldId id="320" r:id="rId33"/>
    <p:sldId id="345"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231FA54-6661-44E1-B402-061934CB84AB}" type="datetimeFigureOut">
              <a:rPr lang="en-US" smtClean="0"/>
              <a:t>3/9/2022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C32072-4255-4C06-9317-FCA170B64B0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948206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23051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15053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53937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31FA54-6661-44E1-B402-061934CB84AB}" type="datetimeFigureOut">
              <a:rPr lang="en-US" smtClean="0"/>
              <a:t>3/9/2022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093119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31FA54-6661-44E1-B402-061934CB84AB}"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59343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1FA54-6661-44E1-B402-061934CB84AB}"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9280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31FA54-6661-44E1-B402-061934CB84AB}"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79881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1FA54-6661-44E1-B402-061934CB84AB}"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202488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3/9/2022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764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3/9/2022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6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31FA54-6661-44E1-B402-061934CB84AB}" type="datetimeFigureOut">
              <a:rPr lang="en-US" smtClean="0"/>
              <a:t>3/9/2022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C32072-4255-4C06-9317-FCA170B64B0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0833128"/>
      </p:ext>
    </p:extLst>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1756063"/>
            <a:ext cx="7793182" cy="716973"/>
          </a:xfrm>
        </p:spPr>
        <p:txBody>
          <a:bodyPr>
            <a:normAutofit/>
          </a:bodyPr>
          <a:lstStyle/>
          <a:p>
            <a:r>
              <a:rPr lang="en-US" sz="3600" b="1" cap="none" dirty="0" smtClean="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Rating Prediction Project</a:t>
            </a:r>
            <a:endParaRPr lang="en-US" sz="3600" b="1" cap="none" dirty="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endParaRPr>
          </a:p>
        </p:txBody>
      </p:sp>
      <p:sp>
        <p:nvSpPr>
          <p:cNvPr id="3" name="Subtitle 2"/>
          <p:cNvSpPr>
            <a:spLocks noGrp="1"/>
          </p:cNvSpPr>
          <p:nvPr>
            <p:ph type="subTitle" idx="1"/>
          </p:nvPr>
        </p:nvSpPr>
        <p:spPr>
          <a:xfrm>
            <a:off x="2706832" y="5101938"/>
            <a:ext cx="3859454" cy="1018308"/>
          </a:xfrm>
        </p:spPr>
        <p:txBody>
          <a:bodyPr>
            <a:noAutofit/>
          </a:bodyPr>
          <a:lstStyle/>
          <a:p>
            <a:pPr algn="l"/>
            <a:r>
              <a:rPr lang="en-US" sz="1400" dirty="0" smtClean="0">
                <a:solidFill>
                  <a:schemeClr val="tx1"/>
                </a:solidFill>
                <a:latin typeface="Bookman Old Style" panose="02050604050505020204" pitchFamily="18" charset="0"/>
              </a:rPr>
              <a:t>Submitted by : </a:t>
            </a:r>
            <a:r>
              <a:rPr lang="en-US" sz="1400" b="1" dirty="0" err="1" smtClean="0">
                <a:solidFill>
                  <a:schemeClr val="tx1"/>
                </a:solidFill>
                <a:latin typeface="Bookman Old Style" panose="02050604050505020204" pitchFamily="18" charset="0"/>
              </a:rPr>
              <a:t>Bhushan</a:t>
            </a:r>
            <a:r>
              <a:rPr lang="en-US" sz="1400" b="1" dirty="0" smtClean="0">
                <a:solidFill>
                  <a:schemeClr val="tx1"/>
                </a:solidFill>
                <a:latin typeface="Bookman Old Style" panose="02050604050505020204" pitchFamily="18" charset="0"/>
              </a:rPr>
              <a:t> Kumar Sharma</a:t>
            </a:r>
          </a:p>
          <a:p>
            <a:pPr algn="l"/>
            <a:r>
              <a:rPr lang="en-US" sz="1400" dirty="0" smtClean="0">
                <a:solidFill>
                  <a:schemeClr val="tx1"/>
                </a:solidFill>
                <a:latin typeface="Bookman Old Style" panose="02050604050505020204" pitchFamily="18" charset="0"/>
              </a:rPr>
              <a:t>Designation:  </a:t>
            </a:r>
            <a:r>
              <a:rPr lang="en-US" sz="1400" b="1" dirty="0" smtClean="0">
                <a:solidFill>
                  <a:schemeClr val="tx1"/>
                </a:solidFill>
                <a:latin typeface="Bookman Old Style" panose="02050604050505020204" pitchFamily="18" charset="0"/>
              </a:rPr>
              <a:t>Intern Data Scientist</a:t>
            </a:r>
          </a:p>
          <a:p>
            <a:pPr algn="l"/>
            <a:r>
              <a:rPr lang="en-US" sz="1400" dirty="0" smtClean="0">
                <a:solidFill>
                  <a:schemeClr val="tx1"/>
                </a:solidFill>
                <a:latin typeface="Bookman Old Style" panose="02050604050505020204" pitchFamily="18" charset="0"/>
              </a:rPr>
              <a:t>Company : </a:t>
            </a:r>
            <a:r>
              <a:rPr lang="en-US" sz="1400" b="1" dirty="0">
                <a:solidFill>
                  <a:schemeClr val="tx1"/>
                </a:solidFill>
                <a:latin typeface="Bookman Old Style" panose="02050604050505020204" pitchFamily="18" charset="0"/>
              </a:rPr>
              <a:t>Flip </a:t>
            </a:r>
            <a:r>
              <a:rPr lang="en-US" sz="1400" b="1" dirty="0" err="1">
                <a:solidFill>
                  <a:schemeClr val="tx1"/>
                </a:solidFill>
                <a:latin typeface="Bookman Old Style" panose="02050604050505020204" pitchFamily="18" charset="0"/>
              </a:rPr>
              <a:t>Robo</a:t>
            </a:r>
            <a:r>
              <a:rPr lang="en-US" sz="1400" b="1" dirty="0">
                <a:solidFill>
                  <a:schemeClr val="tx1"/>
                </a:solidFill>
                <a:latin typeface="Bookman Old Style" panose="02050604050505020204" pitchFamily="18" charset="0"/>
              </a:rPr>
              <a:t> Technologies</a:t>
            </a:r>
          </a:p>
          <a:p>
            <a:pPr algn="just"/>
            <a:endParaRPr lang="en-US" sz="1400" dirty="0">
              <a:latin typeface="Bookman Old Style" panose="02050604050505020204" pitchFamily="18" charset="0"/>
            </a:endParaRPr>
          </a:p>
        </p:txBody>
      </p:sp>
      <p:pic>
        <p:nvPicPr>
          <p:cNvPr id="4" name="image1.png"/>
          <p:cNvPicPr/>
          <p:nvPr/>
        </p:nvPicPr>
        <p:blipFill>
          <a:blip r:embed="rId2" cstate="print"/>
          <a:stretch>
            <a:fillRect/>
          </a:stretch>
        </p:blipFill>
        <p:spPr>
          <a:xfrm>
            <a:off x="3805382" y="0"/>
            <a:ext cx="4111718" cy="18703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363" y="2473036"/>
            <a:ext cx="6109855" cy="2473037"/>
          </a:xfrm>
          <a:prstGeom prst="rect">
            <a:avLst/>
          </a:prstGeom>
        </p:spPr>
      </p:pic>
    </p:spTree>
    <p:extLst>
      <p:ext uri="{BB962C8B-B14F-4D97-AF65-F5344CB8AC3E}">
        <p14:creationId xmlns:p14="http://schemas.microsoft.com/office/powerpoint/2010/main" val="173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089"/>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72413" y="147127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whitespace between terms with a single space:</a:t>
            </a:r>
          </a:p>
        </p:txBody>
      </p:sp>
      <p:pic>
        <p:nvPicPr>
          <p:cNvPr id="4" name="Picture 3"/>
          <p:cNvPicPr>
            <a:picLocks noChangeAspect="1"/>
          </p:cNvPicPr>
          <p:nvPr/>
        </p:nvPicPr>
        <p:blipFill>
          <a:blip r:embed="rId2"/>
          <a:stretch>
            <a:fillRect/>
          </a:stretch>
        </p:blipFill>
        <p:spPr>
          <a:xfrm>
            <a:off x="1572413" y="2043161"/>
            <a:ext cx="5248275" cy="714375"/>
          </a:xfrm>
          <a:prstGeom prst="rect">
            <a:avLst/>
          </a:prstGeom>
        </p:spPr>
      </p:pic>
      <p:sp>
        <p:nvSpPr>
          <p:cNvPr id="7" name="Rectangle 6"/>
          <p:cNvSpPr/>
          <p:nvPr/>
        </p:nvSpPr>
        <p:spPr>
          <a:xfrm>
            <a:off x="1572413" y="328174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Remove leading and trailing whitespace</a:t>
            </a:r>
          </a:p>
        </p:txBody>
      </p:sp>
      <p:pic>
        <p:nvPicPr>
          <p:cNvPr id="6" name="Picture 5"/>
          <p:cNvPicPr>
            <a:picLocks noChangeAspect="1"/>
          </p:cNvPicPr>
          <p:nvPr/>
        </p:nvPicPr>
        <p:blipFill>
          <a:blip r:embed="rId3"/>
          <a:stretch>
            <a:fillRect/>
          </a:stretch>
        </p:blipFill>
        <p:spPr>
          <a:xfrm>
            <a:off x="1572413" y="3805954"/>
            <a:ext cx="5895975" cy="771525"/>
          </a:xfrm>
          <a:prstGeom prst="rect">
            <a:avLst/>
          </a:prstGeom>
        </p:spPr>
      </p:pic>
    </p:spTree>
    <p:extLst>
      <p:ext uri="{BB962C8B-B14F-4D97-AF65-F5344CB8AC3E}">
        <p14:creationId xmlns:p14="http://schemas.microsoft.com/office/powerpoint/2010/main" val="3911037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089"/>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572412" y="120754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Applied operation to remove stop words </a:t>
            </a:r>
          </a:p>
        </p:txBody>
      </p:sp>
      <p:pic>
        <p:nvPicPr>
          <p:cNvPr id="11" name="Picture 10"/>
          <p:cNvPicPr/>
          <p:nvPr/>
        </p:nvPicPr>
        <p:blipFill>
          <a:blip r:embed="rId2"/>
          <a:stretch>
            <a:fillRect/>
          </a:stretch>
        </p:blipFill>
        <p:spPr>
          <a:xfrm>
            <a:off x="1572412" y="1785171"/>
            <a:ext cx="8943187" cy="2876195"/>
          </a:xfrm>
          <a:prstGeom prst="rect">
            <a:avLst/>
          </a:prstGeom>
        </p:spPr>
      </p:pic>
      <p:pic>
        <p:nvPicPr>
          <p:cNvPr id="12" name="Picture 11"/>
          <p:cNvPicPr/>
          <p:nvPr/>
        </p:nvPicPr>
        <p:blipFill>
          <a:blip r:embed="rId3"/>
          <a:stretch>
            <a:fillRect/>
          </a:stretch>
        </p:blipFill>
        <p:spPr>
          <a:xfrm>
            <a:off x="1572412" y="4678451"/>
            <a:ext cx="5877869" cy="738332"/>
          </a:xfrm>
          <a:prstGeom prst="rect">
            <a:avLst/>
          </a:prstGeom>
        </p:spPr>
      </p:pic>
      <p:sp>
        <p:nvSpPr>
          <p:cNvPr id="8" name="TextBox 7"/>
          <p:cNvSpPr txBox="1"/>
          <p:nvPr/>
        </p:nvSpPr>
        <p:spPr>
          <a:xfrm>
            <a:off x="1572412" y="5746173"/>
            <a:ext cx="8943187" cy="1107996"/>
          </a:xfrm>
          <a:prstGeom prst="rect">
            <a:avLst/>
          </a:prstGeom>
          <a:noFill/>
        </p:spPr>
        <p:txBody>
          <a:bodyPr wrap="square" rtlCol="0">
            <a:spAutoFit/>
          </a:bodyPr>
          <a:lstStyle/>
          <a:p>
            <a:r>
              <a:rPr lang="en-IN" sz="1600" dirty="0">
                <a:latin typeface="Bookman Old Style" panose="02050604050505020204" pitchFamily="18" charset="0"/>
              </a:rPr>
              <a:t>By finding this Len of clean Review and Text we can see the content weightage, how much </a:t>
            </a:r>
            <a:r>
              <a:rPr lang="en-IN" sz="1600" dirty="0" smtClean="0">
                <a:latin typeface="Bookman Old Style" panose="02050604050505020204" pitchFamily="18" charset="0"/>
              </a:rPr>
              <a:t>data have </a:t>
            </a:r>
            <a:r>
              <a:rPr lang="en-IN" sz="1600" dirty="0">
                <a:latin typeface="Bookman Old Style" panose="02050604050505020204" pitchFamily="18" charset="0"/>
              </a:rPr>
              <a:t>cleaned by processing various operation to convert into this desired form.</a:t>
            </a:r>
            <a:endParaRPr lang="en-US" sz="16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274830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7" name="Picture 6" descr="D:\Bhushan Sharma\Natural Language Processing\Gensim and Spam Detection\download (2).png"/>
          <p:cNvPicPr/>
          <p:nvPr/>
        </p:nvPicPr>
        <p:blipFill>
          <a:blip r:embed="rId2">
            <a:extLst>
              <a:ext uri="{28A0092B-C50C-407E-A947-70E740481C1C}">
                <a14:useLocalDpi xmlns:a14="http://schemas.microsoft.com/office/drawing/2010/main" val="0"/>
              </a:ext>
            </a:extLst>
          </a:blip>
          <a:srcRect/>
          <a:stretch>
            <a:fillRect/>
          </a:stretch>
        </p:blipFill>
        <p:spPr bwMode="auto">
          <a:xfrm>
            <a:off x="1551627" y="1795346"/>
            <a:ext cx="8870455" cy="2309063"/>
          </a:xfrm>
          <a:prstGeom prst="rect">
            <a:avLst/>
          </a:prstGeom>
          <a:noFill/>
          <a:ln>
            <a:noFill/>
          </a:ln>
        </p:spPr>
      </p:pic>
      <p:pic>
        <p:nvPicPr>
          <p:cNvPr id="8" name="Picture 7" descr="D:\Bhushan Sharma\Natural Language Processing\Gensim and Spam Detection\download (3).png"/>
          <p:cNvPicPr/>
          <p:nvPr/>
        </p:nvPicPr>
        <p:blipFill>
          <a:blip r:embed="rId3">
            <a:extLst>
              <a:ext uri="{28A0092B-C50C-407E-A947-70E740481C1C}">
                <a14:useLocalDpi xmlns:a14="http://schemas.microsoft.com/office/drawing/2010/main" val="0"/>
              </a:ext>
            </a:extLst>
          </a:blip>
          <a:srcRect/>
          <a:stretch>
            <a:fillRect/>
          </a:stretch>
        </p:blipFill>
        <p:spPr bwMode="auto">
          <a:xfrm>
            <a:off x="1551626" y="4210599"/>
            <a:ext cx="8870455" cy="2173981"/>
          </a:xfrm>
          <a:prstGeom prst="rect">
            <a:avLst/>
          </a:prstGeom>
          <a:noFill/>
          <a:ln>
            <a:noFill/>
          </a:ln>
        </p:spPr>
      </p:pic>
    </p:spTree>
    <p:extLst>
      <p:ext uri="{BB962C8B-B14F-4D97-AF65-F5344CB8AC3E}">
        <p14:creationId xmlns:p14="http://schemas.microsoft.com/office/powerpoint/2010/main" val="2276109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9" name="Picture 8" descr="D:\Bhushan Sharma\Natural Language Processing\Gensim and Spam Detection\download (4).png"/>
          <p:cNvPicPr/>
          <p:nvPr/>
        </p:nvPicPr>
        <p:blipFill>
          <a:blip r:embed="rId2">
            <a:extLst>
              <a:ext uri="{28A0092B-C50C-407E-A947-70E740481C1C}">
                <a14:useLocalDpi xmlns:a14="http://schemas.microsoft.com/office/drawing/2010/main" val="0"/>
              </a:ext>
            </a:extLst>
          </a:blip>
          <a:srcRect/>
          <a:stretch>
            <a:fillRect/>
          </a:stretch>
        </p:blipFill>
        <p:spPr bwMode="auto">
          <a:xfrm>
            <a:off x="1551628" y="1805450"/>
            <a:ext cx="4097799" cy="2008013"/>
          </a:xfrm>
          <a:prstGeom prst="rect">
            <a:avLst/>
          </a:prstGeom>
          <a:noFill/>
          <a:ln>
            <a:noFill/>
          </a:ln>
        </p:spPr>
      </p:pic>
    </p:spTree>
    <p:extLst>
      <p:ext uri="{BB962C8B-B14F-4D97-AF65-F5344CB8AC3E}">
        <p14:creationId xmlns:p14="http://schemas.microsoft.com/office/powerpoint/2010/main" val="1767902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After cleaning:</a:t>
            </a:r>
          </a:p>
        </p:txBody>
      </p:sp>
      <p:pic>
        <p:nvPicPr>
          <p:cNvPr id="9" name="Picture 8" descr="D:\Bhushan Sharma\Natural Language Processing\Gensim and Spam Detection\download (5).png"/>
          <p:cNvPicPr/>
          <p:nvPr/>
        </p:nvPicPr>
        <p:blipFill>
          <a:blip r:embed="rId2">
            <a:extLst>
              <a:ext uri="{28A0092B-C50C-407E-A947-70E740481C1C}">
                <a14:useLocalDpi xmlns:a14="http://schemas.microsoft.com/office/drawing/2010/main" val="0"/>
              </a:ext>
            </a:extLst>
          </a:blip>
          <a:srcRect/>
          <a:stretch>
            <a:fillRect/>
          </a:stretch>
        </p:blipFill>
        <p:spPr bwMode="auto">
          <a:xfrm>
            <a:off x="1551625" y="1689155"/>
            <a:ext cx="8870455" cy="2285681"/>
          </a:xfrm>
          <a:prstGeom prst="rect">
            <a:avLst/>
          </a:prstGeom>
          <a:noFill/>
          <a:ln>
            <a:noFill/>
          </a:ln>
        </p:spPr>
      </p:pic>
      <p:pic>
        <p:nvPicPr>
          <p:cNvPr id="10" name="Picture 9" descr="D:\Bhushan Sharma\Natural Language Processing\Gensim and Spam Detection\download (6).png"/>
          <p:cNvPicPr/>
          <p:nvPr/>
        </p:nvPicPr>
        <p:blipFill>
          <a:blip r:embed="rId3">
            <a:extLst>
              <a:ext uri="{28A0092B-C50C-407E-A947-70E740481C1C}">
                <a14:useLocalDpi xmlns:a14="http://schemas.microsoft.com/office/drawing/2010/main" val="0"/>
              </a:ext>
            </a:extLst>
          </a:blip>
          <a:srcRect/>
          <a:stretch>
            <a:fillRect/>
          </a:stretch>
        </p:blipFill>
        <p:spPr bwMode="auto">
          <a:xfrm>
            <a:off x="1551625" y="4187217"/>
            <a:ext cx="8870455" cy="2325750"/>
          </a:xfrm>
          <a:prstGeom prst="rect">
            <a:avLst/>
          </a:prstGeom>
          <a:noFill/>
          <a:ln>
            <a:noFill/>
          </a:ln>
        </p:spPr>
      </p:pic>
    </p:spTree>
    <p:extLst>
      <p:ext uri="{BB962C8B-B14F-4D97-AF65-F5344CB8AC3E}">
        <p14:creationId xmlns:p14="http://schemas.microsoft.com/office/powerpoint/2010/main" val="2381855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After cleaning:</a:t>
            </a:r>
          </a:p>
        </p:txBody>
      </p:sp>
      <p:pic>
        <p:nvPicPr>
          <p:cNvPr id="7" name="Picture 6" descr="D:\Bhushan Sharma\Natural Language Processing\Gensim and Spam Detection\download (7).png"/>
          <p:cNvPicPr/>
          <p:nvPr/>
        </p:nvPicPr>
        <p:blipFill>
          <a:blip r:embed="rId2">
            <a:extLst>
              <a:ext uri="{28A0092B-C50C-407E-A947-70E740481C1C}">
                <a14:useLocalDpi xmlns:a14="http://schemas.microsoft.com/office/drawing/2010/main" val="0"/>
              </a:ext>
            </a:extLst>
          </a:blip>
          <a:srcRect/>
          <a:stretch>
            <a:fillRect/>
          </a:stretch>
        </p:blipFill>
        <p:spPr bwMode="auto">
          <a:xfrm>
            <a:off x="1551628" y="1901536"/>
            <a:ext cx="4610181" cy="2348346"/>
          </a:xfrm>
          <a:prstGeom prst="rect">
            <a:avLst/>
          </a:prstGeom>
          <a:noFill/>
          <a:ln>
            <a:noFill/>
          </a:ln>
        </p:spPr>
      </p:pic>
    </p:spTree>
    <p:extLst>
      <p:ext uri="{BB962C8B-B14F-4D97-AF65-F5344CB8AC3E}">
        <p14:creationId xmlns:p14="http://schemas.microsoft.com/office/powerpoint/2010/main" val="3332307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481976"/>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pic>
        <p:nvPicPr>
          <p:cNvPr id="7" name="Picture 6" descr="D:\Bhushan Sharma\Natural Language Processing\Gensim and Spam Detection\download (8).png"/>
          <p:cNvPicPr/>
          <p:nvPr/>
        </p:nvPicPr>
        <p:blipFill>
          <a:blip r:embed="rId2">
            <a:extLst>
              <a:ext uri="{28A0092B-C50C-407E-A947-70E740481C1C}">
                <a14:useLocalDpi xmlns:a14="http://schemas.microsoft.com/office/drawing/2010/main" val="0"/>
              </a:ext>
            </a:extLst>
          </a:blip>
          <a:srcRect/>
          <a:stretch>
            <a:fillRect/>
          </a:stretch>
        </p:blipFill>
        <p:spPr bwMode="auto">
          <a:xfrm>
            <a:off x="1551628" y="2568686"/>
            <a:ext cx="4350408" cy="3125531"/>
          </a:xfrm>
          <a:prstGeom prst="rect">
            <a:avLst/>
          </a:prstGeom>
          <a:noFill/>
          <a:ln>
            <a:noFill/>
          </a:ln>
        </p:spPr>
      </p:pic>
      <p:sp>
        <p:nvSpPr>
          <p:cNvPr id="8" name="Rectangle 7"/>
          <p:cNvSpPr/>
          <p:nvPr/>
        </p:nvSpPr>
        <p:spPr>
          <a:xfrm>
            <a:off x="2995966"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1 Rating</a:t>
            </a:r>
          </a:p>
        </p:txBody>
      </p:sp>
      <p:pic>
        <p:nvPicPr>
          <p:cNvPr id="11" name="Picture 10" descr="D:\Bhushan Sharma\Natural Language Processing\Gensim and Spam Detection\download (9).png"/>
          <p:cNvPicPr/>
          <p:nvPr/>
        </p:nvPicPr>
        <p:blipFill>
          <a:blip r:embed="rId3">
            <a:extLst>
              <a:ext uri="{28A0092B-C50C-407E-A947-70E740481C1C}">
                <a14:useLocalDpi xmlns:a14="http://schemas.microsoft.com/office/drawing/2010/main" val="0"/>
              </a:ext>
            </a:extLst>
          </a:blip>
          <a:srcRect/>
          <a:stretch>
            <a:fillRect/>
          </a:stretch>
        </p:blipFill>
        <p:spPr bwMode="auto">
          <a:xfrm>
            <a:off x="6590890" y="2531647"/>
            <a:ext cx="4142920" cy="3162570"/>
          </a:xfrm>
          <a:prstGeom prst="rect">
            <a:avLst/>
          </a:prstGeom>
          <a:noFill/>
          <a:ln>
            <a:noFill/>
          </a:ln>
        </p:spPr>
      </p:pic>
      <p:sp>
        <p:nvSpPr>
          <p:cNvPr id="12" name="Rectangle 11"/>
          <p:cNvSpPr/>
          <p:nvPr/>
        </p:nvSpPr>
        <p:spPr>
          <a:xfrm>
            <a:off x="7876230"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2</a:t>
            </a:r>
            <a:r>
              <a:rPr lang="en-US" sz="1600" b="1" i="1" dirty="0" smtClean="0">
                <a:solidFill>
                  <a:schemeClr val="tx1"/>
                </a:solidFill>
                <a:latin typeface="Bookman Old Style" pitchFamily="18" charset="0"/>
              </a:rPr>
              <a:t> Rating</a:t>
            </a:r>
          </a:p>
        </p:txBody>
      </p:sp>
    </p:spTree>
    <p:extLst>
      <p:ext uri="{BB962C8B-B14F-4D97-AF65-F5344CB8AC3E}">
        <p14:creationId xmlns:p14="http://schemas.microsoft.com/office/powerpoint/2010/main" val="295432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481976"/>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sp>
        <p:nvSpPr>
          <p:cNvPr id="8" name="Rectangle 7"/>
          <p:cNvSpPr/>
          <p:nvPr/>
        </p:nvSpPr>
        <p:spPr>
          <a:xfrm>
            <a:off x="2995966"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3</a:t>
            </a:r>
            <a:r>
              <a:rPr lang="en-US" sz="1600" b="1" i="1" dirty="0" smtClean="0">
                <a:solidFill>
                  <a:schemeClr val="tx1"/>
                </a:solidFill>
                <a:latin typeface="Bookman Old Style" pitchFamily="18" charset="0"/>
              </a:rPr>
              <a:t> Rating</a:t>
            </a:r>
          </a:p>
        </p:txBody>
      </p:sp>
      <p:sp>
        <p:nvSpPr>
          <p:cNvPr id="12" name="Rectangle 11"/>
          <p:cNvSpPr/>
          <p:nvPr/>
        </p:nvSpPr>
        <p:spPr>
          <a:xfrm>
            <a:off x="7876230"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4 Rating</a:t>
            </a:r>
          </a:p>
        </p:txBody>
      </p:sp>
      <p:pic>
        <p:nvPicPr>
          <p:cNvPr id="9" name="Picture 8" descr="D:\Bhushan Sharma\Natural Language Processing\Gensim and Spam Detection\download (10).png"/>
          <p:cNvPicPr/>
          <p:nvPr/>
        </p:nvPicPr>
        <p:blipFill>
          <a:blip r:embed="rId2">
            <a:extLst>
              <a:ext uri="{28A0092B-C50C-407E-A947-70E740481C1C}">
                <a14:useLocalDpi xmlns:a14="http://schemas.microsoft.com/office/drawing/2010/main" val="0"/>
              </a:ext>
            </a:extLst>
          </a:blip>
          <a:srcRect/>
          <a:stretch>
            <a:fillRect/>
          </a:stretch>
        </p:blipFill>
        <p:spPr bwMode="auto">
          <a:xfrm>
            <a:off x="1551628" y="2455583"/>
            <a:ext cx="4637356" cy="3162570"/>
          </a:xfrm>
          <a:prstGeom prst="rect">
            <a:avLst/>
          </a:prstGeom>
          <a:noFill/>
          <a:ln>
            <a:noFill/>
          </a:ln>
        </p:spPr>
      </p:pic>
      <p:pic>
        <p:nvPicPr>
          <p:cNvPr id="10" name="Picture 9" descr="D:\Bhushan Sharma\Natural Language Processing\Gensim and Spam Detection\download (11).png"/>
          <p:cNvPicPr/>
          <p:nvPr/>
        </p:nvPicPr>
        <p:blipFill>
          <a:blip r:embed="rId3">
            <a:extLst>
              <a:ext uri="{28A0092B-C50C-407E-A947-70E740481C1C}">
                <a14:useLocalDpi xmlns:a14="http://schemas.microsoft.com/office/drawing/2010/main" val="0"/>
              </a:ext>
            </a:extLst>
          </a:blip>
          <a:srcRect/>
          <a:stretch>
            <a:fillRect/>
          </a:stretch>
        </p:blipFill>
        <p:spPr bwMode="auto">
          <a:xfrm>
            <a:off x="6478720" y="2455583"/>
            <a:ext cx="4649528" cy="3162570"/>
          </a:xfrm>
          <a:prstGeom prst="rect">
            <a:avLst/>
          </a:prstGeom>
          <a:noFill/>
          <a:ln>
            <a:noFill/>
          </a:ln>
        </p:spPr>
      </p:pic>
    </p:spTree>
    <p:extLst>
      <p:ext uri="{BB962C8B-B14F-4D97-AF65-F5344CB8AC3E}">
        <p14:creationId xmlns:p14="http://schemas.microsoft.com/office/powerpoint/2010/main" val="411772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481976"/>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sp>
        <p:nvSpPr>
          <p:cNvPr id="8" name="Rectangle 7"/>
          <p:cNvSpPr/>
          <p:nvPr/>
        </p:nvSpPr>
        <p:spPr>
          <a:xfrm>
            <a:off x="2995966"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5 Rating</a:t>
            </a:r>
          </a:p>
        </p:txBody>
      </p:sp>
      <p:pic>
        <p:nvPicPr>
          <p:cNvPr id="11" name="Picture 10" descr="D:\Bhushan Sharma\Natural Language Processing\Gensim and Spam Detection\download (12).png"/>
          <p:cNvPicPr/>
          <p:nvPr/>
        </p:nvPicPr>
        <p:blipFill>
          <a:blip r:embed="rId2">
            <a:extLst>
              <a:ext uri="{28A0092B-C50C-407E-A947-70E740481C1C}">
                <a14:useLocalDpi xmlns:a14="http://schemas.microsoft.com/office/drawing/2010/main" val="0"/>
              </a:ext>
            </a:extLst>
          </a:blip>
          <a:srcRect/>
          <a:stretch>
            <a:fillRect/>
          </a:stretch>
        </p:blipFill>
        <p:spPr bwMode="auto">
          <a:xfrm>
            <a:off x="1551628" y="2358520"/>
            <a:ext cx="5348068" cy="3162570"/>
          </a:xfrm>
          <a:prstGeom prst="rect">
            <a:avLst/>
          </a:prstGeom>
          <a:noFill/>
          <a:ln>
            <a:noFill/>
          </a:ln>
        </p:spPr>
      </p:pic>
    </p:spTree>
    <p:extLst>
      <p:ext uri="{BB962C8B-B14F-4D97-AF65-F5344CB8AC3E}">
        <p14:creationId xmlns:p14="http://schemas.microsoft.com/office/powerpoint/2010/main" val="4113124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6" y="467111"/>
            <a:ext cx="10058400" cy="387542"/>
          </a:xfrm>
        </p:spPr>
        <p:txBody>
          <a:bodyPr>
            <a:normAutofit fontScale="90000"/>
          </a:bodyPr>
          <a:lstStyle/>
          <a:p>
            <a:r>
              <a:rPr lang="en-US" dirty="0" smtClean="0">
                <a:latin typeface="Bookman Old Style" panose="02050604050505020204" pitchFamily="18" charset="0"/>
              </a:rPr>
              <a:t>Separating data into x and y form</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38665" y="1306874"/>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Apply </a:t>
            </a:r>
            <a:r>
              <a:rPr lang="en-US" sz="1600" b="1" i="1" dirty="0" err="1" smtClean="0">
                <a:solidFill>
                  <a:schemeClr val="tx1"/>
                </a:solidFill>
                <a:latin typeface="Bookman Old Style" pitchFamily="18" charset="0"/>
              </a:rPr>
              <a:t>TfidVectorizer</a:t>
            </a:r>
            <a:r>
              <a:rPr lang="en-US" sz="1600" b="1" i="1" dirty="0" smtClean="0">
                <a:solidFill>
                  <a:schemeClr val="tx1"/>
                </a:solidFill>
                <a:latin typeface="Bookman Old Style" pitchFamily="18" charset="0"/>
              </a:rPr>
              <a:t> to the Combined Review columns:</a:t>
            </a:r>
          </a:p>
        </p:txBody>
      </p:sp>
      <p:pic>
        <p:nvPicPr>
          <p:cNvPr id="7" name="Picture 6"/>
          <p:cNvPicPr/>
          <p:nvPr/>
        </p:nvPicPr>
        <p:blipFill>
          <a:blip r:embed="rId2"/>
          <a:stretch>
            <a:fillRect/>
          </a:stretch>
        </p:blipFill>
        <p:spPr>
          <a:xfrm>
            <a:off x="1738664" y="1901536"/>
            <a:ext cx="7918785" cy="3813464"/>
          </a:xfrm>
          <a:prstGeom prst="rect">
            <a:avLst/>
          </a:prstGeom>
        </p:spPr>
      </p:pic>
    </p:spTree>
    <p:extLst>
      <p:ext uri="{BB962C8B-B14F-4D97-AF65-F5344CB8AC3E}">
        <p14:creationId xmlns:p14="http://schemas.microsoft.com/office/powerpoint/2010/main" val="2335378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320" y="414868"/>
            <a:ext cx="10058400" cy="690033"/>
          </a:xfrm>
        </p:spPr>
        <p:txBody>
          <a:bodyPr>
            <a:normAutofit/>
          </a:bodyPr>
          <a:lstStyle/>
          <a:p>
            <a:r>
              <a:rPr lang="en-US" dirty="0" smtClean="0">
                <a:latin typeface="Bookman Old Style" panose="02050604050505020204" pitchFamily="18" charset="0"/>
              </a:rPr>
              <a:t>Problem Statement</a:t>
            </a:r>
            <a:endParaRPr lang="en-US" dirty="0">
              <a:latin typeface="Bookman Old Style" panose="02050604050505020204" pitchFamily="18" charset="0"/>
            </a:endParaRPr>
          </a:p>
        </p:txBody>
      </p:sp>
      <p:sp>
        <p:nvSpPr>
          <p:cNvPr id="3" name="Content Placeholder 2"/>
          <p:cNvSpPr>
            <a:spLocks noGrp="1"/>
          </p:cNvSpPr>
          <p:nvPr>
            <p:ph idx="1"/>
          </p:nvPr>
        </p:nvSpPr>
        <p:spPr>
          <a:xfrm>
            <a:off x="1215320" y="1392381"/>
            <a:ext cx="10058400" cy="5112328"/>
          </a:xfrm>
        </p:spPr>
        <p:txBody>
          <a:bodyPr>
            <a:noAutofit/>
          </a:bodyPr>
          <a:lstStyle/>
          <a:p>
            <a:pPr algn="just"/>
            <a:r>
              <a:rPr lang="en-US" sz="1600" dirty="0">
                <a:latin typeface="Bookman Old Style" panose="020506040505050202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a:t>
            </a:r>
            <a:endParaRPr lang="en-US" sz="1600" dirty="0" smtClean="0">
              <a:latin typeface="Bookman Old Style" panose="02050604050505020204" pitchFamily="18" charset="0"/>
            </a:endParaRPr>
          </a:p>
          <a:p>
            <a:pPr algn="just"/>
            <a:r>
              <a:rPr lang="en-US" sz="1600" dirty="0">
                <a:latin typeface="Bookman Old Style" panose="020506040505050202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r>
              <a:rPr lang="en-US" sz="1600" dirty="0" smtClean="0">
                <a:latin typeface="Bookman Old Style" panose="02050604050505020204" pitchFamily="18" charset="0"/>
              </a:rPr>
              <a:t>.</a:t>
            </a:r>
          </a:p>
          <a:p>
            <a:pPr algn="just"/>
            <a:r>
              <a:rPr lang="en-US" sz="1600" dirty="0">
                <a:latin typeface="Bookman Old Style" panose="02050604050505020204" pitchFamily="18" charset="0"/>
              </a:rPr>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Now they want to predict ratings for the reviews which were written in the past and they don’t have rating. So we, we have to build an application which can predict the rating by seeing the review. </a:t>
            </a:r>
          </a:p>
        </p:txBody>
      </p:sp>
    </p:spTree>
    <p:extLst>
      <p:ext uri="{BB962C8B-B14F-4D97-AF65-F5344CB8AC3E}">
        <p14:creationId xmlns:p14="http://schemas.microsoft.com/office/powerpoint/2010/main" val="187919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02166"/>
            <a:ext cx="10058400" cy="387542"/>
          </a:xfrm>
        </p:spPr>
        <p:txBody>
          <a:bodyPr>
            <a:normAutofit fontScale="90000"/>
          </a:bodyPr>
          <a:lstStyle/>
          <a:p>
            <a:r>
              <a:rPr lang="en-US" dirty="0" smtClean="0">
                <a:latin typeface="Bookman Old Style" panose="02050604050505020204" pitchFamily="18" charset="0"/>
              </a:rPr>
              <a:t>Balancing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069848" y="1985623"/>
            <a:ext cx="917864" cy="452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Bookman Old Style" panose="02050604050505020204" pitchFamily="18" charset="0"/>
              </a:rPr>
              <a:t>Before</a:t>
            </a:r>
            <a:endParaRPr lang="en-US" dirty="0">
              <a:solidFill>
                <a:schemeClr val="tx1"/>
              </a:solidFill>
              <a:latin typeface="Bookman Old Style" panose="02050604050505020204" pitchFamily="18" charset="0"/>
            </a:endParaRPr>
          </a:p>
        </p:txBody>
      </p:sp>
      <p:pic>
        <p:nvPicPr>
          <p:cNvPr id="7" name="Picture 6"/>
          <p:cNvPicPr/>
          <p:nvPr/>
        </p:nvPicPr>
        <p:blipFill>
          <a:blip r:embed="rId2"/>
          <a:stretch>
            <a:fillRect/>
          </a:stretch>
        </p:blipFill>
        <p:spPr>
          <a:xfrm>
            <a:off x="1069848" y="2520818"/>
            <a:ext cx="5731510" cy="2030730"/>
          </a:xfrm>
          <a:prstGeom prst="rect">
            <a:avLst/>
          </a:prstGeom>
        </p:spPr>
      </p:pic>
      <p:sp>
        <p:nvSpPr>
          <p:cNvPr id="9" name="Rectangle 8"/>
          <p:cNvSpPr/>
          <p:nvPr/>
        </p:nvSpPr>
        <p:spPr>
          <a:xfrm>
            <a:off x="7487227" y="1792175"/>
            <a:ext cx="917864" cy="452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Bookman Old Style" panose="02050604050505020204" pitchFamily="18" charset="0"/>
              </a:rPr>
              <a:t>Before</a:t>
            </a:r>
            <a:endParaRPr lang="en-US" dirty="0">
              <a:solidFill>
                <a:schemeClr val="tx1"/>
              </a:solidFill>
              <a:latin typeface="Bookman Old Style" panose="02050604050505020204" pitchFamily="18" charset="0"/>
            </a:endParaRPr>
          </a:p>
        </p:txBody>
      </p:sp>
      <p:pic>
        <p:nvPicPr>
          <p:cNvPr id="11" name="Picture 10"/>
          <p:cNvPicPr/>
          <p:nvPr/>
        </p:nvPicPr>
        <p:blipFill>
          <a:blip r:embed="rId3"/>
          <a:stretch>
            <a:fillRect/>
          </a:stretch>
        </p:blipFill>
        <p:spPr>
          <a:xfrm>
            <a:off x="7487227" y="2438592"/>
            <a:ext cx="3943350" cy="3092450"/>
          </a:xfrm>
          <a:prstGeom prst="rect">
            <a:avLst/>
          </a:prstGeom>
        </p:spPr>
      </p:pic>
    </p:spTree>
    <p:extLst>
      <p:ext uri="{BB962C8B-B14F-4D97-AF65-F5344CB8AC3E}">
        <p14:creationId xmlns:p14="http://schemas.microsoft.com/office/powerpoint/2010/main" val="2298872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56733"/>
            <a:ext cx="10058400" cy="404476"/>
          </a:xfrm>
        </p:spPr>
        <p:txBody>
          <a:bodyPr>
            <a:normAutofit fontScale="90000"/>
          </a:bodyPr>
          <a:lstStyle/>
          <a:p>
            <a:r>
              <a:rPr lang="en-US" dirty="0" smtClean="0">
                <a:latin typeface="Bookman Old Style" panose="02050604050505020204" pitchFamily="18" charset="0"/>
              </a:rPr>
              <a:t>Machine learning</a:t>
            </a:r>
            <a:endParaRPr lang="en-US" dirty="0">
              <a:latin typeface="Bookman Old Style" panose="02050604050505020204" pitchFamily="18" charset="0"/>
            </a:endParaRPr>
          </a:p>
        </p:txBody>
      </p:sp>
      <p:sp>
        <p:nvSpPr>
          <p:cNvPr id="9" name="Rectangle 8"/>
          <p:cNvSpPr/>
          <p:nvPr/>
        </p:nvSpPr>
        <p:spPr>
          <a:xfrm>
            <a:off x="1069847" y="5292002"/>
            <a:ext cx="10058401" cy="4737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These libraries used for building model of machine learning</a:t>
            </a:r>
            <a:endParaRPr lang="en-US" dirty="0">
              <a:solidFill>
                <a:schemeClr val="tx1"/>
              </a:solidFill>
            </a:endParaRPr>
          </a:p>
        </p:txBody>
      </p:sp>
      <p:pic>
        <p:nvPicPr>
          <p:cNvPr id="5" name="Picture 4"/>
          <p:cNvPicPr/>
          <p:nvPr/>
        </p:nvPicPr>
        <p:blipFill>
          <a:blip r:embed="rId2"/>
          <a:stretch>
            <a:fillRect/>
          </a:stretch>
        </p:blipFill>
        <p:spPr>
          <a:xfrm>
            <a:off x="1255973" y="1577397"/>
            <a:ext cx="8812818" cy="3462193"/>
          </a:xfrm>
          <a:prstGeom prst="rect">
            <a:avLst/>
          </a:prstGeom>
        </p:spPr>
      </p:pic>
    </p:spTree>
    <p:extLst>
      <p:ext uri="{BB962C8B-B14F-4D97-AF65-F5344CB8AC3E}">
        <p14:creationId xmlns:p14="http://schemas.microsoft.com/office/powerpoint/2010/main" val="1198146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91" y="399329"/>
            <a:ext cx="10058400" cy="515071"/>
          </a:xfrm>
        </p:spPr>
        <p:txBody>
          <a:bodyPr>
            <a:normAutofit fontScale="90000"/>
          </a:bodyPr>
          <a:lstStyle/>
          <a:p>
            <a:r>
              <a:rPr lang="en-US" dirty="0" smtClean="0">
                <a:latin typeface="Bookman Old Style" panose="02050604050505020204" pitchFamily="18" charset="0"/>
              </a:rPr>
              <a:t>Logistic Regression model</a:t>
            </a:r>
            <a:endParaRPr lang="en-US" dirty="0">
              <a:latin typeface="Bookman Old Style" panose="02050604050505020204" pitchFamily="18" charset="0"/>
            </a:endParaRPr>
          </a:p>
        </p:txBody>
      </p:sp>
      <p:sp>
        <p:nvSpPr>
          <p:cNvPr id="9" name="Rectangle 8"/>
          <p:cNvSpPr/>
          <p:nvPr/>
        </p:nvSpPr>
        <p:spPr>
          <a:xfrm>
            <a:off x="8354292" y="1266440"/>
            <a:ext cx="2156817" cy="4986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smtClean="0">
                <a:solidFill>
                  <a:schemeClr val="tx1"/>
                </a:solidFill>
              </a:rPr>
              <a:t>This model is having very less accuracy of model and having very difference between cv and accuracy of model</a:t>
            </a:r>
            <a:endParaRPr lang="en-US" dirty="0">
              <a:solidFill>
                <a:schemeClr val="tx1"/>
              </a:solidFill>
            </a:endParaRPr>
          </a:p>
        </p:txBody>
      </p:sp>
      <p:pic>
        <p:nvPicPr>
          <p:cNvPr id="5" name="Picture 4"/>
          <p:cNvPicPr/>
          <p:nvPr/>
        </p:nvPicPr>
        <p:blipFill>
          <a:blip r:embed="rId2"/>
          <a:stretch>
            <a:fillRect/>
          </a:stretch>
        </p:blipFill>
        <p:spPr>
          <a:xfrm>
            <a:off x="1220994" y="1557385"/>
            <a:ext cx="5687293" cy="2365323"/>
          </a:xfrm>
          <a:prstGeom prst="rect">
            <a:avLst/>
          </a:prstGeom>
        </p:spPr>
      </p:pic>
      <p:pic>
        <p:nvPicPr>
          <p:cNvPr id="6" name="Picture 5"/>
          <p:cNvPicPr/>
          <p:nvPr/>
        </p:nvPicPr>
        <p:blipFill>
          <a:blip r:embed="rId3"/>
          <a:stretch>
            <a:fillRect/>
          </a:stretch>
        </p:blipFill>
        <p:spPr>
          <a:xfrm>
            <a:off x="1195851" y="3922708"/>
            <a:ext cx="5712436" cy="1802684"/>
          </a:xfrm>
          <a:prstGeom prst="rect">
            <a:avLst/>
          </a:prstGeom>
        </p:spPr>
      </p:pic>
    </p:spTree>
    <p:extLst>
      <p:ext uri="{BB962C8B-B14F-4D97-AF65-F5344CB8AC3E}">
        <p14:creationId xmlns:p14="http://schemas.microsoft.com/office/powerpoint/2010/main" val="1342004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1422"/>
            <a:ext cx="10058400" cy="628842"/>
          </a:xfrm>
        </p:spPr>
        <p:txBody>
          <a:bodyPr>
            <a:normAutofit fontScale="90000"/>
          </a:bodyPr>
          <a:lstStyle/>
          <a:p>
            <a:r>
              <a:rPr lang="en-US" dirty="0" smtClean="0">
                <a:latin typeface="Bookman Old Style" panose="02050604050505020204" pitchFamily="18" charset="0"/>
              </a:rPr>
              <a:t>Decision Tree Classifiers Model</a:t>
            </a:r>
            <a:endParaRPr lang="en-US" dirty="0">
              <a:latin typeface="Bookman Old Style" panose="02050604050505020204" pitchFamily="18" charset="0"/>
            </a:endParaRPr>
          </a:p>
        </p:txBody>
      </p:sp>
      <p:sp>
        <p:nvSpPr>
          <p:cNvPr id="9" name="Rectangle 8"/>
          <p:cNvSpPr/>
          <p:nvPr/>
        </p:nvSpPr>
        <p:spPr>
          <a:xfrm>
            <a:off x="8728364" y="1683327"/>
            <a:ext cx="2399884" cy="4323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By applying this model, getting </a:t>
            </a:r>
            <a:r>
              <a:rPr lang="en-US" dirty="0" err="1" smtClean="0">
                <a:solidFill>
                  <a:schemeClr val="tx1"/>
                </a:solidFill>
              </a:rPr>
              <a:t>overfitted</a:t>
            </a:r>
            <a:r>
              <a:rPr lang="en-US" dirty="0" smtClean="0">
                <a:solidFill>
                  <a:schemeClr val="tx1"/>
                </a:solidFill>
              </a:rPr>
              <a:t> model, as its </a:t>
            </a:r>
            <a:r>
              <a:rPr lang="en-US" dirty="0" err="1" smtClean="0">
                <a:solidFill>
                  <a:schemeClr val="tx1"/>
                </a:solidFill>
              </a:rPr>
              <a:t>traing</a:t>
            </a:r>
            <a:r>
              <a:rPr lang="en-US" dirty="0" smtClean="0">
                <a:solidFill>
                  <a:schemeClr val="tx1"/>
                </a:solidFill>
              </a:rPr>
              <a:t> accuracy is higher than testing accuracy</a:t>
            </a:r>
          </a:p>
          <a:p>
            <a:pPr marL="285750" indent="-285750">
              <a:buFont typeface="Wingdings" panose="05000000000000000000" pitchFamily="2" charset="2"/>
              <a:buChar char="Ø"/>
            </a:pPr>
            <a:r>
              <a:rPr lang="en-US" dirty="0" smtClean="0">
                <a:solidFill>
                  <a:schemeClr val="tx1"/>
                </a:solidFill>
              </a:rPr>
              <a:t>Training Accuracy &gt; Testing Accuracy</a:t>
            </a:r>
            <a:endParaRPr lang="en-US" dirty="0">
              <a:solidFill>
                <a:schemeClr val="tx1"/>
              </a:solidFill>
            </a:endParaRPr>
          </a:p>
        </p:txBody>
      </p:sp>
      <p:pic>
        <p:nvPicPr>
          <p:cNvPr id="5" name="Picture 4"/>
          <p:cNvPicPr/>
          <p:nvPr/>
        </p:nvPicPr>
        <p:blipFill>
          <a:blip r:embed="rId2"/>
          <a:stretch>
            <a:fillRect/>
          </a:stretch>
        </p:blipFill>
        <p:spPr>
          <a:xfrm>
            <a:off x="1245581" y="1341408"/>
            <a:ext cx="5731510" cy="2503805"/>
          </a:xfrm>
          <a:prstGeom prst="rect">
            <a:avLst/>
          </a:prstGeom>
        </p:spPr>
      </p:pic>
      <p:pic>
        <p:nvPicPr>
          <p:cNvPr id="6" name="Picture 5"/>
          <p:cNvPicPr/>
          <p:nvPr/>
        </p:nvPicPr>
        <p:blipFill>
          <a:blip r:embed="rId3"/>
          <a:stretch>
            <a:fillRect/>
          </a:stretch>
        </p:blipFill>
        <p:spPr>
          <a:xfrm>
            <a:off x="1245581" y="3845213"/>
            <a:ext cx="5731510" cy="2344420"/>
          </a:xfrm>
          <a:prstGeom prst="rect">
            <a:avLst/>
          </a:prstGeom>
        </p:spPr>
      </p:pic>
    </p:spTree>
    <p:extLst>
      <p:ext uri="{BB962C8B-B14F-4D97-AF65-F5344CB8AC3E}">
        <p14:creationId xmlns:p14="http://schemas.microsoft.com/office/powerpoint/2010/main" val="342979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48" y="293253"/>
            <a:ext cx="10058400" cy="548411"/>
          </a:xfrm>
        </p:spPr>
        <p:txBody>
          <a:bodyPr>
            <a:normAutofit fontScale="90000"/>
          </a:bodyPr>
          <a:lstStyle/>
          <a:p>
            <a:r>
              <a:rPr lang="en-US" dirty="0" err="1" smtClean="0">
                <a:latin typeface="Bookman Old Style" panose="02050604050505020204" pitchFamily="18" charset="0"/>
              </a:rPr>
              <a:t>MultinomialNB</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8302336" y="1704109"/>
            <a:ext cx="2787812" cy="4497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model is also giving </a:t>
            </a:r>
            <a:r>
              <a:rPr lang="en-US" dirty="0" err="1" smtClean="0">
                <a:solidFill>
                  <a:schemeClr val="tx1"/>
                </a:solidFill>
              </a:rPr>
              <a:t>overfitted</a:t>
            </a:r>
            <a:r>
              <a:rPr lang="en-US" dirty="0" smtClean="0">
                <a:solidFill>
                  <a:schemeClr val="tx1"/>
                </a:solidFill>
              </a:rPr>
              <a:t> model, and also having very difference in cv score value and accuracy value</a:t>
            </a:r>
            <a:endParaRPr lang="en-US" dirty="0">
              <a:solidFill>
                <a:schemeClr val="tx1"/>
              </a:solidFill>
            </a:endParaRPr>
          </a:p>
        </p:txBody>
      </p:sp>
      <p:pic>
        <p:nvPicPr>
          <p:cNvPr id="5" name="Picture 4"/>
          <p:cNvPicPr/>
          <p:nvPr/>
        </p:nvPicPr>
        <p:blipFill>
          <a:blip r:embed="rId2"/>
          <a:stretch>
            <a:fillRect/>
          </a:stretch>
        </p:blipFill>
        <p:spPr>
          <a:xfrm>
            <a:off x="1089718" y="1025669"/>
            <a:ext cx="5731510" cy="3705225"/>
          </a:xfrm>
          <a:prstGeom prst="rect">
            <a:avLst/>
          </a:prstGeom>
        </p:spPr>
      </p:pic>
      <p:pic>
        <p:nvPicPr>
          <p:cNvPr id="6" name="Picture 5"/>
          <p:cNvPicPr/>
          <p:nvPr/>
        </p:nvPicPr>
        <p:blipFill>
          <a:blip r:embed="rId3"/>
          <a:stretch>
            <a:fillRect/>
          </a:stretch>
        </p:blipFill>
        <p:spPr>
          <a:xfrm>
            <a:off x="1089718" y="5014277"/>
            <a:ext cx="5731510" cy="1401445"/>
          </a:xfrm>
          <a:prstGeom prst="rect">
            <a:avLst/>
          </a:prstGeom>
        </p:spPr>
      </p:pic>
    </p:spTree>
    <p:extLst>
      <p:ext uri="{BB962C8B-B14F-4D97-AF65-F5344CB8AC3E}">
        <p14:creationId xmlns:p14="http://schemas.microsoft.com/office/powerpoint/2010/main" val="20179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48" y="293253"/>
            <a:ext cx="10058400" cy="548411"/>
          </a:xfrm>
        </p:spPr>
        <p:txBody>
          <a:bodyPr>
            <a:normAutofit fontScale="90000"/>
          </a:bodyPr>
          <a:lstStyle/>
          <a:p>
            <a:r>
              <a:rPr lang="en-US" dirty="0" err="1" smtClean="0">
                <a:latin typeface="Bookman Old Style" panose="02050604050505020204" pitchFamily="18" charset="0"/>
              </a:rPr>
              <a:t>Bernouli</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8302336" y="1704109"/>
            <a:ext cx="2787812" cy="4497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model is also giving </a:t>
            </a:r>
            <a:r>
              <a:rPr lang="en-US" dirty="0" err="1" smtClean="0">
                <a:solidFill>
                  <a:schemeClr val="tx1"/>
                </a:solidFill>
              </a:rPr>
              <a:t>overfitted</a:t>
            </a:r>
            <a:r>
              <a:rPr lang="en-US" dirty="0" smtClean="0">
                <a:solidFill>
                  <a:schemeClr val="tx1"/>
                </a:solidFill>
              </a:rPr>
              <a:t> model, and also having very difference in cv score value and accuracy value</a:t>
            </a:r>
            <a:endParaRPr lang="en-US" dirty="0">
              <a:solidFill>
                <a:schemeClr val="tx1"/>
              </a:solidFill>
            </a:endParaRPr>
          </a:p>
        </p:txBody>
      </p:sp>
      <p:pic>
        <p:nvPicPr>
          <p:cNvPr id="7" name="Picture 6"/>
          <p:cNvPicPr/>
          <p:nvPr/>
        </p:nvPicPr>
        <p:blipFill>
          <a:blip r:embed="rId2"/>
          <a:stretch>
            <a:fillRect/>
          </a:stretch>
        </p:blipFill>
        <p:spPr>
          <a:xfrm>
            <a:off x="1090988" y="1122776"/>
            <a:ext cx="5730240" cy="2830195"/>
          </a:xfrm>
          <a:prstGeom prst="rect">
            <a:avLst/>
          </a:prstGeom>
        </p:spPr>
      </p:pic>
      <p:pic>
        <p:nvPicPr>
          <p:cNvPr id="8" name="Picture 7"/>
          <p:cNvPicPr/>
          <p:nvPr/>
        </p:nvPicPr>
        <p:blipFill>
          <a:blip r:embed="rId3"/>
          <a:stretch>
            <a:fillRect/>
          </a:stretch>
        </p:blipFill>
        <p:spPr>
          <a:xfrm>
            <a:off x="1088448" y="4484687"/>
            <a:ext cx="5732780" cy="1089025"/>
          </a:xfrm>
          <a:prstGeom prst="rect">
            <a:avLst/>
          </a:prstGeom>
        </p:spPr>
      </p:pic>
    </p:spTree>
    <p:extLst>
      <p:ext uri="{BB962C8B-B14F-4D97-AF65-F5344CB8AC3E}">
        <p14:creationId xmlns:p14="http://schemas.microsoft.com/office/powerpoint/2010/main" val="1042069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74" y="285606"/>
            <a:ext cx="10058400" cy="380999"/>
          </a:xfrm>
        </p:spPr>
        <p:txBody>
          <a:bodyPr>
            <a:noAutofit/>
          </a:bodyPr>
          <a:lstStyle/>
          <a:p>
            <a:r>
              <a:rPr lang="en-US" sz="3200" dirty="0" smtClean="0">
                <a:latin typeface="Bookman Old Style" panose="02050604050505020204" pitchFamily="18" charset="0"/>
              </a:rPr>
              <a:t>Applied Bagging and Boosting techniques</a:t>
            </a:r>
            <a:endParaRPr lang="en-US" sz="3200" dirty="0">
              <a:latin typeface="Bookman Old Style" panose="02050604050505020204" pitchFamily="18" charset="0"/>
            </a:endParaRPr>
          </a:p>
        </p:txBody>
      </p:sp>
      <p:sp>
        <p:nvSpPr>
          <p:cNvPr id="6" name="Rectangle 5"/>
          <p:cNvSpPr/>
          <p:nvPr/>
        </p:nvSpPr>
        <p:spPr>
          <a:xfrm>
            <a:off x="1728274" y="1047101"/>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err="1" smtClean="0">
                <a:solidFill>
                  <a:schemeClr val="tx1"/>
                </a:solidFill>
                <a:latin typeface="Bookman Old Style" pitchFamily="18" charset="0"/>
              </a:rPr>
              <a:t>RandomForestClassifer</a:t>
            </a:r>
            <a:r>
              <a:rPr lang="en-US" sz="1600" b="1" i="1" dirty="0" smtClean="0">
                <a:solidFill>
                  <a:schemeClr val="tx1"/>
                </a:solidFill>
                <a:latin typeface="Bookman Old Style" pitchFamily="18" charset="0"/>
              </a:rPr>
              <a:t>:</a:t>
            </a:r>
          </a:p>
        </p:txBody>
      </p:sp>
      <p:pic>
        <p:nvPicPr>
          <p:cNvPr id="7" name="Picture 6"/>
          <p:cNvPicPr/>
          <p:nvPr/>
        </p:nvPicPr>
        <p:blipFill>
          <a:blip r:embed="rId2"/>
          <a:stretch>
            <a:fillRect/>
          </a:stretch>
        </p:blipFill>
        <p:spPr>
          <a:xfrm>
            <a:off x="1654319" y="1606608"/>
            <a:ext cx="5724525" cy="3021330"/>
          </a:xfrm>
          <a:prstGeom prst="rect">
            <a:avLst/>
          </a:prstGeom>
        </p:spPr>
      </p:pic>
      <p:pic>
        <p:nvPicPr>
          <p:cNvPr id="8" name="Picture 7"/>
          <p:cNvPicPr/>
          <p:nvPr/>
        </p:nvPicPr>
        <p:blipFill>
          <a:blip r:embed="rId3"/>
          <a:stretch>
            <a:fillRect/>
          </a:stretch>
        </p:blipFill>
        <p:spPr>
          <a:xfrm>
            <a:off x="1647334" y="4730461"/>
            <a:ext cx="5731510" cy="1882775"/>
          </a:xfrm>
          <a:prstGeom prst="rect">
            <a:avLst/>
          </a:prstGeom>
        </p:spPr>
      </p:pic>
    </p:spTree>
    <p:extLst>
      <p:ext uri="{BB962C8B-B14F-4D97-AF65-F5344CB8AC3E}">
        <p14:creationId xmlns:p14="http://schemas.microsoft.com/office/powerpoint/2010/main" val="297858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2019" y="45481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err="1" smtClean="0">
                <a:solidFill>
                  <a:schemeClr val="tx1"/>
                </a:solidFill>
                <a:latin typeface="Bookman Old Style" pitchFamily="18" charset="0"/>
              </a:rPr>
              <a:t>RandomForestClassifer</a:t>
            </a:r>
            <a:r>
              <a:rPr lang="en-US" sz="1600" b="1" i="1" dirty="0" smtClean="0">
                <a:solidFill>
                  <a:schemeClr val="tx1"/>
                </a:solidFill>
                <a:latin typeface="Bookman Old Style" pitchFamily="18" charset="0"/>
              </a:rPr>
              <a:t>:</a:t>
            </a:r>
          </a:p>
        </p:txBody>
      </p:sp>
      <p:pic>
        <p:nvPicPr>
          <p:cNvPr id="9" name="Picture 8"/>
          <p:cNvPicPr/>
          <p:nvPr/>
        </p:nvPicPr>
        <p:blipFill>
          <a:blip r:embed="rId2"/>
          <a:stretch>
            <a:fillRect/>
          </a:stretch>
        </p:blipFill>
        <p:spPr>
          <a:xfrm>
            <a:off x="1562019" y="1263535"/>
            <a:ext cx="5731510" cy="2606040"/>
          </a:xfrm>
          <a:prstGeom prst="rect">
            <a:avLst/>
          </a:prstGeom>
        </p:spPr>
      </p:pic>
      <p:pic>
        <p:nvPicPr>
          <p:cNvPr id="10" name="Picture 9"/>
          <p:cNvPicPr/>
          <p:nvPr/>
        </p:nvPicPr>
        <p:blipFill>
          <a:blip r:embed="rId3"/>
          <a:stretch>
            <a:fillRect/>
          </a:stretch>
        </p:blipFill>
        <p:spPr>
          <a:xfrm>
            <a:off x="1565857" y="4221307"/>
            <a:ext cx="5731510" cy="1922145"/>
          </a:xfrm>
          <a:prstGeom prst="rect">
            <a:avLst/>
          </a:prstGeom>
        </p:spPr>
      </p:pic>
    </p:spTree>
    <p:extLst>
      <p:ext uri="{BB962C8B-B14F-4D97-AF65-F5344CB8AC3E}">
        <p14:creationId xmlns:p14="http://schemas.microsoft.com/office/powerpoint/2010/main" val="1481973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2019" y="45481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XGB Boosting:</a:t>
            </a:r>
          </a:p>
        </p:txBody>
      </p:sp>
      <p:pic>
        <p:nvPicPr>
          <p:cNvPr id="5" name="Picture 4"/>
          <p:cNvPicPr/>
          <p:nvPr/>
        </p:nvPicPr>
        <p:blipFill>
          <a:blip r:embed="rId2"/>
          <a:stretch>
            <a:fillRect/>
          </a:stretch>
        </p:blipFill>
        <p:spPr>
          <a:xfrm>
            <a:off x="1565857" y="1243532"/>
            <a:ext cx="5731510" cy="2646045"/>
          </a:xfrm>
          <a:prstGeom prst="rect">
            <a:avLst/>
          </a:prstGeom>
        </p:spPr>
      </p:pic>
      <p:pic>
        <p:nvPicPr>
          <p:cNvPr id="7" name="Picture 6"/>
          <p:cNvPicPr/>
          <p:nvPr/>
        </p:nvPicPr>
        <p:blipFill>
          <a:blip r:embed="rId3"/>
          <a:stretch>
            <a:fillRect/>
          </a:stretch>
        </p:blipFill>
        <p:spPr>
          <a:xfrm>
            <a:off x="1565857" y="4425777"/>
            <a:ext cx="5731510" cy="1934210"/>
          </a:xfrm>
          <a:prstGeom prst="rect">
            <a:avLst/>
          </a:prstGeom>
        </p:spPr>
      </p:pic>
    </p:spTree>
    <p:extLst>
      <p:ext uri="{BB962C8B-B14F-4D97-AF65-F5344CB8AC3E}">
        <p14:creationId xmlns:p14="http://schemas.microsoft.com/office/powerpoint/2010/main" val="4265400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7987"/>
            <a:ext cx="10058400" cy="571885"/>
          </a:xfrm>
        </p:spPr>
        <p:txBody>
          <a:bodyPr>
            <a:noAutofit/>
          </a:bodyPr>
          <a:lstStyle/>
          <a:p>
            <a:r>
              <a:rPr lang="en-US" sz="3200" dirty="0" smtClean="0">
                <a:latin typeface="Bookman Old Style" panose="02050604050505020204" pitchFamily="18" charset="0"/>
              </a:rPr>
              <a:t>Ensemble Random Forest Classifier model</a:t>
            </a:r>
            <a:endParaRPr lang="en-US" sz="3200" dirty="0">
              <a:latin typeface="Bookman Old Style" panose="02050604050505020204" pitchFamily="18" charset="0"/>
            </a:endParaRPr>
          </a:p>
        </p:txBody>
      </p:sp>
      <p:pic>
        <p:nvPicPr>
          <p:cNvPr id="6" name="Picture 5"/>
          <p:cNvPicPr/>
          <p:nvPr/>
        </p:nvPicPr>
        <p:blipFill>
          <a:blip r:embed="rId2"/>
          <a:stretch>
            <a:fillRect/>
          </a:stretch>
        </p:blipFill>
        <p:spPr>
          <a:xfrm>
            <a:off x="1152063" y="1180695"/>
            <a:ext cx="9332363" cy="2622377"/>
          </a:xfrm>
          <a:prstGeom prst="rect">
            <a:avLst/>
          </a:prstGeom>
        </p:spPr>
      </p:pic>
      <p:pic>
        <p:nvPicPr>
          <p:cNvPr id="7" name="Picture 6"/>
          <p:cNvPicPr/>
          <p:nvPr/>
        </p:nvPicPr>
        <p:blipFill>
          <a:blip r:embed="rId3"/>
          <a:stretch>
            <a:fillRect/>
          </a:stretch>
        </p:blipFill>
        <p:spPr>
          <a:xfrm>
            <a:off x="1152061" y="3913172"/>
            <a:ext cx="9332363" cy="1226128"/>
          </a:xfrm>
          <a:prstGeom prst="rect">
            <a:avLst/>
          </a:prstGeom>
        </p:spPr>
      </p:pic>
      <p:pic>
        <p:nvPicPr>
          <p:cNvPr id="8" name="Picture 7"/>
          <p:cNvPicPr/>
          <p:nvPr/>
        </p:nvPicPr>
        <p:blipFill>
          <a:blip r:embed="rId4"/>
          <a:stretch>
            <a:fillRect/>
          </a:stretch>
        </p:blipFill>
        <p:spPr>
          <a:xfrm>
            <a:off x="1152061" y="5249400"/>
            <a:ext cx="9332364" cy="829282"/>
          </a:xfrm>
          <a:prstGeom prst="rect">
            <a:avLst/>
          </a:prstGeom>
        </p:spPr>
      </p:pic>
    </p:spTree>
    <p:extLst>
      <p:ext uri="{BB962C8B-B14F-4D97-AF65-F5344CB8AC3E}">
        <p14:creationId xmlns:p14="http://schemas.microsoft.com/office/powerpoint/2010/main" val="27473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325" y="406402"/>
            <a:ext cx="5486400" cy="472440"/>
          </a:xfrm>
        </p:spPr>
        <p:txBody>
          <a:bodyPr>
            <a:normAutofit fontScale="90000"/>
          </a:bodyPr>
          <a:lstStyle/>
          <a:p>
            <a:r>
              <a:rPr lang="en-US" dirty="0" smtClean="0">
                <a:latin typeface="Bookman Old Style" panose="02050604050505020204" pitchFamily="18" charset="0"/>
              </a:rPr>
              <a:t>Scraped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677325" y="4924954"/>
            <a:ext cx="8843433" cy="7032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Two dataset has loaded one is for training and second is for to predict house prize</a:t>
            </a:r>
            <a:endParaRPr lang="en-US" dirty="0">
              <a:solidFill>
                <a:schemeClr val="tx1"/>
              </a:solidFill>
              <a:latin typeface="Bookman Old Style" pitchFamily="18" charset="0"/>
            </a:endParaRPr>
          </a:p>
        </p:txBody>
      </p:sp>
      <p:pic>
        <p:nvPicPr>
          <p:cNvPr id="7" name="Picture 6"/>
          <p:cNvPicPr/>
          <p:nvPr/>
        </p:nvPicPr>
        <p:blipFill>
          <a:blip r:embed="rId2"/>
          <a:stretch>
            <a:fillRect/>
          </a:stretch>
        </p:blipFill>
        <p:spPr>
          <a:xfrm>
            <a:off x="1677325" y="1272885"/>
            <a:ext cx="7553749" cy="1995055"/>
          </a:xfrm>
          <a:prstGeom prst="rect">
            <a:avLst/>
          </a:prstGeom>
        </p:spPr>
      </p:pic>
    </p:spTree>
    <p:extLst>
      <p:ext uri="{BB962C8B-B14F-4D97-AF65-F5344CB8AC3E}">
        <p14:creationId xmlns:p14="http://schemas.microsoft.com/office/powerpoint/2010/main" val="305521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49065" y="6005945"/>
            <a:ext cx="10796570" cy="415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err="1" smtClean="0">
                <a:solidFill>
                  <a:schemeClr val="tx1"/>
                </a:solidFill>
                <a:latin typeface="Bookman Old Style" pitchFamily="18" charset="0"/>
              </a:rPr>
              <a:t>jjjj</a:t>
            </a:r>
            <a:endParaRPr lang="en-US" dirty="0">
              <a:solidFill>
                <a:schemeClr val="tx1"/>
              </a:solidFill>
              <a:latin typeface="Bookman Old Style" pitchFamily="18" charset="0"/>
            </a:endParaRPr>
          </a:p>
        </p:txBody>
      </p:sp>
      <p:sp>
        <p:nvSpPr>
          <p:cNvPr id="6" name="Title 1"/>
          <p:cNvSpPr>
            <a:spLocks noGrp="1"/>
          </p:cNvSpPr>
          <p:nvPr>
            <p:ph type="title"/>
          </p:nvPr>
        </p:nvSpPr>
        <p:spPr>
          <a:xfrm>
            <a:off x="1049066" y="180959"/>
            <a:ext cx="10058400" cy="429876"/>
          </a:xfrm>
        </p:spPr>
        <p:txBody>
          <a:bodyPr>
            <a:normAutofit fontScale="90000"/>
          </a:bodyPr>
          <a:lstStyle/>
          <a:p>
            <a:r>
              <a:rPr lang="en-US" sz="2800" dirty="0" smtClean="0">
                <a:latin typeface="Bookman Old Style" panose="02050604050505020204" pitchFamily="18" charset="0"/>
              </a:rPr>
              <a:t>Final Model Performance:</a:t>
            </a:r>
            <a:endParaRPr lang="en-US" sz="2800" dirty="0">
              <a:latin typeface="Bookman Old Style" panose="02050604050505020204" pitchFamily="18" charset="0"/>
            </a:endParaRPr>
          </a:p>
        </p:txBody>
      </p:sp>
      <p:pic>
        <p:nvPicPr>
          <p:cNvPr id="5" name="Picture 4"/>
          <p:cNvPicPr/>
          <p:nvPr/>
        </p:nvPicPr>
        <p:blipFill>
          <a:blip r:embed="rId2"/>
          <a:stretch>
            <a:fillRect/>
          </a:stretch>
        </p:blipFill>
        <p:spPr>
          <a:xfrm>
            <a:off x="1085226" y="728455"/>
            <a:ext cx="4660948" cy="3136964"/>
          </a:xfrm>
          <a:prstGeom prst="rect">
            <a:avLst/>
          </a:prstGeom>
        </p:spPr>
      </p:pic>
      <p:pic>
        <p:nvPicPr>
          <p:cNvPr id="7" name="Picture 6"/>
          <p:cNvPicPr/>
          <p:nvPr/>
        </p:nvPicPr>
        <p:blipFill>
          <a:blip r:embed="rId3"/>
          <a:stretch>
            <a:fillRect/>
          </a:stretch>
        </p:blipFill>
        <p:spPr>
          <a:xfrm>
            <a:off x="5955434" y="694010"/>
            <a:ext cx="5277138" cy="3601573"/>
          </a:xfrm>
          <a:prstGeom prst="rect">
            <a:avLst/>
          </a:prstGeom>
        </p:spPr>
      </p:pic>
      <p:pic>
        <p:nvPicPr>
          <p:cNvPr id="8" name="Picture 7"/>
          <p:cNvPicPr/>
          <p:nvPr/>
        </p:nvPicPr>
        <p:blipFill>
          <a:blip r:embed="rId4"/>
          <a:stretch>
            <a:fillRect/>
          </a:stretch>
        </p:blipFill>
        <p:spPr>
          <a:xfrm>
            <a:off x="1049065" y="4426027"/>
            <a:ext cx="9341844" cy="1319030"/>
          </a:xfrm>
          <a:prstGeom prst="rect">
            <a:avLst/>
          </a:prstGeom>
        </p:spPr>
      </p:pic>
    </p:spTree>
    <p:extLst>
      <p:ext uri="{BB962C8B-B14F-4D97-AF65-F5344CB8AC3E}">
        <p14:creationId xmlns:p14="http://schemas.microsoft.com/office/powerpoint/2010/main" val="3748370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1154" y="5538355"/>
            <a:ext cx="9306791" cy="498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Deployed</a:t>
            </a:r>
          </a:p>
        </p:txBody>
      </p:sp>
      <p:sp>
        <p:nvSpPr>
          <p:cNvPr id="7" name="Title 1"/>
          <p:cNvSpPr txBox="1">
            <a:spLocks/>
          </p:cNvSpPr>
          <p:nvPr/>
        </p:nvSpPr>
        <p:spPr>
          <a:xfrm>
            <a:off x="1271155" y="384464"/>
            <a:ext cx="9105900" cy="5588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DEPLOY and load model:</a:t>
            </a:r>
            <a:endParaRPr lang="en-US" sz="3600" dirty="0">
              <a:solidFill>
                <a:schemeClr val="tx1"/>
              </a:solidFill>
              <a:latin typeface="Bookman Old Style" panose="02050604050505020204" pitchFamily="18" charset="0"/>
            </a:endParaRPr>
          </a:p>
        </p:txBody>
      </p:sp>
      <p:pic>
        <p:nvPicPr>
          <p:cNvPr id="5" name="Picture 4"/>
          <p:cNvPicPr/>
          <p:nvPr/>
        </p:nvPicPr>
        <p:blipFill>
          <a:blip r:embed="rId3"/>
          <a:stretch>
            <a:fillRect/>
          </a:stretch>
        </p:blipFill>
        <p:spPr>
          <a:xfrm>
            <a:off x="1271155" y="1172085"/>
            <a:ext cx="9306791" cy="3555780"/>
          </a:xfrm>
          <a:prstGeom prst="rect">
            <a:avLst/>
          </a:prstGeom>
        </p:spPr>
      </p:pic>
    </p:spTree>
    <p:extLst>
      <p:ext uri="{BB962C8B-B14F-4D97-AF65-F5344CB8AC3E}">
        <p14:creationId xmlns:p14="http://schemas.microsoft.com/office/powerpoint/2010/main" val="11921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93091" y="243752"/>
            <a:ext cx="9105900" cy="720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Conclusion:</a:t>
            </a:r>
            <a:endParaRPr lang="en-US" sz="3600" dirty="0">
              <a:solidFill>
                <a:schemeClr val="tx1"/>
              </a:solidFill>
              <a:latin typeface="Bookman Old Style" panose="02050604050505020204" pitchFamily="18" charset="0"/>
            </a:endParaRPr>
          </a:p>
        </p:txBody>
      </p:sp>
      <p:sp>
        <p:nvSpPr>
          <p:cNvPr id="4" name="Rectangle 3"/>
          <p:cNvSpPr/>
          <p:nvPr/>
        </p:nvSpPr>
        <p:spPr>
          <a:xfrm>
            <a:off x="1293090" y="5592812"/>
            <a:ext cx="9886552" cy="602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One </a:t>
            </a:r>
            <a:r>
              <a:rPr lang="en-US" dirty="0" err="1" smtClean="0">
                <a:solidFill>
                  <a:schemeClr val="tx1"/>
                </a:solidFill>
              </a:rPr>
              <a:t>dataframe</a:t>
            </a:r>
            <a:r>
              <a:rPr lang="en-US" dirty="0" smtClean="0">
                <a:solidFill>
                  <a:schemeClr val="tx1"/>
                </a:solidFill>
              </a:rPr>
              <a:t> is created by the name</a:t>
            </a:r>
            <a:endParaRPr lang="en-US" dirty="0">
              <a:solidFill>
                <a:schemeClr val="tx1"/>
              </a:solidFill>
            </a:endParaRPr>
          </a:p>
        </p:txBody>
      </p:sp>
      <p:pic>
        <p:nvPicPr>
          <p:cNvPr id="5" name="Picture 4"/>
          <p:cNvPicPr/>
          <p:nvPr/>
        </p:nvPicPr>
        <p:blipFill>
          <a:blip r:embed="rId3"/>
          <a:stretch>
            <a:fillRect/>
          </a:stretch>
        </p:blipFill>
        <p:spPr>
          <a:xfrm>
            <a:off x="1293090" y="1110846"/>
            <a:ext cx="7123545" cy="3190990"/>
          </a:xfrm>
          <a:prstGeom prst="rect">
            <a:avLst/>
          </a:prstGeom>
        </p:spPr>
      </p:pic>
      <p:pic>
        <p:nvPicPr>
          <p:cNvPr id="6" name="Picture 5"/>
          <p:cNvPicPr/>
          <p:nvPr/>
        </p:nvPicPr>
        <p:blipFill>
          <a:blip r:embed="rId4"/>
          <a:stretch>
            <a:fillRect/>
          </a:stretch>
        </p:blipFill>
        <p:spPr>
          <a:xfrm>
            <a:off x="1293089" y="4606963"/>
            <a:ext cx="9742055" cy="588491"/>
          </a:xfrm>
          <a:prstGeom prst="rect">
            <a:avLst/>
          </a:prstGeom>
        </p:spPr>
      </p:pic>
    </p:spTree>
    <p:extLst>
      <p:ext uri="{BB962C8B-B14F-4D97-AF65-F5344CB8AC3E}">
        <p14:creationId xmlns:p14="http://schemas.microsoft.com/office/powerpoint/2010/main" val="2589094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09518" y="295708"/>
            <a:ext cx="9105900" cy="4732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Conclusion:</a:t>
            </a:r>
            <a:endParaRPr lang="en-US" sz="3600" dirty="0">
              <a:solidFill>
                <a:schemeClr val="tx1"/>
              </a:solidFill>
              <a:latin typeface="Bookman Old Style" panose="02050604050505020204" pitchFamily="18" charset="0"/>
            </a:endParaRPr>
          </a:p>
        </p:txBody>
      </p:sp>
      <p:pic>
        <p:nvPicPr>
          <p:cNvPr id="6" name="Picture 5"/>
          <p:cNvPicPr/>
          <p:nvPr/>
        </p:nvPicPr>
        <p:blipFill>
          <a:blip r:embed="rId3"/>
          <a:stretch>
            <a:fillRect/>
          </a:stretch>
        </p:blipFill>
        <p:spPr>
          <a:xfrm>
            <a:off x="1109518" y="1016000"/>
            <a:ext cx="4902200" cy="2400300"/>
          </a:xfrm>
          <a:prstGeom prst="rect">
            <a:avLst/>
          </a:prstGeom>
        </p:spPr>
      </p:pic>
      <p:pic>
        <p:nvPicPr>
          <p:cNvPr id="8" name="Picture 7"/>
          <p:cNvPicPr/>
          <p:nvPr/>
        </p:nvPicPr>
        <p:blipFill>
          <a:blip r:embed="rId4"/>
          <a:stretch>
            <a:fillRect/>
          </a:stretch>
        </p:blipFill>
        <p:spPr>
          <a:xfrm>
            <a:off x="6697229" y="1016000"/>
            <a:ext cx="4616450" cy="3848100"/>
          </a:xfrm>
          <a:prstGeom prst="rect">
            <a:avLst/>
          </a:prstGeom>
        </p:spPr>
      </p:pic>
      <p:sp>
        <p:nvSpPr>
          <p:cNvPr id="9" name="Rectangle 8"/>
          <p:cNvSpPr/>
          <p:nvPr/>
        </p:nvSpPr>
        <p:spPr>
          <a:xfrm>
            <a:off x="1293090" y="5592812"/>
            <a:ext cx="9886552" cy="602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One </a:t>
            </a:r>
            <a:r>
              <a:rPr lang="en-US" dirty="0" err="1" smtClean="0">
                <a:solidFill>
                  <a:schemeClr val="tx1"/>
                </a:solidFill>
              </a:rPr>
              <a:t>dataframe</a:t>
            </a:r>
            <a:r>
              <a:rPr lang="en-US" dirty="0" smtClean="0">
                <a:solidFill>
                  <a:schemeClr val="tx1"/>
                </a:solidFill>
              </a:rPr>
              <a:t> is created by the name</a:t>
            </a:r>
            <a:endParaRPr lang="en-US" dirty="0">
              <a:solidFill>
                <a:schemeClr val="tx1"/>
              </a:solidFill>
            </a:endParaRPr>
          </a:p>
        </p:txBody>
      </p:sp>
    </p:spTree>
    <p:extLst>
      <p:ext uri="{BB962C8B-B14F-4D97-AF65-F5344CB8AC3E}">
        <p14:creationId xmlns:p14="http://schemas.microsoft.com/office/powerpoint/2010/main" val="216370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Thanks you </a:t>
            </a:r>
            <a:endParaRPr lang="en-US" dirty="0">
              <a:latin typeface="Bookman Old Style" panose="02050604050505020204" pitchFamily="18" charset="0"/>
            </a:endParaRPr>
          </a:p>
        </p:txBody>
      </p:sp>
    </p:spTree>
    <p:extLst>
      <p:ext uri="{BB962C8B-B14F-4D97-AF65-F5344CB8AC3E}">
        <p14:creationId xmlns:p14="http://schemas.microsoft.com/office/powerpoint/2010/main" val="1041169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331" y="236739"/>
            <a:ext cx="5486400" cy="472440"/>
          </a:xfrm>
        </p:spPr>
        <p:txBody>
          <a:bodyPr>
            <a:normAutofit fontScale="90000"/>
          </a:bodyPr>
          <a:lstStyle/>
          <a:p>
            <a:r>
              <a:rPr lang="en-US" dirty="0" smtClean="0">
                <a:latin typeface="Bookman Old Style" panose="02050604050505020204" pitchFamily="18" charset="0"/>
              </a:rPr>
              <a:t>Loading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00006" y="5672399"/>
            <a:ext cx="8843433" cy="611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Two dataset has loaded one is for training and second is for to predict house prize</a:t>
            </a:r>
            <a:endParaRPr lang="en-US" dirty="0">
              <a:solidFill>
                <a:schemeClr val="tx1"/>
              </a:solidFill>
              <a:latin typeface="Bookman Old Style" pitchFamily="18" charset="0"/>
            </a:endParaRPr>
          </a:p>
        </p:txBody>
      </p:sp>
      <p:pic>
        <p:nvPicPr>
          <p:cNvPr id="4" name="Picture 3"/>
          <p:cNvPicPr>
            <a:picLocks noChangeAspect="1"/>
          </p:cNvPicPr>
          <p:nvPr/>
        </p:nvPicPr>
        <p:blipFill>
          <a:blip r:embed="rId2"/>
          <a:stretch>
            <a:fillRect/>
          </a:stretch>
        </p:blipFill>
        <p:spPr>
          <a:xfrm>
            <a:off x="1677331" y="948171"/>
            <a:ext cx="8934450" cy="4382365"/>
          </a:xfrm>
          <a:prstGeom prst="rect">
            <a:avLst/>
          </a:prstGeom>
        </p:spPr>
      </p:pic>
    </p:spTree>
    <p:extLst>
      <p:ext uri="{BB962C8B-B14F-4D97-AF65-F5344CB8AC3E}">
        <p14:creationId xmlns:p14="http://schemas.microsoft.com/office/powerpoint/2010/main" val="3833726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627" y="257571"/>
            <a:ext cx="7031182" cy="541867"/>
          </a:xfrm>
        </p:spPr>
        <p:txBody>
          <a:bodyPr>
            <a:normAutofit fontScale="90000"/>
          </a:bodyPr>
          <a:lstStyle/>
          <a:p>
            <a:r>
              <a:rPr lang="en-US" dirty="0" smtClean="0">
                <a:latin typeface="Bookman Old Style" panose="02050604050505020204" pitchFamily="18" charset="0"/>
              </a:rPr>
              <a:t>Information of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60627" y="5054962"/>
            <a:ext cx="9329304" cy="601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Complete information one can see in this output of information</a:t>
            </a:r>
          </a:p>
        </p:txBody>
      </p:sp>
      <p:pic>
        <p:nvPicPr>
          <p:cNvPr id="4" name="Picture 3"/>
          <p:cNvPicPr>
            <a:picLocks noChangeAspect="1"/>
          </p:cNvPicPr>
          <p:nvPr/>
        </p:nvPicPr>
        <p:blipFill>
          <a:blip r:embed="rId2"/>
          <a:stretch>
            <a:fillRect/>
          </a:stretch>
        </p:blipFill>
        <p:spPr>
          <a:xfrm>
            <a:off x="1560627" y="1579418"/>
            <a:ext cx="4552950" cy="2457450"/>
          </a:xfrm>
          <a:prstGeom prst="rect">
            <a:avLst/>
          </a:prstGeom>
        </p:spPr>
      </p:pic>
    </p:spTree>
    <p:extLst>
      <p:ext uri="{BB962C8B-B14F-4D97-AF65-F5344CB8AC3E}">
        <p14:creationId xmlns:p14="http://schemas.microsoft.com/office/powerpoint/2010/main" val="34077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72608"/>
            <a:ext cx="10058400" cy="581891"/>
          </a:xfrm>
        </p:spPr>
        <p:txBody>
          <a:bodyPr>
            <a:normAutofit fontScale="90000"/>
          </a:bodyPr>
          <a:lstStyle/>
          <a:p>
            <a:r>
              <a:rPr lang="en-US" sz="4000" dirty="0" smtClean="0">
                <a:latin typeface="Bookman Old Style" panose="02050604050505020204" pitchFamily="18" charset="0"/>
              </a:rPr>
              <a:t>Checking null values</a:t>
            </a:r>
            <a:endParaRPr lang="en-US" sz="40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8"/>
          <p:cNvSpPr/>
          <p:nvPr/>
        </p:nvSpPr>
        <p:spPr>
          <a:xfrm>
            <a:off x="2178555" y="5559137"/>
            <a:ext cx="1617478"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Before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734715"/>
            <a:ext cx="4156779" cy="2845880"/>
          </a:xfrm>
          <a:prstGeom prst="rect">
            <a:avLst/>
          </a:prstGeom>
        </p:spPr>
      </p:pic>
      <p:pic>
        <p:nvPicPr>
          <p:cNvPr id="8" name="Picture 7" descr="D:\Bhushan Sharma\Natural Language Processing\Gensim and Spam Detection\download (1).png"/>
          <p:cNvPicPr/>
          <p:nvPr/>
        </p:nvPicPr>
        <p:blipFill>
          <a:blip r:embed="rId3">
            <a:extLst>
              <a:ext uri="{28A0092B-C50C-407E-A947-70E740481C1C}">
                <a14:useLocalDpi xmlns:a14="http://schemas.microsoft.com/office/drawing/2010/main" val="0"/>
              </a:ext>
            </a:extLst>
          </a:blip>
          <a:srcRect/>
          <a:stretch>
            <a:fillRect/>
          </a:stretch>
        </p:blipFill>
        <p:spPr bwMode="auto">
          <a:xfrm>
            <a:off x="6609483" y="1734715"/>
            <a:ext cx="4394073" cy="2792326"/>
          </a:xfrm>
          <a:prstGeom prst="rect">
            <a:avLst/>
          </a:prstGeom>
          <a:noFill/>
          <a:ln>
            <a:noFill/>
          </a:ln>
        </p:spPr>
      </p:pic>
      <p:sp>
        <p:nvSpPr>
          <p:cNvPr id="10" name="Rectangle 9"/>
          <p:cNvSpPr/>
          <p:nvPr/>
        </p:nvSpPr>
        <p:spPr>
          <a:xfrm>
            <a:off x="7495236" y="5372101"/>
            <a:ext cx="1617478"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After</a:t>
            </a:r>
          </a:p>
        </p:txBody>
      </p:sp>
    </p:spTree>
    <p:extLst>
      <p:ext uri="{BB962C8B-B14F-4D97-AF65-F5344CB8AC3E}">
        <p14:creationId xmlns:p14="http://schemas.microsoft.com/office/powerpoint/2010/main" val="2558737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712" y="325964"/>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8"/>
          <p:cNvSpPr/>
          <p:nvPr/>
        </p:nvSpPr>
        <p:spPr>
          <a:xfrm>
            <a:off x="1562026" y="131147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Converted </a:t>
            </a:r>
            <a:r>
              <a:rPr lang="en-US" sz="1600" b="1" i="1" dirty="0">
                <a:solidFill>
                  <a:schemeClr val="tx1"/>
                </a:solidFill>
                <a:latin typeface="Bookman Old Style" pitchFamily="18" charset="0"/>
              </a:rPr>
              <a:t>all target values into [5,4,3,2,1] class </a:t>
            </a:r>
            <a:r>
              <a:rPr lang="en-US" sz="1600" b="1" i="1" dirty="0" smtClean="0">
                <a:solidFill>
                  <a:schemeClr val="tx1"/>
                </a:solidFill>
                <a:latin typeface="Bookman Old Style" pitchFamily="18" charset="0"/>
              </a:rPr>
              <a:t>only:</a:t>
            </a:r>
          </a:p>
        </p:txBody>
      </p:sp>
      <p:pic>
        <p:nvPicPr>
          <p:cNvPr id="10" name="Picture 9"/>
          <p:cNvPicPr/>
          <p:nvPr/>
        </p:nvPicPr>
        <p:blipFill>
          <a:blip r:embed="rId2"/>
          <a:stretch>
            <a:fillRect/>
          </a:stretch>
        </p:blipFill>
        <p:spPr>
          <a:xfrm>
            <a:off x="1582809" y="1766266"/>
            <a:ext cx="7898003" cy="1262063"/>
          </a:xfrm>
          <a:prstGeom prst="rect">
            <a:avLst/>
          </a:prstGeom>
        </p:spPr>
      </p:pic>
      <p:sp>
        <p:nvSpPr>
          <p:cNvPr id="11" name="Rectangle 10"/>
          <p:cNvSpPr/>
          <p:nvPr/>
        </p:nvSpPr>
        <p:spPr>
          <a:xfrm>
            <a:off x="1562026" y="3375804"/>
            <a:ext cx="7918786"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Created new columns for length to get amount of cleaned data records</a:t>
            </a:r>
          </a:p>
        </p:txBody>
      </p:sp>
      <p:pic>
        <p:nvPicPr>
          <p:cNvPr id="12" name="Picture 11"/>
          <p:cNvPicPr/>
          <p:nvPr/>
        </p:nvPicPr>
        <p:blipFill>
          <a:blip r:embed="rId3"/>
          <a:stretch>
            <a:fillRect/>
          </a:stretch>
        </p:blipFill>
        <p:spPr>
          <a:xfrm>
            <a:off x="1582809" y="3851562"/>
            <a:ext cx="5576528" cy="789178"/>
          </a:xfrm>
          <a:prstGeom prst="rect">
            <a:avLst/>
          </a:prstGeom>
        </p:spPr>
      </p:pic>
      <p:sp>
        <p:nvSpPr>
          <p:cNvPr id="13" name="Rectangle 12"/>
          <p:cNvSpPr/>
          <p:nvPr/>
        </p:nvSpPr>
        <p:spPr>
          <a:xfrm>
            <a:off x="1582809" y="4859001"/>
            <a:ext cx="7898002"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Converted all text into lower case:</a:t>
            </a:r>
          </a:p>
        </p:txBody>
      </p:sp>
      <p:pic>
        <p:nvPicPr>
          <p:cNvPr id="14" name="Picture 13"/>
          <p:cNvPicPr/>
          <p:nvPr/>
        </p:nvPicPr>
        <p:blipFill>
          <a:blip r:embed="rId4"/>
          <a:stretch>
            <a:fillRect/>
          </a:stretch>
        </p:blipFill>
        <p:spPr>
          <a:xfrm>
            <a:off x="1593200" y="5327838"/>
            <a:ext cx="5597310" cy="1054100"/>
          </a:xfrm>
          <a:prstGeom prst="rect">
            <a:avLst/>
          </a:prstGeom>
        </p:spPr>
      </p:pic>
    </p:spTree>
    <p:extLst>
      <p:ext uri="{BB962C8B-B14F-4D97-AF65-F5344CB8AC3E}">
        <p14:creationId xmlns:p14="http://schemas.microsoft.com/office/powerpoint/2010/main" val="2544321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228405"/>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93198" y="99975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email address with email:</a:t>
            </a:r>
          </a:p>
        </p:txBody>
      </p:sp>
      <p:pic>
        <p:nvPicPr>
          <p:cNvPr id="4" name="Picture 3"/>
          <p:cNvPicPr>
            <a:picLocks noChangeAspect="1"/>
          </p:cNvPicPr>
          <p:nvPr/>
        </p:nvPicPr>
        <p:blipFill>
          <a:blip r:embed="rId2"/>
          <a:stretch>
            <a:fillRect/>
          </a:stretch>
        </p:blipFill>
        <p:spPr>
          <a:xfrm>
            <a:off x="1593198" y="1530061"/>
            <a:ext cx="7324725" cy="742950"/>
          </a:xfrm>
          <a:prstGeom prst="rect">
            <a:avLst/>
          </a:prstGeom>
        </p:spPr>
      </p:pic>
      <p:sp>
        <p:nvSpPr>
          <p:cNvPr id="7" name="Rectangle 6"/>
          <p:cNvSpPr/>
          <p:nvPr/>
        </p:nvSpPr>
        <p:spPr>
          <a:xfrm>
            <a:off x="1631822" y="279693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URL with Web address:</a:t>
            </a:r>
          </a:p>
        </p:txBody>
      </p:sp>
      <p:pic>
        <p:nvPicPr>
          <p:cNvPr id="6" name="Picture 5"/>
          <p:cNvPicPr>
            <a:picLocks noChangeAspect="1"/>
          </p:cNvPicPr>
          <p:nvPr/>
        </p:nvPicPr>
        <p:blipFill>
          <a:blip r:embed="rId3"/>
          <a:stretch>
            <a:fillRect/>
          </a:stretch>
        </p:blipFill>
        <p:spPr>
          <a:xfrm>
            <a:off x="1631822" y="3304710"/>
            <a:ext cx="8934450" cy="704850"/>
          </a:xfrm>
          <a:prstGeom prst="rect">
            <a:avLst/>
          </a:prstGeom>
        </p:spPr>
      </p:pic>
      <p:sp>
        <p:nvSpPr>
          <p:cNvPr id="9" name="Rectangle 8"/>
          <p:cNvSpPr/>
          <p:nvPr/>
        </p:nvSpPr>
        <p:spPr>
          <a:xfrm>
            <a:off x="1593198" y="452999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money symbols with “</a:t>
            </a:r>
            <a:r>
              <a:rPr lang="en-US" sz="1600" b="1" i="1" dirty="0" err="1" smtClean="0">
                <a:solidFill>
                  <a:schemeClr val="tx1"/>
                </a:solidFill>
                <a:latin typeface="Bookman Old Style" pitchFamily="18" charset="0"/>
              </a:rPr>
              <a:t>moneysymb</a:t>
            </a:r>
            <a:r>
              <a:rPr lang="en-US" sz="1600" b="1" i="1" dirty="0" smtClean="0">
                <a:solidFill>
                  <a:schemeClr val="tx1"/>
                </a:solidFill>
                <a:latin typeface="Bookman Old Style" pitchFamily="18" charset="0"/>
              </a:rPr>
              <a:t>” £:</a:t>
            </a:r>
          </a:p>
        </p:txBody>
      </p:sp>
      <p:pic>
        <p:nvPicPr>
          <p:cNvPr id="10" name="Picture 9"/>
          <p:cNvPicPr>
            <a:picLocks noChangeAspect="1"/>
          </p:cNvPicPr>
          <p:nvPr/>
        </p:nvPicPr>
        <p:blipFill>
          <a:blip r:embed="rId4"/>
          <a:stretch>
            <a:fillRect/>
          </a:stretch>
        </p:blipFill>
        <p:spPr>
          <a:xfrm>
            <a:off x="1593197" y="4993912"/>
            <a:ext cx="6000750" cy="714375"/>
          </a:xfrm>
          <a:prstGeom prst="rect">
            <a:avLst/>
          </a:prstGeom>
        </p:spPr>
      </p:pic>
    </p:spTree>
    <p:extLst>
      <p:ext uri="{BB962C8B-B14F-4D97-AF65-F5344CB8AC3E}">
        <p14:creationId xmlns:p14="http://schemas.microsoft.com/office/powerpoint/2010/main" val="2831092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0990"/>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Rectangle 7"/>
          <p:cNvSpPr/>
          <p:nvPr/>
        </p:nvSpPr>
        <p:spPr>
          <a:xfrm>
            <a:off x="1593198" y="99975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10 digit phone numbers:</a:t>
            </a:r>
          </a:p>
        </p:txBody>
      </p:sp>
      <p:pic>
        <p:nvPicPr>
          <p:cNvPr id="4" name="Picture 3"/>
          <p:cNvPicPr>
            <a:picLocks noChangeAspect="1"/>
          </p:cNvPicPr>
          <p:nvPr/>
        </p:nvPicPr>
        <p:blipFill>
          <a:blip r:embed="rId2"/>
          <a:stretch>
            <a:fillRect/>
          </a:stretch>
        </p:blipFill>
        <p:spPr>
          <a:xfrm>
            <a:off x="1593198" y="1530061"/>
            <a:ext cx="8515350" cy="742950"/>
          </a:xfrm>
          <a:prstGeom prst="rect">
            <a:avLst/>
          </a:prstGeom>
        </p:spPr>
      </p:pic>
      <p:sp>
        <p:nvSpPr>
          <p:cNvPr id="9" name="Rectangle 8"/>
          <p:cNvSpPr/>
          <p:nvPr/>
        </p:nvSpPr>
        <p:spPr>
          <a:xfrm>
            <a:off x="1593196" y="292429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Replace numbers with “number”:</a:t>
            </a:r>
          </a:p>
        </p:txBody>
      </p:sp>
      <p:pic>
        <p:nvPicPr>
          <p:cNvPr id="5" name="Picture 4"/>
          <p:cNvPicPr>
            <a:picLocks noChangeAspect="1"/>
          </p:cNvPicPr>
          <p:nvPr/>
        </p:nvPicPr>
        <p:blipFill>
          <a:blip r:embed="rId3"/>
          <a:stretch>
            <a:fillRect/>
          </a:stretch>
        </p:blipFill>
        <p:spPr>
          <a:xfrm>
            <a:off x="1593196" y="3439155"/>
            <a:ext cx="5972175" cy="790575"/>
          </a:xfrm>
          <a:prstGeom prst="rect">
            <a:avLst/>
          </a:prstGeom>
        </p:spPr>
      </p:pic>
      <p:sp>
        <p:nvSpPr>
          <p:cNvPr id="11" name="Rectangle 10"/>
          <p:cNvSpPr/>
          <p:nvPr/>
        </p:nvSpPr>
        <p:spPr>
          <a:xfrm>
            <a:off x="1593197" y="4692093"/>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Remove punctuation:</a:t>
            </a:r>
          </a:p>
        </p:txBody>
      </p:sp>
      <p:pic>
        <p:nvPicPr>
          <p:cNvPr id="12" name="Picture 11"/>
          <p:cNvPicPr>
            <a:picLocks noChangeAspect="1"/>
          </p:cNvPicPr>
          <p:nvPr/>
        </p:nvPicPr>
        <p:blipFill>
          <a:blip r:embed="rId4"/>
          <a:stretch>
            <a:fillRect/>
          </a:stretch>
        </p:blipFill>
        <p:spPr>
          <a:xfrm>
            <a:off x="1593196" y="5170155"/>
            <a:ext cx="5543550" cy="752475"/>
          </a:xfrm>
          <a:prstGeom prst="rect">
            <a:avLst/>
          </a:prstGeom>
        </p:spPr>
      </p:pic>
    </p:spTree>
    <p:extLst>
      <p:ext uri="{BB962C8B-B14F-4D97-AF65-F5344CB8AC3E}">
        <p14:creationId xmlns:p14="http://schemas.microsoft.com/office/powerpoint/2010/main" val="2184110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991</TotalTime>
  <Words>713</Words>
  <Application>Microsoft Office PowerPoint</Application>
  <PresentationFormat>Widescreen</PresentationFormat>
  <Paragraphs>84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Bookman Old Style</vt:lpstr>
      <vt:lpstr>Franklin Gothic Book</vt:lpstr>
      <vt:lpstr>Wingdings</vt:lpstr>
      <vt:lpstr>Crop</vt:lpstr>
      <vt:lpstr>Rating Prediction Project</vt:lpstr>
      <vt:lpstr>Problem Statement</vt:lpstr>
      <vt:lpstr>Scraped dataset</vt:lpstr>
      <vt:lpstr>Loading Dataset</vt:lpstr>
      <vt:lpstr>Information of dataset</vt:lpstr>
      <vt:lpstr>Checking null values</vt:lpstr>
      <vt:lpstr>Data Preprocessing </vt:lpstr>
      <vt:lpstr>Data Preprocessing </vt:lpstr>
      <vt:lpstr>Data Preprocessing </vt:lpstr>
      <vt:lpstr>Data Preprocessing </vt:lpstr>
      <vt:lpstr>Data Preprocessing </vt:lpstr>
      <vt:lpstr>Visualization</vt:lpstr>
      <vt:lpstr>Visualization</vt:lpstr>
      <vt:lpstr>Visualization</vt:lpstr>
      <vt:lpstr>Visualization</vt:lpstr>
      <vt:lpstr>Visualization</vt:lpstr>
      <vt:lpstr>Visualization</vt:lpstr>
      <vt:lpstr>Visualization</vt:lpstr>
      <vt:lpstr>Separating data into x and y form</vt:lpstr>
      <vt:lpstr>Balancing Dataset</vt:lpstr>
      <vt:lpstr>Machine learning</vt:lpstr>
      <vt:lpstr>Logistic Regression model</vt:lpstr>
      <vt:lpstr>Decision Tree Classifiers Model</vt:lpstr>
      <vt:lpstr>MultinomialNB Model</vt:lpstr>
      <vt:lpstr>Bernouli Model</vt:lpstr>
      <vt:lpstr>Applied Bagging and Boosting techniques</vt:lpstr>
      <vt:lpstr>PowerPoint Presentation</vt:lpstr>
      <vt:lpstr>PowerPoint Presentation</vt:lpstr>
      <vt:lpstr>Ensemble Random Forest Classifier model</vt:lpstr>
      <vt:lpstr>Final Model Performance:</vt:lpstr>
      <vt:lpstr>PowerPoint Presentation</vt:lpstr>
      <vt:lpstr>PowerPoint Presentation</vt:lpstr>
      <vt:lpstr>PowerPoint Presentation</vt:lpstr>
      <vt:lpstr>Thanks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DGM Pers</dc:creator>
  <cp:lastModifiedBy>DGM Pers</cp:lastModifiedBy>
  <cp:revision>344</cp:revision>
  <dcterms:created xsi:type="dcterms:W3CDTF">2022-01-10T07:39:01Z</dcterms:created>
  <dcterms:modified xsi:type="dcterms:W3CDTF">2022-03-09T12:24:28Z</dcterms:modified>
</cp:coreProperties>
</file>