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97" r:id="rId1"/>
  </p:sldMasterIdLst>
  <p:sldIdLst>
    <p:sldId id="256" r:id="rId2"/>
    <p:sldId id="259" r:id="rId3"/>
    <p:sldId id="405" r:id="rId4"/>
    <p:sldId id="437" r:id="rId5"/>
    <p:sldId id="438" r:id="rId6"/>
    <p:sldId id="264" r:id="rId7"/>
    <p:sldId id="267" r:id="rId8"/>
    <p:sldId id="272" r:id="rId9"/>
    <p:sldId id="406" r:id="rId10"/>
    <p:sldId id="407" r:id="rId11"/>
    <p:sldId id="408" r:id="rId12"/>
    <p:sldId id="427" r:id="rId13"/>
    <p:sldId id="439" r:id="rId14"/>
    <p:sldId id="291" r:id="rId15"/>
    <p:sldId id="441" r:id="rId16"/>
    <p:sldId id="440" r:id="rId17"/>
    <p:sldId id="442" r:id="rId18"/>
    <p:sldId id="429" r:id="rId19"/>
    <p:sldId id="443" r:id="rId20"/>
    <p:sldId id="431" r:id="rId21"/>
    <p:sldId id="444" r:id="rId22"/>
    <p:sldId id="433" r:id="rId23"/>
    <p:sldId id="303" r:id="rId24"/>
    <p:sldId id="445" r:id="rId25"/>
    <p:sldId id="446" r:id="rId26"/>
    <p:sldId id="309" r:id="rId27"/>
    <p:sldId id="448" r:id="rId28"/>
    <p:sldId id="449" r:id="rId29"/>
    <p:sldId id="336" r:id="rId30"/>
    <p:sldId id="450" r:id="rId31"/>
    <p:sldId id="339" r:id="rId32"/>
    <p:sldId id="435" r:id="rId33"/>
    <p:sldId id="436" r:id="rId34"/>
    <p:sldId id="451" r:id="rId35"/>
    <p:sldId id="317" r:id="rId36"/>
    <p:sldId id="319" r:id="rId37"/>
    <p:sldId id="320" r:id="rId38"/>
    <p:sldId id="345" r:id="rId39"/>
    <p:sldId id="32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70" d="100"/>
          <a:sy n="70" d="100"/>
        </p:scale>
        <p:origin x="-508"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231FA54-6661-44E1-B402-061934CB84AB}" type="datetimeFigureOut">
              <a:rPr lang="en-US" smtClean="0"/>
              <a:t>3/26/2022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2C32072-4255-4C06-9317-FCA170B64B0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424780538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31FA54-6661-44E1-B402-061934CB84AB}" type="datetimeFigureOut">
              <a:rPr lang="en-US" smtClean="0"/>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32072-4255-4C06-9317-FCA170B64B05}" type="slidenum">
              <a:rPr lang="en-US" smtClean="0"/>
              <a:t>‹#›</a:t>
            </a:fld>
            <a:endParaRPr lang="en-US"/>
          </a:p>
        </p:txBody>
      </p:sp>
    </p:spTree>
    <p:extLst>
      <p:ext uri="{BB962C8B-B14F-4D97-AF65-F5344CB8AC3E}">
        <p14:creationId xmlns:p14="http://schemas.microsoft.com/office/powerpoint/2010/main" val="287143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31FA54-6661-44E1-B402-061934CB84AB}" type="datetimeFigureOut">
              <a:rPr lang="en-US" smtClean="0"/>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32072-4255-4C06-9317-FCA170B64B05}" type="slidenum">
              <a:rPr lang="en-US" smtClean="0"/>
              <a:t>‹#›</a:t>
            </a:fld>
            <a:endParaRPr lang="en-US"/>
          </a:p>
        </p:txBody>
      </p:sp>
    </p:spTree>
    <p:extLst>
      <p:ext uri="{BB962C8B-B14F-4D97-AF65-F5344CB8AC3E}">
        <p14:creationId xmlns:p14="http://schemas.microsoft.com/office/powerpoint/2010/main" val="2726247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31FA54-6661-44E1-B402-061934CB84AB}" type="datetimeFigureOut">
              <a:rPr lang="en-US" smtClean="0"/>
              <a:t>3/26/2022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32072-4255-4C06-9317-FCA170B64B05}" type="slidenum">
              <a:rPr lang="en-US" smtClean="0"/>
              <a:t>‹#›</a:t>
            </a:fld>
            <a:endParaRPr lang="en-US"/>
          </a:p>
        </p:txBody>
      </p:sp>
    </p:spTree>
    <p:extLst>
      <p:ext uri="{BB962C8B-B14F-4D97-AF65-F5344CB8AC3E}">
        <p14:creationId xmlns:p14="http://schemas.microsoft.com/office/powerpoint/2010/main" val="1638638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231FA54-6661-44E1-B402-061934CB84AB}" type="datetimeFigureOut">
              <a:rPr lang="en-US" smtClean="0"/>
              <a:t>3/26/2022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2C32072-4255-4C06-9317-FCA170B64B0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7664803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31FA54-6661-44E1-B402-061934CB84AB}" type="datetimeFigureOut">
              <a:rPr lang="en-US" smtClean="0"/>
              <a:t>3/26/2022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32072-4255-4C06-9317-FCA170B64B05}" type="slidenum">
              <a:rPr lang="en-US" smtClean="0"/>
              <a:t>‹#›</a:t>
            </a:fld>
            <a:endParaRPr lang="en-US"/>
          </a:p>
        </p:txBody>
      </p:sp>
    </p:spTree>
    <p:extLst>
      <p:ext uri="{BB962C8B-B14F-4D97-AF65-F5344CB8AC3E}">
        <p14:creationId xmlns:p14="http://schemas.microsoft.com/office/powerpoint/2010/main" val="1958882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31FA54-6661-44E1-B402-061934CB84AB}" type="datetimeFigureOut">
              <a:rPr lang="en-US" smtClean="0"/>
              <a:t>3/26/2022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C32072-4255-4C06-9317-FCA170B64B05}" type="slidenum">
              <a:rPr lang="en-US" smtClean="0"/>
              <a:t>‹#›</a:t>
            </a:fld>
            <a:endParaRPr lang="en-US"/>
          </a:p>
        </p:txBody>
      </p:sp>
    </p:spTree>
    <p:extLst>
      <p:ext uri="{BB962C8B-B14F-4D97-AF65-F5344CB8AC3E}">
        <p14:creationId xmlns:p14="http://schemas.microsoft.com/office/powerpoint/2010/main" val="47735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231FA54-6661-44E1-B402-061934CB84AB}" type="datetimeFigureOut">
              <a:rPr lang="en-US" smtClean="0"/>
              <a:t>3/26/2022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C32072-4255-4C06-9317-FCA170B64B05}" type="slidenum">
              <a:rPr lang="en-US" smtClean="0"/>
              <a:t>‹#›</a:t>
            </a:fld>
            <a:endParaRPr lang="en-US"/>
          </a:p>
        </p:txBody>
      </p:sp>
    </p:spTree>
    <p:extLst>
      <p:ext uri="{BB962C8B-B14F-4D97-AF65-F5344CB8AC3E}">
        <p14:creationId xmlns:p14="http://schemas.microsoft.com/office/powerpoint/2010/main" val="2520659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31FA54-6661-44E1-B402-061934CB84AB}" type="datetimeFigureOut">
              <a:rPr lang="en-US" smtClean="0"/>
              <a:t>3/26/2022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C32072-4255-4C06-9317-FCA170B64B05}" type="slidenum">
              <a:rPr lang="en-US" smtClean="0"/>
              <a:t>‹#›</a:t>
            </a:fld>
            <a:endParaRPr lang="en-US"/>
          </a:p>
        </p:txBody>
      </p:sp>
    </p:spTree>
    <p:extLst>
      <p:ext uri="{BB962C8B-B14F-4D97-AF65-F5344CB8AC3E}">
        <p14:creationId xmlns:p14="http://schemas.microsoft.com/office/powerpoint/2010/main" val="3932682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231FA54-6661-44E1-B402-061934CB84AB}" type="datetimeFigureOut">
              <a:rPr lang="en-US" smtClean="0"/>
              <a:t>3/26/2022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2C32072-4255-4C06-9317-FCA170B64B0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94991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231FA54-6661-44E1-B402-061934CB84AB}" type="datetimeFigureOut">
              <a:rPr lang="en-US" smtClean="0"/>
              <a:t>3/26/2022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2C32072-4255-4C06-9317-FCA170B64B0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61789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231FA54-6661-44E1-B402-061934CB84AB}" type="datetimeFigureOut">
              <a:rPr lang="en-US" smtClean="0"/>
              <a:t>3/26/2022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2C32072-4255-4C06-9317-FCA170B64B0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42932621"/>
      </p:ext>
    </p:extLst>
  </p:cSld>
  <p:clrMap bg1="lt1" tx1="dk1" bg2="lt2" tx2="dk2" accent1="accent1" accent2="accent2" accent3="accent3" accent4="accent4" accent5="accent5" accent6="accent6" hlink="hlink" folHlink="folHlink"/>
  <p:sldLayoutIdLst>
    <p:sldLayoutId id="2147484598" r:id="rId1"/>
    <p:sldLayoutId id="2147484599" r:id="rId2"/>
    <p:sldLayoutId id="2147484600" r:id="rId3"/>
    <p:sldLayoutId id="2147484601" r:id="rId4"/>
    <p:sldLayoutId id="2147484602" r:id="rId5"/>
    <p:sldLayoutId id="2147484603" r:id="rId6"/>
    <p:sldLayoutId id="2147484604" r:id="rId7"/>
    <p:sldLayoutId id="2147484605" r:id="rId8"/>
    <p:sldLayoutId id="2147484606" r:id="rId9"/>
    <p:sldLayoutId id="2147484607" r:id="rId10"/>
    <p:sldLayoutId id="2147484608"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4294967295" orient="horz" pos="1368">
          <p15:clr>
            <a:srgbClr val="F26B43"/>
          </p15:clr>
        </p15:guide>
        <p15:guide id="4294967295" orient="horz" pos="1440">
          <p15:clr>
            <a:srgbClr val="F26B43"/>
          </p15:clr>
        </p15:guide>
        <p15:guide id="4294967295" orient="horz" pos="3696">
          <p15:clr>
            <a:srgbClr val="F26B43"/>
          </p15:clr>
        </p15:guide>
        <p15:guide id="4294967295" orient="horz" pos="432">
          <p15:clr>
            <a:srgbClr val="F26B43"/>
          </p15:clr>
        </p15:guide>
        <p15:guide id="4294967295" orient="horz" pos="1512">
          <p15:clr>
            <a:srgbClr val="F26B43"/>
          </p15:clr>
        </p15:guide>
        <p15:guide id="4294967295" pos="6912">
          <p15:clr>
            <a:srgbClr val="F26B43"/>
          </p15:clr>
        </p15:guide>
        <p15:guide id="4294967295" pos="936">
          <p15:clr>
            <a:srgbClr val="F26B43"/>
          </p15:clr>
        </p15:guide>
        <p15:guide id="4294967295"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7.png"/><Relationship Id="rId1" Type="http://schemas.openxmlformats.org/officeDocument/2006/relationships/slideLayout" Target="../slideLayouts/slideLayout6.xml"/><Relationship Id="rId4" Type="http://schemas.openxmlformats.org/officeDocument/2006/relationships/image" Target="../media/image60.png"/></Relationships>
</file>

<file path=ppt/slides/_rels/slide3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3431" y="1524865"/>
            <a:ext cx="7793182" cy="716973"/>
          </a:xfrm>
        </p:spPr>
        <p:txBody>
          <a:bodyPr>
            <a:normAutofit fontScale="90000"/>
          </a:bodyPr>
          <a:lstStyle/>
          <a:p>
            <a:r>
              <a:rPr lang="en-US" sz="3600" b="1" cap="none" dirty="0" smtClean="0">
                <a:ln w="13462">
                  <a:solidFill>
                    <a:schemeClr val="accent6">
                      <a:lumMod val="60000"/>
                      <a:lumOff val="40000"/>
                    </a:schemeClr>
                  </a:solidFill>
                  <a:prstDash val="solid"/>
                </a:ln>
                <a:solidFill>
                  <a:schemeClr val="tx1">
                    <a:lumMod val="85000"/>
                    <a:lumOff val="15000"/>
                  </a:schemeClr>
                </a:solidFill>
                <a:effectLst>
                  <a:outerShdw dist="38100" dir="2700000" algn="bl" rotWithShape="0">
                    <a:schemeClr val="accent5"/>
                  </a:outerShdw>
                </a:effectLst>
                <a:latin typeface="Bookman Old Style" panose="02050604050505020204" pitchFamily="18" charset="0"/>
              </a:rPr>
              <a:t>COMMENT DETECTION PROJECT</a:t>
            </a:r>
            <a:endParaRPr lang="en-US" sz="3600" b="1" cap="none" dirty="0">
              <a:ln w="13462">
                <a:solidFill>
                  <a:schemeClr val="accent6">
                    <a:lumMod val="60000"/>
                    <a:lumOff val="40000"/>
                  </a:schemeClr>
                </a:solidFill>
                <a:prstDash val="solid"/>
              </a:ln>
              <a:solidFill>
                <a:schemeClr val="tx1">
                  <a:lumMod val="85000"/>
                  <a:lumOff val="15000"/>
                </a:schemeClr>
              </a:solidFill>
              <a:effectLst>
                <a:outerShdw dist="38100" dir="2700000" algn="bl" rotWithShape="0">
                  <a:schemeClr val="accent5"/>
                </a:outerShdw>
              </a:effectLst>
              <a:latin typeface="Bookman Old Style" panose="02050604050505020204" pitchFamily="18" charset="0"/>
            </a:endParaRPr>
          </a:p>
        </p:txBody>
      </p:sp>
      <p:sp>
        <p:nvSpPr>
          <p:cNvPr id="3" name="Subtitle 2"/>
          <p:cNvSpPr>
            <a:spLocks noGrp="1"/>
          </p:cNvSpPr>
          <p:nvPr>
            <p:ph type="subTitle" idx="1"/>
          </p:nvPr>
        </p:nvSpPr>
        <p:spPr>
          <a:xfrm>
            <a:off x="2261273" y="5307157"/>
            <a:ext cx="3859454" cy="1018308"/>
          </a:xfrm>
        </p:spPr>
        <p:txBody>
          <a:bodyPr>
            <a:noAutofit/>
          </a:bodyPr>
          <a:lstStyle/>
          <a:p>
            <a:pPr algn="l"/>
            <a:r>
              <a:rPr lang="en-US" sz="1400" dirty="0" smtClean="0">
                <a:solidFill>
                  <a:schemeClr val="tx1"/>
                </a:solidFill>
                <a:latin typeface="Bookman Old Style" panose="02050604050505020204" pitchFamily="18" charset="0"/>
              </a:rPr>
              <a:t>Submitted by : </a:t>
            </a:r>
            <a:r>
              <a:rPr lang="en-US" sz="1400" b="1" dirty="0" err="1" smtClean="0">
                <a:solidFill>
                  <a:schemeClr val="tx1"/>
                </a:solidFill>
                <a:latin typeface="Bookman Old Style" panose="02050604050505020204" pitchFamily="18" charset="0"/>
              </a:rPr>
              <a:t>Bhushan</a:t>
            </a:r>
            <a:r>
              <a:rPr lang="en-US" sz="1400" b="1" dirty="0" smtClean="0">
                <a:solidFill>
                  <a:schemeClr val="tx1"/>
                </a:solidFill>
                <a:latin typeface="Bookman Old Style" panose="02050604050505020204" pitchFamily="18" charset="0"/>
              </a:rPr>
              <a:t> Kumar Sharma</a:t>
            </a:r>
          </a:p>
          <a:p>
            <a:pPr algn="l"/>
            <a:r>
              <a:rPr lang="en-US" sz="1400" dirty="0" smtClean="0">
                <a:solidFill>
                  <a:schemeClr val="tx1"/>
                </a:solidFill>
                <a:latin typeface="Bookman Old Style" panose="02050604050505020204" pitchFamily="18" charset="0"/>
              </a:rPr>
              <a:t>Designation:  </a:t>
            </a:r>
            <a:r>
              <a:rPr lang="en-US" sz="1400" b="1" dirty="0" smtClean="0">
                <a:solidFill>
                  <a:schemeClr val="tx1"/>
                </a:solidFill>
                <a:latin typeface="Bookman Old Style" panose="02050604050505020204" pitchFamily="18" charset="0"/>
              </a:rPr>
              <a:t>Intern Data Scientist</a:t>
            </a:r>
          </a:p>
          <a:p>
            <a:pPr algn="l"/>
            <a:r>
              <a:rPr lang="en-US" sz="1400" dirty="0" smtClean="0">
                <a:solidFill>
                  <a:schemeClr val="tx1"/>
                </a:solidFill>
                <a:latin typeface="Bookman Old Style" panose="02050604050505020204" pitchFamily="18" charset="0"/>
              </a:rPr>
              <a:t>Company : </a:t>
            </a:r>
            <a:r>
              <a:rPr lang="en-US" sz="1400" b="1" dirty="0">
                <a:solidFill>
                  <a:schemeClr val="tx1"/>
                </a:solidFill>
                <a:latin typeface="Bookman Old Style" panose="02050604050505020204" pitchFamily="18" charset="0"/>
              </a:rPr>
              <a:t>Flip </a:t>
            </a:r>
            <a:r>
              <a:rPr lang="en-US" sz="1400" b="1" dirty="0" err="1">
                <a:solidFill>
                  <a:schemeClr val="tx1"/>
                </a:solidFill>
                <a:latin typeface="Bookman Old Style" panose="02050604050505020204" pitchFamily="18" charset="0"/>
              </a:rPr>
              <a:t>Robo</a:t>
            </a:r>
            <a:r>
              <a:rPr lang="en-US" sz="1400" b="1" dirty="0">
                <a:solidFill>
                  <a:schemeClr val="tx1"/>
                </a:solidFill>
                <a:latin typeface="Bookman Old Style" panose="02050604050505020204" pitchFamily="18" charset="0"/>
              </a:rPr>
              <a:t> Technologies</a:t>
            </a:r>
          </a:p>
          <a:p>
            <a:pPr algn="just"/>
            <a:endParaRPr lang="en-US" sz="1400" dirty="0">
              <a:latin typeface="Bookman Old Style" panose="02050604050505020204" pitchFamily="18" charset="0"/>
            </a:endParaRPr>
          </a:p>
        </p:txBody>
      </p:sp>
      <p:pic>
        <p:nvPicPr>
          <p:cNvPr id="4" name="image1.png"/>
          <p:cNvPicPr/>
          <p:nvPr/>
        </p:nvPicPr>
        <p:blipFill>
          <a:blip r:embed="rId2" cstate="print"/>
          <a:stretch>
            <a:fillRect/>
          </a:stretch>
        </p:blipFill>
        <p:spPr>
          <a:xfrm>
            <a:off x="4834083" y="77931"/>
            <a:ext cx="4111718" cy="187036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1273" y="2241838"/>
            <a:ext cx="6085609" cy="2857500"/>
          </a:xfrm>
          <a:prstGeom prst="rect">
            <a:avLst/>
          </a:prstGeom>
        </p:spPr>
      </p:pic>
    </p:spTree>
    <p:extLst>
      <p:ext uri="{BB962C8B-B14F-4D97-AF65-F5344CB8AC3E}">
        <p14:creationId xmlns:p14="http://schemas.microsoft.com/office/powerpoint/2010/main" val="173942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10990"/>
            <a:ext cx="10058400" cy="582276"/>
          </a:xfrm>
        </p:spPr>
        <p:txBody>
          <a:bodyPr>
            <a:normAutofit fontScale="90000"/>
          </a:bodyPr>
          <a:lstStyle/>
          <a:p>
            <a:r>
              <a:rPr lang="en-US" dirty="0" smtClean="0">
                <a:latin typeface="Bookman Old Style" panose="02050604050505020204" pitchFamily="18" charset="0"/>
              </a:rPr>
              <a:t>Data Preprocessing </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8" name="Rectangle 7"/>
          <p:cNvSpPr/>
          <p:nvPr/>
        </p:nvSpPr>
        <p:spPr>
          <a:xfrm>
            <a:off x="1593198" y="999750"/>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a:solidFill>
                  <a:schemeClr val="tx1"/>
                </a:solidFill>
                <a:latin typeface="Bookman Old Style" pitchFamily="18" charset="0"/>
              </a:rPr>
              <a:t>Replace numbers with “number”:</a:t>
            </a:r>
          </a:p>
        </p:txBody>
      </p:sp>
      <p:sp>
        <p:nvSpPr>
          <p:cNvPr id="9" name="Rectangle 8"/>
          <p:cNvSpPr/>
          <p:nvPr/>
        </p:nvSpPr>
        <p:spPr>
          <a:xfrm>
            <a:off x="1593196" y="2924297"/>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a:solidFill>
                  <a:schemeClr val="tx1"/>
                </a:solidFill>
                <a:latin typeface="Bookman Old Style" pitchFamily="18" charset="0"/>
              </a:rPr>
              <a:t>Remove punctuation:</a:t>
            </a:r>
          </a:p>
        </p:txBody>
      </p:sp>
      <p:sp>
        <p:nvSpPr>
          <p:cNvPr id="11" name="Rectangle 10"/>
          <p:cNvSpPr/>
          <p:nvPr/>
        </p:nvSpPr>
        <p:spPr>
          <a:xfrm>
            <a:off x="1593197" y="4692093"/>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a:solidFill>
                  <a:schemeClr val="tx1"/>
                </a:solidFill>
                <a:latin typeface="Bookman Old Style" pitchFamily="18" charset="0"/>
              </a:rPr>
              <a:t>Replace whitespace between terms with a single space:</a:t>
            </a:r>
          </a:p>
        </p:txBody>
      </p:sp>
      <p:pic>
        <p:nvPicPr>
          <p:cNvPr id="6" name="Picture 5"/>
          <p:cNvPicPr>
            <a:picLocks noChangeAspect="1"/>
          </p:cNvPicPr>
          <p:nvPr/>
        </p:nvPicPr>
        <p:blipFill>
          <a:blip r:embed="rId2"/>
          <a:stretch>
            <a:fillRect/>
          </a:stretch>
        </p:blipFill>
        <p:spPr>
          <a:xfrm>
            <a:off x="1593196" y="1550709"/>
            <a:ext cx="7248525" cy="752475"/>
          </a:xfrm>
          <a:prstGeom prst="rect">
            <a:avLst/>
          </a:prstGeom>
        </p:spPr>
      </p:pic>
      <p:pic>
        <p:nvPicPr>
          <p:cNvPr id="7" name="Picture 6"/>
          <p:cNvPicPr>
            <a:picLocks noChangeAspect="1"/>
          </p:cNvPicPr>
          <p:nvPr/>
        </p:nvPicPr>
        <p:blipFill>
          <a:blip r:embed="rId3"/>
          <a:stretch>
            <a:fillRect/>
          </a:stretch>
        </p:blipFill>
        <p:spPr>
          <a:xfrm>
            <a:off x="1593196" y="3459370"/>
            <a:ext cx="6172200" cy="733425"/>
          </a:xfrm>
          <a:prstGeom prst="rect">
            <a:avLst/>
          </a:prstGeom>
        </p:spPr>
      </p:pic>
      <p:pic>
        <p:nvPicPr>
          <p:cNvPr id="10" name="Picture 9"/>
          <p:cNvPicPr>
            <a:picLocks noChangeAspect="1"/>
          </p:cNvPicPr>
          <p:nvPr/>
        </p:nvPicPr>
        <p:blipFill>
          <a:blip r:embed="rId4"/>
          <a:stretch>
            <a:fillRect/>
          </a:stretch>
        </p:blipFill>
        <p:spPr>
          <a:xfrm>
            <a:off x="1593196" y="5217641"/>
            <a:ext cx="5991225" cy="752475"/>
          </a:xfrm>
          <a:prstGeom prst="rect">
            <a:avLst/>
          </a:prstGeom>
        </p:spPr>
      </p:pic>
    </p:spTree>
    <p:extLst>
      <p:ext uri="{BB962C8B-B14F-4D97-AF65-F5344CB8AC3E}">
        <p14:creationId xmlns:p14="http://schemas.microsoft.com/office/powerpoint/2010/main" val="21841108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03089"/>
            <a:ext cx="10058400" cy="582276"/>
          </a:xfrm>
        </p:spPr>
        <p:txBody>
          <a:bodyPr>
            <a:normAutofit fontScale="90000"/>
          </a:bodyPr>
          <a:lstStyle/>
          <a:p>
            <a:r>
              <a:rPr lang="en-US" dirty="0" smtClean="0">
                <a:latin typeface="Bookman Old Style" panose="02050604050505020204" pitchFamily="18" charset="0"/>
              </a:rPr>
              <a:t>Data Preprocessing </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5" name="Rectangle 4"/>
          <p:cNvSpPr/>
          <p:nvPr/>
        </p:nvSpPr>
        <p:spPr>
          <a:xfrm>
            <a:off x="1572413" y="1471277"/>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a:solidFill>
                  <a:schemeClr val="tx1"/>
                </a:solidFill>
                <a:latin typeface="Bookman Old Style" pitchFamily="18" charset="0"/>
              </a:rPr>
              <a:t>Remove leading and trailing whitespace</a:t>
            </a:r>
          </a:p>
        </p:txBody>
      </p:sp>
      <p:pic>
        <p:nvPicPr>
          <p:cNvPr id="8" name="Picture 7"/>
          <p:cNvPicPr>
            <a:picLocks noChangeAspect="1"/>
          </p:cNvPicPr>
          <p:nvPr/>
        </p:nvPicPr>
        <p:blipFill>
          <a:blip r:embed="rId2"/>
          <a:stretch>
            <a:fillRect/>
          </a:stretch>
        </p:blipFill>
        <p:spPr>
          <a:xfrm>
            <a:off x="1663844" y="2004856"/>
            <a:ext cx="6391275" cy="828675"/>
          </a:xfrm>
          <a:prstGeom prst="rect">
            <a:avLst/>
          </a:prstGeom>
        </p:spPr>
      </p:pic>
    </p:spTree>
    <p:extLst>
      <p:ext uri="{BB962C8B-B14F-4D97-AF65-F5344CB8AC3E}">
        <p14:creationId xmlns:p14="http://schemas.microsoft.com/office/powerpoint/2010/main" val="3911037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03089"/>
            <a:ext cx="10058400" cy="582276"/>
          </a:xfrm>
        </p:spPr>
        <p:txBody>
          <a:bodyPr>
            <a:normAutofit fontScale="90000"/>
          </a:bodyPr>
          <a:lstStyle/>
          <a:p>
            <a:r>
              <a:rPr lang="en-US" dirty="0" smtClean="0">
                <a:latin typeface="Bookman Old Style" panose="02050604050505020204" pitchFamily="18" charset="0"/>
              </a:rPr>
              <a:t>Data Preprocessing </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10" name="Rectangle 9"/>
          <p:cNvSpPr/>
          <p:nvPr/>
        </p:nvSpPr>
        <p:spPr>
          <a:xfrm>
            <a:off x="1572412" y="1207540"/>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Applied operation to remove stop words </a:t>
            </a:r>
          </a:p>
        </p:txBody>
      </p:sp>
      <p:sp>
        <p:nvSpPr>
          <p:cNvPr id="8" name="TextBox 7"/>
          <p:cNvSpPr txBox="1"/>
          <p:nvPr/>
        </p:nvSpPr>
        <p:spPr>
          <a:xfrm>
            <a:off x="1572412" y="5633676"/>
            <a:ext cx="9925489" cy="584775"/>
          </a:xfrm>
          <a:prstGeom prst="rect">
            <a:avLst/>
          </a:prstGeom>
          <a:noFill/>
        </p:spPr>
        <p:txBody>
          <a:bodyPr wrap="square" rtlCol="0">
            <a:spAutoFit/>
          </a:bodyPr>
          <a:lstStyle/>
          <a:p>
            <a:r>
              <a:rPr lang="en-IN" sz="1600" dirty="0">
                <a:latin typeface="Bookman Old Style" panose="02050604050505020204" pitchFamily="18" charset="0"/>
              </a:rPr>
              <a:t>By finding this Len of clean Review and Text we can see the content weightage, </a:t>
            </a:r>
            <a:r>
              <a:rPr lang="en-IN" sz="1600" dirty="0" smtClean="0">
                <a:latin typeface="Bookman Old Style" panose="02050604050505020204" pitchFamily="18" charset="0"/>
              </a:rPr>
              <a:t>how much data we have cleaned</a:t>
            </a:r>
            <a:endParaRPr lang="en-US" sz="1600" dirty="0">
              <a:latin typeface="Bookman Old Style" panose="02050604050505020204" pitchFamily="18" charset="0"/>
            </a:endParaRPr>
          </a:p>
        </p:txBody>
      </p:sp>
      <p:pic>
        <p:nvPicPr>
          <p:cNvPr id="4" name="Picture 3"/>
          <p:cNvPicPr>
            <a:picLocks noChangeAspect="1"/>
          </p:cNvPicPr>
          <p:nvPr/>
        </p:nvPicPr>
        <p:blipFill>
          <a:blip r:embed="rId2"/>
          <a:stretch>
            <a:fillRect/>
          </a:stretch>
        </p:blipFill>
        <p:spPr>
          <a:xfrm>
            <a:off x="1572412" y="1809117"/>
            <a:ext cx="10372725" cy="2826257"/>
          </a:xfrm>
          <a:prstGeom prst="rect">
            <a:avLst/>
          </a:prstGeom>
        </p:spPr>
      </p:pic>
      <p:pic>
        <p:nvPicPr>
          <p:cNvPr id="5" name="Picture 4"/>
          <p:cNvPicPr>
            <a:picLocks noChangeAspect="1"/>
          </p:cNvPicPr>
          <p:nvPr/>
        </p:nvPicPr>
        <p:blipFill>
          <a:blip r:embed="rId3"/>
          <a:stretch>
            <a:fillRect/>
          </a:stretch>
        </p:blipFill>
        <p:spPr>
          <a:xfrm>
            <a:off x="1572412" y="4647567"/>
            <a:ext cx="5572125" cy="800100"/>
          </a:xfrm>
          <a:prstGeom prst="rect">
            <a:avLst/>
          </a:prstGeom>
        </p:spPr>
      </p:pic>
    </p:spTree>
    <p:extLst>
      <p:ext uri="{BB962C8B-B14F-4D97-AF65-F5344CB8AC3E}">
        <p14:creationId xmlns:p14="http://schemas.microsoft.com/office/powerpoint/2010/main" val="2748301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203089"/>
            <a:ext cx="10058400" cy="582276"/>
          </a:xfrm>
        </p:spPr>
        <p:txBody>
          <a:bodyPr>
            <a:normAutofit fontScale="90000"/>
          </a:bodyPr>
          <a:lstStyle/>
          <a:p>
            <a:r>
              <a:rPr lang="en-US" dirty="0" smtClean="0">
                <a:latin typeface="Bookman Old Style" panose="02050604050505020204" pitchFamily="18" charset="0"/>
              </a:rPr>
              <a:t>Data Preprocessing </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10" name="Rectangle 9"/>
          <p:cNvSpPr/>
          <p:nvPr/>
        </p:nvSpPr>
        <p:spPr>
          <a:xfrm>
            <a:off x="1572412" y="1207540"/>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Applied operation to remove stop words </a:t>
            </a:r>
          </a:p>
        </p:txBody>
      </p:sp>
      <p:sp>
        <p:nvSpPr>
          <p:cNvPr id="8" name="TextBox 7"/>
          <p:cNvSpPr txBox="1"/>
          <p:nvPr/>
        </p:nvSpPr>
        <p:spPr>
          <a:xfrm>
            <a:off x="1364182" y="4912077"/>
            <a:ext cx="8943187" cy="338554"/>
          </a:xfrm>
          <a:prstGeom prst="rect">
            <a:avLst/>
          </a:prstGeom>
          <a:noFill/>
        </p:spPr>
        <p:txBody>
          <a:bodyPr wrap="square" rtlCol="0">
            <a:spAutoFit/>
          </a:bodyPr>
          <a:lstStyle/>
          <a:p>
            <a:r>
              <a:rPr lang="en-IN" sz="1600" dirty="0" smtClean="0">
                <a:latin typeface="Bookman Old Style" panose="02050604050505020204" pitchFamily="18" charset="0"/>
              </a:rPr>
              <a:t>As we see the difference in number , which indicating how much data we have cleaned </a:t>
            </a:r>
            <a:endParaRPr lang="en-US" sz="1600" dirty="0">
              <a:latin typeface="Bookman Old Style" panose="02050604050505020204" pitchFamily="18" charset="0"/>
            </a:endParaRPr>
          </a:p>
        </p:txBody>
      </p:sp>
      <p:pic>
        <p:nvPicPr>
          <p:cNvPr id="6" name="Picture 5"/>
          <p:cNvPicPr>
            <a:picLocks noChangeAspect="1"/>
          </p:cNvPicPr>
          <p:nvPr/>
        </p:nvPicPr>
        <p:blipFill>
          <a:blip r:embed="rId2"/>
          <a:stretch>
            <a:fillRect/>
          </a:stretch>
        </p:blipFill>
        <p:spPr>
          <a:xfrm>
            <a:off x="1443037" y="1901536"/>
            <a:ext cx="6334125" cy="2724150"/>
          </a:xfrm>
          <a:prstGeom prst="rect">
            <a:avLst/>
          </a:prstGeom>
        </p:spPr>
      </p:pic>
    </p:spTree>
    <p:extLst>
      <p:ext uri="{BB962C8B-B14F-4D97-AF65-F5344CB8AC3E}">
        <p14:creationId xmlns:p14="http://schemas.microsoft.com/office/powerpoint/2010/main" val="341317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19159"/>
            <a:ext cx="10058400" cy="440267"/>
          </a:xfrm>
        </p:spPr>
        <p:txBody>
          <a:bodyPr>
            <a:normAutofit fontScale="90000"/>
          </a:bodyPr>
          <a:lstStyle/>
          <a:p>
            <a:r>
              <a:rPr lang="en-US" dirty="0" smtClean="0">
                <a:latin typeface="Bookman Old Style" panose="02050604050505020204" pitchFamily="18" charset="0"/>
              </a:rPr>
              <a:t>COUNT PLOT FOR LABELS</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551628" y="1103785"/>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Review text distribution before cleaning: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109" y="1955193"/>
            <a:ext cx="3865418" cy="219307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6607" y="1881644"/>
            <a:ext cx="3942866" cy="240826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4109" y="4393132"/>
            <a:ext cx="3859369" cy="23647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66607" y="4393132"/>
            <a:ext cx="4035541" cy="2464868"/>
          </a:xfrm>
          <a:prstGeom prst="rect">
            <a:avLst/>
          </a:prstGeom>
        </p:spPr>
      </p:pic>
    </p:spTree>
    <p:extLst>
      <p:ext uri="{BB962C8B-B14F-4D97-AF65-F5344CB8AC3E}">
        <p14:creationId xmlns:p14="http://schemas.microsoft.com/office/powerpoint/2010/main" val="22761093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19159"/>
            <a:ext cx="10058400" cy="440267"/>
          </a:xfrm>
        </p:spPr>
        <p:txBody>
          <a:bodyPr>
            <a:normAutofit fontScale="90000"/>
          </a:bodyPr>
          <a:lstStyle/>
          <a:p>
            <a:r>
              <a:rPr lang="en-US" dirty="0" smtClean="0">
                <a:latin typeface="Bookman Old Style" panose="02050604050505020204" pitchFamily="18" charset="0"/>
              </a:rPr>
              <a:t>COUNT PLOT FOR LABELS</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551628" y="1103785"/>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Review text distribution before cleaning:</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254" y="2206409"/>
            <a:ext cx="4474222" cy="273281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151" y="2206409"/>
            <a:ext cx="4474223" cy="2732810"/>
          </a:xfrm>
          <a:prstGeom prst="rect">
            <a:avLst/>
          </a:prstGeom>
        </p:spPr>
      </p:pic>
    </p:spTree>
    <p:extLst>
      <p:ext uri="{BB962C8B-B14F-4D97-AF65-F5344CB8AC3E}">
        <p14:creationId xmlns:p14="http://schemas.microsoft.com/office/powerpoint/2010/main" val="628502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19159"/>
            <a:ext cx="10058400" cy="440267"/>
          </a:xfrm>
        </p:spPr>
        <p:txBody>
          <a:bodyPr>
            <a:normAutofit fontScale="90000"/>
          </a:bodyPr>
          <a:lstStyle/>
          <a:p>
            <a:r>
              <a:rPr lang="en-US" dirty="0" smtClean="0">
                <a:latin typeface="Bookman Old Style" panose="02050604050505020204" pitchFamily="18" charset="0"/>
              </a:rPr>
              <a:t>Visualization</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551628" y="1103785"/>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Review text distribution before cleaning: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662" y="4169206"/>
            <a:ext cx="8283646" cy="234057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1733" y="1760371"/>
            <a:ext cx="8478574" cy="2437011"/>
          </a:xfrm>
          <a:prstGeom prst="rect">
            <a:avLst/>
          </a:prstGeom>
        </p:spPr>
      </p:pic>
    </p:spTree>
    <p:extLst>
      <p:ext uri="{BB962C8B-B14F-4D97-AF65-F5344CB8AC3E}">
        <p14:creationId xmlns:p14="http://schemas.microsoft.com/office/powerpoint/2010/main" val="2271976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19159"/>
            <a:ext cx="10058400" cy="440267"/>
          </a:xfrm>
        </p:spPr>
        <p:txBody>
          <a:bodyPr>
            <a:normAutofit fontScale="90000"/>
          </a:bodyPr>
          <a:lstStyle/>
          <a:p>
            <a:r>
              <a:rPr lang="en-US" dirty="0" smtClean="0">
                <a:latin typeface="Bookman Old Style" panose="02050604050505020204" pitchFamily="18" charset="0"/>
              </a:rPr>
              <a:t>Visualization</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551628" y="1103785"/>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Review text distribution before cleaning:</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864" y="1901535"/>
            <a:ext cx="9300598" cy="2686611"/>
          </a:xfrm>
          <a:prstGeom prst="rect">
            <a:avLst/>
          </a:prstGeom>
        </p:spPr>
      </p:pic>
    </p:spTree>
    <p:extLst>
      <p:ext uri="{BB962C8B-B14F-4D97-AF65-F5344CB8AC3E}">
        <p14:creationId xmlns:p14="http://schemas.microsoft.com/office/powerpoint/2010/main" val="3856617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19159"/>
            <a:ext cx="10058400" cy="440267"/>
          </a:xfrm>
        </p:spPr>
        <p:txBody>
          <a:bodyPr>
            <a:normAutofit fontScale="90000"/>
          </a:bodyPr>
          <a:lstStyle/>
          <a:p>
            <a:r>
              <a:rPr lang="en-US" dirty="0" smtClean="0">
                <a:latin typeface="Bookman Old Style" panose="02050604050505020204" pitchFamily="18" charset="0"/>
              </a:rPr>
              <a:t>Visualization</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551628" y="1103785"/>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Review text distribution After cleaning: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628" y="1800273"/>
            <a:ext cx="8500498" cy="24742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2546" y="4345626"/>
            <a:ext cx="8486389" cy="2167341"/>
          </a:xfrm>
          <a:prstGeom prst="rect">
            <a:avLst/>
          </a:prstGeom>
        </p:spPr>
      </p:pic>
    </p:spTree>
    <p:extLst>
      <p:ext uri="{BB962C8B-B14F-4D97-AF65-F5344CB8AC3E}">
        <p14:creationId xmlns:p14="http://schemas.microsoft.com/office/powerpoint/2010/main" val="23818550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19159"/>
            <a:ext cx="10058400" cy="440267"/>
          </a:xfrm>
        </p:spPr>
        <p:txBody>
          <a:bodyPr>
            <a:normAutofit fontScale="90000"/>
          </a:bodyPr>
          <a:lstStyle/>
          <a:p>
            <a:r>
              <a:rPr lang="en-US" dirty="0" smtClean="0">
                <a:latin typeface="Bookman Old Style" panose="02050604050505020204" pitchFamily="18" charset="0"/>
              </a:rPr>
              <a:t>Visualization</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551628" y="1103785"/>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Review text distribution After cleaning:</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628" y="1978626"/>
            <a:ext cx="8458935" cy="2462138"/>
          </a:xfrm>
          <a:prstGeom prst="rect">
            <a:avLst/>
          </a:prstGeom>
        </p:spPr>
      </p:pic>
    </p:spTree>
    <p:extLst>
      <p:ext uri="{BB962C8B-B14F-4D97-AF65-F5344CB8AC3E}">
        <p14:creationId xmlns:p14="http://schemas.microsoft.com/office/powerpoint/2010/main" val="2185981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5320" y="321350"/>
            <a:ext cx="10058400" cy="690033"/>
          </a:xfrm>
        </p:spPr>
        <p:txBody>
          <a:bodyPr>
            <a:normAutofit/>
          </a:bodyPr>
          <a:lstStyle/>
          <a:p>
            <a:r>
              <a:rPr lang="en-US" sz="4000" dirty="0" smtClean="0">
                <a:latin typeface="Bookman Old Style" panose="02050604050505020204" pitchFamily="18" charset="0"/>
              </a:rPr>
              <a:t>PROBLEM STATEMENT</a:t>
            </a:r>
            <a:endParaRPr lang="en-US" sz="4000" dirty="0">
              <a:latin typeface="Bookman Old Style" panose="02050604050505020204" pitchFamily="18" charset="0"/>
            </a:endParaRPr>
          </a:p>
        </p:txBody>
      </p:sp>
      <p:sp>
        <p:nvSpPr>
          <p:cNvPr id="3" name="Content Placeholder 2"/>
          <p:cNvSpPr>
            <a:spLocks noGrp="1"/>
          </p:cNvSpPr>
          <p:nvPr>
            <p:ph idx="1"/>
          </p:nvPr>
        </p:nvSpPr>
        <p:spPr>
          <a:xfrm>
            <a:off x="1215320" y="1267690"/>
            <a:ext cx="10058400" cy="5112328"/>
          </a:xfrm>
        </p:spPr>
        <p:txBody>
          <a:bodyPr>
            <a:noAutofit/>
          </a:bodyPr>
          <a:lstStyle/>
          <a:p>
            <a:pPr algn="just"/>
            <a:r>
              <a:rPr lang="en-IN" sz="1500" dirty="0">
                <a:latin typeface="Bookman Old Style" panose="020506040505050202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sz="1500" dirty="0">
              <a:latin typeface="Bookman Old Style" panose="02050604050505020204" pitchFamily="18" charset="0"/>
            </a:endParaRPr>
          </a:p>
          <a:p>
            <a:pPr algn="just"/>
            <a:r>
              <a:rPr lang="en-IN" sz="1500" dirty="0">
                <a:latin typeface="Bookman Old Style" panose="02050604050505020204" pitchFamily="18" charset="0"/>
              </a:rPr>
              <a:t>Online hate, described as abusive language, aggression, cyberbullying, hatefulness and many others has been identified as a major threat on online social media platforms. Social media platforms are the most prominent grounds for such toxic behaviour.   </a:t>
            </a:r>
            <a:endParaRPr lang="en-US" sz="1500" dirty="0">
              <a:latin typeface="Bookman Old Style" panose="02050604050505020204" pitchFamily="18" charset="0"/>
            </a:endParaRPr>
          </a:p>
          <a:p>
            <a:pPr algn="just"/>
            <a:r>
              <a:rPr lang="en-IN" sz="1500" dirty="0">
                <a:latin typeface="Bookman Old Style" panose="020506040505050202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a:t>
            </a:r>
            <a:endParaRPr lang="en-US" sz="1500" dirty="0">
              <a:latin typeface="Bookman Old Style" panose="02050604050505020204" pitchFamily="18" charset="0"/>
            </a:endParaRPr>
          </a:p>
          <a:p>
            <a:pPr algn="just"/>
            <a:r>
              <a:rPr lang="en-IN" sz="1500" dirty="0">
                <a:latin typeface="Bookman Old Style" panose="020506040505050202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a:t>
            </a:r>
            <a:r>
              <a:rPr lang="en-IN" sz="1500" dirty="0" err="1">
                <a:latin typeface="Bookman Old Style" panose="02050604050505020204" pitchFamily="18" charset="0"/>
              </a:rPr>
              <a:t>unoffensive</a:t>
            </a:r>
            <a:r>
              <a:rPr lang="en-IN" sz="1500" dirty="0">
                <a:latin typeface="Bookman Old Style" panose="02050604050505020204" pitchFamily="18" charset="0"/>
              </a:rPr>
              <a:t>, but “u are an idiot” is clearly offensive.</a:t>
            </a:r>
            <a:endParaRPr lang="en-US" sz="1500" dirty="0">
              <a:latin typeface="Bookman Old Style" panose="02050604050505020204" pitchFamily="18" charset="0"/>
            </a:endParaRPr>
          </a:p>
          <a:p>
            <a:pPr algn="just"/>
            <a:r>
              <a:rPr lang="en-IN" sz="1500" dirty="0">
                <a:latin typeface="Bookman Old Style" panose="02050604050505020204" pitchFamily="18" charset="0"/>
              </a:rPr>
              <a:t>Our goal is to build a prototype of online hate and abuse comment classifier which can used to classify hate and offensive comments so that it can be controlled and restricted from spreading hatred and cyberbullying. </a:t>
            </a:r>
            <a:endParaRPr lang="en-US" sz="1500" dirty="0">
              <a:latin typeface="Bookman Old Style" panose="02050604050505020204" pitchFamily="18" charset="0"/>
            </a:endParaRPr>
          </a:p>
        </p:txBody>
      </p:sp>
    </p:spTree>
    <p:extLst>
      <p:ext uri="{BB962C8B-B14F-4D97-AF65-F5344CB8AC3E}">
        <p14:creationId xmlns:p14="http://schemas.microsoft.com/office/powerpoint/2010/main" val="1879192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19159"/>
            <a:ext cx="10058400" cy="440267"/>
          </a:xfrm>
        </p:spPr>
        <p:txBody>
          <a:bodyPr>
            <a:normAutofit fontScale="90000"/>
          </a:bodyPr>
          <a:lstStyle/>
          <a:p>
            <a:r>
              <a:rPr lang="en-US" dirty="0" smtClean="0">
                <a:latin typeface="Bookman Old Style" panose="02050604050505020204" pitchFamily="18" charset="0"/>
              </a:rPr>
              <a:t>Visualization</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551627" y="1253484"/>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Word Cloud:</a:t>
            </a:r>
          </a:p>
        </p:txBody>
      </p:sp>
      <p:sp>
        <p:nvSpPr>
          <p:cNvPr id="8" name="Rectangle 7"/>
          <p:cNvSpPr/>
          <p:nvPr/>
        </p:nvSpPr>
        <p:spPr>
          <a:xfrm>
            <a:off x="2417275" y="5950487"/>
            <a:ext cx="2113161" cy="3071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Highly Malignant</a:t>
            </a:r>
            <a:endParaRPr lang="en-US" sz="1600" b="1" i="1" dirty="0" smtClean="0">
              <a:solidFill>
                <a:schemeClr val="tx1"/>
              </a:solidFill>
              <a:latin typeface="Bookman Old Style" pitchFamily="18" charset="0"/>
            </a:endParaRPr>
          </a:p>
        </p:txBody>
      </p:sp>
      <p:sp>
        <p:nvSpPr>
          <p:cNvPr id="12" name="Rectangle 11"/>
          <p:cNvSpPr/>
          <p:nvPr/>
        </p:nvSpPr>
        <p:spPr>
          <a:xfrm>
            <a:off x="7876230" y="5950487"/>
            <a:ext cx="1181180" cy="3071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Abuse</a:t>
            </a:r>
            <a:endParaRPr lang="en-US" sz="1600" b="1" i="1" dirty="0" smtClean="0">
              <a:solidFill>
                <a:schemeClr val="tx1"/>
              </a:solidFill>
              <a:latin typeface="Bookman Old Style"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867" y="2604272"/>
            <a:ext cx="3983050" cy="28651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960" y="2591811"/>
            <a:ext cx="4069720" cy="2927537"/>
          </a:xfrm>
          <a:prstGeom prst="rect">
            <a:avLst/>
          </a:prstGeom>
        </p:spPr>
      </p:pic>
    </p:spTree>
    <p:extLst>
      <p:ext uri="{BB962C8B-B14F-4D97-AF65-F5344CB8AC3E}">
        <p14:creationId xmlns:p14="http://schemas.microsoft.com/office/powerpoint/2010/main" val="2954328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19159"/>
            <a:ext cx="10058400" cy="440267"/>
          </a:xfrm>
        </p:spPr>
        <p:txBody>
          <a:bodyPr>
            <a:normAutofit fontScale="90000"/>
          </a:bodyPr>
          <a:lstStyle/>
          <a:p>
            <a:r>
              <a:rPr lang="en-US" dirty="0" smtClean="0">
                <a:latin typeface="Bookman Old Style" panose="02050604050505020204" pitchFamily="18" charset="0"/>
              </a:rPr>
              <a:t>Visualization</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551628" y="1481976"/>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Word Cloud:</a:t>
            </a:r>
          </a:p>
        </p:txBody>
      </p:sp>
      <p:sp>
        <p:nvSpPr>
          <p:cNvPr id="8" name="Rectangle 7"/>
          <p:cNvSpPr/>
          <p:nvPr/>
        </p:nvSpPr>
        <p:spPr>
          <a:xfrm>
            <a:off x="2995966" y="5950487"/>
            <a:ext cx="1181180" cy="3071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Threat</a:t>
            </a:r>
            <a:endParaRPr lang="en-US" sz="1600" b="1" i="1" dirty="0" smtClean="0">
              <a:solidFill>
                <a:schemeClr val="tx1"/>
              </a:solidFill>
              <a:latin typeface="Bookman Old Style" pitchFamily="18" charset="0"/>
            </a:endParaRPr>
          </a:p>
        </p:txBody>
      </p:sp>
      <p:sp>
        <p:nvSpPr>
          <p:cNvPr id="12" name="Rectangle 11"/>
          <p:cNvSpPr/>
          <p:nvPr/>
        </p:nvSpPr>
        <p:spPr>
          <a:xfrm>
            <a:off x="7876230" y="5950487"/>
            <a:ext cx="1181180" cy="3071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Loathe</a:t>
            </a:r>
            <a:endParaRPr lang="en-US" sz="1600" b="1" i="1" dirty="0" smtClean="0">
              <a:solidFill>
                <a:schemeClr val="tx1"/>
              </a:solidFill>
              <a:latin typeface="Bookman Old Style"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187" y="2575576"/>
            <a:ext cx="4062833" cy="2922583"/>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1252" y="2575576"/>
            <a:ext cx="3931135" cy="2893927"/>
          </a:xfrm>
          <a:prstGeom prst="rect">
            <a:avLst/>
          </a:prstGeom>
        </p:spPr>
      </p:pic>
    </p:spTree>
    <p:extLst>
      <p:ext uri="{BB962C8B-B14F-4D97-AF65-F5344CB8AC3E}">
        <p14:creationId xmlns:p14="http://schemas.microsoft.com/office/powerpoint/2010/main" val="42840532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19159"/>
            <a:ext cx="10058400" cy="440267"/>
          </a:xfrm>
        </p:spPr>
        <p:txBody>
          <a:bodyPr>
            <a:normAutofit fontScale="90000"/>
          </a:bodyPr>
          <a:lstStyle/>
          <a:p>
            <a:r>
              <a:rPr lang="en-US" dirty="0" smtClean="0">
                <a:latin typeface="Bookman Old Style" panose="02050604050505020204" pitchFamily="18" charset="0"/>
              </a:rPr>
              <a:t>Visualization</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551628" y="1481976"/>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Word Cloud:</a:t>
            </a:r>
          </a:p>
        </p:txBody>
      </p:sp>
      <p:sp>
        <p:nvSpPr>
          <p:cNvPr id="8" name="Rectangle 7"/>
          <p:cNvSpPr/>
          <p:nvPr/>
        </p:nvSpPr>
        <p:spPr>
          <a:xfrm>
            <a:off x="2995966" y="5950487"/>
            <a:ext cx="1181180" cy="3071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Rude</a:t>
            </a:r>
            <a:endParaRPr lang="en-US" sz="1600" b="1" i="1" dirty="0" smtClean="0">
              <a:solidFill>
                <a:schemeClr val="tx1"/>
              </a:solidFill>
              <a:latin typeface="Bookman Old Style"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9002" y="2473644"/>
            <a:ext cx="4090046" cy="2942158"/>
          </a:xfrm>
          <a:prstGeom prst="rect">
            <a:avLst/>
          </a:prstGeom>
        </p:spPr>
      </p:pic>
    </p:spTree>
    <p:extLst>
      <p:ext uri="{BB962C8B-B14F-4D97-AF65-F5344CB8AC3E}">
        <p14:creationId xmlns:p14="http://schemas.microsoft.com/office/powerpoint/2010/main" val="41131247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466" y="467111"/>
            <a:ext cx="10058400" cy="387542"/>
          </a:xfrm>
        </p:spPr>
        <p:txBody>
          <a:bodyPr>
            <a:normAutofit fontScale="90000"/>
          </a:bodyPr>
          <a:lstStyle/>
          <a:p>
            <a:r>
              <a:rPr lang="en-US" dirty="0" err="1" smtClean="0">
                <a:latin typeface="Bookman Old Style" panose="02050604050505020204" pitchFamily="18" charset="0"/>
              </a:rPr>
              <a:t>Tf</a:t>
            </a:r>
            <a:r>
              <a:rPr lang="en-US" dirty="0" smtClean="0">
                <a:latin typeface="Bookman Old Style" panose="02050604050505020204" pitchFamily="18" charset="0"/>
              </a:rPr>
              <a:t> Vectorization 	</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738665" y="1306874"/>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Apply </a:t>
            </a:r>
            <a:r>
              <a:rPr lang="en-US" sz="1600" b="1" i="1" dirty="0" err="1" smtClean="0">
                <a:solidFill>
                  <a:schemeClr val="tx1"/>
                </a:solidFill>
                <a:latin typeface="Bookman Old Style" pitchFamily="18" charset="0"/>
              </a:rPr>
              <a:t>TfidVectorizer</a:t>
            </a:r>
            <a:r>
              <a:rPr lang="en-US" sz="1600" b="1" i="1" dirty="0" smtClean="0">
                <a:solidFill>
                  <a:schemeClr val="tx1"/>
                </a:solidFill>
                <a:latin typeface="Bookman Old Style" pitchFamily="18" charset="0"/>
              </a:rPr>
              <a:t> to the </a:t>
            </a:r>
            <a:r>
              <a:rPr lang="en-US" sz="1600" b="1" i="1" dirty="0" smtClean="0">
                <a:solidFill>
                  <a:schemeClr val="tx1"/>
                </a:solidFill>
                <a:latin typeface="Bookman Old Style" pitchFamily="18" charset="0"/>
              </a:rPr>
              <a:t>“Comment” columns</a:t>
            </a:r>
            <a:r>
              <a:rPr lang="en-US" sz="1600" b="1" i="1" dirty="0" smtClean="0">
                <a:solidFill>
                  <a:schemeClr val="tx1"/>
                </a:solidFill>
                <a:latin typeface="Bookman Old Style" pitchFamily="18" charset="0"/>
              </a:rPr>
              <a:t>:</a:t>
            </a:r>
          </a:p>
        </p:txBody>
      </p:sp>
      <p:pic>
        <p:nvPicPr>
          <p:cNvPr id="4" name="Picture 3"/>
          <p:cNvPicPr>
            <a:picLocks noChangeAspect="1"/>
          </p:cNvPicPr>
          <p:nvPr/>
        </p:nvPicPr>
        <p:blipFill>
          <a:blip r:embed="rId2"/>
          <a:stretch>
            <a:fillRect/>
          </a:stretch>
        </p:blipFill>
        <p:spPr>
          <a:xfrm>
            <a:off x="1738665" y="1901536"/>
            <a:ext cx="6438900" cy="3505200"/>
          </a:xfrm>
          <a:prstGeom prst="rect">
            <a:avLst/>
          </a:prstGeom>
        </p:spPr>
      </p:pic>
    </p:spTree>
    <p:extLst>
      <p:ext uri="{BB962C8B-B14F-4D97-AF65-F5344CB8AC3E}">
        <p14:creationId xmlns:p14="http://schemas.microsoft.com/office/powerpoint/2010/main" val="23353783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466" y="467111"/>
            <a:ext cx="10058400" cy="387542"/>
          </a:xfrm>
        </p:spPr>
        <p:txBody>
          <a:bodyPr>
            <a:normAutofit fontScale="90000"/>
          </a:bodyPr>
          <a:lstStyle/>
          <a:p>
            <a:r>
              <a:rPr lang="en-US" dirty="0" err="1" smtClean="0">
                <a:latin typeface="Bookman Old Style" panose="02050604050505020204" pitchFamily="18" charset="0"/>
              </a:rPr>
              <a:t>Tf</a:t>
            </a:r>
            <a:r>
              <a:rPr lang="en-US" dirty="0" smtClean="0">
                <a:latin typeface="Bookman Old Style" panose="02050604050505020204" pitchFamily="18" charset="0"/>
              </a:rPr>
              <a:t> Vectorization 	</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738665" y="1306874"/>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Apply </a:t>
            </a:r>
            <a:r>
              <a:rPr lang="en-US" sz="1600" b="1" i="1" dirty="0" err="1" smtClean="0">
                <a:solidFill>
                  <a:schemeClr val="tx1"/>
                </a:solidFill>
                <a:latin typeface="Bookman Old Style" pitchFamily="18" charset="0"/>
              </a:rPr>
              <a:t>TfidVectorizer</a:t>
            </a:r>
            <a:r>
              <a:rPr lang="en-US" sz="1600" b="1" i="1" dirty="0" smtClean="0">
                <a:solidFill>
                  <a:schemeClr val="tx1"/>
                </a:solidFill>
                <a:latin typeface="Bookman Old Style" pitchFamily="18" charset="0"/>
              </a:rPr>
              <a:t> to the </a:t>
            </a:r>
            <a:r>
              <a:rPr lang="en-US" sz="1600" b="1" i="1" dirty="0" smtClean="0">
                <a:solidFill>
                  <a:schemeClr val="tx1"/>
                </a:solidFill>
                <a:latin typeface="Bookman Old Style" pitchFamily="18" charset="0"/>
              </a:rPr>
              <a:t>“Comment” columns for testing dataset:</a:t>
            </a:r>
            <a:endParaRPr lang="en-US" sz="1600" b="1" i="1" dirty="0" smtClean="0">
              <a:solidFill>
                <a:schemeClr val="tx1"/>
              </a:solidFill>
              <a:latin typeface="Bookman Old Style" pitchFamily="18" charset="0"/>
            </a:endParaRPr>
          </a:p>
        </p:txBody>
      </p:sp>
      <p:pic>
        <p:nvPicPr>
          <p:cNvPr id="5" name="Picture 4"/>
          <p:cNvPicPr>
            <a:picLocks noChangeAspect="1"/>
          </p:cNvPicPr>
          <p:nvPr/>
        </p:nvPicPr>
        <p:blipFill>
          <a:blip r:embed="rId2"/>
          <a:stretch>
            <a:fillRect/>
          </a:stretch>
        </p:blipFill>
        <p:spPr>
          <a:xfrm>
            <a:off x="1738665" y="1901536"/>
            <a:ext cx="7134225" cy="4125191"/>
          </a:xfrm>
          <a:prstGeom prst="rect">
            <a:avLst/>
          </a:prstGeom>
        </p:spPr>
      </p:pic>
    </p:spTree>
    <p:extLst>
      <p:ext uri="{BB962C8B-B14F-4D97-AF65-F5344CB8AC3E}">
        <p14:creationId xmlns:p14="http://schemas.microsoft.com/office/powerpoint/2010/main" val="19061683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466" y="467111"/>
            <a:ext cx="10058400" cy="387542"/>
          </a:xfrm>
        </p:spPr>
        <p:txBody>
          <a:bodyPr>
            <a:normAutofit fontScale="90000"/>
          </a:bodyPr>
          <a:lstStyle/>
          <a:p>
            <a:r>
              <a:rPr lang="en-US" dirty="0" err="1" smtClean="0">
                <a:latin typeface="Bookman Old Style" panose="02050604050505020204" pitchFamily="18" charset="0"/>
              </a:rPr>
              <a:t>Tf</a:t>
            </a:r>
            <a:r>
              <a:rPr lang="en-US" dirty="0" smtClean="0">
                <a:latin typeface="Bookman Old Style" panose="02050604050505020204" pitchFamily="18" charset="0"/>
              </a:rPr>
              <a:t> Vectorization 	</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738665" y="1306874"/>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Apply </a:t>
            </a:r>
            <a:r>
              <a:rPr lang="en-US" sz="1600" b="1" i="1" dirty="0" err="1" smtClean="0">
                <a:solidFill>
                  <a:schemeClr val="tx1"/>
                </a:solidFill>
                <a:latin typeface="Bookman Old Style" pitchFamily="18" charset="0"/>
              </a:rPr>
              <a:t>TfidVectorizer</a:t>
            </a:r>
            <a:r>
              <a:rPr lang="en-US" sz="1600" b="1" i="1" dirty="0" smtClean="0">
                <a:solidFill>
                  <a:schemeClr val="tx1"/>
                </a:solidFill>
                <a:latin typeface="Bookman Old Style" pitchFamily="18" charset="0"/>
              </a:rPr>
              <a:t> to the </a:t>
            </a:r>
            <a:r>
              <a:rPr lang="en-US" sz="1600" b="1" i="1" dirty="0" smtClean="0">
                <a:solidFill>
                  <a:schemeClr val="tx1"/>
                </a:solidFill>
                <a:latin typeface="Bookman Old Style" pitchFamily="18" charset="0"/>
              </a:rPr>
              <a:t>“Comment” columns</a:t>
            </a:r>
            <a:r>
              <a:rPr lang="en-US" sz="1600" b="1" i="1" dirty="0" smtClean="0">
                <a:solidFill>
                  <a:schemeClr val="tx1"/>
                </a:solidFill>
                <a:latin typeface="Bookman Old Style" pitchFamily="18" charset="0"/>
              </a:rPr>
              <a:t>:</a:t>
            </a:r>
          </a:p>
        </p:txBody>
      </p:sp>
      <p:pic>
        <p:nvPicPr>
          <p:cNvPr id="4" name="Picture 3"/>
          <p:cNvPicPr>
            <a:picLocks noChangeAspect="1"/>
          </p:cNvPicPr>
          <p:nvPr/>
        </p:nvPicPr>
        <p:blipFill>
          <a:blip r:embed="rId2"/>
          <a:stretch>
            <a:fillRect/>
          </a:stretch>
        </p:blipFill>
        <p:spPr>
          <a:xfrm>
            <a:off x="1588077" y="2127971"/>
            <a:ext cx="3238500" cy="2352675"/>
          </a:xfrm>
          <a:prstGeom prst="rect">
            <a:avLst/>
          </a:prstGeom>
        </p:spPr>
      </p:pic>
    </p:spTree>
    <p:extLst>
      <p:ext uri="{BB962C8B-B14F-4D97-AF65-F5344CB8AC3E}">
        <p14:creationId xmlns:p14="http://schemas.microsoft.com/office/powerpoint/2010/main" val="32020187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956733"/>
            <a:ext cx="10058400" cy="404476"/>
          </a:xfrm>
        </p:spPr>
        <p:txBody>
          <a:bodyPr>
            <a:normAutofit fontScale="90000"/>
          </a:bodyPr>
          <a:lstStyle/>
          <a:p>
            <a:r>
              <a:rPr lang="en-US" dirty="0" smtClean="0">
                <a:latin typeface="Bookman Old Style" panose="02050604050505020204" pitchFamily="18" charset="0"/>
              </a:rPr>
              <a:t>Machine learning</a:t>
            </a:r>
            <a:endParaRPr lang="en-US" dirty="0">
              <a:latin typeface="Bookman Old Style" panose="02050604050505020204" pitchFamily="18" charset="0"/>
            </a:endParaRPr>
          </a:p>
        </p:txBody>
      </p:sp>
      <p:sp>
        <p:nvSpPr>
          <p:cNvPr id="9" name="Rectangle 8"/>
          <p:cNvSpPr/>
          <p:nvPr/>
        </p:nvSpPr>
        <p:spPr>
          <a:xfrm>
            <a:off x="1069847" y="5292002"/>
            <a:ext cx="10058401" cy="47379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These libraries used for building model of machine learning</a:t>
            </a:r>
            <a:endParaRPr lang="en-US" dirty="0">
              <a:solidFill>
                <a:schemeClr val="tx1"/>
              </a:solidFill>
              <a:latin typeface="Bookman Old Style" pitchFamily="18" charset="0"/>
            </a:endParaRPr>
          </a:p>
        </p:txBody>
      </p:sp>
      <p:pic>
        <p:nvPicPr>
          <p:cNvPr id="3" name="Picture 2"/>
          <p:cNvPicPr>
            <a:picLocks noChangeAspect="1"/>
          </p:cNvPicPr>
          <p:nvPr/>
        </p:nvPicPr>
        <p:blipFill>
          <a:blip r:embed="rId2"/>
          <a:stretch>
            <a:fillRect/>
          </a:stretch>
        </p:blipFill>
        <p:spPr>
          <a:xfrm>
            <a:off x="1069847" y="1893093"/>
            <a:ext cx="6076950" cy="2867025"/>
          </a:xfrm>
          <a:prstGeom prst="rect">
            <a:avLst/>
          </a:prstGeom>
        </p:spPr>
      </p:pic>
    </p:spTree>
    <p:extLst>
      <p:ext uri="{BB962C8B-B14F-4D97-AF65-F5344CB8AC3E}">
        <p14:creationId xmlns:p14="http://schemas.microsoft.com/office/powerpoint/2010/main" val="11981469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391" y="399329"/>
            <a:ext cx="10058400" cy="515071"/>
          </a:xfrm>
        </p:spPr>
        <p:txBody>
          <a:bodyPr>
            <a:normAutofit fontScale="90000"/>
          </a:bodyPr>
          <a:lstStyle/>
          <a:p>
            <a:r>
              <a:rPr lang="en-US" dirty="0" err="1" smtClean="0">
                <a:latin typeface="Bookman Old Style" panose="02050604050505020204" pitchFamily="18" charset="0"/>
              </a:rPr>
              <a:t>MultinomialNB</a:t>
            </a:r>
            <a:r>
              <a:rPr lang="en-US" dirty="0" smtClean="0">
                <a:latin typeface="Bookman Old Style" panose="02050604050505020204" pitchFamily="18" charset="0"/>
              </a:rPr>
              <a:t> model</a:t>
            </a:r>
            <a:endParaRPr lang="en-US" dirty="0">
              <a:latin typeface="Bookman Old Style" panose="02050604050505020204" pitchFamily="18" charset="0"/>
            </a:endParaRPr>
          </a:p>
        </p:txBody>
      </p:sp>
      <p:sp>
        <p:nvSpPr>
          <p:cNvPr id="9" name="Rectangle 8"/>
          <p:cNvSpPr/>
          <p:nvPr/>
        </p:nvSpPr>
        <p:spPr>
          <a:xfrm>
            <a:off x="1114390" y="4954205"/>
            <a:ext cx="8131591" cy="4453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en-US" dirty="0" smtClean="0">
                <a:solidFill>
                  <a:schemeClr val="tx1"/>
                </a:solidFill>
                <a:latin typeface="Bookman Old Style" pitchFamily="18" charset="0"/>
              </a:rPr>
              <a:t>Giving good accuracy but we have many more accuracy to apply</a:t>
            </a:r>
            <a:endParaRPr lang="en-US" dirty="0">
              <a:solidFill>
                <a:schemeClr val="tx1"/>
              </a:solidFill>
              <a:latin typeface="Bookman Old Style" pitchFamily="18" charset="0"/>
            </a:endParaRPr>
          </a:p>
        </p:txBody>
      </p:sp>
      <p:pic>
        <p:nvPicPr>
          <p:cNvPr id="5" name="Picture 4"/>
          <p:cNvPicPr>
            <a:picLocks noChangeAspect="1"/>
          </p:cNvPicPr>
          <p:nvPr/>
        </p:nvPicPr>
        <p:blipFill>
          <a:blip r:embed="rId2"/>
          <a:stretch>
            <a:fillRect/>
          </a:stretch>
        </p:blipFill>
        <p:spPr>
          <a:xfrm>
            <a:off x="1238216" y="1652250"/>
            <a:ext cx="4905375" cy="2466975"/>
          </a:xfrm>
          <a:prstGeom prst="rect">
            <a:avLst/>
          </a:prstGeom>
        </p:spPr>
      </p:pic>
      <p:pic>
        <p:nvPicPr>
          <p:cNvPr id="6" name="Picture 5"/>
          <p:cNvPicPr>
            <a:picLocks noChangeAspect="1"/>
          </p:cNvPicPr>
          <p:nvPr/>
        </p:nvPicPr>
        <p:blipFill>
          <a:blip r:embed="rId3"/>
          <a:stretch>
            <a:fillRect/>
          </a:stretch>
        </p:blipFill>
        <p:spPr>
          <a:xfrm>
            <a:off x="7455058" y="1252200"/>
            <a:ext cx="1924050" cy="2867025"/>
          </a:xfrm>
          <a:prstGeom prst="rect">
            <a:avLst/>
          </a:prstGeom>
        </p:spPr>
      </p:pic>
    </p:spTree>
    <p:extLst>
      <p:ext uri="{BB962C8B-B14F-4D97-AF65-F5344CB8AC3E}">
        <p14:creationId xmlns:p14="http://schemas.microsoft.com/office/powerpoint/2010/main" val="262960764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391" y="399329"/>
            <a:ext cx="10058400" cy="515071"/>
          </a:xfrm>
        </p:spPr>
        <p:txBody>
          <a:bodyPr>
            <a:normAutofit fontScale="90000"/>
          </a:bodyPr>
          <a:lstStyle/>
          <a:p>
            <a:r>
              <a:rPr lang="en-US" dirty="0" smtClean="0">
                <a:latin typeface="Bookman Old Style" panose="02050604050505020204" pitchFamily="18" charset="0"/>
              </a:rPr>
              <a:t>Decision Tree </a:t>
            </a:r>
            <a:r>
              <a:rPr lang="en-US" dirty="0" smtClean="0">
                <a:latin typeface="Bookman Old Style" panose="02050604050505020204" pitchFamily="18" charset="0"/>
              </a:rPr>
              <a:t>Classifier </a:t>
            </a:r>
            <a:r>
              <a:rPr lang="en-US" dirty="0" smtClean="0">
                <a:latin typeface="Bookman Old Style" panose="02050604050505020204" pitchFamily="18" charset="0"/>
              </a:rPr>
              <a:t>model</a:t>
            </a:r>
            <a:endParaRPr lang="en-US" dirty="0">
              <a:latin typeface="Bookman Old Style" panose="02050604050505020204" pitchFamily="18" charset="0"/>
            </a:endParaRPr>
          </a:p>
        </p:txBody>
      </p:sp>
      <p:sp>
        <p:nvSpPr>
          <p:cNvPr id="9" name="Rectangle 8"/>
          <p:cNvSpPr/>
          <p:nvPr/>
        </p:nvSpPr>
        <p:spPr>
          <a:xfrm>
            <a:off x="1114391" y="4733252"/>
            <a:ext cx="8131591" cy="78855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itchFamily="2" charset="2"/>
              <a:buChar char="Ø"/>
            </a:pPr>
            <a:r>
              <a:rPr lang="en-US" dirty="0" smtClean="0">
                <a:solidFill>
                  <a:schemeClr val="tx1"/>
                </a:solidFill>
                <a:latin typeface="Bookman Old Style" pitchFamily="18" charset="0"/>
              </a:rPr>
              <a:t>This model is </a:t>
            </a:r>
            <a:r>
              <a:rPr lang="en-US" dirty="0" smtClean="0">
                <a:solidFill>
                  <a:schemeClr val="tx1"/>
                </a:solidFill>
                <a:latin typeface="Bookman Old Style" pitchFamily="18" charset="0"/>
              </a:rPr>
              <a:t>also giving almost similar accuracy as </a:t>
            </a:r>
            <a:r>
              <a:rPr lang="en-US" dirty="0" err="1" smtClean="0">
                <a:solidFill>
                  <a:schemeClr val="tx1"/>
                </a:solidFill>
                <a:latin typeface="Bookman Old Style" pitchFamily="18" charset="0"/>
              </a:rPr>
              <a:t>MultinomialNB</a:t>
            </a:r>
            <a:r>
              <a:rPr lang="en-US" dirty="0" smtClean="0">
                <a:solidFill>
                  <a:schemeClr val="tx1"/>
                </a:solidFill>
                <a:latin typeface="Bookman Old Style" pitchFamily="18" charset="0"/>
              </a:rPr>
              <a:t> is giving</a:t>
            </a:r>
            <a:endParaRPr lang="en-US" dirty="0">
              <a:solidFill>
                <a:schemeClr val="tx1"/>
              </a:solidFill>
              <a:latin typeface="Bookman Old Style" pitchFamily="18" charset="0"/>
            </a:endParaRPr>
          </a:p>
        </p:txBody>
      </p:sp>
      <p:pic>
        <p:nvPicPr>
          <p:cNvPr id="5" name="Picture 4"/>
          <p:cNvPicPr>
            <a:picLocks noChangeAspect="1"/>
          </p:cNvPicPr>
          <p:nvPr/>
        </p:nvPicPr>
        <p:blipFill>
          <a:blip r:embed="rId2"/>
          <a:stretch>
            <a:fillRect/>
          </a:stretch>
        </p:blipFill>
        <p:spPr>
          <a:xfrm>
            <a:off x="1238216" y="1252200"/>
            <a:ext cx="4905375" cy="2466975"/>
          </a:xfrm>
          <a:prstGeom prst="rect">
            <a:avLst/>
          </a:prstGeom>
        </p:spPr>
      </p:pic>
      <p:pic>
        <p:nvPicPr>
          <p:cNvPr id="6" name="Picture 5"/>
          <p:cNvPicPr>
            <a:picLocks noChangeAspect="1"/>
          </p:cNvPicPr>
          <p:nvPr/>
        </p:nvPicPr>
        <p:blipFill>
          <a:blip r:embed="rId3"/>
          <a:stretch>
            <a:fillRect/>
          </a:stretch>
        </p:blipFill>
        <p:spPr>
          <a:xfrm>
            <a:off x="6848476" y="1252200"/>
            <a:ext cx="1924050" cy="2867025"/>
          </a:xfrm>
          <a:prstGeom prst="rect">
            <a:avLst/>
          </a:prstGeom>
        </p:spPr>
      </p:pic>
    </p:spTree>
    <p:extLst>
      <p:ext uri="{BB962C8B-B14F-4D97-AF65-F5344CB8AC3E}">
        <p14:creationId xmlns:p14="http://schemas.microsoft.com/office/powerpoint/2010/main" val="37594459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41422"/>
            <a:ext cx="10058400" cy="628842"/>
          </a:xfrm>
        </p:spPr>
        <p:txBody>
          <a:bodyPr>
            <a:normAutofit fontScale="90000"/>
          </a:bodyPr>
          <a:lstStyle/>
          <a:p>
            <a:r>
              <a:rPr lang="en-US" dirty="0" err="1" smtClean="0">
                <a:latin typeface="Bookman Old Style" panose="02050604050505020204" pitchFamily="18" charset="0"/>
              </a:rPr>
              <a:t>Kneighbor</a:t>
            </a:r>
            <a:r>
              <a:rPr lang="en-US" dirty="0" smtClean="0">
                <a:latin typeface="Bookman Old Style" panose="02050604050505020204" pitchFamily="18" charset="0"/>
              </a:rPr>
              <a:t> Classifier Model</a:t>
            </a:r>
            <a:endParaRPr lang="en-US" dirty="0">
              <a:latin typeface="Bookman Old Style" panose="02050604050505020204" pitchFamily="18" charset="0"/>
            </a:endParaRPr>
          </a:p>
        </p:txBody>
      </p:sp>
      <p:sp>
        <p:nvSpPr>
          <p:cNvPr id="9" name="Rectangle 8"/>
          <p:cNvSpPr/>
          <p:nvPr/>
        </p:nvSpPr>
        <p:spPr>
          <a:xfrm>
            <a:off x="1340427" y="4935681"/>
            <a:ext cx="9226712" cy="12480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This algorithm is having less accuracy as compare to previously applied algorithm</a:t>
            </a:r>
            <a:endParaRPr lang="en-US" dirty="0">
              <a:solidFill>
                <a:schemeClr val="tx1"/>
              </a:solidFill>
              <a:latin typeface="Bookman Old Style" pitchFamily="18" charset="0"/>
            </a:endParaRPr>
          </a:p>
        </p:txBody>
      </p:sp>
      <p:pic>
        <p:nvPicPr>
          <p:cNvPr id="3" name="Picture 2"/>
          <p:cNvPicPr>
            <a:picLocks noChangeAspect="1"/>
          </p:cNvPicPr>
          <p:nvPr/>
        </p:nvPicPr>
        <p:blipFill>
          <a:blip r:embed="rId2"/>
          <a:stretch>
            <a:fillRect/>
          </a:stretch>
        </p:blipFill>
        <p:spPr>
          <a:xfrm>
            <a:off x="1868631" y="1450109"/>
            <a:ext cx="4381500" cy="2457450"/>
          </a:xfrm>
          <a:prstGeom prst="rect">
            <a:avLst/>
          </a:prstGeom>
        </p:spPr>
      </p:pic>
      <p:pic>
        <p:nvPicPr>
          <p:cNvPr id="4" name="Picture 3"/>
          <p:cNvPicPr>
            <a:picLocks noChangeAspect="1"/>
          </p:cNvPicPr>
          <p:nvPr/>
        </p:nvPicPr>
        <p:blipFill>
          <a:blip r:embed="rId3"/>
          <a:stretch>
            <a:fillRect/>
          </a:stretch>
        </p:blipFill>
        <p:spPr>
          <a:xfrm>
            <a:off x="7168896" y="1564697"/>
            <a:ext cx="1781175" cy="2876550"/>
          </a:xfrm>
          <a:prstGeom prst="rect">
            <a:avLst/>
          </a:prstGeom>
        </p:spPr>
      </p:pic>
    </p:spTree>
    <p:extLst>
      <p:ext uri="{BB962C8B-B14F-4D97-AF65-F5344CB8AC3E}">
        <p14:creationId xmlns:p14="http://schemas.microsoft.com/office/powerpoint/2010/main" val="342979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3330" y="283844"/>
            <a:ext cx="8232903" cy="472440"/>
          </a:xfrm>
        </p:spPr>
        <p:txBody>
          <a:bodyPr>
            <a:normAutofit fontScale="90000"/>
          </a:bodyPr>
          <a:lstStyle/>
          <a:p>
            <a:r>
              <a:rPr lang="en-US" dirty="0" smtClean="0">
                <a:latin typeface="Bookman Old Style" panose="02050604050505020204" pitchFamily="18" charset="0"/>
              </a:rPr>
              <a:t>DATASET AND DESCRIPTION</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7" name="Content Placeholder 2"/>
          <p:cNvSpPr txBox="1">
            <a:spLocks/>
          </p:cNvSpPr>
          <p:nvPr/>
        </p:nvSpPr>
        <p:spPr>
          <a:xfrm>
            <a:off x="1182304" y="935181"/>
            <a:ext cx="10058400" cy="5112328"/>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r>
              <a:rPr lang="en-IN" sz="1600" dirty="0">
                <a:latin typeface="Bookman Old Style" panose="02050604050505020204" pitchFamily="18" charset="0"/>
              </a:rPr>
              <a:t>The data set contains the training set, which has approximately 1,59,000 samples and the test set which contains nearly 1,53,000 samples. All the data samples contain 8 fields which includes ‘Id’, ‘Comments’, ‘Malignant’, ‘Highly malignant’, ‘Rude’, ‘Threat’, ‘Abuse’ and ‘Loathe’. </a:t>
            </a:r>
            <a:endParaRPr lang="en-US" sz="1600" dirty="0">
              <a:latin typeface="Bookman Old Style" panose="02050604050505020204" pitchFamily="18" charset="0"/>
            </a:endParaRPr>
          </a:p>
          <a:p>
            <a:pPr algn="just"/>
            <a:r>
              <a:rPr lang="en-IN" sz="1600" dirty="0">
                <a:latin typeface="Bookman Old Style" panose="02050604050505020204" pitchFamily="18" charset="0"/>
              </a:rPr>
              <a:t>The label can be either 0 or 1, where 0 denotes a NO while 1 denotes a YES. There are various comments which have multiple labels. The first attribute is a unique ID associated with each comment.  </a:t>
            </a:r>
            <a:r>
              <a:rPr lang="en-IN" sz="1600" b="1" dirty="0">
                <a:latin typeface="Bookman Old Style" panose="02050604050505020204" pitchFamily="18" charset="0"/>
              </a:rPr>
              <a:t> </a:t>
            </a:r>
            <a:endParaRPr lang="en-US" sz="1600" dirty="0">
              <a:latin typeface="Bookman Old Style" panose="02050604050505020204" pitchFamily="18" charset="0"/>
            </a:endParaRPr>
          </a:p>
        </p:txBody>
      </p:sp>
      <p:sp>
        <p:nvSpPr>
          <p:cNvPr id="8" name="Rectangle 7"/>
          <p:cNvSpPr/>
          <p:nvPr/>
        </p:nvSpPr>
        <p:spPr>
          <a:xfrm>
            <a:off x="1519673" y="2639291"/>
            <a:ext cx="9721031" cy="38550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1400" b="1" dirty="0" smtClean="0">
                <a:solidFill>
                  <a:schemeClr val="tx1"/>
                </a:solidFill>
                <a:latin typeface="Bookman Old Style" pitchFamily="18" charset="0"/>
              </a:rPr>
              <a:t>Malignant</a:t>
            </a:r>
            <a:r>
              <a:rPr lang="en-US" sz="1400" dirty="0" smtClean="0">
                <a:solidFill>
                  <a:schemeClr val="tx1"/>
                </a:solidFill>
                <a:latin typeface="Bookman Old Style" pitchFamily="18" charset="0"/>
              </a:rPr>
              <a:t>: It is the label column, which includes values 0 and 1, denoting if the comment is malignant or not.</a:t>
            </a:r>
          </a:p>
          <a:p>
            <a:pPr marL="285750" indent="-285750">
              <a:buFont typeface="Wingdings" panose="05000000000000000000" pitchFamily="2" charset="2"/>
              <a:buChar char="Ø"/>
            </a:pPr>
            <a:endParaRPr lang="en-US" sz="1400" dirty="0" smtClean="0">
              <a:solidFill>
                <a:schemeClr val="tx1"/>
              </a:solidFill>
              <a:latin typeface="Bookman Old Style" pitchFamily="18" charset="0"/>
            </a:endParaRPr>
          </a:p>
          <a:p>
            <a:pPr marL="285750" indent="-285750">
              <a:buFont typeface="Wingdings" panose="05000000000000000000" pitchFamily="2" charset="2"/>
              <a:buChar char="Ø"/>
            </a:pPr>
            <a:r>
              <a:rPr lang="en-US" sz="1400" b="1" dirty="0" smtClean="0">
                <a:solidFill>
                  <a:schemeClr val="tx1"/>
                </a:solidFill>
                <a:latin typeface="Bookman Old Style" pitchFamily="18" charset="0"/>
              </a:rPr>
              <a:t>Highly Malignant</a:t>
            </a:r>
            <a:r>
              <a:rPr lang="en-US" sz="1400" dirty="0" smtClean="0">
                <a:solidFill>
                  <a:schemeClr val="tx1"/>
                </a:solidFill>
                <a:latin typeface="Bookman Old Style" pitchFamily="18" charset="0"/>
              </a:rPr>
              <a:t>: It denotes comments that are highly malignant and hurtful.</a:t>
            </a:r>
          </a:p>
          <a:p>
            <a:pPr marL="285750" indent="-285750">
              <a:buFont typeface="Wingdings" panose="05000000000000000000" pitchFamily="2" charset="2"/>
              <a:buChar char="Ø"/>
            </a:pPr>
            <a:endParaRPr lang="en-US" sz="1400" dirty="0" smtClean="0">
              <a:solidFill>
                <a:schemeClr val="tx1"/>
              </a:solidFill>
              <a:latin typeface="Bookman Old Style" pitchFamily="18" charset="0"/>
            </a:endParaRPr>
          </a:p>
          <a:p>
            <a:pPr marL="285750" indent="-285750">
              <a:buFont typeface="Wingdings" panose="05000000000000000000" pitchFamily="2" charset="2"/>
              <a:buChar char="Ø"/>
            </a:pPr>
            <a:r>
              <a:rPr lang="en-US" sz="1400" b="1" dirty="0" smtClean="0">
                <a:solidFill>
                  <a:schemeClr val="tx1"/>
                </a:solidFill>
                <a:latin typeface="Bookman Old Style" pitchFamily="18" charset="0"/>
              </a:rPr>
              <a:t>Rude</a:t>
            </a:r>
            <a:r>
              <a:rPr lang="en-US" sz="1400" dirty="0" smtClean="0">
                <a:solidFill>
                  <a:schemeClr val="tx1"/>
                </a:solidFill>
                <a:latin typeface="Bookman Old Style" pitchFamily="18" charset="0"/>
              </a:rPr>
              <a:t>: It denotes comments that are very rude and offensive</a:t>
            </a:r>
          </a:p>
          <a:p>
            <a:pPr marL="285750" indent="-285750">
              <a:buFont typeface="Wingdings" panose="05000000000000000000" pitchFamily="2" charset="2"/>
              <a:buChar char="Ø"/>
            </a:pPr>
            <a:endParaRPr lang="en-US" sz="1400" dirty="0" smtClean="0">
              <a:solidFill>
                <a:schemeClr val="tx1"/>
              </a:solidFill>
              <a:latin typeface="Bookman Old Style" pitchFamily="18" charset="0"/>
            </a:endParaRPr>
          </a:p>
          <a:p>
            <a:pPr marL="285750" indent="-285750">
              <a:buFont typeface="Wingdings" panose="05000000000000000000" pitchFamily="2" charset="2"/>
              <a:buChar char="Ø"/>
            </a:pPr>
            <a:r>
              <a:rPr lang="en-US" sz="1400" b="1" dirty="0" smtClean="0">
                <a:solidFill>
                  <a:schemeClr val="tx1"/>
                </a:solidFill>
                <a:latin typeface="Bookman Old Style" pitchFamily="18" charset="0"/>
              </a:rPr>
              <a:t>Threat</a:t>
            </a:r>
            <a:r>
              <a:rPr lang="en-US" sz="1400" dirty="0" smtClean="0">
                <a:solidFill>
                  <a:schemeClr val="tx1"/>
                </a:solidFill>
                <a:latin typeface="Bookman Old Style" pitchFamily="18" charset="0"/>
              </a:rPr>
              <a:t>: It contains indication of the comments that are giving any threat to someone.</a:t>
            </a:r>
          </a:p>
          <a:p>
            <a:pPr marL="285750" indent="-285750">
              <a:buFont typeface="Wingdings" panose="05000000000000000000" pitchFamily="2" charset="2"/>
              <a:buChar char="Ø"/>
            </a:pPr>
            <a:endParaRPr lang="en-US" sz="1400" dirty="0" smtClean="0">
              <a:solidFill>
                <a:schemeClr val="tx1"/>
              </a:solidFill>
              <a:latin typeface="Bookman Old Style" pitchFamily="18" charset="0"/>
            </a:endParaRPr>
          </a:p>
          <a:p>
            <a:pPr marL="285750" indent="-285750">
              <a:buFont typeface="Wingdings" panose="05000000000000000000" pitchFamily="2" charset="2"/>
              <a:buChar char="Ø"/>
            </a:pPr>
            <a:r>
              <a:rPr lang="en-US" sz="1400" b="1" dirty="0" smtClean="0">
                <a:solidFill>
                  <a:schemeClr val="tx1"/>
                </a:solidFill>
                <a:latin typeface="Bookman Old Style" pitchFamily="18" charset="0"/>
              </a:rPr>
              <a:t>Abuse</a:t>
            </a:r>
            <a:r>
              <a:rPr lang="en-US" sz="1400" dirty="0" smtClean="0">
                <a:solidFill>
                  <a:schemeClr val="tx1"/>
                </a:solidFill>
                <a:latin typeface="Bookman Old Style" pitchFamily="18" charset="0"/>
              </a:rPr>
              <a:t>: It is for comments that are abusive in nature.</a:t>
            </a:r>
          </a:p>
          <a:p>
            <a:pPr marL="285750" indent="-285750">
              <a:buFont typeface="Wingdings" panose="05000000000000000000" pitchFamily="2" charset="2"/>
              <a:buChar char="Ø"/>
            </a:pPr>
            <a:endParaRPr lang="en-US" sz="1400" dirty="0" smtClean="0">
              <a:solidFill>
                <a:schemeClr val="tx1"/>
              </a:solidFill>
              <a:latin typeface="Bookman Old Style" pitchFamily="18" charset="0"/>
            </a:endParaRPr>
          </a:p>
          <a:p>
            <a:pPr marL="285750" indent="-285750">
              <a:buFont typeface="Wingdings" panose="05000000000000000000" pitchFamily="2" charset="2"/>
              <a:buChar char="Ø"/>
            </a:pPr>
            <a:r>
              <a:rPr lang="en-US" sz="1400" b="1" dirty="0" smtClean="0">
                <a:solidFill>
                  <a:schemeClr val="tx1"/>
                </a:solidFill>
                <a:latin typeface="Bookman Old Style" pitchFamily="18" charset="0"/>
              </a:rPr>
              <a:t>Loathe</a:t>
            </a:r>
            <a:r>
              <a:rPr lang="en-US" sz="1400" dirty="0" smtClean="0">
                <a:solidFill>
                  <a:schemeClr val="tx1"/>
                </a:solidFill>
                <a:latin typeface="Bookman Old Style" pitchFamily="18" charset="0"/>
              </a:rPr>
              <a:t>: It describes the comments which are hateful and loathing in nature.</a:t>
            </a:r>
          </a:p>
          <a:p>
            <a:pPr marL="285750" indent="-285750">
              <a:buFont typeface="Wingdings" panose="05000000000000000000" pitchFamily="2" charset="2"/>
              <a:buChar char="Ø"/>
            </a:pPr>
            <a:endParaRPr lang="en-US" sz="1400" dirty="0" smtClean="0">
              <a:solidFill>
                <a:schemeClr val="tx1"/>
              </a:solidFill>
              <a:latin typeface="Bookman Old Style" pitchFamily="18" charset="0"/>
            </a:endParaRPr>
          </a:p>
          <a:p>
            <a:pPr marL="285750" indent="-285750">
              <a:buFont typeface="Wingdings" panose="05000000000000000000" pitchFamily="2" charset="2"/>
              <a:buChar char="Ø"/>
            </a:pPr>
            <a:r>
              <a:rPr lang="en-US" sz="1400" b="1" dirty="0" smtClean="0">
                <a:solidFill>
                  <a:schemeClr val="tx1"/>
                </a:solidFill>
                <a:latin typeface="Bookman Old Style" pitchFamily="18" charset="0"/>
              </a:rPr>
              <a:t>ID</a:t>
            </a:r>
            <a:r>
              <a:rPr lang="en-US" sz="1400" dirty="0" smtClean="0">
                <a:solidFill>
                  <a:schemeClr val="tx1"/>
                </a:solidFill>
                <a:latin typeface="Bookman Old Style" pitchFamily="18" charset="0"/>
              </a:rPr>
              <a:t>: It includes unique Ids associated with each comment text given.</a:t>
            </a:r>
          </a:p>
          <a:p>
            <a:pPr marL="285750" indent="-285750">
              <a:buFont typeface="Wingdings" panose="05000000000000000000" pitchFamily="2" charset="2"/>
              <a:buChar char="Ø"/>
            </a:pPr>
            <a:endParaRPr lang="en-US" sz="1400" dirty="0" smtClean="0">
              <a:solidFill>
                <a:schemeClr val="tx1"/>
              </a:solidFill>
              <a:latin typeface="Bookman Old Style" pitchFamily="18" charset="0"/>
            </a:endParaRPr>
          </a:p>
          <a:p>
            <a:pPr marL="285750" indent="-285750">
              <a:buFont typeface="Wingdings" panose="05000000000000000000" pitchFamily="2" charset="2"/>
              <a:buChar char="Ø"/>
            </a:pPr>
            <a:r>
              <a:rPr lang="en-US" sz="1400" b="1" dirty="0" smtClean="0">
                <a:solidFill>
                  <a:schemeClr val="tx1"/>
                </a:solidFill>
                <a:latin typeface="Bookman Old Style" pitchFamily="18" charset="0"/>
              </a:rPr>
              <a:t>Comment Text</a:t>
            </a:r>
            <a:r>
              <a:rPr lang="en-US" sz="1400" dirty="0" smtClean="0">
                <a:solidFill>
                  <a:schemeClr val="tx1"/>
                </a:solidFill>
                <a:latin typeface="Bookman Old Style" pitchFamily="18" charset="0"/>
              </a:rPr>
              <a:t>: This column contains the comments extracted from various social media platforms</a:t>
            </a:r>
            <a:endParaRPr lang="en-US" sz="1400" dirty="0">
              <a:solidFill>
                <a:schemeClr val="tx1"/>
              </a:solidFill>
              <a:latin typeface="Bookman Old Style" pitchFamily="18" charset="0"/>
            </a:endParaRPr>
          </a:p>
        </p:txBody>
      </p:sp>
    </p:spTree>
    <p:extLst>
      <p:ext uri="{BB962C8B-B14F-4D97-AF65-F5344CB8AC3E}">
        <p14:creationId xmlns:p14="http://schemas.microsoft.com/office/powerpoint/2010/main" val="38337264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41422"/>
            <a:ext cx="10058400" cy="628842"/>
          </a:xfrm>
        </p:spPr>
        <p:txBody>
          <a:bodyPr>
            <a:normAutofit fontScale="90000"/>
          </a:bodyPr>
          <a:lstStyle/>
          <a:p>
            <a:r>
              <a:rPr lang="en-US" dirty="0" smtClean="0">
                <a:latin typeface="Bookman Old Style" panose="02050604050505020204" pitchFamily="18" charset="0"/>
              </a:rPr>
              <a:t>Logistic Regression Model</a:t>
            </a:r>
            <a:endParaRPr lang="en-US" dirty="0">
              <a:latin typeface="Bookman Old Style" panose="02050604050505020204" pitchFamily="18" charset="0"/>
            </a:endParaRPr>
          </a:p>
        </p:txBody>
      </p:sp>
      <p:sp>
        <p:nvSpPr>
          <p:cNvPr id="9" name="Rectangle 8"/>
          <p:cNvSpPr/>
          <p:nvPr/>
        </p:nvSpPr>
        <p:spPr>
          <a:xfrm>
            <a:off x="1340427" y="4935681"/>
            <a:ext cx="9226712" cy="5195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Giving highest accuracy as compare to previously applied algorithms</a:t>
            </a:r>
            <a:endParaRPr lang="en-US" dirty="0">
              <a:solidFill>
                <a:schemeClr val="tx1"/>
              </a:solidFill>
              <a:latin typeface="Bookman Old Style" pitchFamily="18" charset="0"/>
            </a:endParaRPr>
          </a:p>
        </p:txBody>
      </p:sp>
      <p:pic>
        <p:nvPicPr>
          <p:cNvPr id="5" name="Picture 4"/>
          <p:cNvPicPr>
            <a:picLocks noChangeAspect="1"/>
          </p:cNvPicPr>
          <p:nvPr/>
        </p:nvPicPr>
        <p:blipFill>
          <a:blip r:embed="rId2"/>
          <a:stretch>
            <a:fillRect/>
          </a:stretch>
        </p:blipFill>
        <p:spPr>
          <a:xfrm>
            <a:off x="1261196" y="1280246"/>
            <a:ext cx="4619625" cy="2447925"/>
          </a:xfrm>
          <a:prstGeom prst="rect">
            <a:avLst/>
          </a:prstGeom>
        </p:spPr>
      </p:pic>
      <p:pic>
        <p:nvPicPr>
          <p:cNvPr id="6" name="Picture 5"/>
          <p:cNvPicPr>
            <a:picLocks noChangeAspect="1"/>
          </p:cNvPicPr>
          <p:nvPr/>
        </p:nvPicPr>
        <p:blipFill>
          <a:blip r:embed="rId3"/>
          <a:stretch>
            <a:fillRect/>
          </a:stretch>
        </p:blipFill>
        <p:spPr>
          <a:xfrm>
            <a:off x="6634596" y="1280246"/>
            <a:ext cx="2019300" cy="2876550"/>
          </a:xfrm>
          <a:prstGeom prst="rect">
            <a:avLst/>
          </a:prstGeom>
        </p:spPr>
      </p:pic>
    </p:spTree>
    <p:extLst>
      <p:ext uri="{BB962C8B-B14F-4D97-AF65-F5344CB8AC3E}">
        <p14:creationId xmlns:p14="http://schemas.microsoft.com/office/powerpoint/2010/main" val="28075542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3274" y="285606"/>
            <a:ext cx="10058400" cy="380999"/>
          </a:xfrm>
        </p:spPr>
        <p:txBody>
          <a:bodyPr>
            <a:noAutofit/>
          </a:bodyPr>
          <a:lstStyle/>
          <a:p>
            <a:r>
              <a:rPr lang="en-US" sz="3200" dirty="0" smtClean="0">
                <a:latin typeface="Bookman Old Style" panose="02050604050505020204" pitchFamily="18" charset="0"/>
              </a:rPr>
              <a:t>Applied Bagging and Boosting techniques</a:t>
            </a:r>
            <a:endParaRPr lang="en-US" sz="3200" dirty="0">
              <a:latin typeface="Bookman Old Style" panose="02050604050505020204" pitchFamily="18" charset="0"/>
            </a:endParaRPr>
          </a:p>
        </p:txBody>
      </p:sp>
      <p:sp>
        <p:nvSpPr>
          <p:cNvPr id="6" name="Rectangle 5"/>
          <p:cNvSpPr/>
          <p:nvPr/>
        </p:nvSpPr>
        <p:spPr>
          <a:xfrm>
            <a:off x="1728274" y="1047101"/>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err="1" smtClean="0">
                <a:solidFill>
                  <a:schemeClr val="tx1"/>
                </a:solidFill>
                <a:latin typeface="Bookman Old Style" pitchFamily="18" charset="0"/>
              </a:rPr>
              <a:t>RandomForestClassifer</a:t>
            </a:r>
            <a:r>
              <a:rPr lang="en-US" sz="1600" b="1" i="1" dirty="0" smtClean="0">
                <a:solidFill>
                  <a:schemeClr val="tx1"/>
                </a:solidFill>
                <a:latin typeface="Bookman Old Style" pitchFamily="18" charset="0"/>
              </a:rPr>
              <a:t>:</a:t>
            </a:r>
          </a:p>
        </p:txBody>
      </p:sp>
      <p:pic>
        <p:nvPicPr>
          <p:cNvPr id="3" name="Picture 2"/>
          <p:cNvPicPr>
            <a:picLocks noChangeAspect="1"/>
          </p:cNvPicPr>
          <p:nvPr/>
        </p:nvPicPr>
        <p:blipFill>
          <a:blip r:embed="rId2"/>
          <a:stretch>
            <a:fillRect/>
          </a:stretch>
        </p:blipFill>
        <p:spPr>
          <a:xfrm>
            <a:off x="1728274" y="1884581"/>
            <a:ext cx="4543425" cy="2428875"/>
          </a:xfrm>
          <a:prstGeom prst="rect">
            <a:avLst/>
          </a:prstGeom>
        </p:spPr>
      </p:pic>
      <p:pic>
        <p:nvPicPr>
          <p:cNvPr id="4" name="Picture 3"/>
          <p:cNvPicPr>
            <a:picLocks noChangeAspect="1"/>
          </p:cNvPicPr>
          <p:nvPr/>
        </p:nvPicPr>
        <p:blipFill>
          <a:blip r:embed="rId3"/>
          <a:stretch>
            <a:fillRect/>
          </a:stretch>
        </p:blipFill>
        <p:spPr>
          <a:xfrm>
            <a:off x="7378844" y="1957206"/>
            <a:ext cx="1952625" cy="2924175"/>
          </a:xfrm>
          <a:prstGeom prst="rect">
            <a:avLst/>
          </a:prstGeom>
        </p:spPr>
      </p:pic>
      <p:sp>
        <p:nvSpPr>
          <p:cNvPr id="9" name="Rectangle 8"/>
          <p:cNvSpPr/>
          <p:nvPr/>
        </p:nvSpPr>
        <p:spPr>
          <a:xfrm>
            <a:off x="1340427" y="4935680"/>
            <a:ext cx="9226712" cy="6503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Giving good accuracy but it is </a:t>
            </a:r>
            <a:r>
              <a:rPr lang="en-US" dirty="0" err="1" smtClean="0">
                <a:solidFill>
                  <a:schemeClr val="tx1"/>
                </a:solidFill>
                <a:latin typeface="Bookman Old Style" pitchFamily="18" charset="0"/>
              </a:rPr>
              <a:t>overfitted</a:t>
            </a:r>
            <a:r>
              <a:rPr lang="en-US" dirty="0" smtClean="0">
                <a:solidFill>
                  <a:schemeClr val="tx1"/>
                </a:solidFill>
                <a:latin typeface="Bookman Old Style" pitchFamily="18" charset="0"/>
              </a:rPr>
              <a:t> model as checked at the time of model building</a:t>
            </a:r>
            <a:endParaRPr lang="en-US" dirty="0">
              <a:solidFill>
                <a:schemeClr val="tx1"/>
              </a:solidFill>
              <a:latin typeface="Bookman Old Style" pitchFamily="18" charset="0"/>
            </a:endParaRPr>
          </a:p>
        </p:txBody>
      </p:sp>
    </p:spTree>
    <p:extLst>
      <p:ext uri="{BB962C8B-B14F-4D97-AF65-F5344CB8AC3E}">
        <p14:creationId xmlns:p14="http://schemas.microsoft.com/office/powerpoint/2010/main" val="2978587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62019" y="454819"/>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err="1" smtClean="0">
                <a:solidFill>
                  <a:schemeClr val="tx1"/>
                </a:solidFill>
                <a:latin typeface="Bookman Old Style" pitchFamily="18" charset="0"/>
              </a:rPr>
              <a:t>GradientBoosting</a:t>
            </a:r>
            <a:r>
              <a:rPr lang="en-US" sz="1600" b="1" i="1" dirty="0" smtClean="0">
                <a:solidFill>
                  <a:schemeClr val="tx1"/>
                </a:solidFill>
                <a:latin typeface="Bookman Old Style" pitchFamily="18" charset="0"/>
              </a:rPr>
              <a:t>:</a:t>
            </a:r>
          </a:p>
        </p:txBody>
      </p:sp>
      <p:sp>
        <p:nvSpPr>
          <p:cNvPr id="7" name="Rectangle 6"/>
          <p:cNvSpPr/>
          <p:nvPr/>
        </p:nvSpPr>
        <p:spPr>
          <a:xfrm>
            <a:off x="1340427" y="4935681"/>
            <a:ext cx="9226712" cy="5195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Having less accuracy as compare to </a:t>
            </a:r>
            <a:r>
              <a:rPr lang="en-US" dirty="0" err="1" smtClean="0">
                <a:solidFill>
                  <a:schemeClr val="tx1"/>
                </a:solidFill>
                <a:latin typeface="Bookman Old Style" pitchFamily="18" charset="0"/>
              </a:rPr>
              <a:t>Ramdomforest</a:t>
            </a:r>
            <a:r>
              <a:rPr lang="en-US" dirty="0" smtClean="0">
                <a:solidFill>
                  <a:schemeClr val="tx1"/>
                </a:solidFill>
                <a:latin typeface="Bookman Old Style" pitchFamily="18" charset="0"/>
              </a:rPr>
              <a:t> and Logistic regression</a:t>
            </a:r>
            <a:endParaRPr lang="en-US" dirty="0">
              <a:solidFill>
                <a:schemeClr val="tx1"/>
              </a:solidFill>
              <a:latin typeface="Bookman Old Style" pitchFamily="18" charset="0"/>
            </a:endParaRPr>
          </a:p>
        </p:txBody>
      </p:sp>
      <p:pic>
        <p:nvPicPr>
          <p:cNvPr id="4" name="Picture 3"/>
          <p:cNvPicPr>
            <a:picLocks noChangeAspect="1"/>
          </p:cNvPicPr>
          <p:nvPr/>
        </p:nvPicPr>
        <p:blipFill>
          <a:blip r:embed="rId2"/>
          <a:stretch>
            <a:fillRect/>
          </a:stretch>
        </p:blipFill>
        <p:spPr>
          <a:xfrm>
            <a:off x="1562019" y="1273752"/>
            <a:ext cx="4114800" cy="2533650"/>
          </a:xfrm>
          <a:prstGeom prst="rect">
            <a:avLst/>
          </a:prstGeom>
        </p:spPr>
      </p:pic>
      <p:pic>
        <p:nvPicPr>
          <p:cNvPr id="5" name="Picture 4"/>
          <p:cNvPicPr>
            <a:picLocks noChangeAspect="1"/>
          </p:cNvPicPr>
          <p:nvPr/>
        </p:nvPicPr>
        <p:blipFill>
          <a:blip r:embed="rId3"/>
          <a:stretch>
            <a:fillRect/>
          </a:stretch>
        </p:blipFill>
        <p:spPr>
          <a:xfrm>
            <a:off x="6736772" y="1273752"/>
            <a:ext cx="1524000" cy="2857500"/>
          </a:xfrm>
          <a:prstGeom prst="rect">
            <a:avLst/>
          </a:prstGeom>
        </p:spPr>
      </p:pic>
    </p:spTree>
    <p:extLst>
      <p:ext uri="{BB962C8B-B14F-4D97-AF65-F5344CB8AC3E}">
        <p14:creationId xmlns:p14="http://schemas.microsoft.com/office/powerpoint/2010/main" val="14819731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62019" y="454819"/>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err="1" smtClean="0">
                <a:solidFill>
                  <a:schemeClr val="tx1"/>
                </a:solidFill>
                <a:latin typeface="Bookman Old Style" pitchFamily="18" charset="0"/>
              </a:rPr>
              <a:t>AdaBoosting</a:t>
            </a:r>
            <a:r>
              <a:rPr lang="en-US" sz="1600" b="1" i="1" dirty="0" smtClean="0">
                <a:solidFill>
                  <a:schemeClr val="tx1"/>
                </a:solidFill>
                <a:latin typeface="Bookman Old Style" pitchFamily="18" charset="0"/>
              </a:rPr>
              <a:t>:</a:t>
            </a:r>
          </a:p>
        </p:txBody>
      </p:sp>
      <p:pic>
        <p:nvPicPr>
          <p:cNvPr id="2" name="Picture 1"/>
          <p:cNvPicPr>
            <a:picLocks noChangeAspect="1"/>
          </p:cNvPicPr>
          <p:nvPr/>
        </p:nvPicPr>
        <p:blipFill>
          <a:blip r:embed="rId2"/>
          <a:stretch>
            <a:fillRect/>
          </a:stretch>
        </p:blipFill>
        <p:spPr>
          <a:xfrm>
            <a:off x="1562019" y="1222664"/>
            <a:ext cx="4362450" cy="2438400"/>
          </a:xfrm>
          <a:prstGeom prst="rect">
            <a:avLst/>
          </a:prstGeom>
        </p:spPr>
      </p:pic>
      <p:pic>
        <p:nvPicPr>
          <p:cNvPr id="3" name="Picture 2"/>
          <p:cNvPicPr>
            <a:picLocks noChangeAspect="1"/>
          </p:cNvPicPr>
          <p:nvPr/>
        </p:nvPicPr>
        <p:blipFill>
          <a:blip r:embed="rId3"/>
          <a:stretch>
            <a:fillRect/>
          </a:stretch>
        </p:blipFill>
        <p:spPr>
          <a:xfrm>
            <a:off x="7288627" y="1182890"/>
            <a:ext cx="1695450" cy="2971800"/>
          </a:xfrm>
          <a:prstGeom prst="rect">
            <a:avLst/>
          </a:prstGeom>
        </p:spPr>
      </p:pic>
      <p:sp>
        <p:nvSpPr>
          <p:cNvPr id="8" name="Rectangle 7"/>
          <p:cNvSpPr/>
          <p:nvPr/>
        </p:nvSpPr>
        <p:spPr>
          <a:xfrm>
            <a:off x="1340427" y="4935681"/>
            <a:ext cx="9226712" cy="5195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This model is giving less accuracy as compare to previously used algorithms</a:t>
            </a:r>
            <a:endParaRPr lang="en-US" dirty="0">
              <a:solidFill>
                <a:schemeClr val="tx1"/>
              </a:solidFill>
              <a:latin typeface="Bookman Old Style" pitchFamily="18" charset="0"/>
            </a:endParaRPr>
          </a:p>
        </p:txBody>
      </p:sp>
    </p:spTree>
    <p:extLst>
      <p:ext uri="{BB962C8B-B14F-4D97-AF65-F5344CB8AC3E}">
        <p14:creationId xmlns:p14="http://schemas.microsoft.com/office/powerpoint/2010/main" val="42654003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62019" y="454819"/>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chemeClr val="tx1"/>
                </a:solidFill>
                <a:latin typeface="Bookman Old Style" pitchFamily="18" charset="0"/>
              </a:rPr>
              <a:t>Hyper Parameter Tuning for logistic Model:</a:t>
            </a:r>
          </a:p>
        </p:txBody>
      </p:sp>
      <p:sp>
        <p:nvSpPr>
          <p:cNvPr id="8" name="Rectangle 7"/>
          <p:cNvSpPr/>
          <p:nvPr/>
        </p:nvSpPr>
        <p:spPr>
          <a:xfrm>
            <a:off x="1340427" y="4935681"/>
            <a:ext cx="9226712" cy="6684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Getting best parameter for Logistic Regression </a:t>
            </a:r>
            <a:r>
              <a:rPr lang="en-US" dirty="0" err="1" smtClean="0">
                <a:solidFill>
                  <a:schemeClr val="tx1"/>
                </a:solidFill>
                <a:latin typeface="Bookman Old Style" pitchFamily="18" charset="0"/>
              </a:rPr>
              <a:t>alogrithm</a:t>
            </a:r>
            <a:endParaRPr lang="en-US" dirty="0">
              <a:solidFill>
                <a:schemeClr val="tx1"/>
              </a:solidFill>
              <a:latin typeface="Bookman Old Style" pitchFamily="18" charset="0"/>
            </a:endParaRPr>
          </a:p>
        </p:txBody>
      </p:sp>
      <p:pic>
        <p:nvPicPr>
          <p:cNvPr id="4" name="Picture 3"/>
          <p:cNvPicPr>
            <a:picLocks noChangeAspect="1"/>
          </p:cNvPicPr>
          <p:nvPr/>
        </p:nvPicPr>
        <p:blipFill>
          <a:blip r:embed="rId2"/>
          <a:stretch>
            <a:fillRect/>
          </a:stretch>
        </p:blipFill>
        <p:spPr>
          <a:xfrm>
            <a:off x="1428317" y="1097107"/>
            <a:ext cx="9896475" cy="3105150"/>
          </a:xfrm>
          <a:prstGeom prst="rect">
            <a:avLst/>
          </a:prstGeom>
        </p:spPr>
      </p:pic>
    </p:spTree>
    <p:extLst>
      <p:ext uri="{BB962C8B-B14F-4D97-AF65-F5344CB8AC3E}">
        <p14:creationId xmlns:p14="http://schemas.microsoft.com/office/powerpoint/2010/main" val="24859154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049065" y="6005945"/>
            <a:ext cx="10796570" cy="415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Best parameters are applied here and got final model with Logistic Regression algorithm</a:t>
            </a:r>
            <a:endParaRPr lang="en-US" dirty="0">
              <a:solidFill>
                <a:schemeClr val="tx1"/>
              </a:solidFill>
              <a:latin typeface="Bookman Old Style" pitchFamily="18" charset="0"/>
            </a:endParaRPr>
          </a:p>
        </p:txBody>
      </p:sp>
      <p:sp>
        <p:nvSpPr>
          <p:cNvPr id="6" name="Title 1"/>
          <p:cNvSpPr>
            <a:spLocks noGrp="1"/>
          </p:cNvSpPr>
          <p:nvPr>
            <p:ph type="title"/>
          </p:nvPr>
        </p:nvSpPr>
        <p:spPr>
          <a:xfrm>
            <a:off x="1049066" y="180959"/>
            <a:ext cx="10058400" cy="429876"/>
          </a:xfrm>
        </p:spPr>
        <p:txBody>
          <a:bodyPr>
            <a:normAutofit fontScale="90000"/>
          </a:bodyPr>
          <a:lstStyle/>
          <a:p>
            <a:r>
              <a:rPr lang="en-US" sz="2800" dirty="0" smtClean="0">
                <a:latin typeface="Bookman Old Style" panose="02050604050505020204" pitchFamily="18" charset="0"/>
              </a:rPr>
              <a:t>Final Model Performance:</a:t>
            </a:r>
            <a:endParaRPr lang="en-US" sz="2800" dirty="0">
              <a:latin typeface="Bookman Old Style" panose="02050604050505020204" pitchFamily="18" charset="0"/>
            </a:endParaRPr>
          </a:p>
        </p:txBody>
      </p:sp>
      <p:pic>
        <p:nvPicPr>
          <p:cNvPr id="2" name="Picture 1"/>
          <p:cNvPicPr>
            <a:picLocks noChangeAspect="1"/>
          </p:cNvPicPr>
          <p:nvPr/>
        </p:nvPicPr>
        <p:blipFill>
          <a:blip r:embed="rId2"/>
          <a:stretch>
            <a:fillRect/>
          </a:stretch>
        </p:blipFill>
        <p:spPr>
          <a:xfrm>
            <a:off x="1129578" y="818701"/>
            <a:ext cx="6296025" cy="4152900"/>
          </a:xfrm>
          <a:prstGeom prst="rect">
            <a:avLst/>
          </a:prstGeom>
        </p:spPr>
      </p:pic>
      <p:pic>
        <p:nvPicPr>
          <p:cNvPr id="3" name="Picture 2"/>
          <p:cNvPicPr>
            <a:picLocks noChangeAspect="1"/>
          </p:cNvPicPr>
          <p:nvPr/>
        </p:nvPicPr>
        <p:blipFill>
          <a:blip r:embed="rId3"/>
          <a:stretch>
            <a:fillRect/>
          </a:stretch>
        </p:blipFill>
        <p:spPr>
          <a:xfrm>
            <a:off x="8433521" y="818701"/>
            <a:ext cx="1476375" cy="2819400"/>
          </a:xfrm>
          <a:prstGeom prst="rect">
            <a:avLst/>
          </a:prstGeom>
        </p:spPr>
      </p:pic>
    </p:spTree>
    <p:extLst>
      <p:ext uri="{BB962C8B-B14F-4D97-AF65-F5344CB8AC3E}">
        <p14:creationId xmlns:p14="http://schemas.microsoft.com/office/powerpoint/2010/main" val="37483707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71154" y="5538355"/>
            <a:ext cx="9306791" cy="60894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After deploying again load that same model and got same accuracy as previous achieved </a:t>
            </a:r>
            <a:endParaRPr lang="en-US" dirty="0" smtClean="0">
              <a:solidFill>
                <a:schemeClr val="tx1"/>
              </a:solidFill>
              <a:latin typeface="Bookman Old Style" pitchFamily="18" charset="0"/>
            </a:endParaRPr>
          </a:p>
        </p:txBody>
      </p:sp>
      <p:sp>
        <p:nvSpPr>
          <p:cNvPr id="7" name="Title 1"/>
          <p:cNvSpPr txBox="1">
            <a:spLocks/>
          </p:cNvSpPr>
          <p:nvPr/>
        </p:nvSpPr>
        <p:spPr>
          <a:xfrm>
            <a:off x="1271155" y="384464"/>
            <a:ext cx="9105900" cy="55880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dirty="0" smtClean="0">
                <a:solidFill>
                  <a:schemeClr val="tx1"/>
                </a:solidFill>
                <a:latin typeface="Bookman Old Style" panose="02050604050505020204" pitchFamily="18" charset="0"/>
              </a:rPr>
              <a:t>DEPLOY and load model:</a:t>
            </a:r>
            <a:endParaRPr lang="en-US" sz="3600" dirty="0">
              <a:solidFill>
                <a:schemeClr val="tx1"/>
              </a:solidFill>
              <a:latin typeface="Bookman Old Style" panose="02050604050505020204" pitchFamily="18" charset="0"/>
            </a:endParaRPr>
          </a:p>
        </p:txBody>
      </p:sp>
      <p:pic>
        <p:nvPicPr>
          <p:cNvPr id="2" name="Picture 1"/>
          <p:cNvPicPr>
            <a:picLocks noChangeAspect="1"/>
          </p:cNvPicPr>
          <p:nvPr/>
        </p:nvPicPr>
        <p:blipFill>
          <a:blip r:embed="rId3"/>
          <a:stretch>
            <a:fillRect/>
          </a:stretch>
        </p:blipFill>
        <p:spPr>
          <a:xfrm>
            <a:off x="1351251" y="1301462"/>
            <a:ext cx="6829425" cy="3486150"/>
          </a:xfrm>
          <a:prstGeom prst="rect">
            <a:avLst/>
          </a:prstGeom>
        </p:spPr>
      </p:pic>
    </p:spTree>
    <p:extLst>
      <p:ext uri="{BB962C8B-B14F-4D97-AF65-F5344CB8AC3E}">
        <p14:creationId xmlns:p14="http://schemas.microsoft.com/office/powerpoint/2010/main" val="1192124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293091" y="243752"/>
            <a:ext cx="9105900" cy="720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dirty="0" smtClean="0">
                <a:solidFill>
                  <a:schemeClr val="tx1"/>
                </a:solidFill>
                <a:latin typeface="Bookman Old Style" panose="02050604050505020204" pitchFamily="18" charset="0"/>
              </a:rPr>
              <a:t>Conclusion:</a:t>
            </a:r>
            <a:endParaRPr lang="en-US" sz="3600" dirty="0">
              <a:solidFill>
                <a:schemeClr val="tx1"/>
              </a:solidFill>
              <a:latin typeface="Bookman Old Style" panose="02050604050505020204" pitchFamily="18" charset="0"/>
            </a:endParaRPr>
          </a:p>
        </p:txBody>
      </p:sp>
      <p:sp>
        <p:nvSpPr>
          <p:cNvPr id="4" name="Rectangle 3"/>
          <p:cNvSpPr/>
          <p:nvPr/>
        </p:nvSpPr>
        <p:spPr>
          <a:xfrm>
            <a:off x="1293090" y="5592812"/>
            <a:ext cx="9886552" cy="6022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Here prediction is mentioned for </a:t>
            </a:r>
            <a:r>
              <a:rPr lang="en-US" dirty="0" err="1" smtClean="0">
                <a:solidFill>
                  <a:schemeClr val="tx1"/>
                </a:solidFill>
                <a:latin typeface="Bookman Old Style" pitchFamily="18" charset="0"/>
              </a:rPr>
              <a:t>x_test</a:t>
            </a:r>
            <a:r>
              <a:rPr lang="en-US" dirty="0" smtClean="0">
                <a:solidFill>
                  <a:schemeClr val="tx1"/>
                </a:solidFill>
                <a:latin typeface="Bookman Old Style" pitchFamily="18" charset="0"/>
              </a:rPr>
              <a:t> data of training dataset </a:t>
            </a:r>
            <a:endParaRPr lang="en-US" dirty="0">
              <a:solidFill>
                <a:schemeClr val="tx1"/>
              </a:solidFill>
              <a:latin typeface="Bookman Old Style" pitchFamily="18" charset="0"/>
            </a:endParaRPr>
          </a:p>
        </p:txBody>
      </p:sp>
      <p:pic>
        <p:nvPicPr>
          <p:cNvPr id="2" name="Picture 1"/>
          <p:cNvPicPr>
            <a:picLocks noChangeAspect="1"/>
          </p:cNvPicPr>
          <p:nvPr/>
        </p:nvPicPr>
        <p:blipFill>
          <a:blip r:embed="rId3"/>
          <a:stretch>
            <a:fillRect/>
          </a:stretch>
        </p:blipFill>
        <p:spPr>
          <a:xfrm>
            <a:off x="1293089" y="1218755"/>
            <a:ext cx="5057775" cy="2990850"/>
          </a:xfrm>
          <a:prstGeom prst="rect">
            <a:avLst/>
          </a:prstGeom>
        </p:spPr>
      </p:pic>
      <p:pic>
        <p:nvPicPr>
          <p:cNvPr id="3" name="Picture 2"/>
          <p:cNvPicPr>
            <a:picLocks noChangeAspect="1"/>
          </p:cNvPicPr>
          <p:nvPr/>
        </p:nvPicPr>
        <p:blipFill>
          <a:blip r:embed="rId4"/>
          <a:stretch>
            <a:fillRect/>
          </a:stretch>
        </p:blipFill>
        <p:spPr>
          <a:xfrm>
            <a:off x="6627668" y="985404"/>
            <a:ext cx="3924300" cy="4210050"/>
          </a:xfrm>
          <a:prstGeom prst="rect">
            <a:avLst/>
          </a:prstGeom>
        </p:spPr>
      </p:pic>
    </p:spTree>
    <p:extLst>
      <p:ext uri="{BB962C8B-B14F-4D97-AF65-F5344CB8AC3E}">
        <p14:creationId xmlns:p14="http://schemas.microsoft.com/office/powerpoint/2010/main" val="25890948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09518" y="295708"/>
            <a:ext cx="9105900" cy="47322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dirty="0" smtClean="0">
                <a:solidFill>
                  <a:schemeClr val="tx1"/>
                </a:solidFill>
                <a:latin typeface="Bookman Old Style" panose="02050604050505020204" pitchFamily="18" charset="0"/>
              </a:rPr>
              <a:t>Prediction for Testing Dataset:</a:t>
            </a:r>
            <a:endParaRPr lang="en-US" sz="3600" dirty="0">
              <a:solidFill>
                <a:schemeClr val="tx1"/>
              </a:solidFill>
              <a:latin typeface="Bookman Old Style" panose="02050604050505020204" pitchFamily="18" charset="0"/>
            </a:endParaRPr>
          </a:p>
        </p:txBody>
      </p:sp>
      <p:sp>
        <p:nvSpPr>
          <p:cNvPr id="9" name="Rectangle 8"/>
          <p:cNvSpPr/>
          <p:nvPr/>
        </p:nvSpPr>
        <p:spPr>
          <a:xfrm>
            <a:off x="1293090" y="4560717"/>
            <a:ext cx="9886552" cy="6022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Final prediction for testing dataset </a:t>
            </a:r>
            <a:endParaRPr lang="en-US" dirty="0">
              <a:solidFill>
                <a:schemeClr val="tx1"/>
              </a:solidFill>
              <a:latin typeface="Bookman Old Style" pitchFamily="18" charset="0"/>
            </a:endParaRPr>
          </a:p>
        </p:txBody>
      </p:sp>
      <p:pic>
        <p:nvPicPr>
          <p:cNvPr id="2" name="Picture 1"/>
          <p:cNvPicPr>
            <a:picLocks noChangeAspect="1"/>
          </p:cNvPicPr>
          <p:nvPr/>
        </p:nvPicPr>
        <p:blipFill>
          <a:blip r:embed="rId3"/>
          <a:stretch>
            <a:fillRect/>
          </a:stretch>
        </p:blipFill>
        <p:spPr>
          <a:xfrm>
            <a:off x="1293090" y="1164214"/>
            <a:ext cx="9614859" cy="2618077"/>
          </a:xfrm>
          <a:prstGeom prst="rect">
            <a:avLst/>
          </a:prstGeom>
        </p:spPr>
      </p:pic>
    </p:spTree>
    <p:extLst>
      <p:ext uri="{BB962C8B-B14F-4D97-AF65-F5344CB8AC3E}">
        <p14:creationId xmlns:p14="http://schemas.microsoft.com/office/powerpoint/2010/main" val="2163700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Bookman Old Style" panose="02050604050505020204" pitchFamily="18" charset="0"/>
              </a:rPr>
              <a:t>Thanks you </a:t>
            </a:r>
            <a:endParaRPr lang="en-US" dirty="0">
              <a:latin typeface="Bookman Old Style" panose="02050604050505020204" pitchFamily="18" charset="0"/>
            </a:endParaRPr>
          </a:p>
        </p:txBody>
      </p:sp>
    </p:spTree>
    <p:extLst>
      <p:ext uri="{BB962C8B-B14F-4D97-AF65-F5344CB8AC3E}">
        <p14:creationId xmlns:p14="http://schemas.microsoft.com/office/powerpoint/2010/main" val="1041169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38339"/>
            <a:ext cx="5486400" cy="472440"/>
          </a:xfrm>
        </p:spPr>
        <p:txBody>
          <a:bodyPr>
            <a:normAutofit fontScale="90000"/>
          </a:bodyPr>
          <a:lstStyle/>
          <a:p>
            <a:r>
              <a:rPr lang="en-US" dirty="0" smtClean="0">
                <a:latin typeface="Bookman Old Style" panose="02050604050505020204" pitchFamily="18" charset="0"/>
              </a:rPr>
              <a:t>LOADING DATASET</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700006" y="5672399"/>
            <a:ext cx="8843433" cy="6115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Two dataset has loaded one is for training and second is for to </a:t>
            </a:r>
            <a:r>
              <a:rPr lang="en-US" dirty="0" smtClean="0">
                <a:solidFill>
                  <a:schemeClr val="tx1"/>
                </a:solidFill>
                <a:latin typeface="Bookman Old Style" pitchFamily="18" charset="0"/>
              </a:rPr>
              <a:t>prediction comment type</a:t>
            </a:r>
            <a:endParaRPr lang="en-US" dirty="0">
              <a:solidFill>
                <a:schemeClr val="tx1"/>
              </a:solidFill>
              <a:latin typeface="Bookman Old Style" pitchFamily="18" charset="0"/>
            </a:endParaRPr>
          </a:p>
        </p:txBody>
      </p:sp>
      <p:pic>
        <p:nvPicPr>
          <p:cNvPr id="5" name="Picture 4"/>
          <p:cNvPicPr>
            <a:picLocks noChangeAspect="1"/>
          </p:cNvPicPr>
          <p:nvPr/>
        </p:nvPicPr>
        <p:blipFill>
          <a:blip r:embed="rId2"/>
          <a:stretch>
            <a:fillRect/>
          </a:stretch>
        </p:blipFill>
        <p:spPr>
          <a:xfrm>
            <a:off x="817851" y="1230890"/>
            <a:ext cx="11096625" cy="4105275"/>
          </a:xfrm>
          <a:prstGeom prst="rect">
            <a:avLst/>
          </a:prstGeom>
        </p:spPr>
      </p:pic>
    </p:spTree>
    <p:extLst>
      <p:ext uri="{BB962C8B-B14F-4D97-AF65-F5344CB8AC3E}">
        <p14:creationId xmlns:p14="http://schemas.microsoft.com/office/powerpoint/2010/main" val="4252922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7331" y="236739"/>
            <a:ext cx="5486400" cy="472440"/>
          </a:xfrm>
        </p:spPr>
        <p:txBody>
          <a:bodyPr>
            <a:normAutofit fontScale="90000"/>
          </a:bodyPr>
          <a:lstStyle/>
          <a:p>
            <a:r>
              <a:rPr lang="en-US" dirty="0" smtClean="0">
                <a:latin typeface="Bookman Old Style" panose="02050604050505020204" pitchFamily="18" charset="0"/>
              </a:rPr>
              <a:t>LOADING DATASET</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6" name="Rectangle 5"/>
          <p:cNvSpPr/>
          <p:nvPr/>
        </p:nvSpPr>
        <p:spPr>
          <a:xfrm>
            <a:off x="1700006" y="5672399"/>
            <a:ext cx="8843433" cy="6115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We have to apply all operation on test data too as applied on train dataset</a:t>
            </a:r>
            <a:endParaRPr lang="en-US" dirty="0">
              <a:solidFill>
                <a:schemeClr val="tx1"/>
              </a:solidFill>
              <a:latin typeface="Bookman Old Style" pitchFamily="18" charset="0"/>
            </a:endParaRPr>
          </a:p>
        </p:txBody>
      </p:sp>
      <p:pic>
        <p:nvPicPr>
          <p:cNvPr id="7" name="Picture 6"/>
          <p:cNvPicPr>
            <a:picLocks noChangeAspect="1"/>
          </p:cNvPicPr>
          <p:nvPr/>
        </p:nvPicPr>
        <p:blipFill>
          <a:blip r:embed="rId2"/>
          <a:stretch>
            <a:fillRect/>
          </a:stretch>
        </p:blipFill>
        <p:spPr>
          <a:xfrm>
            <a:off x="1069848" y="1236951"/>
            <a:ext cx="10347869" cy="4010025"/>
          </a:xfrm>
          <a:prstGeom prst="rect">
            <a:avLst/>
          </a:prstGeom>
        </p:spPr>
      </p:pic>
    </p:spTree>
    <p:extLst>
      <p:ext uri="{BB962C8B-B14F-4D97-AF65-F5344CB8AC3E}">
        <p14:creationId xmlns:p14="http://schemas.microsoft.com/office/powerpoint/2010/main" val="3411301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0626" y="257571"/>
            <a:ext cx="8591291" cy="541867"/>
          </a:xfrm>
        </p:spPr>
        <p:txBody>
          <a:bodyPr>
            <a:normAutofit fontScale="90000"/>
          </a:bodyPr>
          <a:lstStyle/>
          <a:p>
            <a:r>
              <a:rPr lang="en-US" dirty="0" smtClean="0">
                <a:latin typeface="Bookman Old Style" panose="02050604050505020204" pitchFamily="18" charset="0"/>
              </a:rPr>
              <a:t>INFORMATION OF DATASET</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5" name="Rectangle 4"/>
          <p:cNvSpPr/>
          <p:nvPr/>
        </p:nvSpPr>
        <p:spPr>
          <a:xfrm>
            <a:off x="1560627" y="5054962"/>
            <a:ext cx="9329304" cy="6013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No null value present and training </a:t>
            </a:r>
            <a:r>
              <a:rPr lang="en-US" dirty="0" err="1" smtClean="0">
                <a:solidFill>
                  <a:schemeClr val="tx1"/>
                </a:solidFill>
                <a:latin typeface="Bookman Old Style" pitchFamily="18" charset="0"/>
              </a:rPr>
              <a:t>dateset</a:t>
            </a:r>
            <a:r>
              <a:rPr lang="en-US" dirty="0" smtClean="0">
                <a:solidFill>
                  <a:schemeClr val="tx1"/>
                </a:solidFill>
                <a:latin typeface="Bookman Old Style" pitchFamily="18" charset="0"/>
              </a:rPr>
              <a:t> is having 159571 records for machine learning.</a:t>
            </a:r>
            <a:endParaRPr lang="en-US" dirty="0" smtClean="0">
              <a:solidFill>
                <a:schemeClr val="tx1"/>
              </a:solidFill>
              <a:latin typeface="Bookman Old Style" pitchFamily="18" charset="0"/>
            </a:endParaRPr>
          </a:p>
        </p:txBody>
      </p:sp>
      <p:pic>
        <p:nvPicPr>
          <p:cNvPr id="6" name="Picture 5"/>
          <p:cNvPicPr>
            <a:picLocks noChangeAspect="1"/>
          </p:cNvPicPr>
          <p:nvPr/>
        </p:nvPicPr>
        <p:blipFill>
          <a:blip r:embed="rId2"/>
          <a:stretch>
            <a:fillRect/>
          </a:stretch>
        </p:blipFill>
        <p:spPr>
          <a:xfrm>
            <a:off x="1560626" y="1332088"/>
            <a:ext cx="7219950" cy="3171825"/>
          </a:xfrm>
          <a:prstGeom prst="rect">
            <a:avLst/>
          </a:prstGeom>
        </p:spPr>
      </p:pic>
    </p:spTree>
    <p:extLst>
      <p:ext uri="{BB962C8B-B14F-4D97-AF65-F5344CB8AC3E}">
        <p14:creationId xmlns:p14="http://schemas.microsoft.com/office/powerpoint/2010/main" val="3407750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372608"/>
            <a:ext cx="10058400" cy="581891"/>
          </a:xfrm>
        </p:spPr>
        <p:txBody>
          <a:bodyPr>
            <a:normAutofit fontScale="90000"/>
          </a:bodyPr>
          <a:lstStyle/>
          <a:p>
            <a:r>
              <a:rPr lang="en-US" sz="4000" dirty="0" smtClean="0">
                <a:latin typeface="Bookman Old Style" panose="02050604050505020204" pitchFamily="18" charset="0"/>
              </a:rPr>
              <a:t>CHECKING NULL VALUES</a:t>
            </a:r>
            <a:endParaRPr lang="en-US" sz="4000"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10" name="Rectangle 9"/>
          <p:cNvSpPr/>
          <p:nvPr/>
        </p:nvSpPr>
        <p:spPr>
          <a:xfrm>
            <a:off x="1208470" y="5912426"/>
            <a:ext cx="9919778" cy="7328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As shown in above diagram, both images are cleaned which indicating no null values are present in the dataset</a:t>
            </a:r>
            <a:endParaRPr lang="en-US" dirty="0" smtClean="0">
              <a:solidFill>
                <a:schemeClr val="tx1"/>
              </a:solidFill>
              <a:latin typeface="Bookman Old Style"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538" y="2150043"/>
            <a:ext cx="4212074" cy="34924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1580" y="2150043"/>
            <a:ext cx="4028792" cy="2668817"/>
          </a:xfrm>
          <a:prstGeom prst="rect">
            <a:avLst/>
          </a:prstGeom>
        </p:spPr>
      </p:pic>
      <p:sp>
        <p:nvSpPr>
          <p:cNvPr id="7" name="Rectangle 6"/>
          <p:cNvSpPr/>
          <p:nvPr/>
        </p:nvSpPr>
        <p:spPr>
          <a:xfrm>
            <a:off x="2048934" y="1341870"/>
            <a:ext cx="2351051" cy="405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Training Dataset</a:t>
            </a:r>
            <a:endParaRPr lang="en-US" dirty="0" smtClean="0">
              <a:solidFill>
                <a:schemeClr val="tx1"/>
              </a:solidFill>
              <a:latin typeface="Bookman Old Style" pitchFamily="18" charset="0"/>
            </a:endParaRPr>
          </a:p>
        </p:txBody>
      </p:sp>
      <p:sp>
        <p:nvSpPr>
          <p:cNvPr id="8" name="Rectangle 7"/>
          <p:cNvSpPr/>
          <p:nvPr/>
        </p:nvSpPr>
        <p:spPr>
          <a:xfrm>
            <a:off x="7434237" y="1341870"/>
            <a:ext cx="2351051" cy="405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dirty="0" smtClean="0">
                <a:solidFill>
                  <a:schemeClr val="tx1"/>
                </a:solidFill>
                <a:latin typeface="Bookman Old Style" pitchFamily="18" charset="0"/>
              </a:rPr>
              <a:t>Testing Dataset</a:t>
            </a:r>
            <a:endParaRPr lang="en-US" dirty="0" smtClean="0">
              <a:solidFill>
                <a:schemeClr val="tx1"/>
              </a:solidFill>
              <a:latin typeface="Bookman Old Style" pitchFamily="18" charset="0"/>
            </a:endParaRPr>
          </a:p>
        </p:txBody>
      </p:sp>
    </p:spTree>
    <p:extLst>
      <p:ext uri="{BB962C8B-B14F-4D97-AF65-F5344CB8AC3E}">
        <p14:creationId xmlns:p14="http://schemas.microsoft.com/office/powerpoint/2010/main" val="2558737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712" y="325964"/>
            <a:ext cx="10058400" cy="582276"/>
          </a:xfrm>
        </p:spPr>
        <p:txBody>
          <a:bodyPr>
            <a:normAutofit fontScale="90000"/>
          </a:bodyPr>
          <a:lstStyle/>
          <a:p>
            <a:r>
              <a:rPr lang="en-US" dirty="0" smtClean="0">
                <a:latin typeface="Bookman Old Style" panose="02050604050505020204" pitchFamily="18" charset="0"/>
              </a:rPr>
              <a:t>Data Preprocessing </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9" name="Rectangle 8"/>
          <p:cNvSpPr/>
          <p:nvPr/>
        </p:nvSpPr>
        <p:spPr>
          <a:xfrm>
            <a:off x="1562026" y="1311477"/>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a:solidFill>
                  <a:schemeClr val="tx1"/>
                </a:solidFill>
                <a:latin typeface="Bookman Old Style" pitchFamily="18" charset="0"/>
              </a:rPr>
              <a:t>Created new columns for length to get amount of cleaned data records</a:t>
            </a:r>
          </a:p>
        </p:txBody>
      </p:sp>
      <p:sp>
        <p:nvSpPr>
          <p:cNvPr id="11" name="Rectangle 10"/>
          <p:cNvSpPr/>
          <p:nvPr/>
        </p:nvSpPr>
        <p:spPr>
          <a:xfrm>
            <a:off x="1562026" y="3375804"/>
            <a:ext cx="7918786"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a:solidFill>
                  <a:schemeClr val="tx1"/>
                </a:solidFill>
                <a:latin typeface="Bookman Old Style" pitchFamily="18" charset="0"/>
              </a:rPr>
              <a:t>Converted all text into lower case:</a:t>
            </a:r>
          </a:p>
        </p:txBody>
      </p:sp>
      <p:sp>
        <p:nvSpPr>
          <p:cNvPr id="13" name="Rectangle 12"/>
          <p:cNvSpPr/>
          <p:nvPr/>
        </p:nvSpPr>
        <p:spPr>
          <a:xfrm>
            <a:off x="1582809" y="4859001"/>
            <a:ext cx="7898002"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a:solidFill>
                  <a:schemeClr val="tx1"/>
                </a:solidFill>
                <a:latin typeface="Bookman Old Style" pitchFamily="18" charset="0"/>
              </a:rPr>
              <a:t>Replace email address with email:</a:t>
            </a:r>
          </a:p>
        </p:txBody>
      </p:sp>
      <p:pic>
        <p:nvPicPr>
          <p:cNvPr id="4" name="Picture 3"/>
          <p:cNvPicPr>
            <a:picLocks noChangeAspect="1"/>
          </p:cNvPicPr>
          <p:nvPr/>
        </p:nvPicPr>
        <p:blipFill>
          <a:blip r:embed="rId2"/>
          <a:stretch>
            <a:fillRect/>
          </a:stretch>
        </p:blipFill>
        <p:spPr>
          <a:xfrm>
            <a:off x="1593200" y="1829856"/>
            <a:ext cx="6296025" cy="733425"/>
          </a:xfrm>
          <a:prstGeom prst="rect">
            <a:avLst/>
          </a:prstGeom>
        </p:spPr>
      </p:pic>
      <p:pic>
        <p:nvPicPr>
          <p:cNvPr id="5" name="Picture 4"/>
          <p:cNvPicPr>
            <a:picLocks noChangeAspect="1"/>
          </p:cNvPicPr>
          <p:nvPr/>
        </p:nvPicPr>
        <p:blipFill>
          <a:blip r:embed="rId3"/>
          <a:stretch>
            <a:fillRect/>
          </a:stretch>
        </p:blipFill>
        <p:spPr>
          <a:xfrm>
            <a:off x="1562026" y="3901307"/>
            <a:ext cx="5981700" cy="704850"/>
          </a:xfrm>
          <a:prstGeom prst="rect">
            <a:avLst/>
          </a:prstGeom>
        </p:spPr>
      </p:pic>
      <p:pic>
        <p:nvPicPr>
          <p:cNvPr id="6" name="Picture 5"/>
          <p:cNvPicPr>
            <a:picLocks noChangeAspect="1"/>
          </p:cNvPicPr>
          <p:nvPr/>
        </p:nvPicPr>
        <p:blipFill>
          <a:blip r:embed="rId4"/>
          <a:stretch>
            <a:fillRect/>
          </a:stretch>
        </p:blipFill>
        <p:spPr>
          <a:xfrm>
            <a:off x="1562026" y="5349385"/>
            <a:ext cx="9353550" cy="752475"/>
          </a:xfrm>
          <a:prstGeom prst="rect">
            <a:avLst/>
          </a:prstGeom>
        </p:spPr>
      </p:pic>
    </p:spTree>
    <p:extLst>
      <p:ext uri="{BB962C8B-B14F-4D97-AF65-F5344CB8AC3E}">
        <p14:creationId xmlns:p14="http://schemas.microsoft.com/office/powerpoint/2010/main" val="25443218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7" y="228405"/>
            <a:ext cx="10058400" cy="582276"/>
          </a:xfrm>
        </p:spPr>
        <p:txBody>
          <a:bodyPr>
            <a:normAutofit fontScale="90000"/>
          </a:bodyPr>
          <a:lstStyle/>
          <a:p>
            <a:r>
              <a:rPr lang="en-US" dirty="0" smtClean="0">
                <a:latin typeface="Bookman Old Style" panose="02050604050505020204" pitchFamily="18" charset="0"/>
              </a:rPr>
              <a:t>Data Preprocessing </a:t>
            </a:r>
            <a:endParaRPr lang="en-US" dirty="0">
              <a:latin typeface="Bookman Old Style" panose="02050604050505020204" pitchFamily="18" charset="0"/>
            </a:endParaRPr>
          </a:p>
        </p:txBody>
      </p:sp>
      <p:sp>
        <p:nvSpPr>
          <p:cNvPr id="3" name="Content Placeholder 2"/>
          <p:cNvSpPr txBox="1">
            <a:spLocks/>
          </p:cNvSpPr>
          <p:nvPr/>
        </p:nvSpPr>
        <p:spPr>
          <a:xfrm>
            <a:off x="1069848" y="1901536"/>
            <a:ext cx="10058400" cy="4270664"/>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sp>
        <p:nvSpPr>
          <p:cNvPr id="5" name="Rectangle 4"/>
          <p:cNvSpPr/>
          <p:nvPr/>
        </p:nvSpPr>
        <p:spPr>
          <a:xfrm>
            <a:off x="1593198" y="999750"/>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a:solidFill>
                  <a:schemeClr val="tx1"/>
                </a:solidFill>
                <a:latin typeface="Bookman Old Style" pitchFamily="18" charset="0"/>
              </a:rPr>
              <a:t>Replace URL with Web address:</a:t>
            </a:r>
          </a:p>
        </p:txBody>
      </p:sp>
      <p:sp>
        <p:nvSpPr>
          <p:cNvPr id="7" name="Rectangle 6"/>
          <p:cNvSpPr/>
          <p:nvPr/>
        </p:nvSpPr>
        <p:spPr>
          <a:xfrm>
            <a:off x="1631822" y="2796935"/>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a:solidFill>
                  <a:schemeClr val="tx1"/>
                </a:solidFill>
                <a:latin typeface="Bookman Old Style" pitchFamily="18" charset="0"/>
              </a:rPr>
              <a:t>Replace money symbols with “</a:t>
            </a:r>
            <a:r>
              <a:rPr lang="en-US" sz="1600" b="1" i="1" dirty="0" err="1">
                <a:solidFill>
                  <a:schemeClr val="tx1"/>
                </a:solidFill>
                <a:latin typeface="Bookman Old Style" pitchFamily="18" charset="0"/>
              </a:rPr>
              <a:t>moneysymb</a:t>
            </a:r>
            <a:r>
              <a:rPr lang="en-US" sz="1600" b="1" i="1" dirty="0">
                <a:solidFill>
                  <a:schemeClr val="tx1"/>
                </a:solidFill>
                <a:latin typeface="Bookman Old Style" pitchFamily="18" charset="0"/>
              </a:rPr>
              <a:t>” £:</a:t>
            </a:r>
          </a:p>
        </p:txBody>
      </p:sp>
      <p:sp>
        <p:nvSpPr>
          <p:cNvPr id="9" name="Rectangle 8"/>
          <p:cNvSpPr/>
          <p:nvPr/>
        </p:nvSpPr>
        <p:spPr>
          <a:xfrm>
            <a:off x="1593198" y="4529999"/>
            <a:ext cx="7918785" cy="4569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a:solidFill>
                  <a:schemeClr val="tx1"/>
                </a:solidFill>
                <a:latin typeface="Bookman Old Style" pitchFamily="18" charset="0"/>
              </a:rPr>
              <a:t>Replace 10 digit phone numbers:</a:t>
            </a:r>
          </a:p>
        </p:txBody>
      </p:sp>
      <p:pic>
        <p:nvPicPr>
          <p:cNvPr id="8" name="Picture 7"/>
          <p:cNvPicPr>
            <a:picLocks noChangeAspect="1"/>
          </p:cNvPicPr>
          <p:nvPr/>
        </p:nvPicPr>
        <p:blipFill>
          <a:blip r:embed="rId2"/>
          <a:stretch>
            <a:fillRect/>
          </a:stretch>
        </p:blipFill>
        <p:spPr>
          <a:xfrm>
            <a:off x="1593197" y="1571646"/>
            <a:ext cx="9658350" cy="704850"/>
          </a:xfrm>
          <a:prstGeom prst="rect">
            <a:avLst/>
          </a:prstGeom>
        </p:spPr>
      </p:pic>
      <p:pic>
        <p:nvPicPr>
          <p:cNvPr id="11" name="Picture 10"/>
          <p:cNvPicPr>
            <a:picLocks noChangeAspect="1"/>
          </p:cNvPicPr>
          <p:nvPr/>
        </p:nvPicPr>
        <p:blipFill>
          <a:blip r:embed="rId3"/>
          <a:stretch>
            <a:fillRect/>
          </a:stretch>
        </p:blipFill>
        <p:spPr>
          <a:xfrm>
            <a:off x="1631822" y="3308674"/>
            <a:ext cx="6267450" cy="733425"/>
          </a:xfrm>
          <a:prstGeom prst="rect">
            <a:avLst/>
          </a:prstGeom>
        </p:spPr>
      </p:pic>
      <p:pic>
        <p:nvPicPr>
          <p:cNvPr id="12" name="Picture 11"/>
          <p:cNvPicPr>
            <a:picLocks noChangeAspect="1"/>
          </p:cNvPicPr>
          <p:nvPr/>
        </p:nvPicPr>
        <p:blipFill>
          <a:blip r:embed="rId4"/>
          <a:stretch>
            <a:fillRect/>
          </a:stretch>
        </p:blipFill>
        <p:spPr>
          <a:xfrm>
            <a:off x="1593197" y="5070865"/>
            <a:ext cx="9401175" cy="752475"/>
          </a:xfrm>
          <a:prstGeom prst="rect">
            <a:avLst/>
          </a:prstGeom>
        </p:spPr>
      </p:pic>
    </p:spTree>
    <p:extLst>
      <p:ext uri="{BB962C8B-B14F-4D97-AF65-F5344CB8AC3E}">
        <p14:creationId xmlns:p14="http://schemas.microsoft.com/office/powerpoint/2010/main" val="2831092741"/>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1198</TotalTime>
  <Words>1023</Words>
  <Application>Microsoft Office PowerPoint</Application>
  <PresentationFormat>Custom</PresentationFormat>
  <Paragraphs>115</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Crop</vt:lpstr>
      <vt:lpstr>COMMENT DETECTION PROJECT</vt:lpstr>
      <vt:lpstr>PROBLEM STATEMENT</vt:lpstr>
      <vt:lpstr>DATASET AND DESCRIPTION</vt:lpstr>
      <vt:lpstr>LOADING DATASET</vt:lpstr>
      <vt:lpstr>LOADING DATASET</vt:lpstr>
      <vt:lpstr>INFORMATION OF DATASET</vt:lpstr>
      <vt:lpstr>CHECKING NULL VALUES</vt:lpstr>
      <vt:lpstr>Data Preprocessing </vt:lpstr>
      <vt:lpstr>Data Preprocessing </vt:lpstr>
      <vt:lpstr>Data Preprocessing </vt:lpstr>
      <vt:lpstr>Data Preprocessing </vt:lpstr>
      <vt:lpstr>Data Preprocessing </vt:lpstr>
      <vt:lpstr>Data Preprocessing </vt:lpstr>
      <vt:lpstr>COUNT PLOT FOR LABELS</vt:lpstr>
      <vt:lpstr>COUNT PLOT FOR LABELS</vt:lpstr>
      <vt:lpstr>Visualization</vt:lpstr>
      <vt:lpstr>Visualization</vt:lpstr>
      <vt:lpstr>Visualization</vt:lpstr>
      <vt:lpstr>Visualization</vt:lpstr>
      <vt:lpstr>Visualization</vt:lpstr>
      <vt:lpstr>Visualization</vt:lpstr>
      <vt:lpstr>Visualization</vt:lpstr>
      <vt:lpstr>Tf Vectorization  </vt:lpstr>
      <vt:lpstr>Tf Vectorization  </vt:lpstr>
      <vt:lpstr>Tf Vectorization  </vt:lpstr>
      <vt:lpstr>Machine learning</vt:lpstr>
      <vt:lpstr>MultinomialNB model</vt:lpstr>
      <vt:lpstr>Decision Tree Classifier model</vt:lpstr>
      <vt:lpstr>Kneighbor Classifier Model</vt:lpstr>
      <vt:lpstr>Logistic Regression Model</vt:lpstr>
      <vt:lpstr>Applied Bagging and Boosting techniques</vt:lpstr>
      <vt:lpstr>PowerPoint Presentation</vt:lpstr>
      <vt:lpstr>PowerPoint Presentation</vt:lpstr>
      <vt:lpstr>PowerPoint Presentation</vt:lpstr>
      <vt:lpstr>Final Model Performance:</vt:lpstr>
      <vt:lpstr>PowerPoint Presentation</vt:lpstr>
      <vt:lpstr>PowerPoint Presentation</vt:lpstr>
      <vt:lpstr>PowerPoint Presentation</vt:lpstr>
      <vt:lpstr>Thanks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DGM Pers</dc:creator>
  <cp:lastModifiedBy>shruti kadyan</cp:lastModifiedBy>
  <cp:revision>395</cp:revision>
  <dcterms:created xsi:type="dcterms:W3CDTF">2022-01-10T07:39:01Z</dcterms:created>
  <dcterms:modified xsi:type="dcterms:W3CDTF">2022-03-25T20:31:28Z</dcterms:modified>
</cp:coreProperties>
</file>