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70" r:id="rId1"/>
  </p:sldMasterIdLst>
  <p:sldIdLst>
    <p:sldId id="256" r:id="rId2"/>
    <p:sldId id="259" r:id="rId3"/>
    <p:sldId id="261" r:id="rId4"/>
    <p:sldId id="262" r:id="rId5"/>
    <p:sldId id="264" r:id="rId6"/>
    <p:sldId id="265" r:id="rId7"/>
    <p:sldId id="267" r:id="rId8"/>
    <p:sldId id="272" r:id="rId9"/>
    <p:sldId id="271" r:id="rId10"/>
    <p:sldId id="273" r:id="rId11"/>
    <p:sldId id="322" r:id="rId12"/>
    <p:sldId id="323" r:id="rId13"/>
    <p:sldId id="291" r:id="rId14"/>
    <p:sldId id="283" r:id="rId15"/>
    <p:sldId id="285" r:id="rId16"/>
    <p:sldId id="286" r:id="rId17"/>
    <p:sldId id="289" r:id="rId18"/>
    <p:sldId id="324" r:id="rId19"/>
    <p:sldId id="325" r:id="rId20"/>
    <p:sldId id="292" r:id="rId21"/>
    <p:sldId id="326" r:id="rId22"/>
    <p:sldId id="327" r:id="rId23"/>
    <p:sldId id="328" r:id="rId24"/>
    <p:sldId id="329" r:id="rId25"/>
    <p:sldId id="330" r:id="rId26"/>
    <p:sldId id="331" r:id="rId27"/>
    <p:sldId id="333" r:id="rId28"/>
    <p:sldId id="334" r:id="rId29"/>
    <p:sldId id="296" r:id="rId30"/>
    <p:sldId id="297" r:id="rId31"/>
    <p:sldId id="335" r:id="rId32"/>
    <p:sldId id="300" r:id="rId33"/>
    <p:sldId id="301" r:id="rId34"/>
    <p:sldId id="302" r:id="rId35"/>
    <p:sldId id="303" r:id="rId36"/>
    <p:sldId id="305" r:id="rId37"/>
    <p:sldId id="306" r:id="rId38"/>
    <p:sldId id="308" r:id="rId39"/>
    <p:sldId id="309" r:id="rId40"/>
    <p:sldId id="310" r:id="rId41"/>
    <p:sldId id="336" r:id="rId42"/>
    <p:sldId id="337" r:id="rId43"/>
    <p:sldId id="338" r:id="rId44"/>
    <p:sldId id="339" r:id="rId45"/>
    <p:sldId id="340" r:id="rId46"/>
    <p:sldId id="343" r:id="rId47"/>
    <p:sldId id="341" r:id="rId48"/>
    <p:sldId id="344" r:id="rId49"/>
    <p:sldId id="268" r:id="rId50"/>
    <p:sldId id="314" r:id="rId51"/>
    <p:sldId id="315" r:id="rId52"/>
    <p:sldId id="317" r:id="rId53"/>
    <p:sldId id="318" r:id="rId54"/>
    <p:sldId id="319" r:id="rId55"/>
    <p:sldId id="320" r:id="rId56"/>
    <p:sldId id="345" r:id="rId57"/>
    <p:sldId id="321"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p:scale>
          <a:sx n="75" d="100"/>
          <a:sy n="75" d="100"/>
        </p:scale>
        <p:origin x="-320"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12192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352800" y="2362200"/>
            <a:ext cx="54864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3420534" y="3045461"/>
            <a:ext cx="5350933"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3420534" y="2397760"/>
            <a:ext cx="5350933" cy="59944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p:txBody>
          <a:bodyPr/>
          <a:lstStyle/>
          <a:p>
            <a:fld id="{0231FA54-6661-44E1-B402-061934CB84AB}" type="datetimeFigureOut">
              <a:rPr lang="en-US" smtClean="0"/>
              <a:t>1/24/2022</a:t>
            </a:fld>
            <a:endParaRPr lang="en-US"/>
          </a:p>
        </p:txBody>
      </p:sp>
      <p:sp>
        <p:nvSpPr>
          <p:cNvPr id="17" name="Slide Number Placeholder 16"/>
          <p:cNvSpPr>
            <a:spLocks noGrp="1"/>
          </p:cNvSpPr>
          <p:nvPr>
            <p:ph type="sldNum" sz="quarter" idx="11"/>
          </p:nvPr>
        </p:nvSpPr>
        <p:spPr/>
        <p:txBody>
          <a:bodyPr/>
          <a:lstStyle/>
          <a:p>
            <a:fld id="{42C32072-4255-4C06-9317-FCA170B64B05}" type="slidenum">
              <a:rPr lang="en-US" smtClean="0"/>
              <a:t>‹#›</a:t>
            </a:fld>
            <a:endParaRPr lang="en-US"/>
          </a:p>
        </p:txBody>
      </p:sp>
      <p:sp>
        <p:nvSpPr>
          <p:cNvPr id="19" name="Footer Placeholder 1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31FA54-6661-44E1-B402-061934CB84AB}"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C32072-4255-4C06-9317-FCA170B64B0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6832600" y="3428736"/>
            <a:ext cx="6858000" cy="2117"/>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102616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609600" y="914401"/>
            <a:ext cx="88392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31FA54-6661-44E1-B402-061934CB84AB}"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C32072-4255-4C06-9317-FCA170B64B05}" type="slidenum">
              <a:rPr lang="en-US" smtClean="0"/>
              <a:t>‹#›</a:t>
            </a:fld>
            <a:endParaRPr lang="en-US"/>
          </a:p>
        </p:txBody>
      </p:sp>
      <p:sp>
        <p:nvSpPr>
          <p:cNvPr id="2" name="Vertical Title 1"/>
          <p:cNvSpPr>
            <a:spLocks noGrp="1"/>
          </p:cNvSpPr>
          <p:nvPr>
            <p:ph type="title" orient="vert"/>
          </p:nvPr>
        </p:nvSpPr>
        <p:spPr>
          <a:xfrm>
            <a:off x="9652000" y="914401"/>
            <a:ext cx="1235973" cy="5029200"/>
          </a:xfrm>
        </p:spPr>
        <p:txBody>
          <a:bodyPr vert="eaVert"/>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609600" y="2020824"/>
            <a:ext cx="10972800" cy="4075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1" name="Date Placeholder 10"/>
          <p:cNvSpPr>
            <a:spLocks noGrp="1"/>
          </p:cNvSpPr>
          <p:nvPr>
            <p:ph type="dt" sz="half" idx="14"/>
          </p:nvPr>
        </p:nvSpPr>
        <p:spPr/>
        <p:txBody>
          <a:bodyPr/>
          <a:lstStyle/>
          <a:p>
            <a:fld id="{0231FA54-6661-44E1-B402-061934CB84AB}" type="datetimeFigureOut">
              <a:rPr lang="en-US" smtClean="0"/>
              <a:t>1/24/2022</a:t>
            </a:fld>
            <a:endParaRPr lang="en-US"/>
          </a:p>
        </p:txBody>
      </p:sp>
      <p:sp>
        <p:nvSpPr>
          <p:cNvPr id="12" name="Slide Number Placeholder 11"/>
          <p:cNvSpPr>
            <a:spLocks noGrp="1"/>
          </p:cNvSpPr>
          <p:nvPr>
            <p:ph type="sldNum" sz="quarter" idx="15"/>
          </p:nvPr>
        </p:nvSpPr>
        <p:spPr/>
        <p:txBody>
          <a:bodyPr/>
          <a:lstStyle/>
          <a:p>
            <a:fld id="{42C32072-4255-4C06-9317-FCA170B64B05}" type="slidenum">
              <a:rPr lang="en-US" smtClean="0"/>
              <a:t>‹#›</a:t>
            </a:fld>
            <a:endParaRPr lang="en-US"/>
          </a:p>
        </p:txBody>
      </p:sp>
      <p:sp>
        <p:nvSpPr>
          <p:cNvPr id="13" name="Footer Placeholder 12"/>
          <p:cNvSpPr>
            <a:spLocks noGrp="1"/>
          </p:cNvSpPr>
          <p:nvPr>
            <p:ph type="ftr" sz="quarter" idx="16"/>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12192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12192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352800" y="3368040"/>
            <a:ext cx="54864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3372070" y="3367247"/>
            <a:ext cx="5447863"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3358057" y="4084577"/>
            <a:ext cx="5475889"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p:txBody>
          <a:bodyPr/>
          <a:lstStyle/>
          <a:p>
            <a:fld id="{0231FA54-6661-44E1-B402-061934CB84AB}" type="datetimeFigureOut">
              <a:rPr lang="en-US" smtClean="0"/>
              <a:t>1/24/2022</a:t>
            </a:fld>
            <a:endParaRPr lang="en-US"/>
          </a:p>
        </p:txBody>
      </p:sp>
      <p:sp>
        <p:nvSpPr>
          <p:cNvPr id="14" name="Slide Number Placeholder 13"/>
          <p:cNvSpPr>
            <a:spLocks noGrp="1"/>
          </p:cNvSpPr>
          <p:nvPr>
            <p:ph type="sldNum" sz="quarter" idx="11"/>
          </p:nvPr>
        </p:nvSpPr>
        <p:spPr/>
        <p:txBody>
          <a:bodyPr/>
          <a:lstStyle/>
          <a:p>
            <a:fld id="{42C32072-4255-4C06-9317-FCA170B64B05}" type="slidenum">
              <a:rPr lang="en-US" smtClean="0"/>
              <a:t>‹#›</a:t>
            </a:fld>
            <a:endParaRPr lang="en-US"/>
          </a:p>
        </p:txBody>
      </p:sp>
      <p:sp>
        <p:nvSpPr>
          <p:cNvPr id="15" name="Footer Placeholder 14"/>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609601" y="2020824"/>
            <a:ext cx="536448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6217920" y="2020824"/>
            <a:ext cx="536448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p:txBody>
          <a:bodyPr/>
          <a:lstStyle/>
          <a:p>
            <a:fld id="{0231FA54-6661-44E1-B402-061934CB84AB}" type="datetimeFigureOut">
              <a:rPr lang="en-US" smtClean="0"/>
              <a:t>1/24/2022</a:t>
            </a:fld>
            <a:endParaRPr lang="en-US"/>
          </a:p>
        </p:txBody>
      </p:sp>
      <p:sp>
        <p:nvSpPr>
          <p:cNvPr id="12" name="Slide Number Placeholder 11"/>
          <p:cNvSpPr>
            <a:spLocks noGrp="1"/>
          </p:cNvSpPr>
          <p:nvPr>
            <p:ph type="sldNum" sz="quarter" idx="16"/>
          </p:nvPr>
        </p:nvSpPr>
        <p:spPr/>
        <p:txBody>
          <a:bodyPr/>
          <a:lstStyle/>
          <a:p>
            <a:fld id="{42C32072-4255-4C06-9317-FCA170B64B05}" type="slidenum">
              <a:rPr lang="en-US" smtClean="0"/>
              <a:t>‹#›</a:t>
            </a:fld>
            <a:endParaRPr lang="en-US"/>
          </a:p>
        </p:txBody>
      </p:sp>
      <p:sp>
        <p:nvSpPr>
          <p:cNvPr id="13" name="Footer Placeholder 12"/>
          <p:cNvSpPr>
            <a:spLocks noGrp="1"/>
          </p:cNvSpPr>
          <p:nvPr>
            <p:ph type="ftr" sz="quarter" idx="17"/>
          </p:nvPr>
        </p:nvSpPr>
        <p:spPr/>
        <p:txBody>
          <a:bodyPr/>
          <a:lstStyle/>
          <a:p>
            <a:endParaRPr lang="en-US"/>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609601" y="2819400"/>
            <a:ext cx="536448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6217920" y="2816352"/>
            <a:ext cx="536448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609600" y="2020824"/>
            <a:ext cx="536448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6217920" y="2020824"/>
            <a:ext cx="536448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p:txBody>
          <a:bodyPr/>
          <a:lstStyle/>
          <a:p>
            <a:fld id="{0231FA54-6661-44E1-B402-061934CB84AB}" type="datetimeFigureOut">
              <a:rPr lang="en-US" smtClean="0"/>
              <a:t>1/24/2022</a:t>
            </a:fld>
            <a:endParaRPr lang="en-US"/>
          </a:p>
        </p:txBody>
      </p:sp>
      <p:sp>
        <p:nvSpPr>
          <p:cNvPr id="12" name="Slide Number Placeholder 11"/>
          <p:cNvSpPr>
            <a:spLocks noGrp="1"/>
          </p:cNvSpPr>
          <p:nvPr>
            <p:ph type="sldNum" sz="quarter" idx="17"/>
          </p:nvPr>
        </p:nvSpPr>
        <p:spPr/>
        <p:txBody>
          <a:bodyPr/>
          <a:lstStyle/>
          <a:p>
            <a:fld id="{42C32072-4255-4C06-9317-FCA170B64B05}" type="slidenum">
              <a:rPr lang="en-US" smtClean="0"/>
              <a:t>‹#›</a:t>
            </a:fld>
            <a:endParaRPr lang="en-US"/>
          </a:p>
        </p:txBody>
      </p:sp>
      <p:sp>
        <p:nvSpPr>
          <p:cNvPr id="13" name="Footer Placeholder 12"/>
          <p:cNvSpPr>
            <a:spLocks noGrp="1"/>
          </p:cNvSpPr>
          <p:nvPr>
            <p:ph type="ftr" sz="quarter" idx="18"/>
          </p:nvPr>
        </p:nvSpPr>
        <p:spPr/>
        <p:txBody>
          <a:bodyPr/>
          <a:lstStyle/>
          <a:p>
            <a:endParaRPr lang="en-US"/>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p:txBody>
          <a:bodyPr/>
          <a:lstStyle/>
          <a:p>
            <a:fld id="{0231FA54-6661-44E1-B402-061934CB84AB}" type="datetimeFigureOut">
              <a:rPr lang="en-US" smtClean="0"/>
              <a:t>1/24/2022</a:t>
            </a:fld>
            <a:endParaRPr lang="en-US"/>
          </a:p>
        </p:txBody>
      </p:sp>
      <p:sp>
        <p:nvSpPr>
          <p:cNvPr id="16" name="Slide Number Placeholder 15"/>
          <p:cNvSpPr>
            <a:spLocks noGrp="1"/>
          </p:cNvSpPr>
          <p:nvPr>
            <p:ph type="sldNum" sz="quarter" idx="11"/>
          </p:nvPr>
        </p:nvSpPr>
        <p:spPr/>
        <p:txBody>
          <a:bodyPr/>
          <a:lstStyle/>
          <a:p>
            <a:fld id="{42C32072-4255-4C06-9317-FCA170B64B05}"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0231FA54-6661-44E1-B402-061934CB84AB}" type="datetimeFigureOut">
              <a:rPr lang="en-US" smtClean="0"/>
              <a:t>1/24/2022</a:t>
            </a:fld>
            <a:endParaRPr lang="en-US"/>
          </a:p>
        </p:txBody>
      </p:sp>
      <p:sp>
        <p:nvSpPr>
          <p:cNvPr id="8" name="Slide Number Placeholder 7"/>
          <p:cNvSpPr>
            <a:spLocks noGrp="1"/>
          </p:cNvSpPr>
          <p:nvPr>
            <p:ph type="sldNum" sz="quarter" idx="11"/>
          </p:nvPr>
        </p:nvSpPr>
        <p:spPr/>
        <p:txBody>
          <a:bodyPr/>
          <a:lstStyle/>
          <a:p>
            <a:fld id="{42C32072-4255-4C06-9317-FCA170B64B05}"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981200" y="1914526"/>
            <a:ext cx="8229600" cy="35109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2316480" y="5513832"/>
            <a:ext cx="755904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p:txBody>
          <a:bodyPr/>
          <a:lstStyle/>
          <a:p>
            <a:fld id="{0231FA54-6661-44E1-B402-061934CB84AB}" type="datetimeFigureOut">
              <a:rPr lang="en-US" smtClean="0"/>
              <a:t>1/24/2022</a:t>
            </a:fld>
            <a:endParaRPr lang="en-US"/>
          </a:p>
        </p:txBody>
      </p:sp>
      <p:sp>
        <p:nvSpPr>
          <p:cNvPr id="19" name="Slide Number Placeholder 18"/>
          <p:cNvSpPr>
            <a:spLocks noGrp="1"/>
          </p:cNvSpPr>
          <p:nvPr>
            <p:ph type="sldNum" sz="quarter" idx="16"/>
          </p:nvPr>
        </p:nvSpPr>
        <p:spPr/>
        <p:txBody>
          <a:bodyPr/>
          <a:lstStyle/>
          <a:p>
            <a:fld id="{42C32072-4255-4C06-9317-FCA170B64B05}" type="slidenum">
              <a:rPr lang="en-US" smtClean="0"/>
              <a:t>‹#›</a:t>
            </a:fld>
            <a:endParaRPr lang="en-US"/>
          </a:p>
        </p:txBody>
      </p:sp>
      <p:sp>
        <p:nvSpPr>
          <p:cNvPr id="23" name="Footer Placeholder 22"/>
          <p:cNvSpPr>
            <a:spLocks noGrp="1"/>
          </p:cNvSpPr>
          <p:nvPr>
            <p:ph type="ftr" sz="quarter" idx="17"/>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469612" y="2026918"/>
            <a:ext cx="7252776"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2316480" y="5516880"/>
            <a:ext cx="755904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3352800" y="975360"/>
            <a:ext cx="5486400" cy="70104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3975100" y="273180"/>
            <a:ext cx="4241800" cy="292100"/>
          </a:xfrm>
        </p:spPr>
        <p:txBody>
          <a:bodyPr/>
          <a:lstStyle/>
          <a:p>
            <a:fld id="{0231FA54-6661-44E1-B402-061934CB84AB}" type="datetimeFigureOut">
              <a:rPr lang="en-US" smtClean="0"/>
              <a:t>1/24/2022</a:t>
            </a:fld>
            <a:endParaRPr lang="en-US"/>
          </a:p>
        </p:txBody>
      </p:sp>
      <p:sp>
        <p:nvSpPr>
          <p:cNvPr id="14" name="Slide Number Placeholder 13"/>
          <p:cNvSpPr>
            <a:spLocks noGrp="1"/>
          </p:cNvSpPr>
          <p:nvPr>
            <p:ph type="sldNum" sz="quarter" idx="15"/>
          </p:nvPr>
        </p:nvSpPr>
        <p:spPr>
          <a:xfrm>
            <a:off x="5384800" y="6172200"/>
            <a:ext cx="1422400" cy="304800"/>
          </a:xfrm>
        </p:spPr>
        <p:txBody>
          <a:bodyPr/>
          <a:lstStyle/>
          <a:p>
            <a:fld id="{42C32072-4255-4C06-9317-FCA170B64B05}" type="slidenum">
              <a:rPr lang="en-US" smtClean="0"/>
              <a:t>‹#›</a:t>
            </a:fld>
            <a:endParaRPr lang="en-US"/>
          </a:p>
        </p:txBody>
      </p:sp>
      <p:sp>
        <p:nvSpPr>
          <p:cNvPr id="15" name="Footer Placeholder 14"/>
          <p:cNvSpPr>
            <a:spLocks noGrp="1"/>
          </p:cNvSpPr>
          <p:nvPr>
            <p:ph type="ftr" sz="quarter" idx="16"/>
          </p:nvPr>
        </p:nvSpPr>
        <p:spPr>
          <a:xfrm>
            <a:off x="1930400" y="6486525"/>
            <a:ext cx="8331200" cy="292100"/>
          </a:xfrm>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4"/>
            <a:ext cx="12192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609600" y="2019301"/>
            <a:ext cx="10972800" cy="41173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975100" y="273180"/>
            <a:ext cx="424180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0231FA54-6661-44E1-B402-061934CB84AB}" type="datetimeFigureOut">
              <a:rPr lang="en-US" smtClean="0"/>
              <a:t>1/24/2022</a:t>
            </a:fld>
            <a:endParaRPr lang="en-US"/>
          </a:p>
        </p:txBody>
      </p:sp>
      <p:sp>
        <p:nvSpPr>
          <p:cNvPr id="5" name="Footer Placeholder 4"/>
          <p:cNvSpPr>
            <a:spLocks noGrp="1"/>
          </p:cNvSpPr>
          <p:nvPr>
            <p:ph type="ftr" sz="quarter" idx="3"/>
          </p:nvPr>
        </p:nvSpPr>
        <p:spPr>
          <a:xfrm>
            <a:off x="1930400" y="6486525"/>
            <a:ext cx="83312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US"/>
          </a:p>
        </p:txBody>
      </p:sp>
      <p:sp>
        <p:nvSpPr>
          <p:cNvPr id="6" name="Slide Number Placeholder 5"/>
          <p:cNvSpPr>
            <a:spLocks noGrp="1"/>
          </p:cNvSpPr>
          <p:nvPr>
            <p:ph type="sldNum" sz="quarter" idx="4"/>
          </p:nvPr>
        </p:nvSpPr>
        <p:spPr>
          <a:xfrm>
            <a:off x="5384800" y="6172200"/>
            <a:ext cx="14224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42C32072-4255-4C06-9317-FCA170B64B05}" type="slidenum">
              <a:rPr lang="en-US" smtClean="0"/>
              <a:t>‹#›</a:t>
            </a:fld>
            <a:endParaRPr lang="en-US"/>
          </a:p>
        </p:txBody>
      </p:sp>
      <p:cxnSp>
        <p:nvCxnSpPr>
          <p:cNvPr id="10" name="Straight Connector 9"/>
          <p:cNvCxnSpPr/>
          <p:nvPr/>
        </p:nvCxnSpPr>
        <p:spPr>
          <a:xfrm>
            <a:off x="0" y="1331436"/>
            <a:ext cx="12192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3352800" y="975360"/>
            <a:ext cx="54864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4171" r:id="rId1"/>
    <p:sldLayoutId id="2147484172" r:id="rId2"/>
    <p:sldLayoutId id="2147484173" r:id="rId3"/>
    <p:sldLayoutId id="2147484174" r:id="rId4"/>
    <p:sldLayoutId id="2147484175" r:id="rId5"/>
    <p:sldLayoutId id="2147484176" r:id="rId6"/>
    <p:sldLayoutId id="2147484177" r:id="rId7"/>
    <p:sldLayoutId id="2147484178" r:id="rId8"/>
    <p:sldLayoutId id="2147484179" r:id="rId9"/>
    <p:sldLayoutId id="2147484180" r:id="rId10"/>
    <p:sldLayoutId id="2147484181" r:id="rId11"/>
  </p:sldLayoutIdLst>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3.png"/><Relationship Id="rId1" Type="http://schemas.openxmlformats.org/officeDocument/2006/relationships/slideLayout" Target="../slideLayouts/slideLayout6.xml"/><Relationship Id="rId5" Type="http://schemas.microsoft.com/office/2007/relationships/hdphoto" Target="../media/hdphoto2.wdp"/><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7.png"/><Relationship Id="rId1" Type="http://schemas.openxmlformats.org/officeDocument/2006/relationships/slideLayout" Target="../slideLayouts/slideLayout6.xml"/><Relationship Id="rId5" Type="http://schemas.microsoft.com/office/2007/relationships/hdphoto" Target="../media/hdphoto4.wdp"/><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0.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0.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0.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310272" y="4360333"/>
            <a:ext cx="5579918" cy="1018308"/>
          </a:xfrm>
        </p:spPr>
        <p:txBody>
          <a:bodyPr>
            <a:normAutofit fontScale="92500" lnSpcReduction="10000"/>
          </a:bodyPr>
          <a:lstStyle/>
          <a:p>
            <a:r>
              <a:rPr lang="en-US" sz="2000" dirty="0" smtClean="0">
                <a:solidFill>
                  <a:schemeClr val="tx1"/>
                </a:solidFill>
                <a:latin typeface="Bookman Old Style" panose="02050604050505020204" pitchFamily="18" charset="0"/>
              </a:rPr>
              <a:t>Submitted by : </a:t>
            </a:r>
            <a:r>
              <a:rPr lang="en-US" sz="2000" b="1" dirty="0" err="1" smtClean="0">
                <a:solidFill>
                  <a:schemeClr val="tx1"/>
                </a:solidFill>
                <a:latin typeface="Bookman Old Style" panose="02050604050505020204" pitchFamily="18" charset="0"/>
              </a:rPr>
              <a:t>Bhushan</a:t>
            </a:r>
            <a:r>
              <a:rPr lang="en-US" sz="2000" b="1" dirty="0" smtClean="0">
                <a:solidFill>
                  <a:schemeClr val="tx1"/>
                </a:solidFill>
                <a:latin typeface="Bookman Old Style" panose="02050604050505020204" pitchFamily="18" charset="0"/>
              </a:rPr>
              <a:t> Kumar Sharma</a:t>
            </a:r>
          </a:p>
          <a:p>
            <a:r>
              <a:rPr lang="en-US" sz="2000" dirty="0" smtClean="0">
                <a:solidFill>
                  <a:schemeClr val="tx1"/>
                </a:solidFill>
                <a:latin typeface="Bookman Old Style" panose="02050604050505020204" pitchFamily="18" charset="0"/>
              </a:rPr>
              <a:t>Designation:  </a:t>
            </a:r>
            <a:r>
              <a:rPr lang="en-US" sz="2000" b="1" dirty="0" smtClean="0">
                <a:solidFill>
                  <a:schemeClr val="tx1"/>
                </a:solidFill>
                <a:latin typeface="Bookman Old Style" panose="02050604050505020204" pitchFamily="18" charset="0"/>
              </a:rPr>
              <a:t>Intern Data Scientist</a:t>
            </a:r>
          </a:p>
          <a:p>
            <a:r>
              <a:rPr lang="en-US" sz="2000" dirty="0" smtClean="0">
                <a:solidFill>
                  <a:schemeClr val="tx1"/>
                </a:solidFill>
                <a:latin typeface="Bookman Old Style" panose="02050604050505020204" pitchFamily="18" charset="0"/>
              </a:rPr>
              <a:t>Company : </a:t>
            </a:r>
            <a:r>
              <a:rPr lang="en-US" sz="2000" b="1" dirty="0">
                <a:solidFill>
                  <a:schemeClr val="tx1"/>
                </a:solidFill>
                <a:latin typeface="Bookman Old Style" panose="02050604050505020204" pitchFamily="18" charset="0"/>
              </a:rPr>
              <a:t>Flip </a:t>
            </a:r>
            <a:r>
              <a:rPr lang="en-US" sz="2000" b="1" dirty="0" err="1">
                <a:solidFill>
                  <a:schemeClr val="tx1"/>
                </a:solidFill>
                <a:latin typeface="Bookman Old Style" panose="02050604050505020204" pitchFamily="18" charset="0"/>
              </a:rPr>
              <a:t>Robo</a:t>
            </a:r>
            <a:r>
              <a:rPr lang="en-US" sz="2000" b="1" dirty="0">
                <a:solidFill>
                  <a:schemeClr val="tx1"/>
                </a:solidFill>
                <a:latin typeface="Bookman Old Style" panose="02050604050505020204" pitchFamily="18" charset="0"/>
              </a:rPr>
              <a:t> Technologies</a:t>
            </a:r>
          </a:p>
          <a:p>
            <a:pPr algn="just"/>
            <a:endParaRPr lang="en-US" sz="2000" dirty="0">
              <a:latin typeface="Bookman Old Style" panose="02050604050505020204" pitchFamily="18" charset="0"/>
            </a:endParaRPr>
          </a:p>
        </p:txBody>
      </p:sp>
      <p:sp>
        <p:nvSpPr>
          <p:cNvPr id="2" name="Title 1"/>
          <p:cNvSpPr>
            <a:spLocks noGrp="1"/>
          </p:cNvSpPr>
          <p:nvPr>
            <p:ph type="title"/>
          </p:nvPr>
        </p:nvSpPr>
        <p:spPr>
          <a:xfrm>
            <a:off x="1755244" y="651934"/>
            <a:ext cx="8689976" cy="1329267"/>
          </a:xfrm>
        </p:spPr>
        <p:txBody>
          <a:bodyPr>
            <a:normAutofit fontScale="90000"/>
          </a:bodyPr>
          <a:lstStyle/>
          <a:p>
            <a:r>
              <a:rPr lang="en-US" sz="4800" b="1" cap="none" dirty="0" smtClean="0">
                <a:ln w="13462">
                  <a:solidFill>
                    <a:schemeClr val="accent6">
                      <a:lumMod val="60000"/>
                      <a:lumOff val="40000"/>
                    </a:schemeClr>
                  </a:solidFill>
                  <a:prstDash val="solid"/>
                </a:ln>
                <a:solidFill>
                  <a:schemeClr val="tx1">
                    <a:lumMod val="85000"/>
                    <a:lumOff val="15000"/>
                  </a:schemeClr>
                </a:solidFill>
                <a:effectLst>
                  <a:outerShdw dist="38100" dir="2700000" algn="bl" rotWithShape="0">
                    <a:schemeClr val="accent5"/>
                  </a:outerShdw>
                </a:effectLst>
                <a:latin typeface="Castellar" panose="020A0402060406010301" pitchFamily="18" charset="0"/>
              </a:rPr>
              <a:t>Used car prize prediction Model</a:t>
            </a:r>
            <a:endParaRPr lang="en-US" sz="4800" b="1" cap="none" dirty="0">
              <a:ln w="13462">
                <a:solidFill>
                  <a:schemeClr val="accent6">
                    <a:lumMod val="60000"/>
                    <a:lumOff val="40000"/>
                  </a:schemeClr>
                </a:solidFill>
                <a:prstDash val="solid"/>
              </a:ln>
              <a:solidFill>
                <a:schemeClr val="tx1">
                  <a:lumMod val="85000"/>
                  <a:lumOff val="15000"/>
                </a:schemeClr>
              </a:solidFill>
              <a:effectLst>
                <a:outerShdw dist="38100" dir="2700000" algn="bl" rotWithShape="0">
                  <a:schemeClr val="accent5"/>
                </a:outerShdw>
              </a:effectLst>
              <a:latin typeface="Castellar" panose="020A0402060406010301" pitchFamily="18" charset="0"/>
            </a:endParaRPr>
          </a:p>
        </p:txBody>
      </p:sp>
      <p:pic>
        <p:nvPicPr>
          <p:cNvPr id="4" name="image1.png"/>
          <p:cNvPicPr/>
          <p:nvPr/>
        </p:nvPicPr>
        <p:blipFill>
          <a:blip r:embed="rId2" cstate="print"/>
          <a:stretch>
            <a:fillRect/>
          </a:stretch>
        </p:blipFill>
        <p:spPr>
          <a:xfrm>
            <a:off x="3682999" y="2006600"/>
            <a:ext cx="4834465" cy="2133600"/>
          </a:xfrm>
          <a:prstGeom prst="rect">
            <a:avLst/>
          </a:prstGeom>
        </p:spPr>
      </p:pic>
    </p:spTree>
    <p:extLst>
      <p:ext uri="{BB962C8B-B14F-4D97-AF65-F5344CB8AC3E}">
        <p14:creationId xmlns:p14="http://schemas.microsoft.com/office/powerpoint/2010/main" val="1739423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pic>
        <p:nvPicPr>
          <p:cNvPr id="2" name="Picture 1"/>
          <p:cNvPicPr>
            <a:picLocks noChangeAspect="1"/>
          </p:cNvPicPr>
          <p:nvPr/>
        </p:nvPicPr>
        <p:blipFill>
          <a:blip r:embed="rId2"/>
          <a:stretch>
            <a:fillRect/>
          </a:stretch>
        </p:blipFill>
        <p:spPr>
          <a:xfrm>
            <a:off x="1740477" y="1750003"/>
            <a:ext cx="8420100" cy="3524250"/>
          </a:xfrm>
          <a:prstGeom prst="rect">
            <a:avLst/>
          </a:prstGeom>
        </p:spPr>
      </p:pic>
      <p:sp>
        <p:nvSpPr>
          <p:cNvPr id="4" name="Title 1"/>
          <p:cNvSpPr>
            <a:spLocks noGrp="1"/>
          </p:cNvSpPr>
          <p:nvPr>
            <p:ph type="title"/>
          </p:nvPr>
        </p:nvSpPr>
        <p:spPr>
          <a:xfrm>
            <a:off x="1038675" y="880533"/>
            <a:ext cx="10058400" cy="548408"/>
          </a:xfrm>
        </p:spPr>
        <p:txBody>
          <a:bodyPr/>
          <a:lstStyle/>
          <a:p>
            <a:r>
              <a:rPr lang="en-US" dirty="0" smtClean="0">
                <a:latin typeface="Bookman Old Style" panose="02050604050505020204" pitchFamily="18" charset="0"/>
              </a:rPr>
              <a:t>Data Preprocessing </a:t>
            </a:r>
            <a:endParaRPr lang="en-US" dirty="0">
              <a:latin typeface="Bookman Old Style" panose="02050604050505020204" pitchFamily="18" charset="0"/>
            </a:endParaRPr>
          </a:p>
        </p:txBody>
      </p:sp>
    </p:spTree>
    <p:extLst>
      <p:ext uri="{BB962C8B-B14F-4D97-AF65-F5344CB8AC3E}">
        <p14:creationId xmlns:p14="http://schemas.microsoft.com/office/powerpoint/2010/main" val="38423747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pic>
        <p:nvPicPr>
          <p:cNvPr id="4" name="Picture 3"/>
          <p:cNvPicPr>
            <a:picLocks noChangeAspect="1"/>
          </p:cNvPicPr>
          <p:nvPr/>
        </p:nvPicPr>
        <p:blipFill>
          <a:blip r:embed="rId2"/>
          <a:stretch>
            <a:fillRect/>
          </a:stretch>
        </p:blipFill>
        <p:spPr>
          <a:xfrm>
            <a:off x="1573357" y="1733550"/>
            <a:ext cx="8629650" cy="4438650"/>
          </a:xfrm>
          <a:prstGeom prst="rect">
            <a:avLst/>
          </a:prstGeom>
        </p:spPr>
      </p:pic>
      <p:sp>
        <p:nvSpPr>
          <p:cNvPr id="5" name="Title 1"/>
          <p:cNvSpPr>
            <a:spLocks noGrp="1"/>
          </p:cNvSpPr>
          <p:nvPr>
            <p:ph type="title"/>
          </p:nvPr>
        </p:nvSpPr>
        <p:spPr>
          <a:xfrm>
            <a:off x="1038675" y="880533"/>
            <a:ext cx="10058400" cy="548408"/>
          </a:xfrm>
        </p:spPr>
        <p:txBody>
          <a:bodyPr/>
          <a:lstStyle/>
          <a:p>
            <a:r>
              <a:rPr lang="en-US" dirty="0" smtClean="0">
                <a:latin typeface="Bookman Old Style" panose="02050604050505020204" pitchFamily="18" charset="0"/>
              </a:rPr>
              <a:t>Data Preprocessing </a:t>
            </a:r>
            <a:endParaRPr lang="en-US" dirty="0">
              <a:latin typeface="Bookman Old Style" panose="02050604050505020204" pitchFamily="18" charset="0"/>
            </a:endParaRPr>
          </a:p>
        </p:txBody>
      </p:sp>
    </p:spTree>
    <p:extLst>
      <p:ext uri="{BB962C8B-B14F-4D97-AF65-F5344CB8AC3E}">
        <p14:creationId xmlns:p14="http://schemas.microsoft.com/office/powerpoint/2010/main" val="36858033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pic>
        <p:nvPicPr>
          <p:cNvPr id="2" name="Picture 1"/>
          <p:cNvPicPr>
            <a:picLocks noChangeAspect="1"/>
          </p:cNvPicPr>
          <p:nvPr/>
        </p:nvPicPr>
        <p:blipFill>
          <a:blip r:embed="rId2"/>
          <a:stretch>
            <a:fillRect/>
          </a:stretch>
        </p:blipFill>
        <p:spPr>
          <a:xfrm>
            <a:off x="1395412" y="1744133"/>
            <a:ext cx="9401175" cy="3581400"/>
          </a:xfrm>
          <a:prstGeom prst="rect">
            <a:avLst/>
          </a:prstGeom>
        </p:spPr>
      </p:pic>
      <p:sp>
        <p:nvSpPr>
          <p:cNvPr id="4" name="Title 1"/>
          <p:cNvSpPr>
            <a:spLocks noGrp="1"/>
          </p:cNvSpPr>
          <p:nvPr>
            <p:ph type="title"/>
          </p:nvPr>
        </p:nvSpPr>
        <p:spPr>
          <a:xfrm>
            <a:off x="1038675" y="880533"/>
            <a:ext cx="10058400" cy="548408"/>
          </a:xfrm>
        </p:spPr>
        <p:txBody>
          <a:bodyPr/>
          <a:lstStyle/>
          <a:p>
            <a:r>
              <a:rPr lang="en-US" dirty="0" smtClean="0">
                <a:latin typeface="Bookman Old Style" panose="02050604050505020204" pitchFamily="18" charset="0"/>
              </a:rPr>
              <a:t>Data Preprocessing </a:t>
            </a:r>
            <a:endParaRPr lang="en-US" dirty="0">
              <a:latin typeface="Bookman Old Style" panose="02050604050505020204" pitchFamily="18" charset="0"/>
            </a:endParaRPr>
          </a:p>
        </p:txBody>
      </p:sp>
      <p:sp>
        <p:nvSpPr>
          <p:cNvPr id="5" name="Rectangle 4"/>
          <p:cNvSpPr/>
          <p:nvPr/>
        </p:nvSpPr>
        <p:spPr>
          <a:xfrm>
            <a:off x="1069848" y="5726548"/>
            <a:ext cx="10487152" cy="7335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Ø"/>
            </a:pPr>
            <a:r>
              <a:rPr lang="en-US" dirty="0" smtClean="0">
                <a:solidFill>
                  <a:schemeClr val="tx1"/>
                </a:solidFill>
                <a:latin typeface="Bookman Old Style" pitchFamily="18" charset="0"/>
              </a:rPr>
              <a:t>These few slides are of data preprocessing steps, which I have applied on dataset.</a:t>
            </a:r>
          </a:p>
        </p:txBody>
      </p:sp>
    </p:spTree>
    <p:extLst>
      <p:ext uri="{BB962C8B-B14F-4D97-AF65-F5344CB8AC3E}">
        <p14:creationId xmlns:p14="http://schemas.microsoft.com/office/powerpoint/2010/main" val="38770514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1007533"/>
            <a:ext cx="10058400" cy="440267"/>
          </a:xfrm>
        </p:spPr>
        <p:txBody>
          <a:bodyPr>
            <a:normAutofit/>
          </a:bodyPr>
          <a:lstStyle/>
          <a:p>
            <a:r>
              <a:rPr lang="en-US" dirty="0" smtClean="0">
                <a:latin typeface="Bookman Old Style" panose="02050604050505020204" pitchFamily="18" charset="0"/>
              </a:rPr>
              <a:t>Bar Graph for variables</a:t>
            </a:r>
            <a:endParaRPr lang="en-US"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sp>
        <p:nvSpPr>
          <p:cNvPr id="5" name="Rectangle 4"/>
          <p:cNvSpPr/>
          <p:nvPr/>
        </p:nvSpPr>
        <p:spPr>
          <a:xfrm>
            <a:off x="1305332" y="5315588"/>
            <a:ext cx="9587431" cy="9456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smtClean="0">
                <a:solidFill>
                  <a:schemeClr val="tx1"/>
                </a:solidFill>
              </a:rPr>
              <a:t>Majority vehicle is from ‘MH’ region, and least is from ‘JH’</a:t>
            </a:r>
          </a:p>
          <a:p>
            <a:pPr marL="285750" indent="-285750">
              <a:buFont typeface="Wingdings" panose="05000000000000000000" pitchFamily="2" charset="2"/>
              <a:buChar char="Ø"/>
            </a:pPr>
            <a:r>
              <a:rPr lang="en-US" dirty="0" smtClean="0">
                <a:solidFill>
                  <a:schemeClr val="tx1"/>
                </a:solidFill>
              </a:rPr>
              <a:t>Maximum used car is of 1</a:t>
            </a:r>
            <a:r>
              <a:rPr lang="en-US" baseline="30000" dirty="0" smtClean="0">
                <a:solidFill>
                  <a:schemeClr val="tx1"/>
                </a:solidFill>
              </a:rPr>
              <a:t>st</a:t>
            </a:r>
            <a:r>
              <a:rPr lang="en-US" dirty="0" smtClean="0">
                <a:solidFill>
                  <a:schemeClr val="tx1"/>
                </a:solidFill>
              </a:rPr>
              <a:t> owner  and very few car having 4</a:t>
            </a:r>
            <a:r>
              <a:rPr lang="en-US" baseline="30000" dirty="0" smtClean="0">
                <a:solidFill>
                  <a:schemeClr val="tx1"/>
                </a:solidFill>
              </a:rPr>
              <a:t>th</a:t>
            </a:r>
            <a:r>
              <a:rPr lang="en-US" dirty="0" smtClean="0">
                <a:solidFill>
                  <a:schemeClr val="tx1"/>
                </a:solidFill>
              </a:rPr>
              <a:t> owner.</a:t>
            </a:r>
            <a:endParaRPr lang="en-US" dirty="0">
              <a:solidFill>
                <a:schemeClr val="tx1"/>
              </a:solidFill>
            </a:endParaRPr>
          </a:p>
        </p:txBody>
      </p:sp>
      <p:pic>
        <p:nvPicPr>
          <p:cNvPr id="4" name="Picture 3"/>
          <p:cNvPicPr>
            <a:picLocks noChangeAspect="1"/>
          </p:cNvPicPr>
          <p:nvPr/>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artisticPhotocopy/>
                    </a14:imgEffect>
                    <a14:imgEffect>
                      <a14:saturation sat="0"/>
                    </a14:imgEffect>
                  </a14:imgLayer>
                </a14:imgProps>
              </a:ext>
              <a:ext uri="{28A0092B-C50C-407E-A947-70E740481C1C}">
                <a14:useLocalDpi xmlns:a14="http://schemas.microsoft.com/office/drawing/2010/main" val="0"/>
              </a:ext>
            </a:extLst>
          </a:blip>
          <a:stretch>
            <a:fillRect/>
          </a:stretch>
        </p:blipFill>
        <p:spPr>
          <a:xfrm>
            <a:off x="471450" y="1748051"/>
            <a:ext cx="5238347" cy="3337250"/>
          </a:xfrm>
          <a:prstGeom prst="rect">
            <a:avLst/>
          </a:prstGeom>
        </p:spPr>
      </p:pic>
      <p:pic>
        <p:nvPicPr>
          <p:cNvPr id="7" name="Picture 6"/>
          <p:cNvPicPr>
            <a:picLocks noChangeAspect="1"/>
          </p:cNvPicPr>
          <p:nvPr/>
        </p:nvPicPr>
        <p:blipFill>
          <a:blip r:embed="rId4">
            <a:duotone>
              <a:schemeClr val="accent2">
                <a:shade val="45000"/>
                <a:satMod val="135000"/>
              </a:schemeClr>
              <a:prstClr val="white"/>
            </a:duotone>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tretch>
            <a:fillRect/>
          </a:stretch>
        </p:blipFill>
        <p:spPr>
          <a:xfrm>
            <a:off x="6178668" y="1748051"/>
            <a:ext cx="5333784" cy="3567537"/>
          </a:xfrm>
          <a:prstGeom prst="rect">
            <a:avLst/>
          </a:prstGeom>
        </p:spPr>
      </p:pic>
    </p:spTree>
    <p:extLst>
      <p:ext uri="{BB962C8B-B14F-4D97-AF65-F5344CB8AC3E}">
        <p14:creationId xmlns:p14="http://schemas.microsoft.com/office/powerpoint/2010/main" val="22761093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pic>
        <p:nvPicPr>
          <p:cNvPr id="6" name="Picture 5"/>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37662" y="1434626"/>
            <a:ext cx="5669041" cy="3889369"/>
          </a:xfrm>
          <a:prstGeom prst="rect">
            <a:avLst/>
          </a:prstGeom>
        </p:spPr>
      </p:pic>
      <p:pic>
        <p:nvPicPr>
          <p:cNvPr id="7" name="Picture 6"/>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906703" y="1434626"/>
            <a:ext cx="5606424" cy="3699451"/>
          </a:xfrm>
          <a:prstGeom prst="rect">
            <a:avLst/>
          </a:prstGeom>
        </p:spPr>
      </p:pic>
      <p:sp>
        <p:nvSpPr>
          <p:cNvPr id="5" name="Rectangle 4"/>
          <p:cNvSpPr/>
          <p:nvPr/>
        </p:nvSpPr>
        <p:spPr>
          <a:xfrm>
            <a:off x="1305332" y="5315588"/>
            <a:ext cx="9587431" cy="9456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smtClean="0">
                <a:solidFill>
                  <a:schemeClr val="tx1"/>
                </a:solidFill>
              </a:rPr>
              <a:t>Majority vehicle is of Petrol variant and very less vehicle is having Petrol + LPG</a:t>
            </a:r>
          </a:p>
          <a:p>
            <a:pPr marL="285750" indent="-285750">
              <a:buFont typeface="Wingdings" panose="05000000000000000000" pitchFamily="2" charset="2"/>
              <a:buChar char="Ø"/>
            </a:pPr>
            <a:r>
              <a:rPr lang="en-US" dirty="0" smtClean="0">
                <a:solidFill>
                  <a:schemeClr val="tx1"/>
                </a:solidFill>
              </a:rPr>
              <a:t>Maximum car is manual transmission type.</a:t>
            </a:r>
            <a:endParaRPr lang="en-US" dirty="0">
              <a:solidFill>
                <a:schemeClr val="tx1"/>
              </a:solidFill>
            </a:endParaRPr>
          </a:p>
        </p:txBody>
      </p:sp>
    </p:spTree>
    <p:extLst>
      <p:ext uri="{BB962C8B-B14F-4D97-AF65-F5344CB8AC3E}">
        <p14:creationId xmlns:p14="http://schemas.microsoft.com/office/powerpoint/2010/main" val="41860789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pic>
        <p:nvPicPr>
          <p:cNvPr id="4" name="Picture 3"/>
          <p:cNvPicPr>
            <a:picLocks noChangeAspect="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346777" y="1395527"/>
            <a:ext cx="5380940" cy="4152381"/>
          </a:xfrm>
          <a:prstGeom prst="rect">
            <a:avLst/>
          </a:prstGeom>
        </p:spPr>
      </p:pic>
      <p:pic>
        <p:nvPicPr>
          <p:cNvPr id="6" name="Picture 5"/>
          <p:cNvPicPr>
            <a:picLocks noChangeAspect="1"/>
          </p:cNvPicPr>
          <p:nvPr/>
        </p:nvPicPr>
        <p:blipFill>
          <a:blip r:embed="rId4">
            <a:duotone>
              <a:schemeClr val="bg2">
                <a:shade val="45000"/>
                <a:satMod val="135000"/>
              </a:schemeClr>
              <a:prstClr val="white"/>
            </a:duotone>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tretch>
            <a:fillRect/>
          </a:stretch>
        </p:blipFill>
        <p:spPr>
          <a:xfrm>
            <a:off x="6099047" y="1395527"/>
            <a:ext cx="5444837" cy="4215873"/>
          </a:xfrm>
          <a:prstGeom prst="rect">
            <a:avLst/>
          </a:prstGeom>
        </p:spPr>
      </p:pic>
      <p:sp>
        <p:nvSpPr>
          <p:cNvPr id="5" name="Rectangle 4"/>
          <p:cNvSpPr/>
          <p:nvPr/>
        </p:nvSpPr>
        <p:spPr>
          <a:xfrm>
            <a:off x="934001" y="5611399"/>
            <a:ext cx="9587431" cy="8553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smtClean="0">
                <a:solidFill>
                  <a:schemeClr val="tx1"/>
                </a:solidFill>
              </a:rPr>
              <a:t>As maximum vehicle registration month is </a:t>
            </a:r>
            <a:r>
              <a:rPr lang="en-US" dirty="0" err="1" smtClean="0">
                <a:solidFill>
                  <a:schemeClr val="tx1"/>
                </a:solidFill>
              </a:rPr>
              <a:t>jan</a:t>
            </a:r>
            <a:r>
              <a:rPr lang="en-US" dirty="0" smtClean="0">
                <a:solidFill>
                  <a:schemeClr val="tx1"/>
                </a:solidFill>
              </a:rPr>
              <a:t>, it may be because of new year month. Accordingly one can apply some special offer in this month for increase sell of vehicle</a:t>
            </a:r>
            <a:endParaRPr lang="en-US" dirty="0">
              <a:solidFill>
                <a:schemeClr val="tx1"/>
              </a:solidFill>
            </a:endParaRPr>
          </a:p>
        </p:txBody>
      </p:sp>
    </p:spTree>
    <p:extLst>
      <p:ext uri="{BB962C8B-B14F-4D97-AF65-F5344CB8AC3E}">
        <p14:creationId xmlns:p14="http://schemas.microsoft.com/office/powerpoint/2010/main" val="10719641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pic>
        <p:nvPicPr>
          <p:cNvPr id="2" name="Picture 1"/>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3253687" y="1549400"/>
            <a:ext cx="5536477" cy="3431693"/>
          </a:xfrm>
          <a:prstGeom prst="rect">
            <a:avLst/>
          </a:prstGeom>
        </p:spPr>
      </p:pic>
      <p:sp>
        <p:nvSpPr>
          <p:cNvPr id="7" name="AutoShape 2" descr="data:image/png;base64,iVBORw0KGgoAAAANSUhEUgAAA3wAAAJ6CAYAAABzOkCLAAAAOXRFWHRTb2Z0d2FyZQBNYXRwbG90bGliIHZlcnNpb24zLjMuNCwgaHR0cHM6Ly9tYXRwbG90bGliLm9yZy8QVMy6AAAACXBIWXMAAAsTAAALEwEAmpwYAACLAElEQVR4nO3dd5gkVdXH8d/ZJQqSZAmSRaIKCIgIiAR9QckZBEFAUUQEI8EAoiCKASSKEhZFchQlSUYk5yg5CAIqCoKiwHn/OLe2b9dUddfshJ0tvp/nmWe6q6qrb3dXuOdGc3cBAAAAANpn3JROAAAAAABgZBDwAQAAAEBLEfABAAAAQEsR8AEAAABASxHwAQAAAEBLEfABAAAAQEtNM6UTMBRzzjmnL7zwwlM6GQAAAAAwRdxyyy1/dfcJdeun6oBv4YUX1s033zylkwEAAAAAU4SZPd5rPU06AQAAAKClCPgAAAAAoKUI+AAAAACgpQj4AAAAAKClCPgAAAAAoKUI+AAAAACgpQj4AAAAAKClCPgAAAAAoKUI+AAAAACgpQj4AAAAAKClCPgAAAAAoKUI+AAAAACgpQj4AAAAAKClCPgAAAAAoKUI+AAAAACgpQj4AAAAAKClCPgAAAAAoKUI+AAAAACgpQj4AAAAAKClCPgAAAAAoKUI+AAAAACgpQj4AAAAAKClCPgAAAAAoKUI+AAAAACgpaaZ0gkAMLyOn/h/lct32uGSUU4JAAAAprQRreEzs9nM7Ewzu9/M7jOzD5jZHGZ2qZk9mP7Pnm2/j5k9ZGYPmNk6I5k2AAAAAGi7kW7SeZiki9x9SUnLSrpP0t6SLnP3xSRdlp7LzJaWtLWkd0laV9JRZjZ+hNMHAAAAAK01YgGfmc0iaXVJx0mSu//X3f8haSNJE9NmEyVtnB5vJOlUd3/V3R+V9JCklUYqfQAAAADQdiNZw/cOSc9LOsHMbjOzX5jZTJLmdvdnJCn9nyttP5+kJ7PXP5WWAQAAAAAmw0gGfNNIWl7S0e7+XkkvKzXfrGEVy3zARma7mNnNZnbz888/PzwpBQAAAIAWGsmA7ylJT7n7Den5mYoA8Fkzm1eS0v/nsu0XyF4/v6Snyzt192PdfUV3X3HChAkjlngAAAAAmNqNWMDn7n+R9KSZLZEWrS3pXknnS9ohLdtB0nnp8fmStjaz6c1sEUmLSbpxpNIHAAAAAG030vPw7S7pZDObTtIjknZUBJmnm9nOkp6QtIUkufs9Zna6Iih8TdJu7v76CKcPAAAAAFprRAM+d79d0ooVq9au2f5ASQeOZJoAAAAA4M1ipOfhAwAAAABMIQR8AAAAANBSBHwAAAAA0FIEfAAAAADQUgR8AAAAANBSBHwAAAAA0FIEfAAAAADQUgR8AAAAANBSBHwAAAAA0FIEfAAAAADQUgR8AAAAANBSBHwAAAAA0FIEfAAAAADQUgR8AAAAANBSBHwAAAAA0FIEfAAAAADQUgR8AAAAANBSBHwAAAAA0FIEfAAAAADQUgR8AAAAANBSBHwAAAAA0FIEfAAAAADQUgR8AAAAANBSBHwAAAAA0FIEfAAAAADQUgR8AAAAANBSBHwAAAAA0FIEfAAAAADQUgR8AAAAANBSBHwAAAAA0FIEfAAAAADQUgR8AAAAANBSBHwAAAAA0FIEfAAAAADQUgR8AAAAANBSBHwAAAAA0FIEfAAAAADQUgR8AAAAANBSBHwAAAAA0FIEfAAAAADQUgR8AAAAANBSBHwAAAAA0FIEfAAAAADQUgR8AAAAANBSBHwAAAAA0FIEfAAAAADQUgR8AAAAANBSBHwAAAAA0FIEfAAAAADQUgR8AAAAANBSBHwAAAAA0FIEfAAAAADQUgR8AAAAANBSBHwAAAAA0FIEfAAAAADQUgR8AAAAANBSBHwAAAAA0FIEfAAAAADQUgR8AAAAANBSBHwAAAAA0FIEfAAAAADQUgR8AAAAANBSBHwAAAAA0FIEfAAAAADQUgR8AAAAANBSBHwAAAAA0FIEfAAAAADQUgR8AAAAANBSBHwAAAAA0FIEfAAAAADQUgR8AAAAANBSBHwAAAAA0FIEfAAAAADQUgR8AAAAANBSBHwAAAAA0FIEfAAAAADQUgR8AAAAANBSIxrwmdljZnaXmd1uZjenZXOY2aVm9mD6P3u2/T5m9pCZPWBm64xk2gAAAACg7Uajhm9Nd1/O3VdMz/eWdJm7LybpsvRcZra0pK0lvUvSupKOMrPxo5A+AAAAAGilKdGkcyNJE9PjiZI2zpaf6u6vuvujkh6StNLoJw8AAAAA2mGkAz6XdImZ3WJmu6Rlc7v7M5KU/s+Vls8n6cnstU+lZQAAAACAyTDNCO9/VXd/2szmknSpmd3fY1urWOYDNorAcRdJWnDBBYcnlQAAAADQQiNaw+fuT6f/z0k6R9FE81kzm1eS0v/n0uZPSVoge/n8kp6u2Oex7r6iu684YcKEkUw+AAAAAEzVRizgM7OZzOytxWNJ/yfpbknnS9ohbbaDpPPS4/MlbW1m05vZIpIWk3TjSKUPAAAAANpuJJt0zi3pHDMr3ufX7n6Rmd0k6XQz21nSE5K2kCR3v8fMTpd0r6TXJO3m7q+PYPoAAAAAoNVGLOBz90ckLVux/G+S1q55zYGSDhypNAEAAADAm8mUmJYBAAAAADAKCPgAAAAAoKUI+AAAAACgpQj4AAAAAKClCPgAAAAAoKUI+AAAAACgpQj4AAAAAKClCPgAAAAAoKUI+AAAAACgpQj4AAAAAKClCPgAAAAAoKUI+AAAAACgpQj4AAAAAKClCPgAAAAAoKUI+AAAAACgpQj4AAAAAKClCPgAAAAAoKUI+AAAAACgpQj4AAAAAKClCPgAAAAAoKUI+AAAAACgpQj4AAAAAKClCPgAAAAAoKUI+AAAAACgpQj4AAAAAKClCPgAAAAAoKUI+AAAAACgpQj4AAAAAKClCPgAAAAAoKUI+AAAAACgpQj4AAAAAKClCPgAAAAAoKUI+AAAAACgpQj4AAAAAKClCPgAAAAAoKUI+AAAAACgpQj4AAAAAKClCPgAAAAAoKUI+AAAAACgpQj4AAAAAKClCPgAAAAAoKUI+AAAAACgpQj4AAAAAKClCPgAAAAAoKUI+AAAAACgpQj4AAAAAKClCPgAAAAAoKUI+AAAAACgpQj4AAAAAKClCPgAAAAAoKUI+AAAAACgpQj4AAAAAKClCPgAAAAAoKUI+AAAAACgpQj4AAAAAKClCPgAAAAAoKUI+AAAAACgpQj4AAAAAKClCPgAAAAAoKUI+AAAAACgpQj4AAAAAKClCPgAAAAAoKUI+AAAAACgpQj4AAAAAKClCPgAAAAAoKUI+AAAAACgpQj4AAAAAKClCPgAAAAAoKUI+AAAAACgpQj4AAAAAKClCPgAAAAAoKWmmdIJGAueP+bY2nUTPrvLKKYEAAAAAIYPNXwAAAAA0FIEfAAAAADQUgR8AAAAANBSBHwAAAAA0FIjHvCZ2Xgzu83MLkjP5zCzS83swfR/9mzbfczsITN7wMzWGem0AQAAAECbjUYN3x6S7sue7y3pMndfTNJl6bnMbGlJW0t6l6R1JR1lZuNHIX0AAAAA0EojGvCZ2fyS1pP0i2zxRpImpscTJW2cLT/V3V9190clPSRppZFMHwAAAAC02UjX8B0q6WuS3siWze3uz0hS+j9XWj6fpCez7Z5KywAAAAAAk2HEAj4zW1/Sc+5+S9OXVCzziv3uYmY3m9nNzz///JDSCAAAAABtNpI1fKtK2tDMHpN0qqS1zOxXkp41s3klKf1/Lm3/lKQFstfPL+np8k7d/Vh3X9HdV5wwYcIIJh8AAAAApm4jFvC5+z7uPr+7L6wYjOVyd99O0vmSdkib7SDpvPT4fElbm9n0ZraIpMUk3ThS6QMAAACAtptmCrznwZJON7OdJT0haQtJcvd7zOx0SfdKek3Sbu7++hRIHwAAAAC0wqgEfO5+paQr0+O/SVq7ZrsDJR04GmkCAAAAgLYbjXn4AAAAAABTAAEfAAAAALQUAR8AAAAAtBQBHwAAAAC0FAEfAAAAALQUAR8AAAAAtBQBHwAAAAC0FAEfAAAAALQUAR8AAAAAtBQBHwAAAAC0FAEfAAAAALQUAR8AAAAAtBQBHwAAAAC0FAEfAAAAALQUAR8AAAAAtBQBHwAAAAC0FAEfAAAAALQUAR8AAAAAtBQBHwAAAAC0FAEfAAAAALQUAR8AAAAAtBQBHwAAAAC0FAEfAAAAALQUAR8AAAAAtBQBHwAAAAC0FAEfAAAAALQUAR8AAAAAtBQBHwAAAAC0FAEfAAAAALQUAR8AAAAAtBQBHwAAAAC0FAEfAAAAALQUAR8AAAAAtBQBHwAAAAC0FAEfAAAAALQUAR8AAAAAtBQBHwAAAAC0FAEfAAAAALQUAR8AAAAAtBQBHwAAAAC0FAEfAAAAALQUAR8AAAAAtBQBHwAAAAC0FAEfAAAAALQUAR8AAAAAtBQBHwAAAAC0FAEfAAAAALQUAR8AAAAAtBQBHwAAAAC0FAEfAAAAALQUAR8AAAAAtBQBHwAAAAC0FAEfAAAAALRUo4DPzC5rsgwAAAAAMHZM02ulmc0g6S2S5jSz2SVZWjWLpLePcNoAAAAAAEPQM+CT9BlJeyqCu1vUCfhelHTkyCULAAAAADBUPQM+dz9M0mFmtru7Hz5KaQIAAAAADIN+NXySJHc/3MxWkbRw/hp3P2mE0gUAAAAAGKJGAZ+Z/VLSopJul/R6WuySCPgAAAAAYIxqFPBJWlHS0u7uI5kYAAAAAMDwaToP392S5hnJhAAAAAAAhlfTGr45Jd1rZjdKerVY6O4bjkiqAAAAAABD1jTg238kEwEAAAAAGH5NR+m8aqQTAgAAAAAYXk1H6XxJMSqnJE0naVpJL7v7LCOVMAAAAADA0DSt4Xtr/tzMNpa00kgkCAAAAAAwPJqO0tnF3c+VtNbwJgUAAAAAMJyaNuncNHs6TjEvH3PyAQAAAMAY1nSUzg2yx69JekzSRsOeGgAAAADAsGnah2/HkU4IAAAAAGB4NerDZ2bzm9k5ZvacmT1rZmeZ2fwjnTgAAAAAwORrOmjLCZLOl/R2SfNJ+k1aBgAAAAAYo5oGfBPc/QR3fy39nShpwgimCwAAAAAwRE0Dvr+a2XZmNj79bSfpbyOZMAAAAADA0DQN+HaStKWkv0h6RtLmkhjIBQAAAADGsKbTMnxH0g7u/oIkmdkckn6oCAQBAAAAAGNQ0xq+ZYpgT5Lc/e+S3jsySQIAAAAADIemAd84M5u9eJJq+HrWDprZDGZ2o5ndYWb3mNm3i9ea2aVm9mD6n+93HzN7yMweMLN1JucDAQAAAABC0yadP5J0nZmdKckV/fkO7POaVyWt5e7/MrNpJV1rZhdK2lTSZe5+sJntLWlvSXuZ2dKStpb0LsX0D783s8Xd/fXBfywAAAAAQKMaPnc/SdJmkp6V9LykTd39l31e4+7+r/R02vTnkjaSNDEtnyhp4/R4I0mnuvur7v6opIckrdT8owAAAAAAck1r+OTu90q6dzA7N7Pxkm6R9E5JR7r7DWY2t7s/k/b5jJnNlTafT9L12cufSsvK+9xF0i6StOCCCw4mOQAAAADwptK0D99kcffX3X05SfNLWsnM3t1jc6vaRcU+j3X3Fd19xQkTmPsdAAAAAOqMaMBXcPd/SLpS0rqSnjWzeSUp/X8ubfaUpAWyl80v6enRSB8AAAAAtNGIBXxmNsHMZkuPZ5T0YUn3Szpf0g5psx0knZceny9pazOb3swWkbSYpBtHKn0AAAAA0HaN+/BNhnklTUz9+MZJOt3dLzCzP0o63cx2lvSEpC0kyd3vMbPTFf0EX5O0GyN0AgAAAMDkG7GAz93vVMXk7O7+N0lr17zmQPWf7gEAAAAA0MCo9OEDAAAAAIw+Aj4AAAAAaCkCPgAAAABoKQI+AAAAAGgpAj4AAAAAaCkCPgAAAABoKQI+AAAAAGgpAj4AAAAAaCkCPgAAAABoKQI+AAAAAGgpAj4AAAAAaCkCPgAAAABoKQI+AAAAAGgpAj4AAAAAaCkCPgAAAABoKQI+AAAAAGgpAj4AAAAAaCkCPgAAAABoKQI+AAAAAGgpAj4AAAAAaCkCPgAAAABoKQI+AAAAAGgpAj4AAAAAaCkCPgAAAABoKQI+AAAAAGgpAj4AAAAAaCkCPgAAAABoKQI+AAAAAGgpAj4AAAAAaCkCPgAAAABoKQI+AAAAAGgpAj4AAAAAaCkCPgAAAABoKQI+AAAAAGgpAj4AAAAAaKlppnQCAHSccuI6lcu3+eTFo5wSAAAAtAE1fAAAAADQUgR8AAAAANBSBHwAAAAA0FIEfAAAAADQUgR8AAAAANBSBHwAAAAA0FIEfAAAAADQUgR8AAAAANBSBHwAAAAA0FIEfAAAAADQUgR8AAAAANBSBHwAAAAA0FIEfAAAAADQUgR8AAAAANBSBHwAAAAA0FIEfAAAAADQUgR8AAAAANBSBHwAAAAA0FIEfAAAAADQUgR8AAAAANBSBHwAAAAA0FIEfAAAAADQUgR8AAAAANBSBHwAAAAA0FIEfAAAAADQUgR8AAAAANBSBHwAAAAA0FIEfAAAAADQUgR8AAAAANBSBHwAAAAA0FIEfAAAAADQUgR8AAAAANBSBHwAAAAA0FIEfAAAAADQUtNM6QQAAFBlvbOPrl332013HcWUAAAw9aKGDwAAAABaioAPAAAAAFqKgA8AAAAAWoqADwAAAABaioAPAAAAAFpqxAI+M1vAzK4ws/vM7B4z2yMtn8PMLjWzB9P/2bPX7GNmD5nZA2a2zkilDQAAAADeDEayhu81SV9296UkrSxpNzNbWtLeki5z98UkXZaeK63bWtK7JK0r6SgzGz+C6QMAAACAVhuxgM/dn3H3W9PjlyTdJ2k+SRtJmpg2myhp4/R4I0mnuvur7v6opIckrTRS6QMAAACAthuVPnxmtrCk90q6QdLc7v6MFEGhpLnSZvNJejJ72VNpGQAAAABgMox4wGdmM0s6S9Ke7v5ir00rlnnF/nYxs5vN7Obnn39+uJIJAAAAAK0zogGfmU2rCPZOdvez0+JnzWzetH5eSc+l5U9JWiB7+fySni7v092PdfcV3X3FCRMmjFziAQAAAGAqN5KjdJqk4yTd5+4/zladL2mH9HgHSedly7c2s+nNbBFJi0m6caTSBwAAAABtN80I7ntVSZ+QdJeZ3Z6W7SvpYEmnm9nOkp6QtIUkufs9Zna6pHsVI3zu5u6vj2D6AAAAAKDVRizgc/drVd0vT5LWrnnNgZIOHKk0AQAAAMCbyaiM0gkAAAAAGH0EfAAAAADQUgR8AAAAANBSIzloC8aohw/fqHbdorufV7sOAAAAwNSFGj4AAAAAaCkCPgAAAABoKQI+AAAAAGgpAj4AAAAAaCkCPgAAAABoKQI+AAAAAGgppmUAMGZ957R1atd9c6uLRzElAAAAUydq+AAAAACgpQj4AAAAAKClCPgAAAAAoKUI+AAAAACgpQj4AAAAAKClCPgAAAAAoKUI+AAAAACgpQj4AAAAAKClCPgAAAAAoKUI+AAAAACgpQj4AAAAAKClCPgAAAAAoKWmmdIJANrgnBPWrV23yY4XjWJKAAAAgA5q+AAAAACgpQj4AAAAAKClaNKJMe2an69fu+6Dn75gFFMCAAAATH2o4QMAAACAliLgAwAAAICWIuADAAAAgJYi4AMAAACAliLgAwAAAICWIuADAAAAgJYi4AMAAACAliLgAwAAAICWIuADAAAAgJYi4AMAAACAliLgAwAAAICWIuADAAAAgJYi4AMAAACAliLgAwAAAICWIuADAAAAgJYi4AMAAACAliLgAwAAAICWIuADAAAAgJYi4AMAAACAliLgAwAAAICWIuADAAAAgJYi4AMAAACAliLgAwAAAICWIuADAAAAgJYi4AMAAACAliLgAwAAAICWIuADAAAAgJYi4AMAAACAliLgAwAAAICWIuADAAAAgJYi4AMAAACAliLgAwAAAICWIuADAAAAgJYi4AMAAACAliLgAwAAAICWIuADAAAAgJYi4AMAAACAliLgAwAAAICWmmZKJwAAgLFs/TN/Wbvugs0/MYopAQBg8KjhAwAAAICWIuADAAAAgJYi4AMAAACAliLgAwAAAICWIuADAAAAgJYi4AMAAACAliLgAwAAAICWIuADAAAAgJYi4AMAAACAliLgAwAAAICWGrGAz8yON7PnzOzubNkcZnapmT2Y/s+erdvHzB4yswfMbJ2RShcAAAAAvFlMM4L7PlHSEZJOypbtLekydz/YzPZOz/cys6UlbS3pXZLeLun3Zra4u78+gukDAACDtNGZF9euO29zymsBYKwZsRo+d79a0t9LizeSNDE9nihp42z5qe7+qrs/KukhSSuNVNoAAAAA4M1gJGv4qszt7s9Ikrs/Y2ZzpeXzSbo+2+6ptAxojTNOWLd23RY7XjSKKQEAAMCbxVgZtMUqlnnlhma7mNnNZnbz888/P8LJAgAAAICp12gHfM+a2bySlP4/l5Y/JWmBbLv5JT1dtQN3P9bdV3T3FSdMmDCiiQUAAACAqdloB3znS9ohPd5B0nnZ8q3NbHozW0TSYpJuHOW0AQAAAECrjFgfPjM7RdIakuY0s6ck7SfpYEmnm9nOkp6QtIUkufs9Zna6pHslvSZpN0boBAAAAIChGbGAz923qVm1ds32B0o6cKTSAwAAAABvNmNl0BYAAAAAwDAj4AMAAACAliLgAwAAAICWIuADAAAAgJYi4AMAAACAliLgAwAAAICWIuADAAAAgJYi4AMAAACAliLgAwAAAICWIuADAAAAgJYi4AMAAACAliLgAwAAAICWIuADAAAAgJYi4AMAAACAliLgAwAAAICWmmZKJwBj031HblS5fKndzhvllAAAAACYXNTwAQAAAEBLUcMHAC3ysXO/Ubvudxt/dxRTAgAAxgJq+AAAAACgpQj4AAAAAKClaNIJYICjf7VO7bpdt7t4FFMCAACAoaCGDwAAAABaioAPAAAAAFqKJp0AWu0rZ65bu+6Hm180iikBAAAYfdTwAQAAAEBLEfABAAAAQEsR8AEAAABAS9GHDwDQWuuddVztut9utvMopgQAgCmDgG8MeeaovWvXzfu5g0cxJQBQb72zf1i77rebfmUUUwIAAPqhSScAAAAAtBQBHwAAAAC0FE06pzJ/PnK32nXz7XbkKKYEAAAAwFhHwIfWu/QXH6td95FP/W4UUwIAAACMLpp0AgAAAEBLEfABAAAAQEsR8AEAAABASxHwAQAAAEBLEfABAAAAQEsR8AEAAABASzEtAwDgTW39s06sXH7BZp8c1XQAADASqOEDAAAAgJaihg/Am9rnzl63dt1Rm140iikBAAAYfgR8mGKuP3b92nUr73LBKKYEAAAAaCeadAIAAABASxHwAQAAAEBLEfABAAAAQEvRhw/AoB1+8jq163bf9uJRTAkAAAB6oYYPAAAAAFqKGj6ggd8c/9HadRvsdOEopgQAAABojho+AAAAAGgpAj4AAAAAaCmadALAMPjo+etXLr9wwwtGOSUAAAAdBHwAplrfOGPd2nXf3eKiYXuf7c6tf59fbTx87wMAADDcCPiGybNH/7B23dy7fmUUUyI9cfjWlcsX3P3UUU0HAAAAgCmLgG8U/eXo79Sum2fXb45iSgAAAAC8GTBoCwAAAAC01Juihu/5o0+oXTdh1x1HMSUAAAAAMHqo4QMAAACAlnpT1PABADCS1j/z5Np1F2y+7SimBACAbgR8AICp1npnHVu5/Leb7TLKKQEAYGyiSScAAAAAtBQBHwAAAAC0FAEfAAAAALQUAR8AAAAAtBSDtmCy3HH0hrXrlt31/FFMCQAAAIA61PABAAAAQEtRw4ep2hW/WK923Zqf+u0opgSD9f1T16ldt9fWF49iSjAS1jv70Np1v910z1FLB7pteOZvatedv/kGo5gSAMBoIeADAGAqsMGZZ9Wu+83mmw3b+2x05u9q1523+ceG7X362fSsa2vXnb3ZaqOWDgCY2hHwAcBU4mPnfrV23e82PmT43uecg+vfZ5O9h+193kzWP/PU2nUXbL71KKYEAPBmQ8CHN70Lj6svsf7ozvUl3QCAqd8WZ91Zu+6MzZYZxZQAwMgg4AMAAAAwap499NbadXPvufwopuTNgYAPAICW2ODMc2vX/WbzjUctHQCAsYNpGQAAAACgpajhA95kfn5S/XQIn96e6RBGykfP26F23YUbTRzFlAAAgDcTAj4AAABghNx39LO165bade5RTAnerAj4AAAAWuAn5/yldt0XN5lnFFMydJec+tfadf+39ZyjmJI3l7/88KHadfN85Z2jmBIMJwI+ACPix7+ubzr6pY/TdLTKR8/9fOXyCzc+YpRTgilh/TNPr113weZbjmJKhm7jMy+rXXfu5msP2/tsdtb1lcvP2mzlYXuPLc+6v3bd6ZstKUna6uxHarc5bdN36LPnPFm7/phNFpj8xI1R55xZH6xtsvnwBWtXnPx87bo1t50wbO8DTO3GXMBnZutKOkzSeEm/cPf6GYABAFOl9c6uD2J/u2l14Au02d7n/Ll23cGbzDeKKcFg3Xnsc7Xrltllrkb7eOjw+maf79y9WbPPZ77/TO26efeat9E+0E5jKuAzs/GSjpT0EUlPSbrJzM5393unbMowOW4+ZoPadSt+9jejmJL2OOnE+lqz7T9JrRn6+9g5B9Su+90m3xrFlODNbpOzrqxcfs5ma4xqOqYWB55Tn5n/+ibDl5mfeHZ9rdkOm1JrNiU9/pPqJrsLfXHqaq47XJ497LradXPvsUqjfTx3+OW16+bafa1Bp2msGlMBn6SVJD3k7o9IkpmdKmkjSbUB3/NH/6p2ZxN23W640wcAAKYSm591S+26MzdbYRRTMjb87Oz6WqTPbDq6g4dccHp1s8/1txy+Jp/X/LI+eP3gJyJ4vf7E+tq5lT/ZrHYO3f7yk7tq183zxfc02sezh95Yu27uPVcadJqmtOeOPL9y+Vy7bZjWn1372rl223TI7z/WAr75JOUN3Z+S9P4plJYuzx1T3/xors/S/AgAALw5nHpWdbC29WbtG0zlluPqA8IVdp76AsK/HPJ45fJ5vrpQ83386L7adfN8ealBp2mkPPvTq2vXzf2F1Rvt47nDL6ldN9fu/xfbHPG7+m0+/7FG79MoLUdV9/Oe63P9+3ibuw9bQobKzLaQtI67fyo9/4Skldx992ybXSTtkp4uIemB0m7mlFTfW7j/evYxdt+HfQz/PkbrfdjHlHkf9jH8+xit92EfU+Z92Mfw72O03od9DP8+Rut92MfQ32chd69vc+3uY+ZP0gckXZw930fSPoPcx81DWc8+xu77sA9+u7bsY2pKK/uYetPapn1MTWllH1NvWtnH1JvWNu1juN4n/xunseUmSYuZ2SJmNp2krSVVN3oFAAAAAPQ0pvrwuftrZvZ5SRcrpmU43t3vmcLJAgAAAICp0pgK+CTJ3X8nqb73Y3/HDnE9+xi778M+hn8fo/U+7GPKvA/7GP59jNb7sI8p8z7sY/j3MVrvwz6Gfx+j9T7sY2TeZ5IxNWgLAAAAAGD4jLU+fAAAAACAYULABwAAWsXMxpvZIVM6HQAwFrQu4DOzj5jZpYN8zRZNlk1JZvY+M5sne769mZ1nZj81szmmZNpGkplN32uZmY0zs/4zTvZ+j/Fm9sU+22xoZj9MfxsM5f1Gg5m91cxmrli+kpm9Lz1e2sy+ZGYDZgUdjmMqfa9vN7MFi78e285uZjbU9xxuZjZtg22Wq0u7mS1kZrNmz9c0s8PS9z7dcKZ1MMxsgYpl81RtOxrMbLX0nfzflErDUJjZw2b22dKyC4a4z1XN7MiadZXnNzrc/XVJK4yF64qZLWlme6X79WHp8diZnTppcr0bxL6WNbPPp79lG75mwP1+GNJhVde7tK7ROBZm9u7hTdXoMbNVp3QaRspIFOqY2QxTKv8/0oVUU20fPjNbS9Ixkt4u6VxJB0k6SZJJOtDdz862nVbSrpJWT4uuknSMu/8vrb/V3Zcv7b9rmZnNLWk+SS7paXd/tiJNEyTtJWlpSTMUy919rSzN17v7Kz0+V+U+JM0m6cPu/nczW13SqZJ2l7ScpKXcffNsH5+QdK67v5QtW9/dL8iezydpIWUD97j71aW0zChpQXcvT25frN9C0kXu/pKZfUPS8pK+6+63mtm4tM83Usb23ZIec/e/Z68/TtLh7n57tmx/d98/e97kt7na3VdXDTNbSNJi7v779Jmmyb+btM2V7r5Gzeu/J2klSSenRdso5j/Zp+49J1cKDvaX9MG06CpJB7j7P3u85iPufml6/B7FeTCH4lx4XtIO7n63me0n6aOK3/xSSe+XdKWkDyvmvzww2+eDkm6XdIKkC32QFwoz213SfpKelfRGWuzuvoyZfUvS6e5+f7rBXyRpWUmvSfq4u/++tK/VFL/fCen8mFnSFu7+g7R+C3c/I9v+IHfft2E63yfpSXf/S3q+vaTNJD2u+B3ul3SepFMkXVH1PZjZzZIWkXSrpD9Iuk5xnr9oZjdI2sTdnzaz5ST9XtL3JC0j6X/u/qmK/a0n6V3qvoYckNbVXmNS5mVnSZsorosu6emU/uOK613az2uSzpC0c3E9Ks4rM5tf0uGSVlP8dtdK2sPdn0rb9X2fdByvq+yaqTjG/pH2caO7r5Qef1rSbpLOkfR/kn7j7geXv5de0vX5fenpje7+XLZucUlf1cDr3VrZNj0/c9pmWXXOy2vc/Y5s3f2S7pD0iqTPuPt/zew2d39vWr+EpF0kLZlecp+kn5evrekY+bikLSU9Kulsdz88W197fg/iu9rD3Q/rtczM9lCc+y9J+oWk90ra290vKb2u1/f+NsU5tKriGLhWcS37W1q/sqR7imuxmb1V0tLufkOf9H9E0tfc/SPZsukkLZ6ePpDd238kaTHFsf5ysX2RP0j30loV98R3a+C5d1JaN73i2rGwugfEe1VxzzhVUnE8za+YdupUdz/YzDbtlQ5J31Xcf05194d7bWhmMyjOz/I1ZKdsm7rv6zn1ud5l+5hd8d3m73F1WreHpE9LKvJhm0g61t0PN7NnJO3r7idU7HPA/T4trz33Gq6/xd1X6PV+Zna4u+9e81mvlTSdpBMl/bq4jmXrl5S0kbqvd+e7+31p/Xbu/qv0eFV3/0P22s+7+xFV71uRjvGK6+iHK5Zvmd7/onS/X1/SvpJmLK5DaduVFde6pdJnGi/pZXefpeY931acs01ZKjx097+ke9YHFcfZPaXtmlx3+92PLpe0dt2xms7ZrynOW5d0r6Qfufud2TbjFfeebSStoziGNi/t52bFNfHX7v5CxftMUBzzC6v7PrNTxba1eZQGn+eX7v6Jfssq+SAm7RtLf5Juk7SGpOklbSzpRcVBULXtLyRNlLRW+jshLfuo4kB6VtJPs78TFTcvKQKq6xU36N+nv/vTsuVL73OJ4kJ7n6QPSTpe0vez9SdJ+pOkP0r6gaQNJM3eZB+S7si2OVLS/tnz20v7+Icis75UtuzW7PH3JT2mGA31N+nv/NI+NpD0gKRHs++hvM2d6f9qkq5RXPBuSL/Hs5KeyZZdrrjZbZC9/qmUzu3L6ZQ0j6QV0vfwXkUwuXz6ze8vpeObkr4iaQFFRmgOSXOkdZ9WzO/4cHq+mKTLKo6RAyUdobgwFe+1fPE5JY3Lth1ffPZs2WKSzlRcTB4p/tK6lxTHZ+VfaT9nSfq2pHekv/0Umb5e58IT2ePrJK2ZPV9D0nXp8V0p7W9J7z1LWj5jxecxSR9R3PgfVhSoLN7k86b1D0l6W01671GnsGkXSVekdC2ldN5l2+6nOD7/lJ6/XRFU5cfzraXXlJ+vnI6Bf0n6r6TXi+9dEaQVx8rqihv1ZpK+kz7f2yR9JqXxKUmHSnp/xWd6S/qu95V0geL4v0PSX7NtfijpB+nxuPJ3npYfo7hOPJk++12KIKrvNSb9Vkenzzt/+ls5LTut4vr5OUm3SFq0WJb+XyppR8VNaxpJn5R0afbanu8jaft0zBwt6Rvp75i0bPv8vdLjmyRNSI9nSp/5LsV5V/lX+ixbKgL0iem7e1TS5tn6OxQFfisprikrSFqhtI9+n3kPSXdLOiD93SVp94rr1tcU17uFsmUfUFwL91dcDzdWnONPp+9tcUnfSr/ptYqCvMdrzp1e5/fp2Xmef1935d+ZSudH+fcovrP0fx3FXLjLll/X4Hu/VHFtXiT9fUPS70vHoGXPx6n7vF5Lcb/8l6RfKTJsNyuO2U1L38HjisKxq1M6Vk/rTqj4Oz577W8q/s5P+3u94lp0heLcPkHSXySdma2/SHH8f03Sl7O/P0matuI7n07Sg6V0/lbSC4r7wFmS/q4ImpZVFBQ9rDi+9pT09ppj5AzF9ethSTsorhmHNfy+ml7vPpWOqxfStv+WdHm2/k5JM2XPZ1Inv/Boeu8zJc3a6zhseO71XJ+2OVLS+3od96o4L0rbLpZ+g4ck/VrSR9LyvRT5mL0lbZf+9i6Wlfddfh/FPajuetd17qbtz6/43k6UdFlK3+XpWLpf0sYVn+NmSe9UnH/jFde9A9O6gyXNmR6vqLivP5SOlw9VfB8D8gDp+HlUkcfcVXG8Hq/IT+48mOtuw2vzj9J38glJmxZ/ad1Gkh6UtJOikHXZ9PjBtG51xb3pScX59hdJb6n5/d+pyCc+pCi8WUfd16/rFHnrLRV5iOLvp6W/wxV59J9K+mnF+9R+nprjZ7yke3sdu5O2bbLRWPyr+NAP99j2jqplihqOHdLBvEP2t6lSIKY4aasueCuX9yvplvQ/v7leVfHat0v6gqQnJL3WZB+KC9o06fn9Shfo9Pzu0j5uUwQs9yhqQqTuC9sDkqbv8/3eImnW0uvKF57b0v/vKWpmive+TRGwLaIILJZI6xZS1IzlF7pZFDfZIxUnc7HPHRQ3kpcUF7Ar0t95+cGftn204q8Itm5X3Fjzz3FXxee9ouLv8uJzKwUF6fkcFd/FtZLWTtsupMjcfbu0zQGKTPZb0+feVVFSnW9ze0XabldcAKr+fqMonet5rFccA7f1e99s3ZqS/qy4SF2lyMD2/Lzp+5umZn95Os5S1IjUnde3K4LPruOwz2cpP+91gxtMQcrbFZmLPyoyUwdWfLaZ0vfyLcWN4b+l432duvMpX5b9n1nSJfl5WX6t0jVGUYJa9xv+qfS8CEZWVdywN8iWVR6D2eOe76O4vsxWsW52dQL3O9Lztym7JhS/XzqmFlIUjP1A0nvS38GSvlU+viXNlT2fUPpdb6lLb7/zrnTMVWZgK47ptRXX6OfS8wslrVGx/w+ldW8ozqt3ZuseqUlnr/N73vR/oZq/bRTXixfUfQ25QlkgVjr+DlPUUHd9xsn93tV9/a/6zru+UzUo1FXcq5bIni/e5Dev+X5XS7/J9coKJ9O6uxRBafF9z62ojS7W312zz/slLVSxfCGVziVFYdG82fN5VSrwU+Q9fqLIP1wu6dPl86f0G06r7mCs0felHte79F3MUPyGiprr08rrs+czKN13FddBUxQAPKLs3FB1YUS/c6/n+rTsXkVB38PKAin1CMRqfsvxikz8nxUFNPcrCm76BfS3ZcvL51F+vav8K21/evrtj1MniPibUqF0+q7/JWmems9wc8W5NqlQOFt2hVKQnI6R8nW6Mg+Qvtu3KK7tk9KhuN7fXtpHz+tuk23Uo1BHcY1auOL1CysKf69TBFZvTcsfbXAMjJO0YToGnkyfeY6qdKbtn1IUWG2vTozxfPG4YvvKzyNpH0V++DV1KgxeSr/99/ql293H3jx8gzBbqRmE5c89a9Ip6XUzW9RTUwgze4fi5D/aownTOu4+seZ9ZvKKJibufr2ZzVRaXDSZeiY1y3paUfpdJHA7RQ3SeyT9VVGjdE3DfRwv6Soz+6uiNO2atM93Sio393OPZpUfknSKmb1fcaEqPKK4Cbxa85mlCET/ab27P/zZzH6maBL4/dSkZZykN7zTRO4JT82W3P3xoqln8ZW4+4uSNjCz/RWZnlnTthPN7JeStnH3k9WDuy/SY/WrHs2rlNIzjaJav7yPNXvs43uSbjOzKxQ3qtUVJ19uRne/zMzM3R+XtL+ZXaMoFS6s4+7vz54fnZr8/SBb9m8zW83dr03pXVXxe39QUXL4r9L7mqLmovCImX1T0i/T8+0UAbAk/dfM3uLRhG9S85bU/O6NbB9Fc6ztFBfDZxW1DucranrPkPT3Pp/3EUlXmtlvlR1n7v5jSa+mZhbPKoLJr2Rv/ZbS5/uvu7uZeUpXcc7lv2H596z6fR8ys/Ee/XpOMLPr0qrxZjaNu7+muHntkr1smtI+nrZohvyCpC8pSrm/bmYfl7RK+m5eVdRY3aDIPO5jZqcranhmV2TQZGbzKm44Zf9O/18xs7crLub58d3rGvOCRTPrs9z9jfQ+4yRtkdKcs/SZ/mBmaytqJormhn9N16pT0vNtUjoK/d5ndlX8BopjrLigzKrIeJokN7N5PJr/zKy4Ljye9ruqu+d9UPY2sz8oCk8K4zxrSpjSml9nfmNmn1M0Gc2Pxb9n2/T7zKa4ZxRezz6LFAF+sd/LzGwdxQ1dihrUK1Xi7leZ2bGKDOTWkq4ws4sUpcd1F97a89vdn0n/H696YboGPiNpTkUpcuElRaYtd4uZXaI49vZJzS3fKG3T73u/wsy2VmRQJWlzRQ1W/lm+oKgJlqIw7JFsvWff27lm9ryXmqIm03rWNNbd/2SpL1qT5o1pu7UVtZEu6SBPTeRL/u3RReE1M5tF0nOKVhiF68zsPe5+V+l1e0q6zKKZ/JNp2YKKQqjPl7ZduPgdk2fVaXpZpP16Sdeb2XmKwO8IST/PNimuEf9I19m/KDK4hdrvq/Q+lde7tPo/7v4fM5OZTe/RPH+J7OUnSLrBzM5JzzdWBCjFvl3Sd9MxdpKZnasIAKv0O/f6rZeiNVeV+8zszrT9oulxsU9392UkycyWURQUrqeocdog5bHerqgwKP7n5lXWnSFbPuB+VXfO1vitus8jSdqwuBan3+VPRR6swisWTXpvN7MfKK4JxX112ux+OKO735T2+Scb2L+yLs/zv5THeMXMHi7S4e4vVOQn+113+27j7jvWfE4pjvXHygvd/TEze0nRBHYrRYxwnqrvW5Nkx8HHFIXVJyvu85dLusDMPuYxl3huKUWN+7qSvurufzaz/epijj6f53tm9j2fzO5EU3PAd5WiVLrquavTdlyK/htXmNkjihN5IcWPdriZ7SDp/VbRhj4FjRemTGvRzEqKpoPbK5pw5L6bMs9fVlTbziLpi9n6QxUlTMco2sc/VvG5Kvfh7ueb2WWKi8gl6YIpxQ223O68uPH/NWU8vq+44RVeUZzsl6k7A/SFbJu7U0Z2vJktpqiRvE7dtlQcxD9093+kTOxXFcHfuHQBmnRjtWgnnQ9UcX723vtbtJH+UrbsDTP7jDp95yqZ2VvS6xZ0911Sepfw6LN4lZntK2lGi74fn1OUcpf3Mbei2eLb3f2jZra0pA+4+3HufoqZXanoq2KS9qq4mP4nZXofNLPPK0p/5ipt87qZbavI0LniwvV6aZvPKm6As6b3+ruiCcPBkl5x96sq0p73A9pJUeJUHP9Xp9dLUSv8qhTfbfaaadXJnBb+qMhUbuxZe3pJN5vZMZI27PN5n0h/06n7N5ei1PhMRY3AT9z90fQ5PqYo7cydblGoMJtFX6+dFM2xf2JmLyq+oxnTY6XnM5T20esGd4r6FKSkTOMGit9rVcV5v4+iqZQUk5/erzivr3b3PxVvbGZ7Km4o80pazTv96OZRJ/OUu8DMZpN0iKIk3NPnLfS6xmytONePMrMiwJtNUVK7del9Jg3U4+7PWPQvXiUt2kmRifxJev/rFNfLQr/3WV3SrSkzl2dwP6K48cndF6747FJkkDbJns9k3QUgq6jz2xUuMrOL1ckQbKVorl4oju2vZstc3Zn1qs+cBwU9M7CS9jSz14ubfSrcKgLxrv7CJS+7+zmSzrEozNhY8XvObWZHSzrHu/vNVZ3fO0pSysDUZlg8+ug8rqih72dnRQHGI+7+isUgTuWMSNX3fmGWDlNcl4vgdLyiwKooFPqsonbiG2n7y9Rd4NK0UPeWFJgU77OtojBBadn9iuZXB6R192U7XE9xHv5T0tc961tV4eZ0bv487f9fkm7M1q8m6ZNm9qjivjopaLDoR7qSIoNpilL/m1IBVO7K7Dt1pYKALL3vU1yHNlM0mTtWUQCXO9aif903FPfYmZUVSKTPkX9f26nzfTW53knSU+m7OFfSpek68HSx0t1/bGZXpdebpB3dvbi2W7bdjWa2ouI4uF5RK1TW79zrt744H6v6gq+rgYFaIR9krAiq93X3olCuCIp/ov4B/ZI9Ast3pGMmP3cte+7uvmj2nhOtNL6CmR1d2uei2ftNClyTTyjyjZ9XXGsWULRqk6KVy+/M7GDF+X2o4lqztqK1Ta4uz/OSmU2b7nXrTfpAcVyV9bvu9t3GzE5QxXUvFer8z8wWdPcn8nUW4zr8WdHEc03FsX6IpFksBgH8nbv/q/SaWxStnI5TNNUt8s43WBTM7yFpXzP7rzqFLp6uu3ua2QqSfpXiibxgrEufzyN338d69J/tZaodtGWwUunEEooT4H53fzVdALZVBC7nl17ixRdsZh9Vp0NucbE+vxzJm9kEd3++TzrepcgQrab4wR7wJp0tB8FKg1ikZVu6++npcTlzLykuJNn2b1HcCItR8y5WDMjyn9J+l1Wps3S6KRXNX96Z1j2gTqb3V4P4LN9UZMRPU3en+3zwl9MUN6zt3f3d6WL4R3dfLl2Qdk6fwxQdnvPS0GIfFypuHF9392UtagJvc/f3mNnyFUn7p6KfzWvp9e9TZCRmU2RqZ5F0SCqNLd5jYUUTqWIQgz9I2rMq8LcoQZZHDajMbAF3f7K8XVr3QXcvApWq337Asn7y46VqPxWfd1ZF/7TrS695a3wML9dMDiYtH1H37zfYUXgXUpSUT6e4wc0q6Ujv1PivrE5Bystp2eKKDMFXFDXYVysC9QsqzoHxihvHKulvCUVQ+UfFcXj5ZHzs4po1g/cYsKfHa9+muL7/tce+N9PADuYHWGlQgbT9gGW93ifdkNZR9zXzYq/o7N7nc6ygaN0wa1r0D0k7ufutpe02UydzeXUKooZVug6slr3Hbdm6RxSZvcvd/dtpWTEIznOKY2fALiVt6e5zV7zXHIoa0608G1wmWz9z3TllZgcoanV+md5jW0WTpWKQo00VAftcaX2RKZwl28eqiiZKL1uUri+v6Af2eOm9Ni19J+ek5SZpgXJGazBSxqdOfn+eXjHoz6R0SDoq3eNvc/f3mtmdKfCaVnEcrpVe+4bi2LxD1ZmsDbPPM39xDU7X8lm8e+CHhWoSWtRW9x34LW23qTr31Kvd/RwzO0gRUL+gOJZOLRXENZZ9X5POF8X39V8z+7X6XO8q9vchxfl5kbv/N1s+XtHsNb++PGFmx3v1QBabK/IYS1asW0Hd5/dtpfW152Zav5+iT9oS7r64Rc3cGYrr/jGSfpzdy+dW1IAv4e7vS5/jJHfftsd3ME49Avq6YyNTPpfHKfKlX1E0Nd0se68NFP3Bp3P3RSwGejpEUQNbKT9vrc+gTWa2hqK7yeKK3+5JRWB/gncP/FWV5ykKVJ8uvs9s+9Uk/czd35Wej5c00d23q/9a+kvX/sIMigLDp939C2a2cUrTQYo8oisK7vdWFNyfm+1nWkVN8NaS/s/d5yy9zzvcPW+BMDlpNUWlw8qK4+7j7r5b08+T1n9KEVzOrwjCV1bkMwbcJwa8/9Qc8Fk0V/iqovbKFe20f+ilJhVWPQLWPxXtlZ8zs53d/biKbQabngcVzWtOU7S7f6G0fhbFRetDigv6nIrR/HbItvlpTVpvdvfzGqajyciWlaN0pXXjVTESVMX77KGKkbgk/Uxxkm2v+D7GKTIXR7j798zsve5+m1WPFvUvd581e4+iOWLO3f0d2TY3u/uK1j0q3h0pcOs7YmladlO6uOf7uD0FjdcrMjxFidm70+O3KUqpL5N0sLvnNQiTpS4jrqil63ljSsv6/vYN0zGk/aRz85eKtu1SNGHe3tMoXYM4d7/v7nuVlykyrDmX9A+vuKD1usFZ/+knNlCcy/nxs4u7H1v3gvS7bK4ILhdVdQ3PgEx2eu3DioKCY7JlFyjOo161N8XNYBbFAChdI/mZ2TKlzOlFiuvKLcpqmd39R0P57S0bMTY9nyN9zkEFehX7nUVxv5qc4Lc8SvOViozH/8zscPVuxvMNj9FWK48TTwVPZnarIsP3U0WJ+XaKVhzLW00BW7aPyqY9NZ9lFUWN78zuvqBFgdtn3P1z2TY3eHfT8a5lZvaQoknafaphUTuwrGKgg18qSrU3dfcPZdssIumZIiCwKGib21MBltWPjPg1d/9B3Xfv3S1NekoZ7TvdvXLYfEujwZrZ1YqM1l8UA0O9I63/UNXrsrRMalFR93lK71dVizSr4to9qyIQMEVm7R+SPuelwoua/e4n6RTPWg9k68qjPv5S0ueLcyUFG8crjs353f3ItPxGRSsLV/QlPzMdq7XXOzObpeH5sLs6ozQXTSzdu2uaZNGE2z0VtPX4/AOCR8X1vm9a0utvVwz+dmt2f79TkRc7WFFQt4eiu82XFPmXo73TZP0iRbPJqmb4xXs0CugrXvcHT83W0/H8CcW98XZF8+J7S9vfohjQ6Mrss/zJ3RdPj6f3Tu2TzGxl7y54rrq+T8r39EjnZu5+Vva8b+Gy9R91+GLFtWjA9zq514n0Hf7eO4U6yypaxLxLcRzerRil846a1y+pOB/Kzb5rC0mzbTZUdp+pyGf2/D4afp67FEHr9Sl/uqRi/ISteu1HmoqbdJrZRopSju8pMr2m6Jd0tpl9pRQc7axoxnJ52m4NRfOBZc1sH0WflMomnRZV1ad6NI9cVFEL9B7F4ASfyjOo7r6Yma2kKCH4upndm15b1Ghdm/0d4dUldDMo+tIUJ81misFXdjazNd19zx7fyUcVTbXmKwWOsyg6ehbbraEYWe2x9H0sYGY7eKoSdvfXzewVM5u1TwZrZ8WANkWtyPcVtRqLKfpiLeSdIbdnkfRDi2ZK6yr6hhyRvqszFKVv26fXTuK9++cV/psyG57ea1F1mqoeLunLZrZNlsE5QNE5PveyRW1FsY+V1ekb+ZhidKkiWFlacUH+juKEXc7MVjAzqwk4BnPhOk+djHjex3IFxY3pNotAO78xbd/0t+9nEMdQv6Huj5X0JXe/Im2/hqJJzCqDPHc/ohgFLfdRxQWzaDZWeGu6sX/Ku2tNd1DUrOY+mZYVpX4DOheoVLCQ+Wz6fEqfbRl1avdWURRe/FFx7P3B3W+u2Eed/0la06Lf7WfSjXA+DWy2NYBFU5RDJT2XgpxPeuqDoRjFLb/Jz+/u65Ze/wEz+7KkCWb2pWzVLOruA9zLcSnT+wNFpuSfsWubRXH93durm7LXfaaum6ylPiAeNZHXuvtqNrApYzmYPlrRbPmo9PwTadmnFAP69PJrSeurc5x0vYc6zULNoyDmc2b2ScU1fvaU1sYBXQM/UWfkTHm0qFi9tE2/puPP9gr2ktfc3dO5epi7H1cRuJ6hTjNgpfc4Q51pGq43s/dlx2CheO++54X1KRjyaPZ/h1U020qK5o3fVEXzxiKgs2hu9s70Hg97da1W3ecp0jqpFkmRT5hWMVjDTIpz+YbS9iun7ZbtdywrCs62SBnKAcPuK4KZwrWKZmZfUlw7vqrI8O6t7qbd0ymuuzOndJxZc6zm17vy+WCl/8X5sIeiILLcH6v47J9L6ZkpntpLitGGj6rYtjJ4VHQZKKelkKdFqukL7lEQ9Zl0T/290si5FXmzxyX9wczOV3dLox+nTPyAgN7M/qFmAf2C6Xq9k6KQ8FpJG3n99BtV4ysskD3+o7qv9UdJWt7MtlEEG4ukz1F4qwb2m6vyE0W/tcI+Gnhf2sfM7lAcZ0Vfu9MU18c1K/b5mGq+Vw3iOlGymFJzXIsxC+5Q5C27pLzOF9WZ2u1wxXf1fnX3cS7U5c2K/R2suPYVXZD2SPfC49X8++j5eZJ+/WdrTbUBnyLT/pFS5uEOizkszkt/hTcUUxQ8K00qiTla8cPspRhkocwVNVe7emeOlJ8q+hydkzKwxyhq7Dovcr9R0o0WTTB+rAisfpXWFR2AZ+pRovVOSWt5pxbnaEXb+Y8omkn28rTi5NhQWZt8RQ3DF7PnP1JUWRftvxdX9BnISy//I+kui0ns8xMxD05M1Z2lP6Yo5fTsdS+a2a6Kmp6PZsvrBtNQSltt6Xy22X6KfgYLmNnJit/kk2ndo4rA9EyLOf7OUHXm/kuKDMGiFoNCTFA0qZKkJT2bP8bd77WopXwku+jeJuk8MztDA+d7GsyFa0BGPFN7YzKzpxW/eb/fvp+mx9AZiuP/5xrYD1GKwY6uKJ64+5XWGXCl77mbjpXPKfo33Jlt91ZFEFXZDCQV3Bwjad0eN7hZlG5wDQsUBrxN6fmJiua5F0r6pjfogG/R/2U3z+Y+TF5x963M7GuSrklBnDcMGvZVTDfwjEXB0y/NbN90DJbTXDXAxHSKzN80iu+58KKixrJIe7n5+6RVilrv0xSB57beadI0XnE+napogtJU7U3W3VdL/99a8brc+9x92ez55SlTMiAYs4FNkCdanOQfqgkoCpNqZN39RItS2N3SPiv7ZHQ29537pL/8gidLmb3y+fdxRWHGYeo0Hf94tv5mi2bw56q7D3fe7/0li8LQ7SStnn6/8sAe03hWMu/RJDDvr7umpM+a2WOKa2K5ludOLzW9yw2iYGheSfdY1Fjl194N3b3o/3qVugOA4j2mUTT32kmRqR+nyKwXzfvz+8yaimvw4zWfZxOlWqT0/k+n42nGcrCX1k8a+K3fsWxmJyoy9TdK+mlKwwcUBSjnlvb7MzO7R9H376+S3usxINK3vLtbwLUetWB/t4ED0HW9fbbv9dP/ftfNJzVwMLnis3xDUVCwhqcmchYD6R1mZnO4+3dLL+kZPDa8hlf1Bf95ug5/X5HJX1eRd7nQogVI3hT/6fQ3Tt3XRimu/z0D+j5pc0U+5TXFdfMJRSHApNeVzs2q8RXy/GT5Wl88v07NB22qYlKjQuH7FX3hN3D3h9Jr6vIgVd+rS5K7/yb973nvqygk+Ys6hcT/THnxb3v3uAVSjCOwmyJAXldx3v5acd+qKvDplTeT4jtZzju1whMV+cKvqfn3kX+eomAj/zxSn/6zvUzNAV+v0XfKN6aFvbt6/TnFnGKbmtn/ee9RcfLvaC5PfRRSBrbrxLcoxd5EEc0vqhgVbqVs/QcUTWNmVpTqDGiOoyiRm0mdi+VMioFEXjezXqNqKpVk3GFmJ3up/XRJk1G6qkaCKjtB1Z2lP5cHe9n7vG4x0lrRvKDXYBqFXqXzxX4vtWhStbLiJNnDO32K3HuPWFq4R9G8o+jn+YA6HWsfSIF30Q9nK0nFqFVFhmAORRCRt6N2RQ1gMUjMNd6/DXjlSG/9bkzZb/+rPr99T4M4hl5z96N7rO81WmiTc/fXigDqe4qS4MJL3j26YnkfZ6cMhdTgBmdmC6qHmkz+Bum1RVOqNb2mJjwdbzurU4r4a0XN8Pbp8YCXpPf9gUXTnYslzWFmv1HvJp0bShrvnZEabzSzNRWDwMxf8dpeA0yc2Cdo/aB6jxg7p7ufVkrf65JONbPv9NhvlZ43WevTpC+pG6U530/eBNnM7HmlJsju7ukaV9ucz91/lvYzl6KVxvOKYcqlga0JpCix3VPNa04LT1o06/R07fyCskFIUloeU/Q5rzOLYuCu/8uWFQWcha0UQeLOKVhYUNFPKPe8mW3o7udLkwK0vC9n3ciIhR9bDPR1hqIlzD2l9U0Ldb9d9wbWvxnWIYqM5iJeao2S/vYYxOepG1F4MAO/yTr90VwRlN2mqDl4j0eN5gyK7/mdXjESo0U3hm+m/S+jGIRjR6Ua5+w7yEcIndDjc5Wvd7IY0fBUSed5jMhY9ojqR2n+hKRl80y1R+Hploq+lOWArzZ4LFinL6kr7rPn5uvd/YcWfcFfVNzjv5XyDY8o8ha7pfvdJRY1dkeZ2ePuvk16fe0xpgYjuVt1tyIprpkzKvJarggOywFi+dzcXTG+wquKgvqL1Tmuiu3Lry/68T1uZld7afA3i9ZZ5ZY0Az5S+t+vUHgNNR91+F6vaBaa/je55/Ur8HtEkRf/g5l93NMAccVbufuJ6fEDZvYVRQFKVQG2VD8Kb242xUB7Uqff+WZq/n30LcB0903Sw/0tRo6fVRXXkSpTbR8+ixLaDcoZMov26r/JSt1kZkcpbrB5M8mnFE0dLkjrrldE4Vd71mbazA5UBGEHKH60V9QZtWizosQrbfuoIlN3urv/sSLNNyhKys/3Ttvru/PMipntrBhd60pp0hQABylO7P29Rz8xMzvd3be0KF2uCriKGsbj0/oiM76torS2V+Bb954DOktbDLF8trufVNp2O8W8gBul5wspgu9p1RlM46iiFCRtc4d3l87XLZtPA5sXXm1mv3X39dI24xRB05fdfVzp9bX9liyai34u+5zXKm4S/1FM0tloQBKLfiTzKWqUr1bcmMqB3b2KWt6ujLiikOAoSYd6p/Z3ubTscUW/wl61CP1KGYv3b3oM7a/47c5RxVD3Fs2ovq3Od3aVopTthSbnrjXsK1KR/pkVmaTlKva9mLv/Pv2e07j7S9nnLDcHmqDodzqdovnofKpoSuUxIMSkY8fMLnP3tbP3fUkRbBaliGsrChe+WJNZ2yArICgC0k+m76+WxxD/10n6hGdNgSwKpc5VDJY0fbZ8oZr9PG5R4/8VDcwkF30ILlQM0HNF+fXpGH9acdObqO4M7g6KYHDLXp+ltL9jJR3e6yZrUau/T01wLosh909Q3PxNcZ3YybMS/PTdfd27myAf5O6rpOdHSjrR65vzbaBo0fF2xXmxoKT7yoFoCjb3VVzXfyLpOO/RL6jifeZU1Nx9OH2WSxQFXH/LtllcUSg2t8cgVsso+h+VM9JDYtF0/mR1+i09pQiS8+v3gD5teabLzOZRnF9bKQLR04p0mtm97r50zXt3rSud329RFH68ZD36qqbXPago/PXS/scrBndbLFu2sqR7ssDwrZKWLjL7KcO4mKI1zvcUtUi/dvfDrfnAb99S1IQXGfyNFfmWTb27D35tn9p0/93F05QZFrX9xyquO1d6adAyi5Gw13D3bdLn7nm9S6/5kOI3W09R63iasgFeLJq3DuDu3zazB9y9sgmamd3vpUFbLEYUXUIRFJWDxyJ/9051jxb7sJcGw6h5v/m9ZvAbM/t08V1ZjCT6dQ3MYyxjUcu1qKoD+kfd/fPWewAiTU7eq5TWYmAoU3z+onDaVBoYqiavUwxqVHnfT/tZvHQPKUbirEtTMerwNoqC8IkqjTrcJ9/1oV6f2TvNsbvuufmybF/bKc7Jrxf5UjP7j6KWvLj3n6wo5CoKXcsDg1XmzbI80TaKbjdXqJN339fdT2n6fWTv1a8vYM/rap2pOeDbWM1H3zFFkFeM8nStYg6poiRuekXNyQfTNksqJlfdJK3/pKJZ4aKKSWCfVGSivu9Zyb5Z9OGympEJLXWct4rBRUrbzasoKTdFB/NG1bVmNq9Hc67azFz2eetGNeub4e+XGVeUWJ2tGF0z/21mVEzi++cmnyel9VZFkJiXzp9Zuvl9X3GRu0fZvDeeSoD67H8exc3tV8pOdkXm45jyzafHfmZQs/meplN8F2tI+oziRJ0jW1/520l6vdeNSd1DZk9apRgcYF93/1jF+qp9fVDxHZbfayFFR/SiSULVxcW9os9bykTM5J0RRzdWn3PXzC5w9/WtM1x1OSA7QgPNrih1PCLP1KTvZxdJc7j7ohbNYI4p3yTStgsrSjo/rGjCvYI6Taner86w9pOaUpXO50mP0/N/u/uM2fNnFcNp19bWW03hRba+csAlixYDL+cZ7rR8WsVN/+TS8sqbhkVAfowGZpLz0txaKX07qyKDqwhwerZUKO2r5002bXO54vgZ0KQv22bAKM2l9+lZsJTSsYSiz8mA5nzpO1tL0bn+vRa1q9u4+y5p/VKKDON7FbVKQ6qJ78ViOPyvKpq+DyhYbBIQWoMBtbJtZ1bkJV4qLd9PFSMjeve8isW271E0fdrK3adLyxoV6vY6v61UoFrxvpMGu+i3zsxuk7R8lm8Yp6jp2MfdL07LukYUljSbD2KEZDO7T9EEMx8I51bF9aA4r02RF5l0nntpMJT02kldR9I5OZs6zXiLzOwKShPbu/uz1t10tPJ6V3qP8Yrj/tOS1vXSIFQ1n/EyRWHKZaXlaymaxK9ZWl4bPKb190h6d+l3ucvd32XNpirpy2Lqo68qutVMahqY5al6BvRmtpD3aDVh3X2mq9L5YzM71N33tOqar/k1sJ96/vqJ1ukm0XXsKOsmYdEfuC6dC3oaDTyleVVFK4biXlVcE6vyAHMoG3XYOs1Ct1QUFhRmURSirFTeR8U+Z1CMFXGFIj+V590udPelrLswdmFFJcefFXmvp1Tfzca9NOplv3x12mZedabvusFr5kIsfx+ldeW+gNsoBm3cJ61vfF2tSuxU+6eo+j5JkTG5VfFjLjsZ+5lG6aKmqPH7o+JmqfTFz5Ntu4Mi4/JTxQ0m38+7FW12H1e0w75FcSEq1p+paLt+q+Im+hVFUxYp+olJ0dl2wN8Qv6fxinbJTbadN/1fqOovrbsg/X9UUWpe/D2qmLep2NdaiuYHX5C0drb89PT/LkXTuq6/UnrWTt/llYpajsckrVna5gFJ09d8ngmKpjm/Uwwacbli6PT897xC0Rzh8vT4ivQbb5q2WSz9dvfmn7f0Pmcomuo9nPZ5iWKwg3yb1RQdnX+naG54lCJTWE7zaop5i4r0LzLI33s5RUD1WPosnx/Eay+QtEzF8hUVmSwpmrpu1Wc/v1ZceGdStOl/RjHpaN25e5IGce4q+m3mf99SFGK8p2Lb2xXn223ZsrtK2yym6Itxn6K58LRp+d2KCaalCOT/pex6kJbfWvU4PX9FEYjOkf7uyJ9XpPXg9Lv9TjFf5G8UGYdi/RqK68tVioKaRxXzKw72mrBf2vef0vO3K276knTLYPc3Un/qcR3KtvlQzd/Xsm22KL3moNLzcxTN4BZOf99QjO7bKB2KG7LS71scLzem/2ek32k3xfk8R/43yO9jEUVN4tmKa9T5+fGRtrkp/c+P99uzx1cpChTz9XeX9nGzItC+TXH/2LHiO5tb0YT/wvR8aUUT0Py8s9L73Jk9XkqRYbw7pWlXRbeJYv3GisHRPqkYpOrdKR0PKAKUvue3omZrwDUh2+5cRa1kefl2Fd/r7RXb3akoFLlC0nwV629VZEq/pggYZlAnD/EDRSFLvv2FiiCxeD6b4pq8mOK+UD4GV1c07cz38QHFveqJ9HxZRYFusb64L++uGC8gf23f61227YyKDPtZiuP78GzdBEXBxoD7rqJQ9CHF9XZ3xXxwE9Oyd03GNeJsdZ+LCylGNM23OUAR7LxVcV/aVdn1ocF7XDvYdJVe/5AifzlNzfo30rFyoOJe1nV/S9uskP5XXu8apGFWxbXtlNIxNEe2zSPpWJ0mWza3okD8ptL+7lc0c55L0Xf7bZLe1vD7WDadB4+n/8XfppJmT9vU5ROL53uoUxD4aPZ3h1KeR9k1IT0fl77TRxQjDA/2dxyvuFcuWPxl6y6r2H7AsgbvcafSOZi9Z37dvF09rqs99z2Ug3is/xUnqSIz/2L295KkF7PtXpF0g6KW6G2lfdxanBCKi+vTitrC7yhqmvJtr1MWjCgyZ9dlz+dURO3PKpr9/Kp4P0nHpv9XVPxd3vDzzqIIKI5Qp5Rx93RSnZdtVxVoXaNoYlSk55uK/jP5/ncZpt+lqEnte/NK20+v6IuwrCoCO8VNcuaa97pEUdtwn+LCeLyiZra83Wa9jiNF4HlnSuf+iuaJ+Ta3pf93pv/Tln83RcbgBkVGZrqa99pPNRnxPt/p4oobxX0pvbsr5gkc7G9zd491d2WPr+6zn9vT/20VGdRps+/moAbpqCz40GQUgChK2vLfaJosLe9W3ADvVGTyxpdeWw7gbq3Y/1OKQX++nD0unr+mTmFI+e+Rin3VFl6k9bcoSvby3/2W4jhN/3te74rfRzU3jXR8f04xGMaAwKTf+yiabebvtZ2igGwXpVYlk3FczqWKm2zFdnMW76HegXj5+ewpjbemv0OVMh7ZNrUFMYqBlGZWXHtPUZS2X5fWPZb/5qXjYcAx0Od7uENRgLamajJ7iuvhosVnVHQjuDBb3zMgTM+LADbPaFxX8T5bKlrDSHFe5deIIuAt0jFTaX/XKzJtb+/xeZdVn4IhVZ/f/1Gc0/cq+lk/oCyzmL12fsU1+UpF0+sfKoLPG1UK4BSBxRcU17JpU9rPVQTFn1a0/CkXLNwm6fS076MUU/gcobjXHSLpl6Xtz1XUQJyoaIb8lKJ53qOSTq74fiYVxOXfh6KWLv99a6/rfc6LAde7tPw0xXF9jCKAHFda3/O+qwgmd0rfy4/TtjPUvFdt8JjWX6XIw12Z/l5WnI+TCkOKY6TquGn4vaytmA5lG0VQsqlSgXCf1xX5urcq8ld3qKKATlFIe7DiunycUpPtiu3GK1oHVF339kvH58yKGvy7Ff1cq/JU+bVsTqVrmeI6+DPFebKW4hh/XFFYVf6NG39/Pb6faXus61v5kNbv3mMf361ZvrLi3Nw0+9tEkTd9a81rdlf0nb0nfT9FPnoGVRTmKoLr+ybjO7lT3ffbOdR9zep5Xe31N9UO2pKaI73DO+1xz1Rnzq/vevTP2FZqNIrbNooT4HOSPmXRn+NqjyYH473TX2grxQl8lqSzLIaAz/UamVAeA4lUTt7pqemPpI/6wImdZ6h4SZVfKiZm/aOiluKripLPjdw9T+uFiuCjGDRia0Xm75+KG80GioN7GzPbLftM5eHoa9tO90nnXopmhl1NB1Kzsp+k9y+WzaBO/zlXjFx4TOk7ekUx8Mtl6m7j/wVFAHucxeAmV0m6KjV5KpvforP+S4qRJ5dXNGO5RNF34bLUZPdxRWfZaxQX2ELRlv0fFgNA/EVxwufepgh0V5f0BYtJf//o7t/MttlE1SO99TOYkbF66XWszZg9vtSiz8pp6m5GV5wr06amhBsrmlj+z9JgBoq+bPv2SUfVsMiT3sZilDqvW+/dIx9eZWb7SpoxNbn6nCKoluIi/aSif8hKklay7hEQl7TOKKGmGMX1TnU36fu5OiOM5Y8l6Tveu8N/2SOKzGRds8faAZe8+aiVUv0AE1KUtEpx/Zj0VkqjHPZ7n9QMu2hG8w3FTbQYzn0pDWLUWIu+DD9Sp2/cQopM5LtSs8ODFf0Fv6O4/s0paZyZba/uZsBdP2rxPF1fPquozbpL0b93QL8Uqx9yv2hGs6EiyNhDEeDOojSYiLsv3PTzNvAfd/9pn212U1ynlzSzPyuChfy+U0wxVPz2mytq4HNNBtSa091PtxjNU+7+mpnlAx5UjoxYrHT3nqO1mtlB7r6vKoZUL6k6v13ZfaSHpz26WaylzjxdF6br/WylbT+rKBT4Rtr/ZYpCjIvc/efpvnKymX1MMQjIK2m7xT26SZjie/xwOveuUVx/cuekv8KV6f9qqmi27+43p6Zq5eX9RnKt0+R6J8U58HGvH+Ci53033b+Pz19gZuPNbFsvNT1XFJKfprh+fFZxfXo+W/+tBp+r31Ql/eyo6OozrbJuI4oRY+u6tpii2aI8mjt/0WIC+cvM7Km0n/x7vV3S3haDMm0j6XAz28vToEhpP6+b2QQzm867+/7+WlErv5iisOIERaHTBxWB6hqTEjXwWjad0rXMm09TIcUgJIcoCkLyfNetFdvWWcliPICFVGoW6p0ByB636HqzkuI7v8m7m0r+IjWJnZRHVDTp/o8641R08RhQ52kNvEbMIWkZi7m5Ly+t20MVo8Wm72pPxT3qFnXuNS9KOrLZ19Dle4rpt65I+1pdUZFT6Hld7WWqDfgUN9Pds+dLKJp+zKTITF6uuHAWGY+z3H2zqh15DO98nsUEhh9V/HhfU2Rwx5vZNB79LdZWXOAL5e+vcmRCi47Yddzdv5M9v07dc6jULavyDnd/jySZ2S8UpRELeqlvheLEztv73mVp8k+Lzq1SlDJuJOkMMzvT3Q9RdybpLZLmtBicI287/fYG6VzYs0mgCzU3r5MUQdjh6fk2iu93i2ybomlTlSLz9oyZrae4gM1fsd1OHhNxr6OoTdhRcTG8RNJ/LPoFPGgxL+Of0za5Yr6nb6gz31MeyMnd/2ExKtgCKQ2raOBQ570y4r0MaiSoHm6yrLN6wWIwobwP107pf94xflJQoCglfEyRobk6tX9/Ma0bXzpuurj7373PHDVmVnUuL6jqkQ/3UhSA3KVou/87xU1QipLlusBRiszytYqClMoO6oMM6JQy21srmvOW+xf1KryQpFssBjHIB1xq1LeupPam4ZM3VUUu/103lfRBd3/ZzH6tTt+hpr6jKI3t6huX1h2huNbPqrjefzTdyJdU1LLlv2v5Ny6eT1T8rtcorv1LKY6hssqCGKvuI1R8/m+Z2cOKgQLK/ZV6HQO9HJYybJeoJpPlMRLwh9O1Y5yiL/VW6vTNqQoIi+t+4RPptZ9XBOgLKK4xuV5zl8q7R0ZcXJ2RERsNDKVmBUNSNJXbWd3n90LlAsUaN5vZrilzNymDZ2afSu9dXM/kMQjK1uUdWGduyD9ZjMT9XUWGrStQTdf137lHsXx+nc+2mViVSDP7Zt06dRfESQ1Gcu1hqSYbuftFZvZuizlp8z7rJ6WHtfddi4LV3RT93c5TBBa7qTPZeDngqw0eLfoQftPdP9wnyf2mKuln2SJvVeF5xbmVX/c8PZ+UT0iFCocp7j1HKusLmG0zQXGdeY+idve5ivd7TAPnrnuXu/9fKlR4POXXJOl+MysPXlNbqGzNp6lQ2kaK4DH/3GtVpLnOcYrrS1d/8Vw6F7+lzjzah5vZAe5eFBhMVH0e8V4z+5WiAKY8uN68ngb0K73fQopa+feXVj2pitFi3f0wxXV5d+8ziXoT7n6KmV2pTl/AvfIA12tGnG2y76k54JvFs9E0JT3oaVABM/teWpafgO9QDTM7S1Gl/pDixv8JRSmJFBmHq8zsr4ob5zXpNe/UwB9/J0UgenZ676sVgcNOGmgmxU3qbZK+Y53BQ2Y0s/eqO4h6S13aSyZlSFNJ0KMVwZ4kzWxm7/fO6GIrKQIUKZtc292fsBgp6WiL+eWKG8tn1CnRyDNwTUs0mtYiSVGismz2/ApLc2hl6ay7EUrSd81sVkXzusMV32dVDUPxfX9M0gkeExoXy/ZU/AZfUGRA11KnFqRwWSodu1rpWDOzroxzyvw9oFQCpWhSUR6hb7JKbzymCznHOiNBfVHS3BbTSZzjFSNB1dgz7ScPJFZUlAJukr1fz6Ag1UJMqokwsycUzdCkKCnNS8K6XqqYe+9r7v6D9NotPBv4wDol/8Xzd6gz8uHBiptIsW6cOsP2D/gevTMscyUz+6HiJr2koqnFdYrMwh+9MyJp3wIdi87cxVD3yyhK8bap2L5X4YUUJdy7KY7F4hpzVI/t6xJVe9OwGOXwS4rCol0sBsFYwksjhfVQXMPGKVpIvJze83/WXQPUxP/c/W9mNs7Mxrn7FRaDNEnRz+SSlOYDPE334jERrRRzWb2o+J5mTI+VnhfXoKWzQrLj1Lnul9VN3Fxbm5oyo+9WZGDfPYhjoJf3KO5Pa6m7pmGtHhnprygKXk5Oae4KCKvuEalUfTpFK4WzFYMDla9VX9LAuUs3L21zl+Ka7urMI3u4xYAP65e2XUjd80n1LRhK/99QnNv5QE37WY+BMDyN8Kg4j461mMPva+nzHqXIbK+e9vU1j2lSDld14dCk9KWC4b1Todspiu/kNDOb2d3/5dkgXinoLw90s5jiuOgKpBTTHzUpiJPiGnGY4jh4SlE40HfEypT+AUGyxciwfysC1bRsP0Wt0dKKAPujioKxIuDrdd/NWyJ9WvG9V7VEKtQGjymf84qZzeo1U+Ok7R5T76lK+rnezJYu5TkLjyjGKHiivMLMnkz/T1X8Hh/3ihGHLabN2Erxm5+pGGSrKtiTqueuM2lSIcJfS9uXA8tehcq3qsE0Fem9ehbKNvRPd7+wzzZfVQxk9LeU3rcp7sNFwNcrj3iv4hy41cy2986UYFL9deVxGzhNmdR7qhFJmss6c0oXBRuH+SBHYE2B/CmK5sgvV22T7tWXFudm4537ENvgTqk/RYBXt+4hz9q4lh9ny94naZ70f7xqBmRRlDBvomiyWSxbXJMxmIriBP2GolT1+0qd1FU/eMh5atBWPO3jdXX3p3lN1X0W36e4+T6qKC26U1FdPpPiQiNJPy/tezcNHKiktu10n3SeIunTFct3VgzLnS87UdGkoHj+fmUd0NOyR9U9eMyAQVUapKmozXtQEdy9VYMYvKLm+Cr6Vs2f/o+r2GaDimUfUfRZ+KFiHqrJPUfmUATnjfqAll67pmo69qf1b0nHcdFHYTFJ62frD1L34AOzK7WnV6kjdb/vs/zdqtN2fSlFU5R7FLX7dR3iT1ZNvy9FM5Dts+dnqtNPZK1s+XSKGtmvKAYpeFoxh5AUmZry37cUpb7/Sfv6k6LkfxnFUN2T83uOU8O+OIPc76R+b+n5aYpM2N3p+YyqGLCix/6uVHcf5KIvxtuU+oYNYl9F37jDNbBvXOM+ek2Os16vS7/7zxTXlk8rMquNrn+KDO5wHQP3q77/73lKk0ArSqgvVfRvWq60Xe25mS1bT1GifWXaxxOKGtTye06jaAr5bpX64yhq1Z9IaZqouNfspAYDQ6Xnr6pH/1fVDPqV/v6nisEvlA2Ckb3P+PS7vJA+8/+V1m+Q/u9Q87dxze8xu6L2sVc/JSs9r+wvrhg44zp1+hr+KP0uf1TNoCqTeXytnN7jbEUt0N2K7gnPKUbhLLa7S3E9Kvpvzq3OoF7jFdPO1L1H3s9zfPreK/tNpW3WV9Tiv1txPblFMapssf70dJwdp8i7/VTST0v7mKAoFDxWESgcL+n4QXwv90n6ryr6giryRsvWvG739P+rffb/hqJQ5jfp73xVDMqk+j58/0jb/iZ7XDx/obRt+Vp2vaQvpHXz90hjVZ5tPcW94lvF3yCPt4MVeZ0PqKaPvqLp9HTZ8+kULT6K5yeqJo+oTl5hdUWFzrfUGZSo7lq/pKJAt7y857VEnVHHl1GMofGABjFgXrafD6kz3dYZikK0GdTw3Oz1NzVPy/AbRTvd35aWry9pV3dfL5UmF0Noz6hoLqX03BUHwIfd/e8Ww9GeqsjgLidpKXcvl1b2S9Piqpm/yqKd95cUTbAmKiL/F0qvH6do4lNu0jAiUgmcufs/atZPkCR3f760vHHtS81+51Y0t/2vKmqRPKu+thimegnFBV1K81spLpDuMU3E27Ldz6Coyp/D3b+Vatl218DfZMNSmsYpfvdHPJpevk3R92wbq5kA1N03tGg+9i7FiGt5n6dZFBf5d1kM6byOlyYbN7OdFM29Fu31fY1FZnaa4rfb3mNo9xkVF8nl0vrbPJueIC0r5sQZsC7b5gl3X9B6T3Vwm+LcXVERFJ+uUnMQz+bpsx7D9ls0ndzdU8mtRTOzTyo1Dfc06Xc6Vz6g6LP1AcXoeXd5qfTOomnMHorCi9MVpdp/VPQNuzlt84hXDF2d1lWW8BfbW5855/qxHv3eFL/lRWZ2s7uvaH2mj5mM9x6vGJDmlb4bd14zk6JlxTjFtXNWxeAVf+tzfZ/B3atKacv7L/ZRvK7YT9GXZJZs264h971hMxoz+68GcQz02ddpiuN1QOm/md3lndrK8app0t/r3Mye368owCn6Ay8q6bfuvmTT63+67q3iA0vm/+c1zVhLn6H2OpHWL1S3LqW1UVNZM9taMTriaYrBMu5SXLv/3vOFDVnMkXaeosDiCu+R6TKzW9x9hdL3cI27fzA9XlMR+EgxJ2DeDLWuBlJSV7PwXmm9WZ1m0seq1Ew6ux7c6O4rmdktisLBlxQFRO9K66/wmhqgimOtdk7BJsxsh6rlnrX8sRiX4RoNnGrmrIbvUXmsebNmw30/o3XmnJtR0Z/YFSN+/zu9z1XZthcrCiH+W/H6Sj5wovXiWibFtez3TT5HaR/HKAp+11Q0U91cMaDIzj1f2L2PK6qT62tlNfTLKVo2nKf4XjZK7/PZtI9eecR3epoWyaK56lGKgpRtFc2Hry699xyKwcq284q5tBt8ng8rBdmKwXke6vOSXvsar2zKE0WBYd9zs5epuUnnFyX91qLDedGscAVFKfz6kuTu5b48XVImpumALE2coWiq9wtlFxWLjq2bqjNEdLktsVJ637CYBHXEA77UNOJdkmawTh+EAyye7Kc0KpNiAITXFEMuH5BevrUiwJGiM2k+z1Dffhfu/qykVUo3r9/6wDbixf568lInWkmHmtm1itKccxUlf79RRZv5zGrp/zLW6exeBIU/7PG6JRTH22zq7gD8kuJEleJYvdTMPubuD0qSxUAHH1eU5sjq5wsakPEcIxZ1960sJhuVu//brGuUgPFmNr2n+c5SQFhM2npYj/0W+8i/i/L34ooAzhUFLF+ueO07LJpdz600eEbmQ4p+mFKfpuEWE3+/S/F73qDIsP64orCmXKCzvMck84coCiB+nAo6TtfAfpu5ExTn308UN9Ids88lxc3oHosmaJVzzvXRr9/bRZL+m34vT59tUdUPIjOAxZx1v1JMOfNIlsbX1QnKmuxnvGJ04Q8rzt2uptv9ru9NDGYfKcBrFOSVvF2DOwZ6mVvRL+cmdX4Td/eN1LxJf69zs/BcKbPyiDr9iZpe/59Sd5PFlxQ1aAv3+HzlJv21vHv+q7kV1wQpCnYq+9uWmdnvFZnqD3vMQfl1Rb/Fm8zs++5+rEUTq17p6HfuLaXIDH9T0kkWA8yd4qlLRUnP/uIeA6hVZZKl7jnFvq3uQcWa6tdMetJ7pQz0zxVB1L/U3Rz6OjM7QgMH9bpVnabWUndz6657nTUc+8BjjrnKuUkzb3H3vRp9A9Vv9nhK01yq6ZJi0YzwNEUrpYcH+RZ/UNQQ7aQIXEzRbPVEDcxPPaaBffjknaaFlUp5jPzH/KzFJOSV/Y17WMWjwP1Od/+2mf1IUfvUWF2hQFI0V304/RXOK23XK484qULIo2Lj46mA4BrFd5APDueKgtA5FH2auwK+FJxWFfyvldavrsjbHKAIUI8ws5284TzapfeaUZGf3EpR6zlR0Re+yblZa6oN+Nz9IYsJY7dVZMikiNY/66VRLnsYzIAsTbzm7keXF2Y3529I+nr241Rl5vuNfjhkdSUzafWeilqMldz90bT9OxT9+L7o7j9R98WifKQ1O/LU9+ZVmEbSUx6Twq+hqC4/ybNaSTPLS87GKWp+iotFk1HtpO7auRkUTVzfSOm8qvIVse48xYA/H6grEXL335nZq4rOzxsrmjq9T1EC9ELapsnIimNJv6DgV4rRyE5I2+yklGH33v3migtqz/5X3qD2RjG0/r5eGiDIzF5WZIaOUwTqnTd33zR7Orcikzq9oqnvnxWZ2H+U9terQOckRX+Io81sAcUF/LlUKnmOD6wN7zcibDl4HaxeGbr5rTOZ7kWSFrCoUVxVUevZ1DaKoOBSi/4kpyjmVBrUjc8b9s8ZScNREOMxOvPRimvo/Irvptcx0EueiTdFQVXRr6ZRRloDz82dVQqmFYUKv1MEp64IWG8ys03Vfc70uv7/WdH3rKtkXtIclgZu6XrhwP5oPzezCT6whclcii4KxeTkWyqahV2Z3v9wNT9PjvTo/ywpviRFH8MzFJnBYxU1+k8qjuMbKj5zT6lA8meSfmYxSfIWikLJuRSFIl/PNt9TA/uLb68GvLtGa0/v3be9Tl4o+u/yW2Tv9bn08BiL/oqzlK6zq6T/B2TLXPF5ZqgIyKpU9V/qGvtAklK+oGgybIrr1g7untfeXJAKXH/X4H0HsB6jBWebbai4vp9uMQL3aYrr3hPqHv20a9fSpBFfZ1ZMj/BSes9ZFIXNh6h7IKmqPnyfM7NP1qXf3ZfplcewUn/juu1KiuPjlXRc/10xT+ig5JUPWXoP8NJgaBatZ7xcYVIXjHuMQTGgf3sqILhGMQ/jVem1yykK4LdUNBmvqvn9SvZ4BsUgVq9ly36omJalaC20qaJQdclen7/MohXH+xX34CMlXelRGZSPl1F7bvbct0+lTTqHQyrN+5hS0xdFqbynmoGJ3mTm+u797a+4GJyj7k6djYM1M3u0YrH7ZDT/6fEed2YlM8uY2cySzvYY5ek2Rb+xv5ZeM0HSJR4j5U1qnmDD3DyjIq23KwK4hSVdrGiXvoS7fyzbJg8aX1OcsD9y9wfM7OOK/mW1o9rVvO8CijbY36jbxt1/bH069HvWjMZiKpFzFbVEW/YqmKi6ePVK72hJpbanKG68X1c0PbxEKShw9yuzbT+qKEgxxbFzcVpeN5iCKUoY52iQju3c/Vfp8aru/ods3efd/Qgzu9v7NB2zZk3DTXFDWiX9vVtxc/uju++Xbu6vKo69/BgwRZ+LpxQltYcUGR2L5t/bVNzU/qAYSrvoS/hnSQe7+xLZNl21GV7fub/qc/c6d59MaZ03vfcjirmKbihfDwbxfisrMkGbKZrhnuKlgSf6vP50Rd+FS9VdANa3edpYl46BfXzwnfqXU3fm5GxvMDqcmS3g7sUgEusqzfWlOH9fcfdrsm1P6LGrDdx9zrRd7fXfYmCPKjMpgt5H1KNJv0Xt+kXu3lVrYDGg1Gruvmt6fofinvVcej5B0cenbxNkM5vF3V+sWbdgyjSOV/Sr3kZR4PhbxXF8T7/91+x3ZkUB0ZcU/Vvn7rHtNJK28kF285jc+7A1bCZtPaZkSt/XFzwKh4clbTawqfyPst/7FsVgKA+k54srfp8Vste/pDjuXlXU/g6q5Uw6xtZSabRg70ynVd5+MUWN7rbuPt7M7lGaoqHG7xXTd3TlIdJ3eb+7L9Ynfb2aNw+m6eln3P1nDbf9pqJwZS11Buv7hXdPM9VvH32bhVpMc/VLdaZd+6ui+8E9aX1lMO6peXHN+64qaVdFM8ltFAOfnCbpK+7e87ss7ecqdy9aaU0asCVb/zYf2AKt3z7XlXRpxb6G3oVhag34LErpq0Z8G+yJvLIig3OJpxFx0gVj5n5BQcW+RjxYGw7WaX9/veLG8zdF+/vF+mSS7/borzXkA28QaS36fX1N0r/d/XAb2KfrHZ41HUvLFvFoovM9xah2Dysb1c5TNXyP9zVFH8PvqKZE16MZw8OKEth31mwz0Tq1BKaoLfqf4tit6ic06IvXaLKYc2ZrDSEo6JERlBTfa4N99C10MLOH3L3ydynWpcKd3yqC8AFNw939T9lr5lcEtkWz8be5+2wN0jqTonnxuoob16RSdC81wzGz9ylKjmdTHHuzSvqBp5o4G1ib8UFFf6Mz+6Ujvb7vuZsyD1unvxkUczydln8Xg2VRCv8TxaiY5eaDvV6X98+Z1BzJJ6/2YkhSgc1i7n6Cxehob/XUCqLBaz+gGKXvand/zqJ1yt6KZjoLNHj94krTOGjyMyePKLoc/NijVYssRof+oaIQ7X29Xp/tZ1iu/9ajP1paf6+7L13z2nu8019sUn+39LwYTKRuGP18P/l1pCuIqQpMzGx6xW9wiKQDmgTa6XUzKJpobaO4hhRT51ziUZOdj7B6vqKAY9IIqx5Ndhub3ICvwX6LKZmuUIzSWdwbZ1HMX7hU2u4Kr+/D13X/7vN+TcY+uNM7U3nULhsK6/RrvkMxYuQbRT6qtN3CioKYrRT3+NPc/Uf9PrOZ/cndF2+yLhVofE0Da8UG5GlSwLj1YAsMekn3qCezgpntFU0g75e0vw+ugqO28iHb5jpFQfAV6fkakg5y91XS80bBeEVB2YcUTTt39k5f5V796/OC6KIl2WGeCmPTNfpoSXOnfPIyisGFvtv0+8je690a2I//pMHup2yqbdIp6U9NLxq9ePcwrcWyycrY+BDmr7IhDoTS8D32VLQVP9+i/f0PFJlcV2desvLQ27n/SsPTd2YQ/mfRT2x7dfrIlTMUZ2rgPIVnKjLumyjmJ+z1uWTdNXTFAC4veaffYp3DFRmmeRWZsFO8NLS0D6655ndUP+/YFOedOWfyoGBbSb82s0lBgXU3hZtO8Zu97O6zNAnoGmjSrLjvnILep2m4mX1BEeCtqgjU/6Bo23+8OsPM9/M/RQZ5ekUTnEkFD+UN3f2m9PBfiv57ZV+X9D4v1WYojve+mpy7HqXB35f0fYvpFY5XNPMc1HmfMgbbKGr3HlM0jzuj12uy126kGDHuyPT8RsVIe66YV3FUWY/Jihu89hBFAcHtkvYyswsUk4MXfXaauF+ROdkgy5x8cXCfQisoBuy5LRXcvEfRv/gQlZoNWo/Brppe/61Pnxfv36S/V9PJcdnjiywGsjglPd9KMVVAo2Rmj8stCzp9LyLQW09xPC+sGAmyUX8li/knP6y4rvxaURtVbt3xS3WmKviUoovBdIoRQG9v+D75Nfct1t28t3EheB/5lEz51DovqntKpl59+CZYgykzrOHYB4r+hMepz9ykFlN8LKbuTHR50I46/0jByNWSTrYYiCdvziczu0FxnztD0bQvL4T+g3q712LagK5MvcW8yPeXtj1ZAyei/6fFuAB5gcHnFQUGt2t4x4X4meJ4lkW/tYPVGezwWA2cmqWXJs1CZyqCPUly9yuteyqJ2ql7agrKzN3XNLNNNLi5i29R5/x6TXFPyweo+bnivP1ZSued6dwfVMBn/ac8mWxTc8A3JqsmLSY8XVjdN8kmP9SQBkJpaH5Fp9KlFCfsdYqbyx+9U+2c9wPJmXrPnzdSdlRc1A5MNXaLKDJass4ImbNatJcuzKJOWu9Q1Jb0a/aWd3h/TZF5OKJf4tz9UEV/jCIAOiGVgp6iCP4e7LePkl7zjo0Z/YKCcpBr0XdxpfR4Uv8di4ER9sq2uyQv3euVhJrH+fM91WxOwVfVmdOnbGFFMPVFd3+mQbq6WDTP+LHiJry814xQaTUjwWZpLAaGGOfdTTj/pu7M75BZzEG0ruJ4Xlsx/HvjIN3MDlJkul9Q3ERXdfenBpmMr6l7kuvpFAHLzIqAq1HgOIw2Uc1kxQ2sp6gV+E/KdD6tmJZgMNeGzTS4zMkAqWbkMynY+31Kx8o1v825ajbYVS/9+rz085yZreTu+WAgRUHCpH597v7VdP1fTfGdHOtZv7w++l5HzGyioibyQknfdve7B/EZpOiK8BmvHkCn8A7vjMr5C9WMsNrLIAsWJ4s3n2S6Vx++8YrzuOr4zX+DL6vZ2Ae7qs/cpBaTd++hyAPdrihU/aP6TBJunYG/NlIEJ19UBJQLKYKc3A7uXg7OCheb2ULe6W/2LcX58HhK126SzrYYubsILN6nqEHfpLSvqono/6qY7qRcYLBR0wKDQRjvwzfY4QVZ5UNxj/5FaZtHLJqPFgH9dooaukKvYLy2oMwbzl2c1Wgukp7voE4hZj7g21vc/UbrHkBlMNe7wuaSllVMX7WjRReO8ncyWabmgG+uJqVEo8nMfilpUcUFpWhu6moWmTepsRgSd/+KJFmMaLWi4qK8o2Li2X+4+9KjXHvXl7vfazGIzeKpmvsBdz84rW4yQmavUe3y95lopWkozKyrj0KfdFYFQPtpkLUialCSOBbUBQXWGQSpi7ufa2Z7p6d5f4SPqLvGZkLDJBSd4E0x8XPRId6UJr73BqPB2siPjvp1RWlvv/4+VSPBVo2oNpTajJ4shureRhGg3KgIKnbxmslfe3hVMfrnZDcBVcy79GT2/NqUyfh7qXR3tPSarLiffxc1Oh4jtz4w2IKgppmTXlLG6vuKAQHWVfQpujBlHMsjJDcd7KpXmsu1LH8ws6sGsYuvKgbAOFHdBTbbq7swQB79/M62wU5E3MlHmLrzFKbOtegTilqqxSV9oUfgUWdOSZ/OXueKgO5a7zQJbjrC6ljxhpnN5mnwtFSQsY27HyWp3+iLz3hNyxkz26x47O5NC7KmUTStK2oGx2vgqLN7KAKo61PtzpJqVoh1qGLgr+Ia+IakiWa2oqKAM893bGkVoyWmz3qgIsiURf/w7RTX2vcq+pCvI+n9ZraWohDbFE1kq0bMLI6VfCL6t7r7J9P+J6vAYBCGPNhhFkQVA+/MrGgxc7+i6X9uJ8VvdbY6Af2ODYPxvgVl6bc9WZHfmkMxqNLeir7N0sAaze+pukbzrxaD1xX3iM0lDbqQWHG/eMPMXrNo6v2cUp5mqKbmgK9XKdGUsqKij8rk1D42qbEYLjMqasFmTX9Pq3nztFFl0V57oipG4HL38yyaR+3l7gfV7KLXqHZFX739FM0fTNXTUDRJ55BqRTLli9es6i4lnaL6BQUWI0ktX6pxLdq7F8dxr+O56bF+haJJ3J/7vcZ7NB0b6VJxT/NnNTCbejRhLG5uFbUZf9TwNdfZV9Hk7Cs+tFGB75b07lRAI3UyuLcPIgMye/7E3T+fPW1aKDCcTjezn0mazcw+rciENB18ZlHrHtp/4fS8CBiaTqnRJHPSy62Kmo/dUmbtEot+LUeZ2ePunjcdP8yiadGgBrvKWXWfl3mavj6Vlq+kqP34ZFp8j6T3e/SDrJ1T0qJ53EUN3ubn6ox0mD+WUqn6IAKPOjNXLFtYUWu1v7ufquYjrI4Vny6uVdKkgoxPK9WspVqJgyS93d0/amZLS/qAux+n3nm2n6h6hMReLlNkyIsmnzMqjttVsm3+k2rYZTElyf1mtkR5RxUW9tIoz5Lk7jdb9NfL5QVjMygKo+/rvGRS645NJR2XCkRuMbNixFOlgpeq6aly37WYF/bLii4lsygG2yr2MdIFBqeoU6v4b0UNWlEb+s+G+2jcLNSjZcKAQbpSBUvPYHywBWXpvvez9FdoWqO5W0r7kmb2Z0Ut5LYNv49cvylPJtvUPGjLiHRKHgqLoZy/4JPX9GvEB0KxgXOKXa8o8Xqh5wunIGs2AtcVvUoUrceodhbV+x9TBC2PpmXvUHS+vchrRhrL9l0VAJ07GbUiVfueU9LfJrMAYURY9Mv5taSzqoIC6wyYcoIGtnf/ubs/bzGp8zaKTOCv1LkomqRfeer43ycd+eAxlX0npyYWo3Nu7Z1RFG9XFBzMpGjC+G9VTzGxoqT93H0DjRFWPcLjHIoRDneuqE2q2sfJiuGoy/0vPyNpjVJwMmKyQPsP1j3x+ouKCeD7zrdl1ZMi5wPQDKbWa7KZ2fxe07TWSn1dbTIHuyrt81ENvAYc4O7XNnx9zxE0FSX+Q5qIeEpKAfHvx1o+pgmLFhXLFvemVKt2p3cG0rlQcd36ursvazHa6G0eIyPPUVegZGZPeoNBjEqvud3dl+u1zMzOUbRm2lPRjPMFSdN6Ntp3zb77DvzV47XTSzrf3ddJ39cqinzdo5I2c/eb03a1gxM1ZTFSdBHw5nnIESkwsCEOdmgxB/ay6fGRkp539/3T89vdfTnrM/+lohl0z1G4a9bNoQgoP+7uazRI692SlnP311LeZRdPfT+tYpDDFFyOU9yzBz3CbmlfC2vglCeTbWqu4RtLNXuFORWdb29Ud6lo3xJcH52mlAuqz5xiY9C0RbAnxYA6qTYtV9VBfEFFBnNAZ93Sa7dXaRoKd3/EorP0JRrYvKBsWGpFhqm0esT1CqyTollUuZ+LKzKQP1Y0c/iR4hz+i7qbM/6lYTrKg8fkfSdP9aE1J5wSqpow/k3S39INZO5BlDRPUV4zzUD6rU5XNCns54uSzrWYViUfPXV6RUntaDlUqf+0ZxOvp0D7UHU36aozm8bAADR1wV5aV66tbDTYVRVr3uelnyuVBuOygdMAnKvozzqkiYit4eTeI8Hd/25NEzr2XKKo9T5GcRzvqmhuXjT1m9PdT7cYSEQps/x6etzrPjk5hZsvm9nyRaCRzs2uecrcvegHt38qtJxVMVJqP30H/urhLeo0xTtU0dXnRcWo20Ww9141bPZnNVM/JX9197ma7Gc4+NAHO2zSLLTf/JfH9dj/jMWDVBgxe5bHKwLjpq0NetZoWvcIu+cp+kdPGmFXg2yBk64J2yquvweY2YJW0Zd5ckzNAV/j/lWjaP8pnYBe3H3ddDAVc4p9WdH0atKcYlM0gdWajMBV1UF8DUVb736j2k3rFdMJpJqovrWqDQKgpo5Qp7T6cpVKq9Xs5jQWNGlqvZciQ/iMNCBDuP9g3syHr+/klNavCWOvjNCMPdaNGe7+eJNzKm37nKL/ZdGnRSr1vxwlg2nSVadqAJoV1am9He0BaJpoOthVlaZ9XvrpN4JmPpjMZE1ErIaTe4+EdGyP2dY1fXxT0U/+s9KkuRyPk3STIkh/2czepk5/ppWVmvuZ2V2q/n1M0SdrsPaUdIaZPZ32+3ZF07tys+JC0X1lZkUBa7999x34K71X/rnGK67bB0iSux9v0fd6LsW5VfiLqkdjrpIPLPdtdXdXadwsfIxo0ix0HnXmv/y4SvNfmlnfYNzMtlZcj142swcV+YtfKo7TjzdJqLsfaGaXqVOjWfzG4xTXtXyE3U8rrveDGmG35CjFtW0txfHzkqKZc6Npc3qZagO+odSmjJTRapozFOlgvdvM/qE4sf6paGu+krovIGNF3xG4qoIuaz7kbt9pKEbJNEMtrR4jajvkZ47R8GQIh7Pv5JR2Q83N6zNK7feHUNI8Jlj0mXm174YZb9anZST1Gpm4aaDdr/Z2LKoa7KpRaxUN3yh+/fq1F/3e8j5vSs8bjSjt7j8qHltncu8dFfeLH9W9bjBSk7DySKdzKPrObz/wFWNXapp5kOI7elLxXS+gaKY4Tp177JcUIxMvatFcfYI61/X1q3atGEGz8WjkWU3yTalg9DOK/nEXqTOKYzHiZX4TLZ67+gyG4c0G/iqaSuef6zVJzyqG1JeZbefuv5L0Z4tJv/+Q9v+MmX1ezUYEn5i9556l5wfaGBvEsJcGQZQ8Jh6/SFFzXMx/eWXKHx2uZsH4NySt4DH90vKKoGxrbz6Kb5He2hpNi3mghzTCbsn7PbrF3Jbe5wWLgRaHbKoN+MYSG/mR/oaFDc+cYqOt7whcFh2Y95O0elp0laKvSJPOumNlGorhKK0eC5pEp0POENrwjSg5VjRpwtiopHlKs+opJuZQ3Ny3G/0UDclQmnQVxtoANE0MpfBvyKP4JT1H0ByubhA2cHLv5X14+7XPpyjMKriib/bUeK06RDGwzTuKDG0KlH+kaJqfz7F3jmIEYVMUGnxY0c/v8WJnNrB//WAGbJlUk6xo/revSgWHPoS5kXPee87Iy8xsHXd/LF9oZjsqAo7fKI6vX6VVh6t73uCd1CDgKyep9HwsDmLYU5NmodZj/ssmwbhidOWH0va3WgxmM6hgr4HhHmH3fymfW9SOT9DkT43ThYBvGPgozH8zTBbWEOYUm0KajMB1vKLP2Jbp+ScUTaU29T6j2g1XpmEYDLm0eoxo0tR6ODKEwzWi5JjQsAljv5vbWHGGYn6pgiv60T6oZv33xpI9NfRAu2/t7Vjj7ldZjLRYNCO60bvnf+xlOEbxkxqMoDlU1nxy76F4NA9ypnLrS1o8q5GRu79kZrsqhtSvCzzeUjywHpNhDzItjQsOs35Ri7j7dywG/ZlnOPpFKQrrLjWzj3mabsWi7+LHJRUDNuXfR/m7GY4grUnLmqmKNZz/sk8wXp6+beb8+TDVfA73CLs/VRSWzGVmBypqxr8xDOmcekfpxJuDNRuBq+82GDvM7OuKkVH/qhhcZ3l395QhnOjuq07RBGJIzOwRRbPdH6egXil4+JGkJdx9yH0RRlsp0L5nMIG2mc2lGGTkVVXU3qaS6jHFzLZU1OZcqci4fFDSV939zIavH9IofqPFYnTDVxVN8PLM0LC1zjGzpxSDVVUaa83tejGzP7n74nXrJP3L+4w6mr7zaxQj9hb96x9x90HNNWaDGD0xtex5Q9Ja7r6UxbyBlwzXtchizt6fKVpjfEpRULJ+UVNs2ajyVhphvvy8x3vkLcneou6R3N8yhgqvh0U6Topa8Mk6Ny2mlqnjYzVITk2U11Z81svc/b4+L2mEGj6MdeURuFbQwCaP/zaz1TwN953ayJe3wRjRpP0+pmrLK0acvc1i+oz3KJo0/UBTWZ+lQp9S5H6vHSsD0AzG1yW9r6jVS82Kfq9oIdJXk+Za/ZhZz4nf3X3A3FyD5UOfY6+Jqa65XQ/3WowafVK+0GJU6/sV/fn66TsZdkODqUkesX5RaX+XmdknFQUk10la293/k22ypMXUDKbo11gMBGVqOKl2r5ZkVj04zVRtOM5Nd6/tz2/RB3TMKP2GzymO70nrhqMlEzV8GNPSSXmqooO7FEHC1p6GNU7bLCvpJMUIl1KMmLSDD9PcJQAGLwV7P1Gcuyt7j2kBMLZYaR4rMxsn6Q6vmdtqhNKwQ/a0PCph1yAWY1nTGpypgZnNp+hD9W91BkR5n6KrxSaS/t00Y5r1r99GMSLhRFVMht1nH41qks3sBkU3kJtS4DchvWbIczVmNW+mqLX/n6TXldVEWUxJU6tFTX7HNDNbWp3mxP909xWncJImsc68paZo+fRCejybpCeGoz8qAR/GPIuRGJdQHPz3u/v/0vIF3f2JbLtZJMlrJusFMPLMbDbFVBnvVwxR/TFF85Q9xnitFpLUt20ZdUqZt1IMuDFq8waW0nPbcGTOp4SpOe11stpqUzRxvmyI+yv612/l7msNQxLL+99WcQyvIOlEpX5R7j4qU6KY2ZLufn96PL27v5qtW7mqRhzDIwXb26S/1yQtJGlFLw2yM1ZYzG15vrv/Lj3/qKQPu/uXh7xvAj6MRWb2NXf/QXq8RX5hNrOD3H3fUrv4s9x9symVXgAh9eE7StKhWR++5dKyx919mymYPPSQmsPN7e5/MLNNJa2myNS/IOlkd394CqVrqq0lG67mWBiakeoX1fC9h9yHD4NnZtcpWn6dKulUd3/QYhTNYRm9dSSY2S3uvkJp2c3DURs5Gu3XgcmRT1S8T2nduul/3u5/UB2+AYyY1d39h0WwJ0nufru7r6IpO6ce+jtUMdGv3P1sd/+Su39RMbz+oVMwXVMtgr0xY05Jr7j7EZL+amajmekf6VE6Ue15xei+c6szBc5Yr+X6q5l9w8wWNrOF0iB3fxuOHRPwYaxqcoHsNTEvgCmgV189L01NgDFn4aq+z6nP9MKjmRAze8nMXkxDnC9TPC6Wj2ZaMHVLozXupU7h8bTqzIs3GnrlVci7jBB330gxaNitkr6d+snNbmYrTdmU9bSNIjg9RzG681xp2ZAxSifGqiYXyF5z1w3LkNoA8CbSa87PGUctFZqq5rfF2LeJpPcqTYvi7k9bTBg/WuZPo85a9ljp+XyjmI43HXf/p2Ku5uPT9EBbSTrUzBZw9yajyo6q1CJgj5HYNwEfxqq+E5G3bd4ZAJjCbrLqSeJ3VmfieWBq8193dzNzadIIoaPpq9njm0vrys8xQjzmPP2ppJ/2Gzl1SkmjzH5F0aJiUow2HIMZMWgLAABQKgE/R9J/1QnwVpQ0naRN3P0vUyptwOQys69IWkzSRyR9T9JOkn7t7odP0YQpRpFkWoaRYWbn91rv7huOVlqaMrM7JB2juP6+Xix39yEXuBHwAQCAScxsTUnvTk/vYToNTK3MzCTNL2lJSf+naCV0sbtfOsrp+ICi+ebV7v6cmS0jaW9JHxyLTQvbwMyel/SkYnqZG1QaD8Ldr5oS6eqlapTOYds3AR8AAADaaCQz0Q3f/xBJ60u6XdI7JV0g6XOSDpL0M3f/z5RKW5uZ2XhFre42inlFfyvpFHe/Z4omrAcz21/Sc4qWFpPmaxyO0X4J+AAAANBKZnakpBPd/aYp9P73Slre3f9jZrNLelrSMu7+4JRIz5uRmU2vCPwOkXTAWGjOWyWNJFrm7j7kqccI+AAAANBKKeBaQtJjkl5WZyTvZUbp/btqGM3sdndfbjTe+80uBXrrKYK9hSWdL+l4d//zlEzXlEDABwAAgFYxswXd/Ym6ERlHa7AUM/uHpKuzRavnz8fi4CFtYGYTFX2RL5R0qrvfPYWTVMvMvubuP0iPt3D3M7J1B7n7vkN+DwI+AAAAtImZ3eruy6fHZ7n7ZlMoHR/qtX4sDh7SBmb2hqJGV+qez3nMzdVcOlYnPa56PrmYhw8AAABtk4/KOOQ+UEPwqLs/MQXf/03J3cdN6TQMgtU8rno+WaamLwMAAABowmsej7ZziwdmdtYUTAfGrl7H6rAcu9TwAQAAoG2WNbMXFTUkM6bH0ug36RsrNY0Yu3odqzMMxxsQ8AEAAKBV3H38lE5DMlZqGjFGjcaxyqAtAAAAwAgws9fVmQ5iRkmvFKs0xgYPQXsR8AEAAABASzFoCwAAAAC0FAEfAAAAALQUAR8AoNXMbB4zO9XMHjaze83sd2a2+BD2d6WZ3Zw9X9HMrhyWxAIAMMwI+AAArWVmJukcSVe6+6LuvrSkfSXN3fT1ZlZ1r5zLzD46jEkFAGBEEPABANpsTUn/c/djigXufru7X2NmM5vZZWZ2q5ndZWYbSZKZLWxm95nZUZJulbRAxX4PkfSN8sL02mvSPm81s1XS8jXM7CozO93M/mRmB5vZtmZ2Y3rvRdN2E8zsLDO7Kf2tOgLfCQDgTYR5+AAAbfZuSbfUrPuPpE3c/UUzm1PS9WZ2flq3hKQd3f1zNa/9o6RNzGxNSS9ly5+T9BF3/4+ZLSbpFEkrpnXLSlpK0t8lPSLpF+6+kpntIWl3SXtKOkzST9z9WjNbUNLF6TUAAEwWAj4AwJuVSTrIzFaX9Iak+dRp6vm4u1/f5/XfVdTy7ZUtm1bSEWa2nKTXJeV9BW9y92ckycwelnRJWn6XoiZSkj4saeloiSpJmsXM3urueVAJAEBjBHwAgDa7R9LmNeu2lTRB0gru/j8ze0zSDGndy/127O6Xm9l3JK2cLf6ipGcVtXnjFLWIhVezx29kz99Q5348TtIH3P3f/d4fAIAm6MMHAGizyyVNb2afLhaY2fvM7EOSZpX0XAr21pS00GTs/0BJX8uezyrpGXd/Q9InJI0f5P4ukfT5LK3LTUaaAACYhIAPANBa7u6SNpH0kTQtwz2S9pf0tKSTJa2YpljYVtL9k7H/30l6Plt0lKQdzOx6RXPOvjWFJV9IabrTzO6V9NnBpgkAgJzFvRAAAAAA0DbU8AEAAABASxHwAQAAAEBLEfABAAAAQEsR8AEAAABASxHwAQAAAEBLEfABAAAAQEsR8AEAAABASxHwAQAAAEBL/T8ISWUHbfV36w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4"/>
          <p:cNvSpPr/>
          <p:nvPr/>
        </p:nvSpPr>
        <p:spPr>
          <a:xfrm>
            <a:off x="3750733" y="5202331"/>
            <a:ext cx="4919134" cy="9698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smtClean="0">
                <a:solidFill>
                  <a:schemeClr val="tx1"/>
                </a:solidFill>
              </a:rPr>
              <a:t>Top 3 company cars in market, </a:t>
            </a:r>
            <a:r>
              <a:rPr lang="en-US" dirty="0" err="1" smtClean="0">
                <a:solidFill>
                  <a:schemeClr val="tx1"/>
                </a:solidFill>
              </a:rPr>
              <a:t>Maruti</a:t>
            </a:r>
            <a:r>
              <a:rPr lang="en-US" dirty="0" smtClean="0">
                <a:solidFill>
                  <a:schemeClr val="tx1"/>
                </a:solidFill>
              </a:rPr>
              <a:t>, Hyundai, Ford</a:t>
            </a:r>
            <a:endParaRPr lang="en-US" dirty="0">
              <a:solidFill>
                <a:schemeClr val="tx1"/>
              </a:solidFill>
            </a:endParaRPr>
          </a:p>
        </p:txBody>
      </p:sp>
    </p:spTree>
    <p:extLst>
      <p:ext uri="{BB962C8B-B14F-4D97-AF65-F5344CB8AC3E}">
        <p14:creationId xmlns:p14="http://schemas.microsoft.com/office/powerpoint/2010/main" val="40151337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780087" y="1466657"/>
            <a:ext cx="9667779" cy="4935681"/>
          </a:xfrm>
          <a:prstGeom prst="rect">
            <a:avLst/>
          </a:prstGeom>
        </p:spPr>
      </p:pic>
    </p:spTree>
    <p:extLst>
      <p:ext uri="{BB962C8B-B14F-4D97-AF65-F5344CB8AC3E}">
        <p14:creationId xmlns:p14="http://schemas.microsoft.com/office/powerpoint/2010/main" val="32235238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0" y="962556"/>
            <a:ext cx="11083396" cy="5495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94957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846" y="931334"/>
            <a:ext cx="10544175" cy="5529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2757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061382" y="2009677"/>
            <a:ext cx="10058400" cy="3823855"/>
          </a:xfrm>
        </p:spPr>
        <p:txBody>
          <a:bodyPr>
            <a:normAutofit/>
          </a:bodyPr>
          <a:lstStyle/>
          <a:p>
            <a:pPr algn="just"/>
            <a:endParaRPr lang="en-US" sz="1800" dirty="0" smtClean="0">
              <a:latin typeface="Bookman Old Style" panose="02050604050505020204" pitchFamily="18" charset="0"/>
            </a:endParaRPr>
          </a:p>
          <a:p>
            <a:pPr algn="just"/>
            <a:r>
              <a:rPr lang="en-US" sz="1800" dirty="0">
                <a:latin typeface="Bookman Old Style" panose="02050604050505020204" pitchFamily="18" charset="0"/>
              </a:rPr>
              <a:t>	</a:t>
            </a:r>
            <a:r>
              <a:rPr lang="en-US" sz="1800" dirty="0" smtClean="0">
                <a:latin typeface="Bookman Old Style" panose="02050604050505020204" pitchFamily="18" charset="0"/>
              </a:rPr>
              <a:t>With </a:t>
            </a:r>
            <a:r>
              <a:rPr lang="en-US" sz="1800" dirty="0">
                <a:latin typeface="Bookman Old Style" panose="02050604050505020204" pitchFamily="18" charset="0"/>
              </a:rPr>
              <a:t>the </a:t>
            </a:r>
            <a:r>
              <a:rPr lang="en-US" sz="1800" dirty="0" err="1">
                <a:latin typeface="Bookman Old Style" panose="02050604050505020204" pitchFamily="18" charset="0"/>
              </a:rPr>
              <a:t>covid</a:t>
            </a:r>
            <a:r>
              <a:rPr lang="en-US" sz="1800" dirty="0">
                <a:latin typeface="Bookman Old Style" panose="02050604050505020204" pitchFamily="18" charset="0"/>
              </a:rPr>
              <a:t> 19 impact in the market, we have seen lot of changes in the car market. Now some cars are in demand hence making them costly and some are not in demand hence cheaper. One of our clients works with small traders, who sell used cars. With the change in market due to </a:t>
            </a:r>
            <a:r>
              <a:rPr lang="en-US" sz="1800" dirty="0" err="1">
                <a:latin typeface="Bookman Old Style" panose="02050604050505020204" pitchFamily="18" charset="0"/>
              </a:rPr>
              <a:t>covid</a:t>
            </a:r>
            <a:r>
              <a:rPr lang="en-US" sz="1800" dirty="0">
                <a:latin typeface="Bookman Old Style" panose="02050604050505020204" pitchFamily="18" charset="0"/>
              </a:rPr>
              <a:t> 19 impact, our client is facing problems with their previous car price valuation machine learning models. So, they are looking for new machine learning models from new data. We have to make car price valuation model. This project contains two phase</a:t>
            </a:r>
          </a:p>
        </p:txBody>
      </p:sp>
      <p:sp>
        <p:nvSpPr>
          <p:cNvPr id="2" name="Title 1"/>
          <p:cNvSpPr>
            <a:spLocks noGrp="1"/>
          </p:cNvSpPr>
          <p:nvPr>
            <p:ph type="title"/>
          </p:nvPr>
        </p:nvSpPr>
        <p:spPr>
          <a:xfrm>
            <a:off x="1069848" y="757767"/>
            <a:ext cx="10058400" cy="690033"/>
          </a:xfrm>
        </p:spPr>
        <p:txBody>
          <a:bodyPr/>
          <a:lstStyle/>
          <a:p>
            <a:r>
              <a:rPr lang="en-US" dirty="0" smtClean="0">
                <a:latin typeface="Bookman Old Style" panose="02050604050505020204" pitchFamily="18" charset="0"/>
              </a:rPr>
              <a:t>Problem Statement</a:t>
            </a:r>
            <a:endParaRPr lang="en-US" dirty="0">
              <a:latin typeface="Bookman Old Style" panose="02050604050505020204" pitchFamily="18" charset="0"/>
            </a:endParaRPr>
          </a:p>
        </p:txBody>
      </p:sp>
    </p:spTree>
    <p:extLst>
      <p:ext uri="{BB962C8B-B14F-4D97-AF65-F5344CB8AC3E}">
        <p14:creationId xmlns:p14="http://schemas.microsoft.com/office/powerpoint/2010/main" val="18791927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863599"/>
            <a:ext cx="10058400" cy="592667"/>
          </a:xfrm>
        </p:spPr>
        <p:txBody>
          <a:bodyPr/>
          <a:lstStyle/>
          <a:p>
            <a:r>
              <a:rPr lang="en-US" dirty="0" smtClean="0">
                <a:latin typeface="Bookman Old Style" panose="02050604050505020204" pitchFamily="18" charset="0"/>
              </a:rPr>
              <a:t>Pie Chart for variables</a:t>
            </a:r>
            <a:endParaRPr lang="en-US"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6048" y="1901536"/>
            <a:ext cx="9705975" cy="3899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91474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880533"/>
            <a:ext cx="10058400" cy="480676"/>
          </a:xfrm>
        </p:spPr>
        <p:txBody>
          <a:bodyPr/>
          <a:lstStyle/>
          <a:p>
            <a:r>
              <a:rPr lang="en-US" dirty="0" smtClean="0">
                <a:latin typeface="Bookman Old Style" panose="02050604050505020204" pitchFamily="18" charset="0"/>
              </a:rPr>
              <a:t>Pie Chart for variables</a:t>
            </a:r>
            <a:endParaRPr lang="en-US"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9848" y="1901536"/>
            <a:ext cx="10096500" cy="384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03125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821267"/>
            <a:ext cx="10058400" cy="539942"/>
          </a:xfrm>
        </p:spPr>
        <p:txBody>
          <a:bodyPr/>
          <a:lstStyle/>
          <a:p>
            <a:r>
              <a:rPr lang="en-US" dirty="0" smtClean="0">
                <a:latin typeface="Bookman Old Style" panose="02050604050505020204" pitchFamily="18" charset="0"/>
              </a:rPr>
              <a:t>Pie Chart for variables</a:t>
            </a:r>
            <a:endParaRPr lang="en-US"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4660" y="1656002"/>
            <a:ext cx="9248775" cy="423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22460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855133"/>
            <a:ext cx="10058400" cy="506076"/>
          </a:xfrm>
        </p:spPr>
        <p:txBody>
          <a:bodyPr/>
          <a:lstStyle/>
          <a:p>
            <a:r>
              <a:rPr lang="en-US" dirty="0" smtClean="0">
                <a:latin typeface="Bookman Old Style" panose="02050604050505020204" pitchFamily="18" charset="0"/>
              </a:rPr>
              <a:t>Pie Chart for variables</a:t>
            </a:r>
            <a:endParaRPr lang="en-US"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5497" y="1608138"/>
            <a:ext cx="9591675" cy="389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82548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905933"/>
            <a:ext cx="10058400" cy="455276"/>
          </a:xfrm>
        </p:spPr>
        <p:txBody>
          <a:bodyPr/>
          <a:lstStyle/>
          <a:p>
            <a:r>
              <a:rPr lang="en-US" dirty="0" smtClean="0">
                <a:latin typeface="Bookman Old Style" panose="02050604050505020204" pitchFamily="18" charset="0"/>
              </a:rPr>
              <a:t>Bivariate Analysis</a:t>
            </a:r>
            <a:endParaRPr lang="en-US"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7732" y="1598716"/>
            <a:ext cx="9561915" cy="3887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1337732" y="5687265"/>
            <a:ext cx="9561915" cy="6881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smtClean="0">
                <a:solidFill>
                  <a:schemeClr val="tx1"/>
                </a:solidFill>
              </a:rPr>
              <a:t>We can see, highest prize is of diesel cars and cars which are having </a:t>
            </a:r>
            <a:r>
              <a:rPr lang="en-US" dirty="0" err="1" smtClean="0">
                <a:solidFill>
                  <a:schemeClr val="tx1"/>
                </a:solidFill>
              </a:rPr>
              <a:t>petrol+CNG</a:t>
            </a:r>
            <a:r>
              <a:rPr lang="en-US" dirty="0" smtClean="0">
                <a:solidFill>
                  <a:schemeClr val="tx1"/>
                </a:solidFill>
              </a:rPr>
              <a:t> &amp; LPG are having less low prize</a:t>
            </a:r>
            <a:endParaRPr lang="en-US" dirty="0">
              <a:solidFill>
                <a:schemeClr val="tx1"/>
              </a:solidFill>
            </a:endParaRPr>
          </a:p>
        </p:txBody>
      </p:sp>
    </p:spTree>
    <p:extLst>
      <p:ext uri="{BB962C8B-B14F-4D97-AF65-F5344CB8AC3E}">
        <p14:creationId xmlns:p14="http://schemas.microsoft.com/office/powerpoint/2010/main" val="38828727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855133"/>
            <a:ext cx="10058400" cy="506076"/>
          </a:xfrm>
        </p:spPr>
        <p:txBody>
          <a:bodyPr/>
          <a:lstStyle/>
          <a:p>
            <a:r>
              <a:rPr lang="en-US" dirty="0" smtClean="0">
                <a:latin typeface="Bookman Old Style" panose="02050604050505020204" pitchFamily="18" charset="0"/>
              </a:rPr>
              <a:t>Bivariate Analysis</a:t>
            </a:r>
            <a:endParaRPr lang="en-US"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sp>
        <p:nvSpPr>
          <p:cNvPr id="6" name="Rectangle 5"/>
          <p:cNvSpPr/>
          <p:nvPr/>
        </p:nvSpPr>
        <p:spPr>
          <a:xfrm>
            <a:off x="1244598" y="5221598"/>
            <a:ext cx="9561915" cy="6881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smtClean="0">
                <a:solidFill>
                  <a:schemeClr val="tx1"/>
                </a:solidFill>
              </a:rPr>
              <a:t>Automatic and Diesel Variant cars are having higher rate as compare to other variants car.</a:t>
            </a:r>
            <a:endParaRPr lang="en-US" dirty="0">
              <a:solidFill>
                <a:schemeClr val="tx1"/>
              </a:solidFill>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133" y="1744625"/>
            <a:ext cx="10146115" cy="3191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50301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956733"/>
            <a:ext cx="10058400" cy="404476"/>
          </a:xfrm>
        </p:spPr>
        <p:txBody>
          <a:bodyPr/>
          <a:lstStyle/>
          <a:p>
            <a:r>
              <a:rPr lang="en-US" dirty="0" smtClean="0">
                <a:latin typeface="Bookman Old Style" panose="02050604050505020204" pitchFamily="18" charset="0"/>
              </a:rPr>
              <a:t>Bivariate Analysis</a:t>
            </a:r>
            <a:endParaRPr lang="en-US"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4966" y="1576917"/>
            <a:ext cx="9220200" cy="3884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982131" y="5655732"/>
            <a:ext cx="9561915" cy="6881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smtClean="0">
                <a:solidFill>
                  <a:schemeClr val="tx1"/>
                </a:solidFill>
              </a:rPr>
              <a:t>Volvo car is having highest value, and maximum car is of </a:t>
            </a:r>
            <a:r>
              <a:rPr lang="en-US" dirty="0" err="1" smtClean="0">
                <a:solidFill>
                  <a:schemeClr val="tx1"/>
                </a:solidFill>
              </a:rPr>
              <a:t>Hundai</a:t>
            </a:r>
            <a:r>
              <a:rPr lang="en-US" dirty="0" smtClean="0">
                <a:solidFill>
                  <a:schemeClr val="tx1"/>
                </a:solidFill>
              </a:rPr>
              <a:t>, </a:t>
            </a:r>
            <a:r>
              <a:rPr lang="en-US" dirty="0" err="1" smtClean="0">
                <a:solidFill>
                  <a:schemeClr val="tx1"/>
                </a:solidFill>
              </a:rPr>
              <a:t>Maruti</a:t>
            </a:r>
            <a:r>
              <a:rPr lang="en-US" dirty="0" smtClean="0">
                <a:solidFill>
                  <a:schemeClr val="tx1"/>
                </a:solidFill>
              </a:rPr>
              <a:t> and etc.</a:t>
            </a:r>
            <a:endParaRPr lang="en-US" dirty="0">
              <a:solidFill>
                <a:schemeClr val="tx1"/>
              </a:solidFill>
            </a:endParaRPr>
          </a:p>
        </p:txBody>
      </p:sp>
    </p:spTree>
    <p:extLst>
      <p:ext uri="{BB962C8B-B14F-4D97-AF65-F5344CB8AC3E}">
        <p14:creationId xmlns:p14="http://schemas.microsoft.com/office/powerpoint/2010/main" val="37715283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939800"/>
            <a:ext cx="10058400" cy="421409"/>
          </a:xfrm>
        </p:spPr>
        <p:txBody>
          <a:bodyPr/>
          <a:lstStyle/>
          <a:p>
            <a:r>
              <a:rPr lang="en-US" dirty="0" smtClean="0">
                <a:latin typeface="Bookman Old Style" panose="02050604050505020204" pitchFamily="18" charset="0"/>
              </a:rPr>
              <a:t>Bivariate Analysis</a:t>
            </a:r>
            <a:endParaRPr lang="en-US"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4297" y="1657350"/>
            <a:ext cx="8067675"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1337734" y="5534864"/>
            <a:ext cx="9059334" cy="6881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a:solidFill>
                  <a:schemeClr val="tx1"/>
                </a:solidFill>
              </a:rPr>
              <a:t>P</a:t>
            </a:r>
            <a:r>
              <a:rPr lang="en-US" dirty="0" smtClean="0">
                <a:solidFill>
                  <a:schemeClr val="tx1"/>
                </a:solidFill>
              </a:rPr>
              <a:t>rizes are going up with increase in model year, which is very obvious as newer the model prize will increase accordingly.</a:t>
            </a:r>
            <a:endParaRPr lang="en-US" dirty="0">
              <a:solidFill>
                <a:schemeClr val="tx1"/>
              </a:solidFill>
            </a:endParaRPr>
          </a:p>
        </p:txBody>
      </p:sp>
    </p:spTree>
    <p:extLst>
      <p:ext uri="{BB962C8B-B14F-4D97-AF65-F5344CB8AC3E}">
        <p14:creationId xmlns:p14="http://schemas.microsoft.com/office/powerpoint/2010/main" val="15350520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872067"/>
            <a:ext cx="10058400" cy="489142"/>
          </a:xfrm>
        </p:spPr>
        <p:txBody>
          <a:bodyPr/>
          <a:lstStyle/>
          <a:p>
            <a:r>
              <a:rPr lang="en-US" dirty="0" smtClean="0">
                <a:latin typeface="Bookman Old Style" panose="02050604050505020204" pitchFamily="18" charset="0"/>
              </a:rPr>
              <a:t>Bivariate Analysis</a:t>
            </a:r>
            <a:endParaRPr lang="en-US"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8429" y="1566333"/>
            <a:ext cx="7153275" cy="3462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1227668" y="5297797"/>
            <a:ext cx="9059334" cy="6881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smtClean="0">
                <a:solidFill>
                  <a:schemeClr val="tx1"/>
                </a:solidFill>
              </a:rPr>
              <a:t>As much newer model car one will choose, that much less driven car would be available.</a:t>
            </a:r>
            <a:endParaRPr lang="en-US" dirty="0">
              <a:solidFill>
                <a:schemeClr val="tx1"/>
              </a:solidFill>
            </a:endParaRPr>
          </a:p>
        </p:txBody>
      </p:sp>
    </p:spTree>
    <p:extLst>
      <p:ext uri="{BB962C8B-B14F-4D97-AF65-F5344CB8AC3E}">
        <p14:creationId xmlns:p14="http://schemas.microsoft.com/office/powerpoint/2010/main" val="24933950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914400"/>
            <a:ext cx="10058400" cy="446809"/>
          </a:xfrm>
        </p:spPr>
        <p:txBody>
          <a:bodyPr>
            <a:normAutofit/>
          </a:bodyPr>
          <a:lstStyle/>
          <a:p>
            <a:r>
              <a:rPr lang="en-US" dirty="0" smtClean="0">
                <a:latin typeface="Bookman Old Style" panose="02050604050505020204" pitchFamily="18" charset="0"/>
              </a:rPr>
              <a:t>Correlation of columns</a:t>
            </a:r>
            <a:endParaRPr lang="en-US"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9848" y="1964266"/>
            <a:ext cx="5720419" cy="3607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7171265" y="1964266"/>
            <a:ext cx="4165601" cy="360756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smtClean="0">
                <a:solidFill>
                  <a:schemeClr val="tx1"/>
                </a:solidFill>
              </a:rPr>
              <a:t>Numeric </a:t>
            </a:r>
            <a:r>
              <a:rPr lang="en-US" dirty="0">
                <a:solidFill>
                  <a:schemeClr val="tx1"/>
                </a:solidFill>
              </a:rPr>
              <a:t>c</a:t>
            </a:r>
            <a:r>
              <a:rPr lang="en-US" dirty="0" smtClean="0">
                <a:solidFill>
                  <a:schemeClr val="tx1"/>
                </a:solidFill>
              </a:rPr>
              <a:t>olumns are not much correlated with each other, as they are showing less value of correlation </a:t>
            </a:r>
          </a:p>
          <a:p>
            <a:pPr marL="285750" indent="-285750">
              <a:buFont typeface="Wingdings" panose="05000000000000000000" pitchFamily="2" charset="2"/>
              <a:buChar char="Ø"/>
            </a:pPr>
            <a:endParaRPr lang="en-US" dirty="0">
              <a:solidFill>
                <a:schemeClr val="tx1"/>
              </a:solidFill>
            </a:endParaRPr>
          </a:p>
          <a:p>
            <a:pPr marL="285750" indent="-285750">
              <a:buFont typeface="Wingdings" panose="05000000000000000000" pitchFamily="2" charset="2"/>
              <a:buChar char="Ø"/>
            </a:pPr>
            <a:r>
              <a:rPr lang="en-US" dirty="0" smtClean="0">
                <a:solidFill>
                  <a:schemeClr val="tx1"/>
                </a:solidFill>
              </a:rPr>
              <a:t>As these column are not showing much correlation, it would be helpful to build a good model of machine learning</a:t>
            </a:r>
            <a:endParaRPr lang="en-US" dirty="0">
              <a:solidFill>
                <a:schemeClr val="tx1"/>
              </a:solidFill>
            </a:endParaRPr>
          </a:p>
        </p:txBody>
      </p:sp>
    </p:spTree>
    <p:extLst>
      <p:ext uri="{BB962C8B-B14F-4D97-AF65-F5344CB8AC3E}">
        <p14:creationId xmlns:p14="http://schemas.microsoft.com/office/powerpoint/2010/main" val="4869122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804332"/>
            <a:ext cx="10058400" cy="681183"/>
          </a:xfrm>
        </p:spPr>
        <p:txBody>
          <a:bodyPr/>
          <a:lstStyle/>
          <a:p>
            <a:r>
              <a:rPr lang="en-US" dirty="0" smtClean="0">
                <a:latin typeface="Bookman Old Style" panose="02050604050505020204" pitchFamily="18" charset="0"/>
              </a:rPr>
              <a:t>Features overview</a:t>
            </a:r>
            <a:endParaRPr lang="en-US"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579501867"/>
              </p:ext>
            </p:extLst>
          </p:nvPr>
        </p:nvGraphicFramePr>
        <p:xfrm>
          <a:off x="2048044" y="1798716"/>
          <a:ext cx="8102008" cy="4476303"/>
        </p:xfrm>
        <a:graphic>
          <a:graphicData uri="http://schemas.openxmlformats.org/drawingml/2006/table">
            <a:tbl>
              <a:tblPr firstRow="1" firstCol="1" bandRow="1">
                <a:tableStyleId>{073A0DAA-6AF3-43AB-8588-CEC1D06C72B9}</a:tableStyleId>
              </a:tblPr>
              <a:tblGrid>
                <a:gridCol w="8102008"/>
              </a:tblGrid>
              <a:tr h="497367">
                <a:tc>
                  <a:txBody>
                    <a:bodyPr/>
                    <a:lstStyle/>
                    <a:p>
                      <a:pPr marL="0" marR="0">
                        <a:lnSpc>
                          <a:spcPct val="107000"/>
                        </a:lnSpc>
                        <a:spcBef>
                          <a:spcPts val="0"/>
                        </a:spcBef>
                        <a:spcAft>
                          <a:spcPts val="0"/>
                        </a:spcAft>
                      </a:pPr>
                      <a:r>
                        <a:rPr lang="en-US" sz="2000" dirty="0">
                          <a:effectLst/>
                        </a:rPr>
                        <a:t>#  Title                 :  Car Title</a:t>
                      </a:r>
                      <a:endParaRPr lang="en-US"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r>
              <a:tr h="497367">
                <a:tc>
                  <a:txBody>
                    <a:bodyPr/>
                    <a:lstStyle/>
                    <a:p>
                      <a:pPr marL="0" marR="0">
                        <a:lnSpc>
                          <a:spcPct val="107000"/>
                        </a:lnSpc>
                        <a:spcBef>
                          <a:spcPts val="0"/>
                        </a:spcBef>
                        <a:spcAft>
                          <a:spcPts val="0"/>
                        </a:spcAft>
                      </a:pPr>
                      <a:r>
                        <a:rPr lang="en-US" sz="2000">
                          <a:effectLst/>
                        </a:rPr>
                        <a:t>#  History             :  Car History (Accidental or not)</a:t>
                      </a:r>
                      <a:endParaRPr lang="en-US"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r>
              <a:tr h="497367">
                <a:tc>
                  <a:txBody>
                    <a:bodyPr/>
                    <a:lstStyle/>
                    <a:p>
                      <a:pPr marL="0" marR="0">
                        <a:lnSpc>
                          <a:spcPct val="107000"/>
                        </a:lnSpc>
                        <a:spcBef>
                          <a:spcPts val="0"/>
                        </a:spcBef>
                        <a:spcAft>
                          <a:spcPts val="0"/>
                        </a:spcAft>
                      </a:pPr>
                      <a:r>
                        <a:rPr lang="en-US" sz="2000">
                          <a:effectLst/>
                        </a:rPr>
                        <a:t>#  Kilometer         :  Car Driven km</a:t>
                      </a:r>
                      <a:endParaRPr lang="en-US"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r>
              <a:tr h="497367">
                <a:tc>
                  <a:txBody>
                    <a:bodyPr/>
                    <a:lstStyle/>
                    <a:p>
                      <a:pPr marL="0" marR="0">
                        <a:lnSpc>
                          <a:spcPct val="107000"/>
                        </a:lnSpc>
                        <a:spcBef>
                          <a:spcPts val="0"/>
                        </a:spcBef>
                        <a:spcAft>
                          <a:spcPts val="0"/>
                        </a:spcAft>
                      </a:pPr>
                      <a:r>
                        <a:rPr lang="en-US" sz="2000">
                          <a:effectLst/>
                        </a:rPr>
                        <a:t>#  Location           :  Car registered location</a:t>
                      </a:r>
                      <a:endParaRPr lang="en-US"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r>
              <a:tr h="497367">
                <a:tc>
                  <a:txBody>
                    <a:bodyPr/>
                    <a:lstStyle/>
                    <a:p>
                      <a:pPr marL="0" marR="0">
                        <a:lnSpc>
                          <a:spcPct val="107000"/>
                        </a:lnSpc>
                        <a:spcBef>
                          <a:spcPts val="0"/>
                        </a:spcBef>
                        <a:spcAft>
                          <a:spcPts val="0"/>
                        </a:spcAft>
                      </a:pPr>
                      <a:r>
                        <a:rPr lang="en-US" sz="2000" dirty="0">
                          <a:effectLst/>
                        </a:rPr>
                        <a:t>#  Year                 </a:t>
                      </a:r>
                      <a:r>
                        <a:rPr lang="en-US" sz="2000" dirty="0" smtClean="0">
                          <a:effectLst/>
                        </a:rPr>
                        <a:t>:   Car </a:t>
                      </a:r>
                      <a:r>
                        <a:rPr lang="en-US" sz="2000" dirty="0">
                          <a:effectLst/>
                        </a:rPr>
                        <a:t>purchased year</a:t>
                      </a:r>
                      <a:endParaRPr lang="en-US"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r>
              <a:tr h="497367">
                <a:tc>
                  <a:txBody>
                    <a:bodyPr/>
                    <a:lstStyle/>
                    <a:p>
                      <a:pPr marL="0" marR="0">
                        <a:lnSpc>
                          <a:spcPct val="107000"/>
                        </a:lnSpc>
                        <a:spcBef>
                          <a:spcPts val="0"/>
                        </a:spcBef>
                        <a:spcAft>
                          <a:spcPts val="0"/>
                        </a:spcAft>
                      </a:pPr>
                      <a:r>
                        <a:rPr lang="en-US" sz="2000" dirty="0">
                          <a:effectLst/>
                        </a:rPr>
                        <a:t>#  </a:t>
                      </a:r>
                      <a:r>
                        <a:rPr lang="en-US" sz="2000" dirty="0" err="1">
                          <a:effectLst/>
                        </a:rPr>
                        <a:t>Onwer</a:t>
                      </a:r>
                      <a:r>
                        <a:rPr lang="en-US" sz="2000" dirty="0">
                          <a:effectLst/>
                        </a:rPr>
                        <a:t>              </a:t>
                      </a:r>
                      <a:r>
                        <a:rPr lang="en-US" sz="2000" dirty="0" smtClean="0">
                          <a:effectLst/>
                        </a:rPr>
                        <a:t>:   </a:t>
                      </a:r>
                      <a:r>
                        <a:rPr lang="en-US" sz="2000" dirty="0">
                          <a:effectLst/>
                        </a:rPr>
                        <a:t>Car owner (1st or 2nd </a:t>
                      </a:r>
                      <a:r>
                        <a:rPr lang="en-US" sz="2000" dirty="0" smtClean="0">
                          <a:effectLst/>
                        </a:rPr>
                        <a:t>etc.)</a:t>
                      </a:r>
                      <a:endParaRPr lang="en-US"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r>
              <a:tr h="497367">
                <a:tc>
                  <a:txBody>
                    <a:bodyPr/>
                    <a:lstStyle/>
                    <a:p>
                      <a:pPr marL="0" marR="0">
                        <a:lnSpc>
                          <a:spcPct val="107000"/>
                        </a:lnSpc>
                        <a:spcBef>
                          <a:spcPts val="0"/>
                        </a:spcBef>
                        <a:spcAft>
                          <a:spcPts val="0"/>
                        </a:spcAft>
                      </a:pPr>
                      <a:r>
                        <a:rPr lang="en-US" sz="2000" dirty="0">
                          <a:effectLst/>
                        </a:rPr>
                        <a:t>#  fuel                   : </a:t>
                      </a:r>
                      <a:r>
                        <a:rPr lang="en-US" sz="2000" dirty="0" smtClean="0">
                          <a:effectLst/>
                        </a:rPr>
                        <a:t>  Car </a:t>
                      </a:r>
                      <a:r>
                        <a:rPr lang="en-US" sz="2000" dirty="0">
                          <a:effectLst/>
                        </a:rPr>
                        <a:t>fuel type</a:t>
                      </a:r>
                      <a:endParaRPr lang="en-US"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r>
              <a:tr h="497367">
                <a:tc>
                  <a:txBody>
                    <a:bodyPr/>
                    <a:lstStyle/>
                    <a:p>
                      <a:pPr marL="0" marR="0">
                        <a:lnSpc>
                          <a:spcPct val="107000"/>
                        </a:lnSpc>
                        <a:spcBef>
                          <a:spcPts val="0"/>
                        </a:spcBef>
                        <a:spcAft>
                          <a:spcPts val="0"/>
                        </a:spcAft>
                      </a:pPr>
                      <a:r>
                        <a:rPr lang="en-US" sz="2000" dirty="0">
                          <a:effectLst/>
                        </a:rPr>
                        <a:t>#  transmission    </a:t>
                      </a:r>
                      <a:r>
                        <a:rPr lang="en-US" sz="2000" dirty="0" smtClean="0">
                          <a:effectLst/>
                        </a:rPr>
                        <a:t> :   Car transmission </a:t>
                      </a:r>
                      <a:r>
                        <a:rPr lang="en-US" sz="2000" dirty="0">
                          <a:effectLst/>
                        </a:rPr>
                        <a:t>(Automatic or </a:t>
                      </a:r>
                      <a:r>
                        <a:rPr lang="en-US" sz="2000" dirty="0" smtClean="0">
                          <a:effectLst/>
                        </a:rPr>
                        <a:t>Manual)</a:t>
                      </a:r>
                      <a:endParaRPr lang="en-US"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r>
              <a:tr h="497367">
                <a:tc>
                  <a:txBody>
                    <a:bodyPr/>
                    <a:lstStyle/>
                    <a:p>
                      <a:pPr marL="0" marR="0">
                        <a:lnSpc>
                          <a:spcPct val="107000"/>
                        </a:lnSpc>
                        <a:spcBef>
                          <a:spcPts val="0"/>
                        </a:spcBef>
                        <a:spcAft>
                          <a:spcPts val="0"/>
                        </a:spcAft>
                      </a:pPr>
                      <a:r>
                        <a:rPr lang="en-US" sz="2000" dirty="0">
                          <a:effectLst/>
                        </a:rPr>
                        <a:t>#  prize                 </a:t>
                      </a:r>
                      <a:r>
                        <a:rPr lang="en-US" sz="2000" dirty="0" smtClean="0">
                          <a:effectLst/>
                        </a:rPr>
                        <a:t>:   Car </a:t>
                      </a:r>
                      <a:r>
                        <a:rPr lang="en-US" sz="2000" dirty="0">
                          <a:effectLst/>
                        </a:rPr>
                        <a:t>(car prize)</a:t>
                      </a:r>
                      <a:endParaRPr lang="en-US"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b"/>
                </a:tc>
              </a:tr>
            </a:tbl>
          </a:graphicData>
        </a:graphic>
      </p:graphicFrame>
      <p:sp>
        <p:nvSpPr>
          <p:cNvPr id="9" name="Rectangle 2"/>
          <p:cNvSpPr>
            <a:spLocks noChangeArrowheads="1"/>
          </p:cNvSpPr>
          <p:nvPr/>
        </p:nvSpPr>
        <p:spPr bwMode="auto">
          <a:xfrm>
            <a:off x="3149600" y="25161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9925199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939800"/>
            <a:ext cx="10058400" cy="421409"/>
          </a:xfrm>
        </p:spPr>
        <p:txBody>
          <a:bodyPr/>
          <a:lstStyle/>
          <a:p>
            <a:r>
              <a:rPr lang="en-US" dirty="0" smtClean="0">
                <a:latin typeface="Bookman Old Style" panose="02050604050505020204" pitchFamily="18" charset="0"/>
              </a:rPr>
              <a:t>Describe Dataset</a:t>
            </a:r>
            <a:endParaRPr lang="en-US"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538" y="1684865"/>
            <a:ext cx="6457019" cy="3894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7476068" y="1684866"/>
            <a:ext cx="4182532" cy="39624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smtClean="0">
                <a:solidFill>
                  <a:schemeClr val="tx1"/>
                </a:solidFill>
              </a:rPr>
              <a:t>Kilometer and Prize columns min and max value are having high difference, we can say these column are highly spread</a:t>
            </a:r>
            <a:endParaRPr lang="en-US" dirty="0">
              <a:solidFill>
                <a:schemeClr val="tx1"/>
              </a:solidFill>
            </a:endParaRPr>
          </a:p>
          <a:p>
            <a:pPr marL="285750" indent="-285750">
              <a:buFont typeface="Wingdings" panose="05000000000000000000" pitchFamily="2" charset="2"/>
              <a:buChar char="Ø"/>
            </a:pPr>
            <a:endParaRPr lang="en-US" dirty="0">
              <a:solidFill>
                <a:schemeClr val="tx1"/>
              </a:solidFill>
            </a:endParaRPr>
          </a:p>
          <a:p>
            <a:pPr marL="285750" indent="-285750">
              <a:buFont typeface="Wingdings" panose="05000000000000000000" pitchFamily="2" charset="2"/>
              <a:buChar char="Ø"/>
            </a:pPr>
            <a:r>
              <a:rPr lang="en-US" dirty="0" smtClean="0">
                <a:solidFill>
                  <a:schemeClr val="tx1"/>
                </a:solidFill>
              </a:rPr>
              <a:t>Mean and 50 percentile value is having some value difference, mean these columns are having </a:t>
            </a:r>
            <a:r>
              <a:rPr lang="en-US" dirty="0" err="1" smtClean="0">
                <a:solidFill>
                  <a:schemeClr val="tx1"/>
                </a:solidFill>
              </a:rPr>
              <a:t>skewness</a:t>
            </a:r>
            <a:endParaRPr lang="en-US" dirty="0" smtClean="0">
              <a:solidFill>
                <a:schemeClr val="tx1"/>
              </a:solidFill>
            </a:endParaRPr>
          </a:p>
          <a:p>
            <a:pPr marL="285750" indent="-285750">
              <a:buFont typeface="Wingdings" panose="05000000000000000000" pitchFamily="2" charset="2"/>
              <a:buChar char="Ø"/>
            </a:pPr>
            <a:endParaRPr lang="en-US" dirty="0">
              <a:solidFill>
                <a:schemeClr val="tx1"/>
              </a:solidFill>
            </a:endParaRPr>
          </a:p>
          <a:p>
            <a:pPr marL="285750" indent="-285750">
              <a:buFont typeface="Wingdings" panose="05000000000000000000" pitchFamily="2" charset="2"/>
              <a:buChar char="Ø"/>
            </a:pPr>
            <a:r>
              <a:rPr lang="en-US" dirty="0" smtClean="0">
                <a:solidFill>
                  <a:schemeClr val="tx1"/>
                </a:solidFill>
              </a:rPr>
              <a:t>Count for each column is same mean no null value present</a:t>
            </a:r>
          </a:p>
          <a:p>
            <a:pPr marL="285750" indent="-285750">
              <a:buFont typeface="Wingdings" panose="05000000000000000000" pitchFamily="2" charset="2"/>
              <a:buChar char="Ø"/>
            </a:pPr>
            <a:endParaRPr lang="en-US" dirty="0" smtClean="0">
              <a:solidFill>
                <a:schemeClr val="tx1"/>
              </a:solidFill>
            </a:endParaRPr>
          </a:p>
          <a:p>
            <a:pPr marL="285750" indent="-285750">
              <a:buFont typeface="Wingdings" panose="05000000000000000000" pitchFamily="2" charset="2"/>
              <a:buChar char="Ø"/>
            </a:pPr>
            <a:r>
              <a:rPr lang="en-US" dirty="0" smtClean="0">
                <a:solidFill>
                  <a:schemeClr val="tx1"/>
                </a:solidFill>
              </a:rPr>
              <a:t>25% and 75% is having difference , which also indicating , column </a:t>
            </a:r>
            <a:r>
              <a:rPr lang="en-US" dirty="0" err="1" smtClean="0">
                <a:solidFill>
                  <a:schemeClr val="tx1"/>
                </a:solidFill>
              </a:rPr>
              <a:t>spreadness</a:t>
            </a:r>
            <a:r>
              <a:rPr lang="en-US" dirty="0" smtClean="0">
                <a:solidFill>
                  <a:schemeClr val="tx1"/>
                </a:solidFill>
              </a:rPr>
              <a:t> </a:t>
            </a:r>
            <a:endParaRPr lang="en-US" dirty="0">
              <a:solidFill>
                <a:schemeClr val="tx1"/>
              </a:solidFill>
            </a:endParaRPr>
          </a:p>
          <a:p>
            <a:pPr marL="285750" indent="-285750">
              <a:buFont typeface="Wingdings" panose="05000000000000000000" pitchFamily="2" charset="2"/>
              <a:buChar char="Ø"/>
            </a:pPr>
            <a:endParaRPr lang="en-US" dirty="0" smtClean="0">
              <a:solidFill>
                <a:schemeClr val="tx1"/>
              </a:solidFill>
            </a:endParaRPr>
          </a:p>
        </p:txBody>
      </p:sp>
    </p:spTree>
    <p:extLst>
      <p:ext uri="{BB962C8B-B14F-4D97-AF65-F5344CB8AC3E}">
        <p14:creationId xmlns:p14="http://schemas.microsoft.com/office/powerpoint/2010/main" val="10016206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931333"/>
            <a:ext cx="10058400" cy="429876"/>
          </a:xfrm>
        </p:spPr>
        <p:txBody>
          <a:bodyPr/>
          <a:lstStyle/>
          <a:p>
            <a:r>
              <a:rPr lang="en-US" dirty="0" err="1" smtClean="0">
                <a:latin typeface="Bookman Old Style" panose="02050604050505020204" pitchFamily="18" charset="0"/>
              </a:rPr>
              <a:t>Pairplot</a:t>
            </a:r>
            <a:r>
              <a:rPr lang="en-US" dirty="0" smtClean="0">
                <a:latin typeface="Bookman Old Style" panose="02050604050505020204" pitchFamily="18" charset="0"/>
              </a:rPr>
              <a:t> of Dataset</a:t>
            </a:r>
            <a:endParaRPr lang="en-US"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6946" y="1794933"/>
            <a:ext cx="9052454" cy="4087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5091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914400"/>
            <a:ext cx="10058400" cy="446809"/>
          </a:xfrm>
        </p:spPr>
        <p:txBody>
          <a:bodyPr/>
          <a:lstStyle/>
          <a:p>
            <a:r>
              <a:rPr lang="en-US" dirty="0" smtClean="0">
                <a:latin typeface="Bookman Old Style" panose="02050604050505020204" pitchFamily="18" charset="0"/>
              </a:rPr>
              <a:t>Applied Encoding </a:t>
            </a:r>
            <a:endParaRPr lang="en-US"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pic>
        <p:nvPicPr>
          <p:cNvPr id="5" name="Picture 4"/>
          <p:cNvPicPr>
            <a:picLocks noChangeAspect="1"/>
          </p:cNvPicPr>
          <p:nvPr/>
        </p:nvPicPr>
        <p:blipFill>
          <a:blip r:embed="rId2"/>
          <a:stretch>
            <a:fillRect/>
          </a:stretch>
        </p:blipFill>
        <p:spPr>
          <a:xfrm>
            <a:off x="1843087" y="1568160"/>
            <a:ext cx="7743825" cy="666750"/>
          </a:xfrm>
          <a:prstGeom prst="rect">
            <a:avLst/>
          </a:prstGeom>
        </p:spPr>
      </p:pic>
      <p:pic>
        <p:nvPicPr>
          <p:cNvPr id="7" name="Picture 6"/>
          <p:cNvPicPr>
            <a:picLocks noChangeAspect="1"/>
          </p:cNvPicPr>
          <p:nvPr/>
        </p:nvPicPr>
        <p:blipFill>
          <a:blip r:embed="rId3"/>
          <a:stretch>
            <a:fillRect/>
          </a:stretch>
        </p:blipFill>
        <p:spPr>
          <a:xfrm>
            <a:off x="1727073" y="2441861"/>
            <a:ext cx="8743950" cy="2095500"/>
          </a:xfrm>
          <a:prstGeom prst="rect">
            <a:avLst/>
          </a:prstGeom>
        </p:spPr>
      </p:pic>
      <p:sp>
        <p:nvSpPr>
          <p:cNvPr id="8" name="Rectangle 7"/>
          <p:cNvSpPr/>
          <p:nvPr/>
        </p:nvSpPr>
        <p:spPr>
          <a:xfrm>
            <a:off x="1473073" y="5139267"/>
            <a:ext cx="9609793" cy="635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smtClean="0">
                <a:solidFill>
                  <a:schemeClr val="tx1"/>
                </a:solidFill>
              </a:rPr>
              <a:t>Ordinal Encoding is used for feature columns, therefore, here I have applied ordinal encoding to the feature column of the dataset</a:t>
            </a:r>
            <a:endParaRPr lang="en-US" dirty="0">
              <a:solidFill>
                <a:schemeClr val="tx1"/>
              </a:solidFill>
            </a:endParaRPr>
          </a:p>
        </p:txBody>
      </p:sp>
    </p:spTree>
    <p:extLst>
      <p:ext uri="{BB962C8B-B14F-4D97-AF65-F5344CB8AC3E}">
        <p14:creationId xmlns:p14="http://schemas.microsoft.com/office/powerpoint/2010/main" val="9133795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812800"/>
            <a:ext cx="10058400" cy="548409"/>
          </a:xfrm>
        </p:spPr>
        <p:txBody>
          <a:bodyPr>
            <a:normAutofit/>
          </a:bodyPr>
          <a:lstStyle/>
          <a:p>
            <a:r>
              <a:rPr lang="en-US" dirty="0">
                <a:latin typeface="Bookman Old Style" panose="02050604050505020204" pitchFamily="18" charset="0"/>
              </a:rPr>
              <a:t>I</a:t>
            </a:r>
            <a:r>
              <a:rPr lang="en-US" dirty="0" smtClean="0">
                <a:latin typeface="Bookman Old Style" panose="02050604050505020204" pitchFamily="18" charset="0"/>
              </a:rPr>
              <a:t>mpact of Target variable</a:t>
            </a:r>
            <a:endParaRPr lang="en-US"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3074" y="1558398"/>
            <a:ext cx="9609792" cy="3394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1473073" y="5139267"/>
            <a:ext cx="9609793" cy="635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smtClean="0">
                <a:solidFill>
                  <a:schemeClr val="tx1"/>
                </a:solidFill>
              </a:rPr>
              <a:t>Purchase year positively impacting prizes whereas, transmission is negatively impacting (Manual </a:t>
            </a:r>
            <a:r>
              <a:rPr lang="en-US" dirty="0" err="1" smtClean="0">
                <a:solidFill>
                  <a:schemeClr val="tx1"/>
                </a:solidFill>
              </a:rPr>
              <a:t>varient</a:t>
            </a:r>
            <a:r>
              <a:rPr lang="en-US" dirty="0" smtClean="0">
                <a:solidFill>
                  <a:schemeClr val="tx1"/>
                </a:solidFill>
              </a:rPr>
              <a:t> is of less prize as compare to Automatic one) </a:t>
            </a:r>
            <a:endParaRPr lang="en-US" dirty="0">
              <a:solidFill>
                <a:schemeClr val="tx1"/>
              </a:solidFill>
            </a:endParaRPr>
          </a:p>
        </p:txBody>
      </p:sp>
    </p:spTree>
    <p:extLst>
      <p:ext uri="{BB962C8B-B14F-4D97-AF65-F5344CB8AC3E}">
        <p14:creationId xmlns:p14="http://schemas.microsoft.com/office/powerpoint/2010/main" val="16587858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821267"/>
            <a:ext cx="10058400" cy="539942"/>
          </a:xfrm>
        </p:spPr>
        <p:txBody>
          <a:bodyPr>
            <a:normAutofit/>
          </a:bodyPr>
          <a:lstStyle/>
          <a:p>
            <a:r>
              <a:rPr lang="en-US" dirty="0" smtClean="0">
                <a:latin typeface="Bookman Old Style" panose="02050604050505020204" pitchFamily="18" charset="0"/>
              </a:rPr>
              <a:t>Outliers not remove due to heavy loss</a:t>
            </a:r>
            <a:endParaRPr lang="en-US"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pic>
        <p:nvPicPr>
          <p:cNvPr id="6" name="Picture 5"/>
          <p:cNvPicPr>
            <a:picLocks noChangeAspect="1"/>
          </p:cNvPicPr>
          <p:nvPr/>
        </p:nvPicPr>
        <p:blipFill>
          <a:blip r:embed="rId2"/>
          <a:stretch>
            <a:fillRect/>
          </a:stretch>
        </p:blipFill>
        <p:spPr>
          <a:xfrm>
            <a:off x="851430" y="1529004"/>
            <a:ext cx="4249737" cy="3347796"/>
          </a:xfrm>
          <a:prstGeom prst="rect">
            <a:avLst/>
          </a:prstGeom>
        </p:spPr>
      </p:pic>
      <p:pic>
        <p:nvPicPr>
          <p:cNvPr id="7" name="Picture 6"/>
          <p:cNvPicPr>
            <a:picLocks noChangeAspect="1"/>
          </p:cNvPicPr>
          <p:nvPr/>
        </p:nvPicPr>
        <p:blipFill>
          <a:blip r:embed="rId3"/>
          <a:stretch>
            <a:fillRect/>
          </a:stretch>
        </p:blipFill>
        <p:spPr>
          <a:xfrm>
            <a:off x="5321300" y="1520535"/>
            <a:ext cx="6235700" cy="3356265"/>
          </a:xfrm>
          <a:prstGeom prst="rect">
            <a:avLst/>
          </a:prstGeom>
        </p:spPr>
      </p:pic>
      <p:sp>
        <p:nvSpPr>
          <p:cNvPr id="8" name="Rectangle 7"/>
          <p:cNvSpPr/>
          <p:nvPr/>
        </p:nvSpPr>
        <p:spPr>
          <a:xfrm>
            <a:off x="1473073" y="5139267"/>
            <a:ext cx="9609793" cy="635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smtClean="0">
                <a:solidFill>
                  <a:schemeClr val="tx1"/>
                </a:solidFill>
              </a:rPr>
              <a:t>Both outliers removing techniques is giving high loss of data, therefore, I have word on dataset without removing outliers</a:t>
            </a:r>
            <a:endParaRPr lang="en-US" dirty="0">
              <a:solidFill>
                <a:schemeClr val="tx1"/>
              </a:solidFill>
            </a:endParaRPr>
          </a:p>
        </p:txBody>
      </p:sp>
    </p:spTree>
    <p:extLst>
      <p:ext uri="{BB962C8B-B14F-4D97-AF65-F5344CB8AC3E}">
        <p14:creationId xmlns:p14="http://schemas.microsoft.com/office/powerpoint/2010/main" val="211320683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973667"/>
            <a:ext cx="10058400" cy="387542"/>
          </a:xfrm>
        </p:spPr>
        <p:txBody>
          <a:bodyPr>
            <a:normAutofit/>
          </a:bodyPr>
          <a:lstStyle/>
          <a:p>
            <a:r>
              <a:rPr lang="en-US" dirty="0" smtClean="0">
                <a:latin typeface="Bookman Old Style" panose="02050604050505020204" pitchFamily="18" charset="0"/>
              </a:rPr>
              <a:t>Separating data into x and y form</a:t>
            </a:r>
            <a:endParaRPr lang="en-US"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pic>
        <p:nvPicPr>
          <p:cNvPr id="4" name="Picture 3"/>
          <p:cNvPicPr>
            <a:picLocks noChangeAspect="1"/>
          </p:cNvPicPr>
          <p:nvPr/>
        </p:nvPicPr>
        <p:blipFill>
          <a:blip r:embed="rId2"/>
          <a:stretch>
            <a:fillRect/>
          </a:stretch>
        </p:blipFill>
        <p:spPr>
          <a:xfrm>
            <a:off x="1876424" y="1901536"/>
            <a:ext cx="8128999" cy="2822864"/>
          </a:xfrm>
          <a:prstGeom prst="rect">
            <a:avLst/>
          </a:prstGeom>
        </p:spPr>
      </p:pic>
      <p:sp>
        <p:nvSpPr>
          <p:cNvPr id="5" name="Rectangle 4"/>
          <p:cNvSpPr/>
          <p:nvPr/>
        </p:nvSpPr>
        <p:spPr>
          <a:xfrm>
            <a:off x="1473073" y="5139267"/>
            <a:ext cx="9609793" cy="635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smtClean="0">
                <a:solidFill>
                  <a:schemeClr val="tx1"/>
                </a:solidFill>
              </a:rPr>
              <a:t>After separating, the dataset into x and y form, we are having 10 feature columns and 1 target column (prize)</a:t>
            </a:r>
            <a:endParaRPr lang="en-US" dirty="0">
              <a:solidFill>
                <a:schemeClr val="tx1"/>
              </a:solidFill>
            </a:endParaRPr>
          </a:p>
        </p:txBody>
      </p:sp>
    </p:spTree>
    <p:extLst>
      <p:ext uri="{BB962C8B-B14F-4D97-AF65-F5344CB8AC3E}">
        <p14:creationId xmlns:p14="http://schemas.microsoft.com/office/powerpoint/2010/main" val="23353783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973667"/>
            <a:ext cx="10058400" cy="387542"/>
          </a:xfrm>
        </p:spPr>
        <p:txBody>
          <a:bodyPr>
            <a:normAutofit/>
          </a:bodyPr>
          <a:lstStyle/>
          <a:p>
            <a:r>
              <a:rPr lang="en-US" dirty="0">
                <a:latin typeface="Bookman Old Style" panose="02050604050505020204" pitchFamily="18" charset="0"/>
              </a:rPr>
              <a:t>R</a:t>
            </a:r>
            <a:r>
              <a:rPr lang="en-US" dirty="0" smtClean="0">
                <a:latin typeface="Bookman Old Style" panose="02050604050505020204" pitchFamily="18" charset="0"/>
              </a:rPr>
              <a:t>emoving Skewness</a:t>
            </a:r>
            <a:endParaRPr lang="en-US"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sp>
        <p:nvSpPr>
          <p:cNvPr id="10" name="Rectangle 9"/>
          <p:cNvSpPr/>
          <p:nvPr/>
        </p:nvSpPr>
        <p:spPr>
          <a:xfrm>
            <a:off x="1295400" y="5414431"/>
            <a:ext cx="9440333" cy="45296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smtClean="0">
                <a:solidFill>
                  <a:schemeClr val="tx1"/>
                </a:solidFill>
              </a:rPr>
              <a:t>Applied square root transformation technique for removing </a:t>
            </a:r>
            <a:r>
              <a:rPr lang="en-US" dirty="0" err="1" smtClean="0">
                <a:solidFill>
                  <a:schemeClr val="tx1"/>
                </a:solidFill>
              </a:rPr>
              <a:t>skewness</a:t>
            </a:r>
            <a:r>
              <a:rPr lang="en-US" dirty="0" smtClean="0">
                <a:solidFill>
                  <a:schemeClr val="tx1"/>
                </a:solidFill>
              </a:rPr>
              <a:t> of ‘Kilometer’ column </a:t>
            </a:r>
            <a:endParaRPr lang="en-US" dirty="0">
              <a:solidFill>
                <a:schemeClr val="tx1"/>
              </a:solidFill>
            </a:endParaRPr>
          </a:p>
        </p:txBody>
      </p:sp>
      <p:pic>
        <p:nvPicPr>
          <p:cNvPr id="6" name="Picture 5"/>
          <p:cNvPicPr>
            <a:picLocks noChangeAspect="1"/>
          </p:cNvPicPr>
          <p:nvPr/>
        </p:nvPicPr>
        <p:blipFill>
          <a:blip r:embed="rId2"/>
          <a:stretch>
            <a:fillRect/>
          </a:stretch>
        </p:blipFill>
        <p:spPr>
          <a:xfrm>
            <a:off x="1785936" y="1529817"/>
            <a:ext cx="8310563" cy="3704984"/>
          </a:xfrm>
          <a:prstGeom prst="rect">
            <a:avLst/>
          </a:prstGeom>
        </p:spPr>
      </p:pic>
    </p:spTree>
    <p:extLst>
      <p:ext uri="{BB962C8B-B14F-4D97-AF65-F5344CB8AC3E}">
        <p14:creationId xmlns:p14="http://schemas.microsoft.com/office/powerpoint/2010/main" val="22988722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914400"/>
            <a:ext cx="10058400" cy="446809"/>
          </a:xfrm>
        </p:spPr>
        <p:txBody>
          <a:bodyPr>
            <a:normAutofit/>
          </a:bodyPr>
          <a:lstStyle/>
          <a:p>
            <a:r>
              <a:rPr lang="en-US" dirty="0" smtClean="0">
                <a:latin typeface="Bookman Old Style" panose="02050604050505020204" pitchFamily="18" charset="0"/>
              </a:rPr>
              <a:t>Multicollinearity </a:t>
            </a:r>
            <a:endParaRPr lang="en-US"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sp>
        <p:nvSpPr>
          <p:cNvPr id="10" name="Rectangle 9"/>
          <p:cNvSpPr/>
          <p:nvPr/>
        </p:nvSpPr>
        <p:spPr>
          <a:xfrm>
            <a:off x="7402915" y="2089534"/>
            <a:ext cx="3852333" cy="32244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smtClean="0">
                <a:solidFill>
                  <a:schemeClr val="tx1"/>
                </a:solidFill>
              </a:rPr>
              <a:t>We have to check for only Kilometer column, and for this column VIF value is in acceptable range. </a:t>
            </a:r>
          </a:p>
          <a:p>
            <a:pPr marL="285750" indent="-285750">
              <a:buFont typeface="Wingdings" panose="05000000000000000000" pitchFamily="2" charset="2"/>
              <a:buChar char="Ø"/>
            </a:pPr>
            <a:endParaRPr lang="en-US" dirty="0">
              <a:solidFill>
                <a:schemeClr val="tx1"/>
              </a:solidFill>
            </a:endParaRPr>
          </a:p>
          <a:p>
            <a:pPr marL="285750" indent="-285750">
              <a:buFont typeface="Wingdings" panose="05000000000000000000" pitchFamily="2" charset="2"/>
              <a:buChar char="Ø"/>
            </a:pPr>
            <a:r>
              <a:rPr lang="en-US" dirty="0">
                <a:solidFill>
                  <a:schemeClr val="tx1"/>
                </a:solidFill>
              </a:rPr>
              <a:t>Every column is showing VIF value under acceptable range</a:t>
            </a:r>
            <a:r>
              <a:rPr lang="en-US" dirty="0" smtClean="0">
                <a:solidFill>
                  <a:schemeClr val="tx1"/>
                </a:solidFill>
              </a:rPr>
              <a:t>,</a:t>
            </a:r>
          </a:p>
          <a:p>
            <a:pPr marL="285750" indent="-285750">
              <a:buFont typeface="Wingdings" panose="05000000000000000000" pitchFamily="2" charset="2"/>
              <a:buChar char="Ø"/>
            </a:pPr>
            <a:endParaRPr lang="en-US" dirty="0">
              <a:solidFill>
                <a:schemeClr val="tx1"/>
              </a:solidFill>
            </a:endParaRPr>
          </a:p>
          <a:p>
            <a:pPr marL="285750" indent="-285750">
              <a:buFont typeface="Wingdings" panose="05000000000000000000" pitchFamily="2" charset="2"/>
              <a:buChar char="Ø"/>
            </a:pPr>
            <a:r>
              <a:rPr lang="en-US" dirty="0" smtClean="0">
                <a:solidFill>
                  <a:schemeClr val="tx1"/>
                </a:solidFill>
              </a:rPr>
              <a:t>Hence, dataset is </a:t>
            </a:r>
            <a:r>
              <a:rPr lang="en-US" dirty="0" err="1" smtClean="0">
                <a:solidFill>
                  <a:schemeClr val="tx1"/>
                </a:solidFill>
              </a:rPr>
              <a:t>is</a:t>
            </a:r>
            <a:r>
              <a:rPr lang="en-US" dirty="0" smtClean="0">
                <a:solidFill>
                  <a:schemeClr val="tx1"/>
                </a:solidFill>
              </a:rPr>
              <a:t> not having </a:t>
            </a:r>
            <a:r>
              <a:rPr lang="en-US" dirty="0" err="1" smtClean="0">
                <a:solidFill>
                  <a:schemeClr val="tx1"/>
                </a:solidFill>
              </a:rPr>
              <a:t>Multicolinearity</a:t>
            </a:r>
            <a:endParaRPr lang="en-US" dirty="0">
              <a:solidFill>
                <a:schemeClr val="tx1"/>
              </a:solidFill>
            </a:endParaRPr>
          </a:p>
        </p:txBody>
      </p:sp>
      <p:pic>
        <p:nvPicPr>
          <p:cNvPr id="4" name="Picture 3"/>
          <p:cNvPicPr>
            <a:picLocks noChangeAspect="1"/>
          </p:cNvPicPr>
          <p:nvPr/>
        </p:nvPicPr>
        <p:blipFill>
          <a:blip r:embed="rId2"/>
          <a:stretch>
            <a:fillRect/>
          </a:stretch>
        </p:blipFill>
        <p:spPr>
          <a:xfrm>
            <a:off x="1069847" y="1901536"/>
            <a:ext cx="5876925" cy="3600450"/>
          </a:xfrm>
          <a:prstGeom prst="rect">
            <a:avLst/>
          </a:prstGeom>
        </p:spPr>
      </p:pic>
    </p:spTree>
    <p:extLst>
      <p:ext uri="{BB962C8B-B14F-4D97-AF65-F5344CB8AC3E}">
        <p14:creationId xmlns:p14="http://schemas.microsoft.com/office/powerpoint/2010/main" val="8794025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973667"/>
            <a:ext cx="10058400" cy="387542"/>
          </a:xfrm>
        </p:spPr>
        <p:txBody>
          <a:bodyPr>
            <a:normAutofit/>
          </a:bodyPr>
          <a:lstStyle/>
          <a:p>
            <a:r>
              <a:rPr lang="en-US" dirty="0" smtClean="0">
                <a:latin typeface="Bookman Old Style" panose="02050604050505020204" pitchFamily="18" charset="0"/>
              </a:rPr>
              <a:t>Applied Standard Scaling </a:t>
            </a:r>
            <a:endParaRPr lang="en-US" dirty="0">
              <a:latin typeface="Bookman Old Style" panose="02050604050505020204" pitchFamily="18" charset="0"/>
            </a:endParaRPr>
          </a:p>
        </p:txBody>
      </p:sp>
      <p:sp>
        <p:nvSpPr>
          <p:cNvPr id="9" name="Rectangle 8"/>
          <p:cNvSpPr/>
          <p:nvPr/>
        </p:nvSpPr>
        <p:spPr>
          <a:xfrm>
            <a:off x="1069846" y="5139603"/>
            <a:ext cx="10058401" cy="11049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smtClean="0">
                <a:solidFill>
                  <a:schemeClr val="tx1"/>
                </a:solidFill>
              </a:rPr>
              <a:t>Just one step before of machine learning, this scaling is applied to make sure,  equal weightage of each column should be occur during machine learning.</a:t>
            </a:r>
            <a:endParaRPr lang="en-US" dirty="0">
              <a:solidFill>
                <a:schemeClr val="tx1"/>
              </a:solidFill>
            </a:endParaRPr>
          </a:p>
        </p:txBody>
      </p:sp>
      <p:pic>
        <p:nvPicPr>
          <p:cNvPr id="4" name="Picture 3"/>
          <p:cNvPicPr>
            <a:picLocks noChangeAspect="1"/>
          </p:cNvPicPr>
          <p:nvPr/>
        </p:nvPicPr>
        <p:blipFill>
          <a:blip r:embed="rId2"/>
          <a:stretch>
            <a:fillRect/>
          </a:stretch>
        </p:blipFill>
        <p:spPr>
          <a:xfrm>
            <a:off x="1129113" y="1634403"/>
            <a:ext cx="9919887" cy="3369397"/>
          </a:xfrm>
          <a:prstGeom prst="rect">
            <a:avLst/>
          </a:prstGeom>
        </p:spPr>
      </p:pic>
    </p:spTree>
    <p:extLst>
      <p:ext uri="{BB962C8B-B14F-4D97-AF65-F5344CB8AC3E}">
        <p14:creationId xmlns:p14="http://schemas.microsoft.com/office/powerpoint/2010/main" val="411938470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956733"/>
            <a:ext cx="10058400" cy="404476"/>
          </a:xfrm>
        </p:spPr>
        <p:txBody>
          <a:bodyPr>
            <a:normAutofit/>
          </a:bodyPr>
          <a:lstStyle/>
          <a:p>
            <a:r>
              <a:rPr lang="en-US" dirty="0" smtClean="0">
                <a:latin typeface="Bookman Old Style" panose="02050604050505020204" pitchFamily="18" charset="0"/>
              </a:rPr>
              <a:t>Machine learning</a:t>
            </a:r>
            <a:endParaRPr lang="en-US" dirty="0">
              <a:latin typeface="Bookman Old Style" panose="02050604050505020204" pitchFamily="18" charset="0"/>
            </a:endParaRPr>
          </a:p>
        </p:txBody>
      </p:sp>
      <p:sp>
        <p:nvSpPr>
          <p:cNvPr id="9" name="Rectangle 8"/>
          <p:cNvSpPr/>
          <p:nvPr/>
        </p:nvSpPr>
        <p:spPr>
          <a:xfrm>
            <a:off x="1069847" y="5292002"/>
            <a:ext cx="10058401" cy="47379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smtClean="0">
                <a:solidFill>
                  <a:schemeClr val="tx1"/>
                </a:solidFill>
              </a:rPr>
              <a:t>These libraries used for building model of machine learning</a:t>
            </a:r>
            <a:endParaRPr lang="en-US" dirty="0">
              <a:solidFill>
                <a:schemeClr val="tx1"/>
              </a:solidFill>
            </a:endParaRPr>
          </a:p>
        </p:txBody>
      </p:sp>
      <p:pic>
        <p:nvPicPr>
          <p:cNvPr id="3" name="Picture 2"/>
          <p:cNvPicPr>
            <a:picLocks noChangeAspect="1"/>
          </p:cNvPicPr>
          <p:nvPr/>
        </p:nvPicPr>
        <p:blipFill>
          <a:blip r:embed="rId2"/>
          <a:stretch>
            <a:fillRect/>
          </a:stretch>
        </p:blipFill>
        <p:spPr>
          <a:xfrm>
            <a:off x="1069847" y="1693333"/>
            <a:ext cx="10058401" cy="3174999"/>
          </a:xfrm>
          <a:prstGeom prst="rect">
            <a:avLst/>
          </a:prstGeom>
        </p:spPr>
      </p:pic>
    </p:spTree>
    <p:extLst>
      <p:ext uri="{BB962C8B-B14F-4D97-AF65-F5344CB8AC3E}">
        <p14:creationId xmlns:p14="http://schemas.microsoft.com/office/powerpoint/2010/main" val="11981469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2800" y="975360"/>
            <a:ext cx="5486400" cy="472440"/>
          </a:xfrm>
        </p:spPr>
        <p:txBody>
          <a:bodyPr/>
          <a:lstStyle/>
          <a:p>
            <a:r>
              <a:rPr lang="en-US" dirty="0" smtClean="0">
                <a:latin typeface="Bookman Old Style" panose="02050604050505020204" pitchFamily="18" charset="0"/>
              </a:rPr>
              <a:t>Loading dataset</a:t>
            </a:r>
            <a:endParaRPr lang="en-US"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pic>
        <p:nvPicPr>
          <p:cNvPr id="5" name="Picture 4"/>
          <p:cNvPicPr>
            <a:picLocks noChangeAspect="1"/>
          </p:cNvPicPr>
          <p:nvPr/>
        </p:nvPicPr>
        <p:blipFill>
          <a:blip r:embed="rId2"/>
          <a:stretch>
            <a:fillRect/>
          </a:stretch>
        </p:blipFill>
        <p:spPr>
          <a:xfrm>
            <a:off x="1591105" y="1626754"/>
            <a:ext cx="9363075" cy="3664913"/>
          </a:xfrm>
          <a:prstGeom prst="rect">
            <a:avLst/>
          </a:prstGeom>
        </p:spPr>
      </p:pic>
      <p:sp>
        <p:nvSpPr>
          <p:cNvPr id="6" name="Rectangle 5"/>
          <p:cNvSpPr/>
          <p:nvPr/>
        </p:nvSpPr>
        <p:spPr>
          <a:xfrm>
            <a:off x="1850927" y="5562601"/>
            <a:ext cx="8843433" cy="9199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smtClean="0">
                <a:solidFill>
                  <a:schemeClr val="tx1"/>
                </a:solidFill>
                <a:latin typeface="Bookman Old Style" pitchFamily="18" charset="0"/>
              </a:rPr>
              <a:t>As we can see, this is raw data, I have applied lots of pre processing techniques for making best data for model building</a:t>
            </a:r>
            <a:endParaRPr lang="en-US" dirty="0">
              <a:solidFill>
                <a:schemeClr val="tx1"/>
              </a:solidFill>
              <a:latin typeface="Bookman Old Style" pitchFamily="18" charset="0"/>
            </a:endParaRPr>
          </a:p>
        </p:txBody>
      </p:sp>
    </p:spTree>
    <p:extLst>
      <p:ext uri="{BB962C8B-B14F-4D97-AF65-F5344CB8AC3E}">
        <p14:creationId xmlns:p14="http://schemas.microsoft.com/office/powerpoint/2010/main" val="30552104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1109133"/>
            <a:ext cx="10058400" cy="365123"/>
          </a:xfrm>
        </p:spPr>
        <p:txBody>
          <a:bodyPr>
            <a:normAutofit fontScale="90000"/>
          </a:bodyPr>
          <a:lstStyle/>
          <a:p>
            <a:r>
              <a:rPr lang="en-US" dirty="0" smtClean="0">
                <a:latin typeface="Bookman Old Style" panose="02050604050505020204" pitchFamily="18" charset="0"/>
              </a:rPr>
              <a:t>Linear Regression model</a:t>
            </a:r>
            <a:endParaRPr lang="en-US" dirty="0">
              <a:latin typeface="Bookman Old Style" panose="02050604050505020204" pitchFamily="18" charset="0"/>
            </a:endParaRPr>
          </a:p>
        </p:txBody>
      </p:sp>
      <p:sp>
        <p:nvSpPr>
          <p:cNvPr id="9" name="Rectangle 8"/>
          <p:cNvSpPr/>
          <p:nvPr/>
        </p:nvSpPr>
        <p:spPr>
          <a:xfrm>
            <a:off x="1195851" y="5130800"/>
            <a:ext cx="9895481" cy="10287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itchFamily="2" charset="2"/>
              <a:buChar char="Ø"/>
            </a:pPr>
            <a:r>
              <a:rPr lang="en-US" dirty="0" smtClean="0">
                <a:solidFill>
                  <a:schemeClr val="tx1"/>
                </a:solidFill>
              </a:rPr>
              <a:t>This model is having very less accuracy of model and having very difference between cv and accuracy of model</a:t>
            </a:r>
            <a:endParaRPr lang="en-US" dirty="0">
              <a:solidFill>
                <a:schemeClr val="tx1"/>
              </a:solidFill>
            </a:endParaRPr>
          </a:p>
        </p:txBody>
      </p:sp>
      <p:pic>
        <p:nvPicPr>
          <p:cNvPr id="3" name="Picture 2"/>
          <p:cNvPicPr>
            <a:picLocks noChangeAspect="1"/>
          </p:cNvPicPr>
          <p:nvPr/>
        </p:nvPicPr>
        <p:blipFill>
          <a:blip r:embed="rId2"/>
          <a:stretch>
            <a:fillRect/>
          </a:stretch>
        </p:blipFill>
        <p:spPr>
          <a:xfrm>
            <a:off x="1195852" y="1719791"/>
            <a:ext cx="9895481" cy="3267075"/>
          </a:xfrm>
          <a:prstGeom prst="rect">
            <a:avLst/>
          </a:prstGeom>
        </p:spPr>
      </p:pic>
    </p:spTree>
    <p:extLst>
      <p:ext uri="{BB962C8B-B14F-4D97-AF65-F5344CB8AC3E}">
        <p14:creationId xmlns:p14="http://schemas.microsoft.com/office/powerpoint/2010/main" val="134200428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456" y="1075267"/>
            <a:ext cx="10058400" cy="365122"/>
          </a:xfrm>
        </p:spPr>
        <p:txBody>
          <a:bodyPr>
            <a:normAutofit fontScale="90000"/>
          </a:bodyPr>
          <a:lstStyle/>
          <a:p>
            <a:r>
              <a:rPr lang="en-US" dirty="0" smtClean="0">
                <a:latin typeface="Bookman Old Style" panose="02050604050505020204" pitchFamily="18" charset="0"/>
              </a:rPr>
              <a:t>Decision Tree </a:t>
            </a:r>
            <a:r>
              <a:rPr lang="en-US" dirty="0" err="1" smtClean="0">
                <a:latin typeface="Bookman Old Style" panose="02050604050505020204" pitchFamily="18" charset="0"/>
              </a:rPr>
              <a:t>Regressor</a:t>
            </a:r>
            <a:r>
              <a:rPr lang="en-US" dirty="0" smtClean="0">
                <a:latin typeface="Bookman Old Style" panose="02050604050505020204" pitchFamily="18" charset="0"/>
              </a:rPr>
              <a:t> Model</a:t>
            </a:r>
            <a:endParaRPr lang="en-US" dirty="0">
              <a:latin typeface="Bookman Old Style" panose="02050604050505020204" pitchFamily="18" charset="0"/>
            </a:endParaRPr>
          </a:p>
        </p:txBody>
      </p:sp>
      <p:sp>
        <p:nvSpPr>
          <p:cNvPr id="9" name="Rectangle 8"/>
          <p:cNvSpPr/>
          <p:nvPr/>
        </p:nvSpPr>
        <p:spPr>
          <a:xfrm>
            <a:off x="1536700" y="5130800"/>
            <a:ext cx="9591548" cy="8763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smtClean="0">
                <a:solidFill>
                  <a:schemeClr val="tx1"/>
                </a:solidFill>
              </a:rPr>
              <a:t>By applying this model, getting </a:t>
            </a:r>
            <a:r>
              <a:rPr lang="en-US" dirty="0" err="1" smtClean="0">
                <a:solidFill>
                  <a:schemeClr val="tx1"/>
                </a:solidFill>
              </a:rPr>
              <a:t>overfitted</a:t>
            </a:r>
            <a:r>
              <a:rPr lang="en-US" dirty="0" smtClean="0">
                <a:solidFill>
                  <a:schemeClr val="tx1"/>
                </a:solidFill>
              </a:rPr>
              <a:t> model, as its </a:t>
            </a:r>
            <a:r>
              <a:rPr lang="en-US" dirty="0" err="1" smtClean="0">
                <a:solidFill>
                  <a:schemeClr val="tx1"/>
                </a:solidFill>
              </a:rPr>
              <a:t>traing</a:t>
            </a:r>
            <a:r>
              <a:rPr lang="en-US" dirty="0" smtClean="0">
                <a:solidFill>
                  <a:schemeClr val="tx1"/>
                </a:solidFill>
              </a:rPr>
              <a:t> accuracy is higher than testing accuracy</a:t>
            </a:r>
          </a:p>
          <a:p>
            <a:pPr marL="285750" indent="-285750">
              <a:buFont typeface="Wingdings" panose="05000000000000000000" pitchFamily="2" charset="2"/>
              <a:buChar char="Ø"/>
            </a:pPr>
            <a:r>
              <a:rPr lang="en-US" dirty="0" smtClean="0">
                <a:solidFill>
                  <a:schemeClr val="tx1"/>
                </a:solidFill>
              </a:rPr>
              <a:t>Training Accuracy &gt; Testing Accuracy</a:t>
            </a:r>
            <a:endParaRPr lang="en-US" dirty="0">
              <a:solidFill>
                <a:schemeClr val="tx1"/>
              </a:solidFill>
            </a:endParaRPr>
          </a:p>
        </p:txBody>
      </p:sp>
      <p:pic>
        <p:nvPicPr>
          <p:cNvPr id="4" name="Picture 3"/>
          <p:cNvPicPr>
            <a:picLocks noChangeAspect="1"/>
          </p:cNvPicPr>
          <p:nvPr/>
        </p:nvPicPr>
        <p:blipFill>
          <a:blip r:embed="rId2"/>
          <a:stretch>
            <a:fillRect/>
          </a:stretch>
        </p:blipFill>
        <p:spPr>
          <a:xfrm>
            <a:off x="2171569" y="1668990"/>
            <a:ext cx="7750175" cy="3300943"/>
          </a:xfrm>
          <a:prstGeom prst="rect">
            <a:avLst/>
          </a:prstGeom>
        </p:spPr>
      </p:pic>
    </p:spTree>
    <p:extLst>
      <p:ext uri="{BB962C8B-B14F-4D97-AF65-F5344CB8AC3E}">
        <p14:creationId xmlns:p14="http://schemas.microsoft.com/office/powerpoint/2010/main" val="34297908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982133"/>
            <a:ext cx="10058400" cy="424390"/>
          </a:xfrm>
        </p:spPr>
        <p:txBody>
          <a:bodyPr>
            <a:normAutofit/>
          </a:bodyPr>
          <a:lstStyle/>
          <a:p>
            <a:r>
              <a:rPr lang="en-US" dirty="0" smtClean="0">
                <a:latin typeface="Bookman Old Style" panose="02050604050505020204" pitchFamily="18" charset="0"/>
              </a:rPr>
              <a:t>Support vector </a:t>
            </a:r>
            <a:r>
              <a:rPr lang="en-US" dirty="0" err="1" smtClean="0">
                <a:latin typeface="Bookman Old Style" panose="02050604050505020204" pitchFamily="18" charset="0"/>
              </a:rPr>
              <a:t>regressor</a:t>
            </a:r>
            <a:r>
              <a:rPr lang="en-US" dirty="0" smtClean="0">
                <a:latin typeface="Bookman Old Style" panose="02050604050505020204" pitchFamily="18" charset="0"/>
              </a:rPr>
              <a:t> model</a:t>
            </a:r>
            <a:endParaRPr lang="en-US" dirty="0">
              <a:latin typeface="Bookman Old Style" panose="02050604050505020204" pitchFamily="18" charset="0"/>
            </a:endParaRPr>
          </a:p>
        </p:txBody>
      </p:sp>
      <p:sp>
        <p:nvSpPr>
          <p:cNvPr id="9" name="Rectangle 8"/>
          <p:cNvSpPr/>
          <p:nvPr/>
        </p:nvSpPr>
        <p:spPr>
          <a:xfrm>
            <a:off x="1536701" y="5393267"/>
            <a:ext cx="9359900" cy="5503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smtClean="0">
                <a:solidFill>
                  <a:schemeClr val="tx1"/>
                </a:solidFill>
              </a:rPr>
              <a:t>This model is working for this dataset, we can not conclude anything for this model</a:t>
            </a:r>
            <a:endParaRPr lang="en-US" dirty="0">
              <a:solidFill>
                <a:schemeClr val="tx1"/>
              </a:solidFill>
            </a:endParaRPr>
          </a:p>
        </p:txBody>
      </p:sp>
      <p:pic>
        <p:nvPicPr>
          <p:cNvPr id="3" name="Picture 2"/>
          <p:cNvPicPr>
            <a:picLocks noChangeAspect="1"/>
          </p:cNvPicPr>
          <p:nvPr/>
        </p:nvPicPr>
        <p:blipFill>
          <a:blip r:embed="rId2"/>
          <a:stretch>
            <a:fillRect/>
          </a:stretch>
        </p:blipFill>
        <p:spPr>
          <a:xfrm>
            <a:off x="1892300" y="1668991"/>
            <a:ext cx="7645400" cy="3512610"/>
          </a:xfrm>
          <a:prstGeom prst="rect">
            <a:avLst/>
          </a:prstGeom>
        </p:spPr>
      </p:pic>
    </p:spTree>
    <p:extLst>
      <p:ext uri="{BB962C8B-B14F-4D97-AF65-F5344CB8AC3E}">
        <p14:creationId xmlns:p14="http://schemas.microsoft.com/office/powerpoint/2010/main" val="9236347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1748" y="1041399"/>
            <a:ext cx="10058400" cy="424389"/>
          </a:xfrm>
        </p:spPr>
        <p:txBody>
          <a:bodyPr>
            <a:normAutofit/>
          </a:bodyPr>
          <a:lstStyle/>
          <a:p>
            <a:r>
              <a:rPr lang="en-US" dirty="0" err="1" smtClean="0">
                <a:latin typeface="Bookman Old Style" panose="02050604050505020204" pitchFamily="18" charset="0"/>
              </a:rPr>
              <a:t>kNeighbors</a:t>
            </a:r>
            <a:r>
              <a:rPr lang="en-US" dirty="0" smtClean="0">
                <a:latin typeface="Bookman Old Style" panose="02050604050505020204" pitchFamily="18" charset="0"/>
              </a:rPr>
              <a:t> </a:t>
            </a:r>
            <a:r>
              <a:rPr lang="en-US" dirty="0" err="1" smtClean="0">
                <a:latin typeface="Bookman Old Style" panose="02050604050505020204" pitchFamily="18" charset="0"/>
              </a:rPr>
              <a:t>Regressor</a:t>
            </a:r>
            <a:r>
              <a:rPr lang="en-US" dirty="0" smtClean="0">
                <a:latin typeface="Bookman Old Style" panose="02050604050505020204" pitchFamily="18" charset="0"/>
              </a:rPr>
              <a:t> Model</a:t>
            </a:r>
            <a:endParaRPr lang="en-US" dirty="0">
              <a:latin typeface="Bookman Old Style" panose="02050604050505020204" pitchFamily="18" charset="0"/>
            </a:endParaRPr>
          </a:p>
        </p:txBody>
      </p:sp>
      <p:sp>
        <p:nvSpPr>
          <p:cNvPr id="9" name="Rectangle 8"/>
          <p:cNvSpPr/>
          <p:nvPr/>
        </p:nvSpPr>
        <p:spPr>
          <a:xfrm>
            <a:off x="1498600" y="5325533"/>
            <a:ext cx="9591548" cy="8763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smtClean="0">
                <a:solidFill>
                  <a:schemeClr val="tx1"/>
                </a:solidFill>
              </a:rPr>
              <a:t>This model is also giving </a:t>
            </a:r>
            <a:r>
              <a:rPr lang="en-US" dirty="0" err="1" smtClean="0">
                <a:solidFill>
                  <a:schemeClr val="tx1"/>
                </a:solidFill>
              </a:rPr>
              <a:t>overfitted</a:t>
            </a:r>
            <a:r>
              <a:rPr lang="en-US" dirty="0" smtClean="0">
                <a:solidFill>
                  <a:schemeClr val="tx1"/>
                </a:solidFill>
              </a:rPr>
              <a:t> model, and also having very difference in cv score value and accuracy value</a:t>
            </a:r>
            <a:endParaRPr lang="en-US" dirty="0">
              <a:solidFill>
                <a:schemeClr val="tx1"/>
              </a:solidFill>
            </a:endParaRPr>
          </a:p>
        </p:txBody>
      </p:sp>
      <p:pic>
        <p:nvPicPr>
          <p:cNvPr id="4" name="Picture 3"/>
          <p:cNvPicPr>
            <a:picLocks noChangeAspect="1"/>
          </p:cNvPicPr>
          <p:nvPr/>
        </p:nvPicPr>
        <p:blipFill>
          <a:blip r:embed="rId2"/>
          <a:stretch>
            <a:fillRect/>
          </a:stretch>
        </p:blipFill>
        <p:spPr>
          <a:xfrm>
            <a:off x="1917700" y="1719790"/>
            <a:ext cx="8077200" cy="3487210"/>
          </a:xfrm>
          <a:prstGeom prst="rect">
            <a:avLst/>
          </a:prstGeom>
        </p:spPr>
      </p:pic>
    </p:spTree>
    <p:extLst>
      <p:ext uri="{BB962C8B-B14F-4D97-AF65-F5344CB8AC3E}">
        <p14:creationId xmlns:p14="http://schemas.microsoft.com/office/powerpoint/2010/main" val="201799319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459" y="990600"/>
            <a:ext cx="10058400" cy="380999"/>
          </a:xfrm>
        </p:spPr>
        <p:txBody>
          <a:bodyPr>
            <a:normAutofit/>
          </a:bodyPr>
          <a:lstStyle/>
          <a:p>
            <a:r>
              <a:rPr lang="en-US" dirty="0" smtClean="0">
                <a:latin typeface="Bookman Old Style" panose="02050604050505020204" pitchFamily="18" charset="0"/>
              </a:rPr>
              <a:t>Applied Bagging and Boosting techniques</a:t>
            </a:r>
            <a:endParaRPr lang="en-US" dirty="0">
              <a:latin typeface="Bookman Old Style" panose="02050604050505020204" pitchFamily="18" charset="0"/>
            </a:endParaRPr>
          </a:p>
        </p:txBody>
      </p:sp>
      <p:sp>
        <p:nvSpPr>
          <p:cNvPr id="9" name="Rectangle 8"/>
          <p:cNvSpPr/>
          <p:nvPr/>
        </p:nvSpPr>
        <p:spPr>
          <a:xfrm>
            <a:off x="1536700" y="5130800"/>
            <a:ext cx="9591548" cy="8763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smtClean="0">
                <a:solidFill>
                  <a:schemeClr val="tx1"/>
                </a:solidFill>
              </a:rPr>
              <a:t>Bagging and Boosting techniques are applied on the dataset because normal </a:t>
            </a:r>
            <a:r>
              <a:rPr lang="en-US" dirty="0" err="1" smtClean="0">
                <a:solidFill>
                  <a:schemeClr val="tx1"/>
                </a:solidFill>
              </a:rPr>
              <a:t>alogorithm</a:t>
            </a:r>
            <a:r>
              <a:rPr lang="en-US" dirty="0" smtClean="0">
                <a:solidFill>
                  <a:schemeClr val="tx1"/>
                </a:solidFill>
              </a:rPr>
              <a:t> was not giving enough result or good result</a:t>
            </a:r>
            <a:endParaRPr lang="en-US" dirty="0">
              <a:solidFill>
                <a:schemeClr val="tx1"/>
              </a:solidFill>
            </a:endParaRPr>
          </a:p>
        </p:txBody>
      </p:sp>
      <p:pic>
        <p:nvPicPr>
          <p:cNvPr id="3" name="Picture 2"/>
          <p:cNvPicPr>
            <a:picLocks noChangeAspect="1"/>
          </p:cNvPicPr>
          <p:nvPr/>
        </p:nvPicPr>
        <p:blipFill>
          <a:blip r:embed="rId2"/>
          <a:stretch>
            <a:fillRect/>
          </a:stretch>
        </p:blipFill>
        <p:spPr>
          <a:xfrm>
            <a:off x="1843087" y="1628774"/>
            <a:ext cx="9066213" cy="2996553"/>
          </a:xfrm>
          <a:prstGeom prst="rect">
            <a:avLst/>
          </a:prstGeom>
        </p:spPr>
      </p:pic>
    </p:spTree>
    <p:extLst>
      <p:ext uri="{BB962C8B-B14F-4D97-AF65-F5344CB8AC3E}">
        <p14:creationId xmlns:p14="http://schemas.microsoft.com/office/powerpoint/2010/main" val="29785878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1007533"/>
            <a:ext cx="10058400" cy="402166"/>
          </a:xfrm>
        </p:spPr>
        <p:txBody>
          <a:bodyPr>
            <a:normAutofit/>
          </a:bodyPr>
          <a:lstStyle/>
          <a:p>
            <a:r>
              <a:rPr lang="en-US" dirty="0" smtClean="0">
                <a:latin typeface="Bookman Old Style" panose="02050604050505020204" pitchFamily="18" charset="0"/>
              </a:rPr>
              <a:t>Random Forest </a:t>
            </a:r>
            <a:r>
              <a:rPr lang="en-US" dirty="0" err="1" smtClean="0">
                <a:latin typeface="Bookman Old Style" panose="02050604050505020204" pitchFamily="18" charset="0"/>
              </a:rPr>
              <a:t>regressor</a:t>
            </a:r>
            <a:r>
              <a:rPr lang="en-US" dirty="0" smtClean="0">
                <a:latin typeface="Bookman Old Style" panose="02050604050505020204" pitchFamily="18" charset="0"/>
              </a:rPr>
              <a:t> model</a:t>
            </a:r>
            <a:endParaRPr lang="en-US" dirty="0">
              <a:latin typeface="Bookman Old Style" panose="02050604050505020204" pitchFamily="18" charset="0"/>
            </a:endParaRPr>
          </a:p>
        </p:txBody>
      </p:sp>
      <p:sp>
        <p:nvSpPr>
          <p:cNvPr id="9" name="Rectangle 8"/>
          <p:cNvSpPr/>
          <p:nvPr/>
        </p:nvSpPr>
        <p:spPr>
          <a:xfrm>
            <a:off x="1536700" y="5295900"/>
            <a:ext cx="9591548" cy="711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smtClean="0">
                <a:solidFill>
                  <a:schemeClr val="tx1"/>
                </a:solidFill>
              </a:rPr>
              <a:t>Having difference in accuracy of training and testing dataset, not much but having,</a:t>
            </a:r>
          </a:p>
          <a:p>
            <a:pPr marL="285750" indent="-285750">
              <a:buFont typeface="Wingdings" panose="05000000000000000000" pitchFamily="2" charset="2"/>
              <a:buChar char="Ø"/>
            </a:pPr>
            <a:r>
              <a:rPr lang="en-US" dirty="0" smtClean="0">
                <a:solidFill>
                  <a:schemeClr val="tx1"/>
                </a:solidFill>
              </a:rPr>
              <a:t>Also having high difference between cv and Accuracy of model</a:t>
            </a:r>
            <a:endParaRPr lang="en-US" dirty="0">
              <a:solidFill>
                <a:schemeClr val="tx1"/>
              </a:solidFill>
            </a:endParaRPr>
          </a:p>
        </p:txBody>
      </p:sp>
      <p:pic>
        <p:nvPicPr>
          <p:cNvPr id="4" name="Picture 3"/>
          <p:cNvPicPr>
            <a:picLocks noChangeAspect="1"/>
          </p:cNvPicPr>
          <p:nvPr/>
        </p:nvPicPr>
        <p:blipFill>
          <a:blip r:embed="rId2"/>
          <a:stretch>
            <a:fillRect/>
          </a:stretch>
        </p:blipFill>
        <p:spPr>
          <a:xfrm>
            <a:off x="2290762" y="1563331"/>
            <a:ext cx="7831138" cy="3578936"/>
          </a:xfrm>
          <a:prstGeom prst="rect">
            <a:avLst/>
          </a:prstGeom>
        </p:spPr>
      </p:pic>
    </p:spTree>
    <p:extLst>
      <p:ext uri="{BB962C8B-B14F-4D97-AF65-F5344CB8AC3E}">
        <p14:creationId xmlns:p14="http://schemas.microsoft.com/office/powerpoint/2010/main" val="274731475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1016000"/>
            <a:ext cx="10058400" cy="368299"/>
          </a:xfrm>
        </p:spPr>
        <p:txBody>
          <a:bodyPr>
            <a:normAutofit/>
          </a:bodyPr>
          <a:lstStyle/>
          <a:p>
            <a:r>
              <a:rPr lang="en-US" dirty="0" err="1" smtClean="0">
                <a:latin typeface="Bookman Old Style" panose="02050604050505020204" pitchFamily="18" charset="0"/>
              </a:rPr>
              <a:t>Adaboostregressor</a:t>
            </a:r>
            <a:r>
              <a:rPr lang="en-US" dirty="0" smtClean="0">
                <a:latin typeface="Bookman Old Style" panose="02050604050505020204" pitchFamily="18" charset="0"/>
              </a:rPr>
              <a:t> model</a:t>
            </a:r>
            <a:endParaRPr lang="en-US" dirty="0">
              <a:latin typeface="Bookman Old Style" panose="02050604050505020204" pitchFamily="18" charset="0"/>
            </a:endParaRPr>
          </a:p>
        </p:txBody>
      </p:sp>
      <p:sp>
        <p:nvSpPr>
          <p:cNvPr id="9" name="Rectangle 8"/>
          <p:cNvSpPr/>
          <p:nvPr/>
        </p:nvSpPr>
        <p:spPr>
          <a:xfrm>
            <a:off x="1536700" y="5295900"/>
            <a:ext cx="9591548" cy="711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err="1" smtClean="0">
                <a:solidFill>
                  <a:schemeClr val="tx1"/>
                </a:solidFill>
              </a:rPr>
              <a:t>ML_Model</a:t>
            </a:r>
            <a:r>
              <a:rPr lang="en-US" dirty="0" smtClean="0">
                <a:solidFill>
                  <a:schemeClr val="tx1"/>
                </a:solidFill>
              </a:rPr>
              <a:t> function is created for smooth operation of machine learning</a:t>
            </a:r>
          </a:p>
          <a:p>
            <a:pPr marL="285750" indent="-285750">
              <a:buFont typeface="Wingdings" panose="05000000000000000000" pitchFamily="2" charset="2"/>
              <a:buChar char="Ø"/>
            </a:pPr>
            <a:r>
              <a:rPr lang="en-US" dirty="0" smtClean="0">
                <a:solidFill>
                  <a:schemeClr val="tx1"/>
                </a:solidFill>
              </a:rPr>
              <a:t>Logistic Model performance</a:t>
            </a:r>
          </a:p>
          <a:p>
            <a:endParaRPr lang="en-US" dirty="0">
              <a:solidFill>
                <a:schemeClr val="tx1"/>
              </a:solidFill>
            </a:endParaRPr>
          </a:p>
        </p:txBody>
      </p:sp>
      <p:pic>
        <p:nvPicPr>
          <p:cNvPr id="4" name="Picture 3"/>
          <p:cNvPicPr>
            <a:picLocks noChangeAspect="1"/>
          </p:cNvPicPr>
          <p:nvPr/>
        </p:nvPicPr>
        <p:blipFill>
          <a:blip r:embed="rId2"/>
          <a:stretch>
            <a:fillRect/>
          </a:stretch>
        </p:blipFill>
        <p:spPr>
          <a:xfrm>
            <a:off x="1961229" y="1608665"/>
            <a:ext cx="8275638" cy="3303479"/>
          </a:xfrm>
          <a:prstGeom prst="rect">
            <a:avLst/>
          </a:prstGeom>
        </p:spPr>
      </p:pic>
    </p:spTree>
    <p:extLst>
      <p:ext uri="{BB962C8B-B14F-4D97-AF65-F5344CB8AC3E}">
        <p14:creationId xmlns:p14="http://schemas.microsoft.com/office/powerpoint/2010/main" val="114852395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1016000"/>
            <a:ext cx="10058400" cy="436032"/>
          </a:xfrm>
        </p:spPr>
        <p:txBody>
          <a:bodyPr>
            <a:normAutofit/>
          </a:bodyPr>
          <a:lstStyle/>
          <a:p>
            <a:r>
              <a:rPr lang="en-US" dirty="0" err="1" smtClean="0">
                <a:latin typeface="Bookman Old Style" panose="02050604050505020204" pitchFamily="18" charset="0"/>
              </a:rPr>
              <a:t>Xgboost</a:t>
            </a:r>
            <a:r>
              <a:rPr lang="en-US" dirty="0" smtClean="0">
                <a:latin typeface="Bookman Old Style" panose="02050604050505020204" pitchFamily="18" charset="0"/>
              </a:rPr>
              <a:t> </a:t>
            </a:r>
            <a:r>
              <a:rPr lang="en-US" dirty="0" err="1" smtClean="0">
                <a:latin typeface="Bookman Old Style" panose="02050604050505020204" pitchFamily="18" charset="0"/>
              </a:rPr>
              <a:t>regressor</a:t>
            </a:r>
            <a:r>
              <a:rPr lang="en-US" dirty="0" smtClean="0">
                <a:latin typeface="Bookman Old Style" panose="02050604050505020204" pitchFamily="18" charset="0"/>
              </a:rPr>
              <a:t> model</a:t>
            </a:r>
            <a:endParaRPr lang="en-US" dirty="0">
              <a:latin typeface="Bookman Old Style" panose="02050604050505020204" pitchFamily="18" charset="0"/>
            </a:endParaRPr>
          </a:p>
        </p:txBody>
      </p:sp>
      <p:sp>
        <p:nvSpPr>
          <p:cNvPr id="9" name="Rectangle 8"/>
          <p:cNvSpPr/>
          <p:nvPr/>
        </p:nvSpPr>
        <p:spPr>
          <a:xfrm>
            <a:off x="1443566" y="4836580"/>
            <a:ext cx="9591548" cy="55456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smtClean="0">
                <a:solidFill>
                  <a:schemeClr val="tx1"/>
                </a:solidFill>
              </a:rPr>
              <a:t>This is model is giving good </a:t>
            </a:r>
            <a:r>
              <a:rPr lang="en-US" dirty="0" err="1" smtClean="0">
                <a:solidFill>
                  <a:schemeClr val="tx1"/>
                </a:solidFill>
              </a:rPr>
              <a:t>resule</a:t>
            </a:r>
            <a:r>
              <a:rPr lang="en-US" dirty="0" smtClean="0">
                <a:solidFill>
                  <a:schemeClr val="tx1"/>
                </a:solidFill>
              </a:rPr>
              <a:t> but giving over fitted model</a:t>
            </a:r>
            <a:endParaRPr lang="en-US" dirty="0">
              <a:solidFill>
                <a:schemeClr val="tx1"/>
              </a:solidFill>
            </a:endParaRPr>
          </a:p>
        </p:txBody>
      </p:sp>
      <p:pic>
        <p:nvPicPr>
          <p:cNvPr id="5" name="Picture 4"/>
          <p:cNvPicPr>
            <a:picLocks noChangeAspect="1"/>
          </p:cNvPicPr>
          <p:nvPr/>
        </p:nvPicPr>
        <p:blipFill>
          <a:blip r:embed="rId2"/>
          <a:stretch>
            <a:fillRect/>
          </a:stretch>
        </p:blipFill>
        <p:spPr>
          <a:xfrm>
            <a:off x="1166811" y="1962149"/>
            <a:ext cx="3152775" cy="1562100"/>
          </a:xfrm>
          <a:prstGeom prst="rect">
            <a:avLst/>
          </a:prstGeom>
        </p:spPr>
      </p:pic>
      <p:pic>
        <p:nvPicPr>
          <p:cNvPr id="6" name="Picture 5"/>
          <p:cNvPicPr>
            <a:picLocks noChangeAspect="1"/>
          </p:cNvPicPr>
          <p:nvPr/>
        </p:nvPicPr>
        <p:blipFill>
          <a:blip r:embed="rId3"/>
          <a:stretch>
            <a:fillRect/>
          </a:stretch>
        </p:blipFill>
        <p:spPr>
          <a:xfrm>
            <a:off x="4543954" y="1775882"/>
            <a:ext cx="7005806" cy="2762250"/>
          </a:xfrm>
          <a:prstGeom prst="rect">
            <a:avLst/>
          </a:prstGeom>
        </p:spPr>
      </p:pic>
    </p:spTree>
    <p:extLst>
      <p:ext uri="{BB962C8B-B14F-4D97-AF65-F5344CB8AC3E}">
        <p14:creationId xmlns:p14="http://schemas.microsoft.com/office/powerpoint/2010/main" val="94093007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1075267"/>
            <a:ext cx="10058400" cy="334432"/>
          </a:xfrm>
        </p:spPr>
        <p:txBody>
          <a:bodyPr>
            <a:normAutofit fontScale="90000"/>
          </a:bodyPr>
          <a:lstStyle/>
          <a:p>
            <a:r>
              <a:rPr lang="en-US" dirty="0" smtClean="0">
                <a:latin typeface="Bookman Old Style" panose="02050604050505020204" pitchFamily="18" charset="0"/>
              </a:rPr>
              <a:t>Gradient Boosting </a:t>
            </a:r>
            <a:r>
              <a:rPr lang="en-US" dirty="0" err="1" smtClean="0">
                <a:latin typeface="Bookman Old Style" panose="02050604050505020204" pitchFamily="18" charset="0"/>
              </a:rPr>
              <a:t>Regressor</a:t>
            </a:r>
            <a:endParaRPr lang="en-US" dirty="0">
              <a:latin typeface="Bookman Old Style" panose="02050604050505020204" pitchFamily="18" charset="0"/>
            </a:endParaRPr>
          </a:p>
        </p:txBody>
      </p:sp>
      <p:sp>
        <p:nvSpPr>
          <p:cNvPr id="9" name="Rectangle 8"/>
          <p:cNvSpPr/>
          <p:nvPr/>
        </p:nvSpPr>
        <p:spPr>
          <a:xfrm>
            <a:off x="1536700" y="5143499"/>
            <a:ext cx="9591548" cy="10202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smtClean="0">
                <a:solidFill>
                  <a:schemeClr val="tx1"/>
                </a:solidFill>
              </a:rPr>
              <a:t>This model is giving good result as it not having much difference in accuracy of training and testing dataset</a:t>
            </a:r>
          </a:p>
          <a:p>
            <a:pPr marL="285750" indent="-285750">
              <a:buFont typeface="Wingdings" panose="05000000000000000000" pitchFamily="2" charset="2"/>
              <a:buChar char="Ø"/>
            </a:pPr>
            <a:r>
              <a:rPr lang="en-US" dirty="0" smtClean="0">
                <a:solidFill>
                  <a:schemeClr val="tx1"/>
                </a:solidFill>
              </a:rPr>
              <a:t>And also not having high cv value and accuracy difference </a:t>
            </a:r>
            <a:endParaRPr lang="en-US" dirty="0">
              <a:solidFill>
                <a:schemeClr val="tx1"/>
              </a:solidFill>
            </a:endParaRPr>
          </a:p>
        </p:txBody>
      </p:sp>
      <p:pic>
        <p:nvPicPr>
          <p:cNvPr id="3" name="Picture 2"/>
          <p:cNvPicPr>
            <a:picLocks noChangeAspect="1"/>
          </p:cNvPicPr>
          <p:nvPr/>
        </p:nvPicPr>
        <p:blipFill>
          <a:blip r:embed="rId2"/>
          <a:stretch>
            <a:fillRect/>
          </a:stretch>
        </p:blipFill>
        <p:spPr>
          <a:xfrm>
            <a:off x="1888204" y="1590120"/>
            <a:ext cx="8421688" cy="3329013"/>
          </a:xfrm>
          <a:prstGeom prst="rect">
            <a:avLst/>
          </a:prstGeom>
        </p:spPr>
      </p:pic>
    </p:spTree>
    <p:extLst>
      <p:ext uri="{BB962C8B-B14F-4D97-AF65-F5344CB8AC3E}">
        <p14:creationId xmlns:p14="http://schemas.microsoft.com/office/powerpoint/2010/main" val="38636399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876577"/>
          </a:xfrm>
        </p:spPr>
        <p:txBody>
          <a:bodyPr>
            <a:normAutofit fontScale="90000"/>
          </a:bodyPr>
          <a:lstStyle/>
          <a:p>
            <a:r>
              <a:rPr lang="en-US" sz="2800" dirty="0" smtClean="0">
                <a:latin typeface="Bookman Old Style" panose="02050604050505020204" pitchFamily="18" charset="0"/>
              </a:rPr>
              <a:t>Ensemble Technique of </a:t>
            </a:r>
            <a:r>
              <a:rPr lang="en-US" sz="2800" dirty="0" err="1" smtClean="0">
                <a:latin typeface="Bookman Old Style" panose="02050604050505020204" pitchFamily="18" charset="0"/>
              </a:rPr>
              <a:t>GradientboostingClassifier</a:t>
            </a:r>
            <a:endParaRPr lang="en-US" sz="2800"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sp>
        <p:nvSpPr>
          <p:cNvPr id="6" name="Rectangle 5"/>
          <p:cNvSpPr/>
          <p:nvPr/>
        </p:nvSpPr>
        <p:spPr>
          <a:xfrm>
            <a:off x="8089900" y="2091267"/>
            <a:ext cx="3330448" cy="31665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smtClean="0">
                <a:solidFill>
                  <a:schemeClr val="tx1"/>
                </a:solidFill>
                <a:latin typeface="Bookman Old Style" pitchFamily="18" charset="0"/>
              </a:rPr>
              <a:t>‘parameter’ these are the parameters which have to be applied on given model and then have to choose best one.</a:t>
            </a:r>
          </a:p>
          <a:p>
            <a:pPr marL="285750" indent="-285750">
              <a:buFont typeface="Wingdings" panose="05000000000000000000" pitchFamily="2" charset="2"/>
              <a:buChar char="Ø"/>
            </a:pPr>
            <a:endParaRPr lang="en-US" dirty="0">
              <a:solidFill>
                <a:schemeClr val="tx1"/>
              </a:solidFill>
              <a:latin typeface="Bookman Old Style" pitchFamily="18" charset="0"/>
            </a:endParaRPr>
          </a:p>
          <a:p>
            <a:pPr marL="285750" indent="-285750">
              <a:buFont typeface="Wingdings" panose="05000000000000000000" pitchFamily="2" charset="2"/>
              <a:buChar char="Ø"/>
            </a:pPr>
            <a:r>
              <a:rPr lang="en-US" dirty="0" err="1" smtClean="0">
                <a:solidFill>
                  <a:schemeClr val="tx1"/>
                </a:solidFill>
                <a:latin typeface="Bookman Old Style" pitchFamily="18" charset="0"/>
              </a:rPr>
              <a:t>GridSearchCV</a:t>
            </a:r>
            <a:r>
              <a:rPr lang="en-US" dirty="0" smtClean="0">
                <a:solidFill>
                  <a:schemeClr val="tx1"/>
                </a:solidFill>
                <a:latin typeface="Bookman Old Style" pitchFamily="18" charset="0"/>
              </a:rPr>
              <a:t> will help in that</a:t>
            </a:r>
            <a:endParaRPr lang="en-US" dirty="0">
              <a:solidFill>
                <a:schemeClr val="tx1"/>
              </a:solidFill>
              <a:latin typeface="Bookman Old Style" pitchFamily="18" charset="0"/>
            </a:endParaRPr>
          </a:p>
        </p:txBody>
      </p:sp>
      <p:pic>
        <p:nvPicPr>
          <p:cNvPr id="4" name="Picture 3"/>
          <p:cNvPicPr>
            <a:picLocks noChangeAspect="1"/>
          </p:cNvPicPr>
          <p:nvPr/>
        </p:nvPicPr>
        <p:blipFill>
          <a:blip r:embed="rId2"/>
          <a:stretch>
            <a:fillRect/>
          </a:stretch>
        </p:blipFill>
        <p:spPr>
          <a:xfrm>
            <a:off x="777748" y="1701800"/>
            <a:ext cx="6867652" cy="4076411"/>
          </a:xfrm>
          <a:prstGeom prst="rect">
            <a:avLst/>
          </a:prstGeom>
        </p:spPr>
      </p:pic>
    </p:spTree>
    <p:extLst>
      <p:ext uri="{BB962C8B-B14F-4D97-AF65-F5344CB8AC3E}">
        <p14:creationId xmlns:p14="http://schemas.microsoft.com/office/powerpoint/2010/main" val="13075801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2800" y="905932"/>
            <a:ext cx="5486400" cy="541867"/>
          </a:xfrm>
        </p:spPr>
        <p:txBody>
          <a:bodyPr/>
          <a:lstStyle/>
          <a:p>
            <a:r>
              <a:rPr lang="en-US" dirty="0" smtClean="0">
                <a:latin typeface="Bookman Old Style" panose="02050604050505020204" pitchFamily="18" charset="0"/>
              </a:rPr>
              <a:t>Information of dataset</a:t>
            </a:r>
            <a:endParaRPr lang="en-US"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pic>
        <p:nvPicPr>
          <p:cNvPr id="4" name="Picture 3"/>
          <p:cNvPicPr>
            <a:picLocks noChangeAspect="1"/>
          </p:cNvPicPr>
          <p:nvPr/>
        </p:nvPicPr>
        <p:blipFill>
          <a:blip r:embed="rId2"/>
          <a:stretch>
            <a:fillRect/>
          </a:stretch>
        </p:blipFill>
        <p:spPr>
          <a:xfrm>
            <a:off x="2017568" y="1737831"/>
            <a:ext cx="8156864" cy="3596170"/>
          </a:xfrm>
          <a:prstGeom prst="rect">
            <a:avLst/>
          </a:prstGeom>
        </p:spPr>
      </p:pic>
      <p:sp>
        <p:nvSpPr>
          <p:cNvPr id="5" name="Rectangle 4"/>
          <p:cNvSpPr/>
          <p:nvPr/>
        </p:nvSpPr>
        <p:spPr>
          <a:xfrm>
            <a:off x="897467" y="5562601"/>
            <a:ext cx="10591800" cy="9199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smtClean="0">
                <a:solidFill>
                  <a:schemeClr val="tx1"/>
                </a:solidFill>
                <a:latin typeface="Bookman Old Style" pitchFamily="18" charset="0"/>
              </a:rPr>
              <a:t>When I had scrapped data from website that time these columns type was of object type </a:t>
            </a:r>
          </a:p>
          <a:p>
            <a:pPr marL="285750" indent="-285750">
              <a:buFont typeface="Wingdings" panose="05000000000000000000" pitchFamily="2" charset="2"/>
              <a:buChar char="Ø"/>
            </a:pPr>
            <a:r>
              <a:rPr lang="en-US" dirty="0" smtClean="0">
                <a:solidFill>
                  <a:schemeClr val="tx1"/>
                </a:solidFill>
                <a:latin typeface="Bookman Old Style" pitchFamily="18" charset="0"/>
              </a:rPr>
              <a:t>Here, transmission column is having null value, but that is filled by “-”, therefore, “-” is replaced with null value, then applied null value operation accordingly</a:t>
            </a:r>
          </a:p>
        </p:txBody>
      </p:sp>
    </p:spTree>
    <p:extLst>
      <p:ext uri="{BB962C8B-B14F-4D97-AF65-F5344CB8AC3E}">
        <p14:creationId xmlns:p14="http://schemas.microsoft.com/office/powerpoint/2010/main" val="34077503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876577"/>
          </a:xfrm>
        </p:spPr>
        <p:txBody>
          <a:bodyPr>
            <a:normAutofit fontScale="90000"/>
          </a:bodyPr>
          <a:lstStyle/>
          <a:p>
            <a:r>
              <a:rPr lang="en-US" sz="2800" dirty="0" smtClean="0">
                <a:latin typeface="Bookman Old Style" panose="02050604050505020204" pitchFamily="18" charset="0"/>
              </a:rPr>
              <a:t>Ensemble Technique of </a:t>
            </a:r>
            <a:r>
              <a:rPr lang="en-US" sz="2800" dirty="0" err="1" smtClean="0">
                <a:latin typeface="Bookman Old Style" panose="02050604050505020204" pitchFamily="18" charset="0"/>
              </a:rPr>
              <a:t>GradientboostingClassifier</a:t>
            </a:r>
            <a:endParaRPr lang="en-US" sz="2800"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pic>
        <p:nvPicPr>
          <p:cNvPr id="5" name="Picture 4"/>
          <p:cNvPicPr>
            <a:picLocks noChangeAspect="1"/>
          </p:cNvPicPr>
          <p:nvPr/>
        </p:nvPicPr>
        <p:blipFill>
          <a:blip r:embed="rId2"/>
          <a:stretch>
            <a:fillRect/>
          </a:stretch>
        </p:blipFill>
        <p:spPr>
          <a:xfrm>
            <a:off x="1069848" y="1522412"/>
            <a:ext cx="10460849" cy="3659188"/>
          </a:xfrm>
          <a:prstGeom prst="rect">
            <a:avLst/>
          </a:prstGeom>
        </p:spPr>
      </p:pic>
      <p:sp>
        <p:nvSpPr>
          <p:cNvPr id="4" name="Rectangle 3"/>
          <p:cNvSpPr/>
          <p:nvPr/>
        </p:nvSpPr>
        <p:spPr>
          <a:xfrm>
            <a:off x="1069848" y="5589601"/>
            <a:ext cx="10460849" cy="369332"/>
          </a:xfrm>
          <a:prstGeom prst="rect">
            <a:avLst/>
          </a:prstGeom>
        </p:spPr>
        <p:txBody>
          <a:bodyPr wrap="square">
            <a:spAutoFit/>
          </a:bodyPr>
          <a:lstStyle/>
          <a:p>
            <a:pPr marL="285750" indent="-285750">
              <a:buFont typeface="Wingdings" panose="05000000000000000000" pitchFamily="2" charset="2"/>
              <a:buChar char="Ø"/>
            </a:pPr>
            <a:r>
              <a:rPr lang="en-US" dirty="0" smtClean="0"/>
              <a:t>Found best parameter and applied passed those parameter with </a:t>
            </a:r>
            <a:r>
              <a:rPr lang="en-US" dirty="0" err="1" smtClean="0"/>
              <a:t>GradientBoosting</a:t>
            </a:r>
            <a:r>
              <a:rPr lang="en-US" dirty="0" smtClean="0"/>
              <a:t> Algorithm to get best results.</a:t>
            </a:r>
            <a:endParaRPr lang="en-US" dirty="0"/>
          </a:p>
        </p:txBody>
      </p:sp>
    </p:spTree>
    <p:extLst>
      <p:ext uri="{BB962C8B-B14F-4D97-AF65-F5344CB8AC3E}">
        <p14:creationId xmlns:p14="http://schemas.microsoft.com/office/powerpoint/2010/main" val="250767495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sp>
        <p:nvSpPr>
          <p:cNvPr id="7" name="Rectangle 6"/>
          <p:cNvSpPr/>
          <p:nvPr/>
        </p:nvSpPr>
        <p:spPr>
          <a:xfrm>
            <a:off x="927426" y="5314392"/>
            <a:ext cx="10058399" cy="72055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smtClean="0">
                <a:solidFill>
                  <a:schemeClr val="tx1"/>
                </a:solidFill>
                <a:latin typeface="Bookman Old Style" pitchFamily="18" charset="0"/>
              </a:rPr>
              <a:t>These passed parameters have increase accuracy and cv value of Gradient boost</a:t>
            </a:r>
          </a:p>
          <a:p>
            <a:pPr marL="285750" indent="-285750">
              <a:buFont typeface="Wingdings" panose="05000000000000000000" pitchFamily="2" charset="2"/>
              <a:buChar char="Ø"/>
            </a:pPr>
            <a:r>
              <a:rPr lang="en-US" dirty="0" smtClean="0">
                <a:solidFill>
                  <a:schemeClr val="tx1"/>
                </a:solidFill>
                <a:latin typeface="Bookman Old Style" pitchFamily="18" charset="0"/>
              </a:rPr>
              <a:t>Hence, this model selected as final model for deployment.</a:t>
            </a:r>
            <a:endParaRPr lang="en-US" dirty="0">
              <a:solidFill>
                <a:schemeClr val="tx1"/>
              </a:solidFill>
              <a:latin typeface="Bookman Old Style" pitchFamily="18" charset="0"/>
            </a:endParaRPr>
          </a:p>
        </p:txBody>
      </p:sp>
      <p:pic>
        <p:nvPicPr>
          <p:cNvPr id="2" name="Picture 1"/>
          <p:cNvPicPr>
            <a:picLocks noChangeAspect="1"/>
          </p:cNvPicPr>
          <p:nvPr/>
        </p:nvPicPr>
        <p:blipFill>
          <a:blip r:embed="rId2"/>
          <a:stretch>
            <a:fillRect/>
          </a:stretch>
        </p:blipFill>
        <p:spPr>
          <a:xfrm>
            <a:off x="836159" y="1427496"/>
            <a:ext cx="10149666" cy="3481388"/>
          </a:xfrm>
          <a:prstGeom prst="rect">
            <a:avLst/>
          </a:prstGeom>
        </p:spPr>
      </p:pic>
    </p:spTree>
    <p:extLst>
      <p:ext uri="{BB962C8B-B14F-4D97-AF65-F5344CB8AC3E}">
        <p14:creationId xmlns:p14="http://schemas.microsoft.com/office/powerpoint/2010/main" val="406060303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7581900" y="1752600"/>
            <a:ext cx="3784600" cy="389466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err="1" smtClean="0">
                <a:solidFill>
                  <a:schemeClr val="tx1"/>
                </a:solidFill>
                <a:latin typeface="Bookman Old Style" pitchFamily="18" charset="0"/>
              </a:rPr>
              <a:t>Neigher</a:t>
            </a:r>
            <a:r>
              <a:rPr lang="en-US" dirty="0" smtClean="0">
                <a:solidFill>
                  <a:schemeClr val="tx1"/>
                </a:solidFill>
                <a:latin typeface="Bookman Old Style" pitchFamily="18" charset="0"/>
              </a:rPr>
              <a:t> </a:t>
            </a:r>
            <a:r>
              <a:rPr lang="en-US" dirty="0" err="1" smtClean="0">
                <a:solidFill>
                  <a:schemeClr val="tx1"/>
                </a:solidFill>
                <a:latin typeface="Bookman Old Style" pitchFamily="18" charset="0"/>
              </a:rPr>
              <a:t>overfitted</a:t>
            </a:r>
            <a:r>
              <a:rPr lang="en-US" dirty="0" smtClean="0">
                <a:solidFill>
                  <a:schemeClr val="tx1"/>
                </a:solidFill>
                <a:latin typeface="Bookman Old Style" pitchFamily="18" charset="0"/>
              </a:rPr>
              <a:t> nor </a:t>
            </a:r>
            <a:r>
              <a:rPr lang="en-US" dirty="0" err="1" smtClean="0">
                <a:solidFill>
                  <a:schemeClr val="tx1"/>
                </a:solidFill>
                <a:latin typeface="Bookman Old Style" pitchFamily="18" charset="0"/>
              </a:rPr>
              <a:t>underfitted</a:t>
            </a:r>
            <a:r>
              <a:rPr lang="en-US" dirty="0" smtClean="0">
                <a:solidFill>
                  <a:schemeClr val="tx1"/>
                </a:solidFill>
                <a:latin typeface="Bookman Old Style" pitchFamily="18" charset="0"/>
              </a:rPr>
              <a:t> model, we are getting by this algorithm</a:t>
            </a:r>
          </a:p>
          <a:p>
            <a:pPr marL="285750" indent="-285750">
              <a:buFont typeface="Wingdings" panose="05000000000000000000" pitchFamily="2" charset="2"/>
              <a:buChar char="Ø"/>
            </a:pPr>
            <a:endParaRPr lang="en-US" dirty="0">
              <a:solidFill>
                <a:schemeClr val="tx1"/>
              </a:solidFill>
              <a:latin typeface="Bookman Old Style" pitchFamily="18" charset="0"/>
            </a:endParaRPr>
          </a:p>
          <a:p>
            <a:pPr marL="285750" indent="-285750">
              <a:buFont typeface="Wingdings" panose="05000000000000000000" pitchFamily="2" charset="2"/>
              <a:buChar char="Ø"/>
            </a:pPr>
            <a:r>
              <a:rPr lang="en-US" dirty="0" smtClean="0">
                <a:solidFill>
                  <a:schemeClr val="tx1"/>
                </a:solidFill>
                <a:latin typeface="Bookman Old Style" pitchFamily="18" charset="0"/>
              </a:rPr>
              <a:t>CV is also very near to testing accuracy</a:t>
            </a:r>
          </a:p>
          <a:p>
            <a:pPr marL="285750" indent="-285750">
              <a:buFont typeface="Wingdings" panose="05000000000000000000" pitchFamily="2" charset="2"/>
              <a:buChar char="Ø"/>
            </a:pPr>
            <a:endParaRPr lang="en-US" dirty="0">
              <a:solidFill>
                <a:schemeClr val="tx1"/>
              </a:solidFill>
              <a:latin typeface="Bookman Old Style" pitchFamily="18" charset="0"/>
            </a:endParaRPr>
          </a:p>
          <a:p>
            <a:pPr marL="285750" indent="-285750">
              <a:buFont typeface="Wingdings" panose="05000000000000000000" pitchFamily="2" charset="2"/>
              <a:buChar char="Ø"/>
            </a:pPr>
            <a:r>
              <a:rPr lang="en-US" dirty="0" smtClean="0">
                <a:solidFill>
                  <a:schemeClr val="tx1"/>
                </a:solidFill>
                <a:latin typeface="Bookman Old Style" pitchFamily="18" charset="0"/>
              </a:rPr>
              <a:t>Now, need to deploy this model as final machine learning model</a:t>
            </a:r>
            <a:endParaRPr lang="en-US" dirty="0">
              <a:solidFill>
                <a:schemeClr val="tx1"/>
              </a:solidFill>
              <a:latin typeface="Bookman Old Style" pitchFamily="18" charset="0"/>
            </a:endParaRPr>
          </a:p>
        </p:txBody>
      </p:sp>
      <p:pic>
        <p:nvPicPr>
          <p:cNvPr id="3" name="Picture 2"/>
          <p:cNvPicPr>
            <a:picLocks noChangeAspect="1"/>
          </p:cNvPicPr>
          <p:nvPr/>
        </p:nvPicPr>
        <p:blipFill>
          <a:blip r:embed="rId2"/>
          <a:stretch>
            <a:fillRect/>
          </a:stretch>
        </p:blipFill>
        <p:spPr>
          <a:xfrm>
            <a:off x="876300" y="1752600"/>
            <a:ext cx="5923700" cy="1736725"/>
          </a:xfrm>
          <a:prstGeom prst="rect">
            <a:avLst/>
          </a:prstGeom>
        </p:spPr>
      </p:pic>
      <p:pic>
        <p:nvPicPr>
          <p:cNvPr id="4" name="Picture 3"/>
          <p:cNvPicPr>
            <a:picLocks noChangeAspect="1"/>
          </p:cNvPicPr>
          <p:nvPr/>
        </p:nvPicPr>
        <p:blipFill>
          <a:blip r:embed="rId3"/>
          <a:stretch>
            <a:fillRect/>
          </a:stretch>
        </p:blipFill>
        <p:spPr>
          <a:xfrm>
            <a:off x="647700" y="3711575"/>
            <a:ext cx="6718300" cy="2200275"/>
          </a:xfrm>
          <a:prstGeom prst="rect">
            <a:avLst/>
          </a:prstGeom>
        </p:spPr>
      </p:pic>
      <p:sp>
        <p:nvSpPr>
          <p:cNvPr id="6" name="Title 1"/>
          <p:cNvSpPr>
            <a:spLocks noGrp="1"/>
          </p:cNvSpPr>
          <p:nvPr>
            <p:ph type="title"/>
          </p:nvPr>
        </p:nvSpPr>
        <p:spPr>
          <a:xfrm>
            <a:off x="1069848" y="931333"/>
            <a:ext cx="10058400" cy="429876"/>
          </a:xfrm>
        </p:spPr>
        <p:txBody>
          <a:bodyPr>
            <a:normAutofit fontScale="90000"/>
          </a:bodyPr>
          <a:lstStyle/>
          <a:p>
            <a:r>
              <a:rPr lang="en-US" sz="2800" dirty="0" smtClean="0">
                <a:latin typeface="Bookman Old Style" panose="02050604050505020204" pitchFamily="18" charset="0"/>
              </a:rPr>
              <a:t>Final Model </a:t>
            </a:r>
            <a:r>
              <a:rPr lang="en-US" sz="2800" dirty="0" err="1" smtClean="0">
                <a:latin typeface="Bookman Old Style" panose="02050604050505020204" pitchFamily="18" charset="0"/>
              </a:rPr>
              <a:t>Proformance</a:t>
            </a:r>
            <a:endParaRPr lang="en-US" sz="2800" dirty="0">
              <a:latin typeface="Bookman Old Style" panose="02050604050505020204" pitchFamily="18" charset="0"/>
            </a:endParaRPr>
          </a:p>
        </p:txBody>
      </p:sp>
    </p:spTree>
    <p:extLst>
      <p:ext uri="{BB962C8B-B14F-4D97-AF65-F5344CB8AC3E}">
        <p14:creationId xmlns:p14="http://schemas.microsoft.com/office/powerpoint/2010/main" val="374837074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739900" y="5435600"/>
            <a:ext cx="8953500" cy="56726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smtClean="0">
                <a:solidFill>
                  <a:schemeClr val="tx1"/>
                </a:solidFill>
              </a:rPr>
              <a:t>As model is giving 90 %  accuracy , therefore, we points are divert from the actual value</a:t>
            </a:r>
          </a:p>
        </p:txBody>
      </p:sp>
      <p:sp>
        <p:nvSpPr>
          <p:cNvPr id="7" name="Title 1"/>
          <p:cNvSpPr txBox="1">
            <a:spLocks/>
          </p:cNvSpPr>
          <p:nvPr/>
        </p:nvSpPr>
        <p:spPr>
          <a:xfrm>
            <a:off x="1739900" y="406400"/>
            <a:ext cx="9105900" cy="749300"/>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dirty="0" smtClean="0">
                <a:latin typeface="Bookman Old Style" panose="02050604050505020204" pitchFamily="18" charset="0"/>
              </a:rPr>
              <a:t>Graph for model performance</a:t>
            </a:r>
            <a:endParaRPr lang="en-US" dirty="0">
              <a:latin typeface="Bookman Old Style" panose="02050604050505020204" pitchFamily="18" charset="0"/>
            </a:endParaRPr>
          </a:p>
        </p:txBody>
      </p:sp>
      <p:sp>
        <p:nvSpPr>
          <p:cNvPr id="5" name="Title 1"/>
          <p:cNvSpPr>
            <a:spLocks noGrp="1"/>
          </p:cNvSpPr>
          <p:nvPr>
            <p:ph type="title"/>
          </p:nvPr>
        </p:nvSpPr>
        <p:spPr>
          <a:xfrm>
            <a:off x="1069848" y="931333"/>
            <a:ext cx="10058400" cy="429876"/>
          </a:xfrm>
        </p:spPr>
        <p:txBody>
          <a:bodyPr>
            <a:normAutofit fontScale="90000"/>
          </a:bodyPr>
          <a:lstStyle/>
          <a:p>
            <a:r>
              <a:rPr lang="en-US" sz="2800" dirty="0" smtClean="0">
                <a:latin typeface="Bookman Old Style" panose="02050604050505020204" pitchFamily="18" charset="0"/>
              </a:rPr>
              <a:t>Performance Graph</a:t>
            </a:r>
            <a:endParaRPr lang="en-US" sz="2800" dirty="0">
              <a:latin typeface="Bookman Old Style" panose="02050604050505020204" pitchFamily="18" charset="0"/>
            </a:endParaRP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4342" y="1523938"/>
            <a:ext cx="9712325" cy="3564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944168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7734300" y="1359121"/>
            <a:ext cx="3479800" cy="466067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smtClean="0">
                <a:solidFill>
                  <a:schemeClr val="tx1"/>
                </a:solidFill>
              </a:rPr>
              <a:t>Deployed model by using pickle library of python</a:t>
            </a:r>
          </a:p>
          <a:p>
            <a:pPr marL="285750" indent="-285750">
              <a:buFont typeface="Wingdings" panose="05000000000000000000" pitchFamily="2" charset="2"/>
              <a:buChar char="Ø"/>
            </a:pPr>
            <a:endParaRPr lang="en-US" dirty="0">
              <a:solidFill>
                <a:schemeClr val="tx1"/>
              </a:solidFill>
            </a:endParaRPr>
          </a:p>
          <a:p>
            <a:pPr marL="285750" indent="-285750">
              <a:buFont typeface="Wingdings" panose="05000000000000000000" pitchFamily="2" charset="2"/>
              <a:buChar char="Ø"/>
            </a:pPr>
            <a:r>
              <a:rPr lang="en-US" dirty="0" smtClean="0">
                <a:solidFill>
                  <a:schemeClr val="tx1"/>
                </a:solidFill>
              </a:rPr>
              <a:t>After deploying the model same model imported and checked accuracy of that same model and found model is giving 0.90 accuracy as previous. </a:t>
            </a:r>
          </a:p>
          <a:p>
            <a:pPr marL="285750" indent="-285750">
              <a:buFont typeface="Wingdings" panose="05000000000000000000" pitchFamily="2" charset="2"/>
              <a:buChar char="Ø"/>
            </a:pPr>
            <a:endParaRPr lang="en-US" dirty="0" smtClean="0">
              <a:solidFill>
                <a:schemeClr val="tx1"/>
              </a:solidFill>
            </a:endParaRPr>
          </a:p>
          <a:p>
            <a:pPr marL="285750" indent="-285750">
              <a:buFont typeface="Wingdings" panose="05000000000000000000" pitchFamily="2" charset="2"/>
              <a:buChar char="Ø"/>
            </a:pPr>
            <a:r>
              <a:rPr lang="en-US" dirty="0" smtClean="0">
                <a:solidFill>
                  <a:schemeClr val="tx1"/>
                </a:solidFill>
              </a:rPr>
              <a:t>Means deploy process is successfully executed </a:t>
            </a:r>
          </a:p>
        </p:txBody>
      </p:sp>
      <p:sp>
        <p:nvSpPr>
          <p:cNvPr id="7" name="Title 1"/>
          <p:cNvSpPr txBox="1">
            <a:spLocks/>
          </p:cNvSpPr>
          <p:nvPr/>
        </p:nvSpPr>
        <p:spPr>
          <a:xfrm>
            <a:off x="1739900" y="457200"/>
            <a:ext cx="9105900" cy="558800"/>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sz="3600" dirty="0" smtClean="0">
                <a:solidFill>
                  <a:schemeClr val="tx1"/>
                </a:solidFill>
                <a:latin typeface="Bookman Old Style" panose="02050604050505020204" pitchFamily="18" charset="0"/>
              </a:rPr>
              <a:t>Deploy and load model</a:t>
            </a:r>
            <a:endParaRPr lang="en-US" sz="3600" dirty="0">
              <a:solidFill>
                <a:schemeClr val="tx1"/>
              </a:solidFill>
              <a:latin typeface="Bookman Old Style" panose="02050604050505020204" pitchFamily="18" charset="0"/>
            </a:endParaRPr>
          </a:p>
        </p:txBody>
      </p:sp>
      <p:pic>
        <p:nvPicPr>
          <p:cNvPr id="3" name="Picture 2"/>
          <p:cNvPicPr>
            <a:picLocks noChangeAspect="1"/>
          </p:cNvPicPr>
          <p:nvPr/>
        </p:nvPicPr>
        <p:blipFill>
          <a:blip r:embed="rId3"/>
          <a:stretch>
            <a:fillRect/>
          </a:stretch>
        </p:blipFill>
        <p:spPr>
          <a:xfrm>
            <a:off x="1035049" y="1359121"/>
            <a:ext cx="6320737" cy="4571779"/>
          </a:xfrm>
          <a:prstGeom prst="rect">
            <a:avLst/>
          </a:prstGeom>
        </p:spPr>
      </p:pic>
    </p:spTree>
    <p:extLst>
      <p:ext uri="{BB962C8B-B14F-4D97-AF65-F5344CB8AC3E}">
        <p14:creationId xmlns:p14="http://schemas.microsoft.com/office/powerpoint/2010/main" val="11921243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739900" y="295707"/>
            <a:ext cx="9105900" cy="7202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sz="3600" dirty="0" smtClean="0">
                <a:solidFill>
                  <a:schemeClr val="tx1"/>
                </a:solidFill>
                <a:latin typeface="Bookman Old Style" panose="02050604050505020204" pitchFamily="18" charset="0"/>
              </a:rPr>
              <a:t>Conclusion</a:t>
            </a:r>
            <a:endParaRPr lang="en-US" sz="3600" dirty="0">
              <a:solidFill>
                <a:schemeClr val="tx1"/>
              </a:solidFill>
              <a:latin typeface="Bookman Old Style" panose="02050604050505020204" pitchFamily="18" charset="0"/>
            </a:endParaRPr>
          </a:p>
        </p:txBody>
      </p:sp>
      <p:sp>
        <p:nvSpPr>
          <p:cNvPr id="4" name="Rectangle 3"/>
          <p:cNvSpPr/>
          <p:nvPr/>
        </p:nvSpPr>
        <p:spPr>
          <a:xfrm>
            <a:off x="8610600" y="1430866"/>
            <a:ext cx="2569042" cy="43772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smtClean="0">
                <a:solidFill>
                  <a:schemeClr val="tx1"/>
                </a:solidFill>
              </a:rPr>
              <a:t>One </a:t>
            </a:r>
            <a:r>
              <a:rPr lang="en-US" dirty="0" err="1" smtClean="0">
                <a:solidFill>
                  <a:schemeClr val="tx1"/>
                </a:solidFill>
              </a:rPr>
              <a:t>dataframe</a:t>
            </a:r>
            <a:r>
              <a:rPr lang="en-US" dirty="0" smtClean="0">
                <a:solidFill>
                  <a:schemeClr val="tx1"/>
                </a:solidFill>
              </a:rPr>
              <a:t> is created by the name “conclusion”, in this </a:t>
            </a:r>
            <a:r>
              <a:rPr lang="en-US" dirty="0" err="1" smtClean="0">
                <a:solidFill>
                  <a:schemeClr val="tx1"/>
                </a:solidFill>
              </a:rPr>
              <a:t>dataframe</a:t>
            </a:r>
            <a:r>
              <a:rPr lang="en-US" dirty="0" smtClean="0">
                <a:solidFill>
                  <a:schemeClr val="tx1"/>
                </a:solidFill>
              </a:rPr>
              <a:t> both (predicted and </a:t>
            </a:r>
            <a:r>
              <a:rPr lang="en-US" dirty="0" err="1" smtClean="0">
                <a:solidFill>
                  <a:schemeClr val="tx1"/>
                </a:solidFill>
              </a:rPr>
              <a:t>acutal</a:t>
            </a:r>
            <a:r>
              <a:rPr lang="en-US" dirty="0" smtClean="0">
                <a:solidFill>
                  <a:schemeClr val="tx1"/>
                </a:solidFill>
              </a:rPr>
              <a:t> ) values will be imputed.</a:t>
            </a:r>
          </a:p>
          <a:p>
            <a:pPr marL="285750" indent="-285750">
              <a:buFont typeface="Wingdings" panose="05000000000000000000" pitchFamily="2" charset="2"/>
              <a:buChar char="Ø"/>
            </a:pPr>
            <a:endParaRPr lang="en-US" dirty="0">
              <a:solidFill>
                <a:schemeClr val="tx1"/>
              </a:solidFill>
            </a:endParaRPr>
          </a:p>
          <a:p>
            <a:pPr marL="285750" indent="-285750">
              <a:buFont typeface="Wingdings" panose="05000000000000000000" pitchFamily="2" charset="2"/>
              <a:buChar char="Ø"/>
            </a:pPr>
            <a:r>
              <a:rPr lang="en-US" dirty="0" smtClean="0">
                <a:solidFill>
                  <a:schemeClr val="tx1"/>
                </a:solidFill>
              </a:rPr>
              <a:t>By this </a:t>
            </a:r>
            <a:r>
              <a:rPr lang="en-US" dirty="0" err="1" smtClean="0">
                <a:solidFill>
                  <a:schemeClr val="tx1"/>
                </a:solidFill>
              </a:rPr>
              <a:t>dataframe</a:t>
            </a:r>
            <a:r>
              <a:rPr lang="en-US" dirty="0" smtClean="0">
                <a:solidFill>
                  <a:schemeClr val="tx1"/>
                </a:solidFill>
              </a:rPr>
              <a:t> one can see the difference between actual and predicted value </a:t>
            </a:r>
            <a:endParaRPr lang="en-US" dirty="0">
              <a:solidFill>
                <a:schemeClr val="tx1"/>
              </a:solidFill>
            </a:endParaRPr>
          </a:p>
        </p:txBody>
      </p:sp>
      <p:pic>
        <p:nvPicPr>
          <p:cNvPr id="2" name="Picture 1"/>
          <p:cNvPicPr>
            <a:picLocks noChangeAspect="1"/>
          </p:cNvPicPr>
          <p:nvPr/>
        </p:nvPicPr>
        <p:blipFill>
          <a:blip r:embed="rId3"/>
          <a:stretch>
            <a:fillRect/>
          </a:stretch>
        </p:blipFill>
        <p:spPr>
          <a:xfrm>
            <a:off x="1019174" y="1532466"/>
            <a:ext cx="7357679" cy="4500562"/>
          </a:xfrm>
          <a:prstGeom prst="rect">
            <a:avLst/>
          </a:prstGeom>
        </p:spPr>
      </p:pic>
    </p:spTree>
    <p:extLst>
      <p:ext uri="{BB962C8B-B14F-4D97-AF65-F5344CB8AC3E}">
        <p14:creationId xmlns:p14="http://schemas.microsoft.com/office/powerpoint/2010/main" val="258909485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739900" y="295707"/>
            <a:ext cx="9105900" cy="7202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sz="3600" dirty="0" smtClean="0">
                <a:solidFill>
                  <a:schemeClr val="tx1"/>
                </a:solidFill>
                <a:latin typeface="Bookman Old Style" panose="02050604050505020204" pitchFamily="18" charset="0"/>
              </a:rPr>
              <a:t>Conclusion</a:t>
            </a:r>
            <a:endParaRPr lang="en-US" sz="3600" dirty="0">
              <a:solidFill>
                <a:schemeClr val="tx1"/>
              </a:solidFill>
              <a:latin typeface="Bookman Old Style" panose="02050604050505020204" pitchFamily="18" charset="0"/>
            </a:endParaRPr>
          </a:p>
        </p:txBody>
      </p:sp>
      <p:sp>
        <p:nvSpPr>
          <p:cNvPr id="4" name="Rectangle 3"/>
          <p:cNvSpPr/>
          <p:nvPr/>
        </p:nvSpPr>
        <p:spPr>
          <a:xfrm>
            <a:off x="6231467" y="2175933"/>
            <a:ext cx="4267200" cy="33612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smtClean="0">
                <a:solidFill>
                  <a:schemeClr val="tx1"/>
                </a:solidFill>
              </a:rPr>
              <a:t>Comparing some value of actual dataset with predicted value by model</a:t>
            </a:r>
            <a:endParaRPr lang="en-US" dirty="0">
              <a:solidFill>
                <a:schemeClr val="tx1"/>
              </a:solidFill>
            </a:endParaRPr>
          </a:p>
        </p:txBody>
      </p:sp>
      <p:pic>
        <p:nvPicPr>
          <p:cNvPr id="3" name="Picture 2"/>
          <p:cNvPicPr>
            <a:picLocks noChangeAspect="1"/>
          </p:cNvPicPr>
          <p:nvPr/>
        </p:nvPicPr>
        <p:blipFill>
          <a:blip r:embed="rId3"/>
          <a:stretch>
            <a:fillRect/>
          </a:stretch>
        </p:blipFill>
        <p:spPr>
          <a:xfrm>
            <a:off x="1325034" y="1507067"/>
            <a:ext cx="4103687" cy="4822574"/>
          </a:xfrm>
          <a:prstGeom prst="rect">
            <a:avLst/>
          </a:prstGeom>
        </p:spPr>
      </p:pic>
    </p:spTree>
    <p:extLst>
      <p:ext uri="{BB962C8B-B14F-4D97-AF65-F5344CB8AC3E}">
        <p14:creationId xmlns:p14="http://schemas.microsoft.com/office/powerpoint/2010/main" val="21637004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ookman Old Style" panose="02050604050505020204" pitchFamily="18" charset="0"/>
              </a:rPr>
              <a:t>Thanks you </a:t>
            </a:r>
            <a:endParaRPr lang="en-US" dirty="0">
              <a:latin typeface="Bookman Old Style" panose="02050604050505020204" pitchFamily="18" charset="0"/>
            </a:endParaRPr>
          </a:p>
        </p:txBody>
      </p:sp>
    </p:spTree>
    <p:extLst>
      <p:ext uri="{BB962C8B-B14F-4D97-AF65-F5344CB8AC3E}">
        <p14:creationId xmlns:p14="http://schemas.microsoft.com/office/powerpoint/2010/main" val="10411695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2800" y="872066"/>
            <a:ext cx="5486400" cy="575733"/>
          </a:xfrm>
        </p:spPr>
        <p:txBody>
          <a:bodyPr/>
          <a:lstStyle/>
          <a:p>
            <a:r>
              <a:rPr lang="en-US" dirty="0" smtClean="0">
                <a:latin typeface="Bookman Old Style" panose="02050604050505020204" pitchFamily="18" charset="0"/>
              </a:rPr>
              <a:t>Datatype of feature</a:t>
            </a:r>
            <a:endParaRPr lang="en-US"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pic>
        <p:nvPicPr>
          <p:cNvPr id="5" name="Picture 4"/>
          <p:cNvPicPr>
            <a:picLocks noChangeAspect="1"/>
          </p:cNvPicPr>
          <p:nvPr/>
        </p:nvPicPr>
        <p:blipFill>
          <a:blip r:embed="rId2"/>
          <a:stretch>
            <a:fillRect/>
          </a:stretch>
        </p:blipFill>
        <p:spPr>
          <a:xfrm>
            <a:off x="2280389" y="1802945"/>
            <a:ext cx="7637318" cy="3319388"/>
          </a:xfrm>
          <a:prstGeom prst="rect">
            <a:avLst/>
          </a:prstGeom>
        </p:spPr>
      </p:pic>
      <p:sp>
        <p:nvSpPr>
          <p:cNvPr id="6" name="Rectangle 5"/>
          <p:cNvSpPr/>
          <p:nvPr/>
        </p:nvSpPr>
        <p:spPr>
          <a:xfrm>
            <a:off x="2506133" y="5367867"/>
            <a:ext cx="7188200" cy="6631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smtClean="0">
                <a:solidFill>
                  <a:schemeClr val="tx1"/>
                </a:solidFill>
                <a:latin typeface="Bookman Old Style" pitchFamily="18" charset="0"/>
              </a:rPr>
              <a:t>Initially, Every column is of object type.</a:t>
            </a:r>
          </a:p>
        </p:txBody>
      </p:sp>
    </p:spTree>
    <p:extLst>
      <p:ext uri="{BB962C8B-B14F-4D97-AF65-F5344CB8AC3E}">
        <p14:creationId xmlns:p14="http://schemas.microsoft.com/office/powerpoint/2010/main" val="3353450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876577"/>
          </a:xfrm>
        </p:spPr>
        <p:txBody>
          <a:bodyPr/>
          <a:lstStyle/>
          <a:p>
            <a:r>
              <a:rPr lang="en-US" dirty="0" smtClean="0">
                <a:latin typeface="Bookman Old Style" panose="02050604050505020204" pitchFamily="18" charset="0"/>
              </a:rPr>
              <a:t>Checking null values</a:t>
            </a:r>
            <a:endParaRPr lang="en-US"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218" y="1901536"/>
            <a:ext cx="5001699" cy="376431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6660" y="1840834"/>
            <a:ext cx="4901587" cy="3885714"/>
          </a:xfrm>
          <a:prstGeom prst="rect">
            <a:avLst/>
          </a:prstGeom>
        </p:spPr>
      </p:pic>
      <p:sp>
        <p:nvSpPr>
          <p:cNvPr id="7" name="Rectangle 6"/>
          <p:cNvSpPr/>
          <p:nvPr/>
        </p:nvSpPr>
        <p:spPr>
          <a:xfrm>
            <a:off x="1210733" y="4892344"/>
            <a:ext cx="3623734" cy="47552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Ø"/>
            </a:pPr>
            <a:r>
              <a:rPr lang="en-US" dirty="0" smtClean="0">
                <a:solidFill>
                  <a:schemeClr val="tx1"/>
                </a:solidFill>
                <a:latin typeface="Bookman Old Style" pitchFamily="18" charset="0"/>
              </a:rPr>
              <a:t>Before</a:t>
            </a:r>
          </a:p>
        </p:txBody>
      </p:sp>
      <p:sp>
        <p:nvSpPr>
          <p:cNvPr id="8" name="Rectangle 7"/>
          <p:cNvSpPr/>
          <p:nvPr/>
        </p:nvSpPr>
        <p:spPr>
          <a:xfrm>
            <a:off x="6671942" y="4900805"/>
            <a:ext cx="3623734" cy="47552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Ø"/>
            </a:pPr>
            <a:r>
              <a:rPr lang="en-US" dirty="0" smtClean="0">
                <a:solidFill>
                  <a:schemeClr val="tx1"/>
                </a:solidFill>
                <a:latin typeface="Bookman Old Style" pitchFamily="18" charset="0"/>
              </a:rPr>
              <a:t>After</a:t>
            </a:r>
          </a:p>
        </p:txBody>
      </p:sp>
      <p:sp>
        <p:nvSpPr>
          <p:cNvPr id="9" name="Rectangle 8"/>
          <p:cNvSpPr/>
          <p:nvPr/>
        </p:nvSpPr>
        <p:spPr>
          <a:xfrm>
            <a:off x="1069848" y="5726548"/>
            <a:ext cx="10487152" cy="7335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Ø"/>
            </a:pPr>
            <a:r>
              <a:rPr lang="en-US" dirty="0" smtClean="0">
                <a:solidFill>
                  <a:schemeClr val="tx1"/>
                </a:solidFill>
                <a:latin typeface="Bookman Old Style" pitchFamily="18" charset="0"/>
              </a:rPr>
              <a:t>As dropping operation of null value was giving very less data loss (less than 5%), therefore, I have drop null value.</a:t>
            </a:r>
          </a:p>
        </p:txBody>
      </p:sp>
    </p:spTree>
    <p:extLst>
      <p:ext uri="{BB962C8B-B14F-4D97-AF65-F5344CB8AC3E}">
        <p14:creationId xmlns:p14="http://schemas.microsoft.com/office/powerpoint/2010/main" val="25587370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8313" y="897464"/>
            <a:ext cx="10058400" cy="582276"/>
          </a:xfrm>
        </p:spPr>
        <p:txBody>
          <a:bodyPr/>
          <a:lstStyle/>
          <a:p>
            <a:r>
              <a:rPr lang="en-US" dirty="0" smtClean="0">
                <a:latin typeface="Bookman Old Style" panose="02050604050505020204" pitchFamily="18" charset="0"/>
              </a:rPr>
              <a:t>Data Preprocessing </a:t>
            </a:r>
            <a:endParaRPr lang="en-US"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pic>
        <p:nvPicPr>
          <p:cNvPr id="8" name="Picture 7"/>
          <p:cNvPicPr>
            <a:picLocks noChangeAspect="1"/>
          </p:cNvPicPr>
          <p:nvPr/>
        </p:nvPicPr>
        <p:blipFill>
          <a:blip r:embed="rId2"/>
          <a:stretch>
            <a:fillRect/>
          </a:stretch>
        </p:blipFill>
        <p:spPr>
          <a:xfrm>
            <a:off x="1836609" y="1901536"/>
            <a:ext cx="8524875" cy="4286250"/>
          </a:xfrm>
          <a:prstGeom prst="rect">
            <a:avLst/>
          </a:prstGeom>
        </p:spPr>
      </p:pic>
    </p:spTree>
    <p:extLst>
      <p:ext uri="{BB962C8B-B14F-4D97-AF65-F5344CB8AC3E}">
        <p14:creationId xmlns:p14="http://schemas.microsoft.com/office/powerpoint/2010/main" val="25443218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8675" y="880533"/>
            <a:ext cx="10058400" cy="548408"/>
          </a:xfrm>
        </p:spPr>
        <p:txBody>
          <a:bodyPr/>
          <a:lstStyle/>
          <a:p>
            <a:r>
              <a:rPr lang="en-US" dirty="0" smtClean="0">
                <a:latin typeface="Bookman Old Style" panose="02050604050505020204" pitchFamily="18" charset="0"/>
              </a:rPr>
              <a:t>Data Preprocessing </a:t>
            </a:r>
            <a:endParaRPr lang="en-US"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pic>
        <p:nvPicPr>
          <p:cNvPr id="5" name="Picture 4"/>
          <p:cNvPicPr>
            <a:picLocks noChangeAspect="1"/>
          </p:cNvPicPr>
          <p:nvPr/>
        </p:nvPicPr>
        <p:blipFill>
          <a:blip r:embed="rId2"/>
          <a:stretch>
            <a:fillRect/>
          </a:stretch>
        </p:blipFill>
        <p:spPr>
          <a:xfrm>
            <a:off x="1110995" y="1965613"/>
            <a:ext cx="9913760" cy="4533900"/>
          </a:xfrm>
          <a:prstGeom prst="rect">
            <a:avLst/>
          </a:prstGeom>
        </p:spPr>
      </p:pic>
    </p:spTree>
    <p:extLst>
      <p:ext uri="{BB962C8B-B14F-4D97-AF65-F5344CB8AC3E}">
        <p14:creationId xmlns:p14="http://schemas.microsoft.com/office/powerpoint/2010/main" val="176044740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470</TotalTime>
  <Words>1217</Words>
  <Application>Microsoft Office PowerPoint</Application>
  <PresentationFormat>Custom</PresentationFormat>
  <Paragraphs>140</Paragraphs>
  <Slides>57</Slides>
  <Notes>0</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BlackTie</vt:lpstr>
      <vt:lpstr>Used car prize prediction Model</vt:lpstr>
      <vt:lpstr>Problem Statement</vt:lpstr>
      <vt:lpstr>Features overview</vt:lpstr>
      <vt:lpstr>Loading dataset</vt:lpstr>
      <vt:lpstr>Information of dataset</vt:lpstr>
      <vt:lpstr>Datatype of feature</vt:lpstr>
      <vt:lpstr>Checking null values</vt:lpstr>
      <vt:lpstr>Data Preprocessing </vt:lpstr>
      <vt:lpstr>Data Preprocessing </vt:lpstr>
      <vt:lpstr>Data Preprocessing </vt:lpstr>
      <vt:lpstr>Data Preprocessing </vt:lpstr>
      <vt:lpstr>Data Preprocessing </vt:lpstr>
      <vt:lpstr>Bar Graph for variables</vt:lpstr>
      <vt:lpstr>PowerPoint Presentation</vt:lpstr>
      <vt:lpstr>PowerPoint Presentation</vt:lpstr>
      <vt:lpstr>PowerPoint Presentation</vt:lpstr>
      <vt:lpstr>PowerPoint Presentation</vt:lpstr>
      <vt:lpstr>PowerPoint Presentation</vt:lpstr>
      <vt:lpstr>PowerPoint Presentation</vt:lpstr>
      <vt:lpstr>Pie Chart for variables</vt:lpstr>
      <vt:lpstr>Pie Chart for variables</vt:lpstr>
      <vt:lpstr>Pie Chart for variables</vt:lpstr>
      <vt:lpstr>Pie Chart for variables</vt:lpstr>
      <vt:lpstr>Bivariate Analysis</vt:lpstr>
      <vt:lpstr>Bivariate Analysis</vt:lpstr>
      <vt:lpstr>Bivariate Analysis</vt:lpstr>
      <vt:lpstr>Bivariate Analysis</vt:lpstr>
      <vt:lpstr>Bivariate Analysis</vt:lpstr>
      <vt:lpstr>Correlation of columns</vt:lpstr>
      <vt:lpstr>Describe Dataset</vt:lpstr>
      <vt:lpstr>Pairplot of Dataset</vt:lpstr>
      <vt:lpstr>Applied Encoding </vt:lpstr>
      <vt:lpstr>Impact of Target variable</vt:lpstr>
      <vt:lpstr>Outliers not remove due to heavy loss</vt:lpstr>
      <vt:lpstr>Separating data into x and y form</vt:lpstr>
      <vt:lpstr>Removing Skewness</vt:lpstr>
      <vt:lpstr>Multicollinearity </vt:lpstr>
      <vt:lpstr>Applied Standard Scaling </vt:lpstr>
      <vt:lpstr>Machine learning</vt:lpstr>
      <vt:lpstr>Linear Regression model</vt:lpstr>
      <vt:lpstr>Decision Tree Regressor Model</vt:lpstr>
      <vt:lpstr>Support vector regressor model</vt:lpstr>
      <vt:lpstr>kNeighbors Regressor Model</vt:lpstr>
      <vt:lpstr>Applied Bagging and Boosting techniques</vt:lpstr>
      <vt:lpstr>Random Forest regressor model</vt:lpstr>
      <vt:lpstr>Adaboostregressor model</vt:lpstr>
      <vt:lpstr>Xgboost regressor model</vt:lpstr>
      <vt:lpstr>Gradient Boosting Regressor</vt:lpstr>
      <vt:lpstr>Ensemble Technique of GradientboostingClassifier</vt:lpstr>
      <vt:lpstr>Ensemble Technique of GradientboostingClassifier</vt:lpstr>
      <vt:lpstr>PowerPoint Presentation</vt:lpstr>
      <vt:lpstr>Final Model Proformance</vt:lpstr>
      <vt:lpstr>Performance Graph</vt:lpstr>
      <vt:lpstr>PowerPoint Presentation</vt:lpstr>
      <vt:lpstr>PowerPoint Presentation</vt:lpstr>
      <vt:lpstr>PowerPoint Presentation</vt:lpstr>
      <vt:lpstr>Thanks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 Project</dc:title>
  <dc:creator>DGM Pers</dc:creator>
  <cp:lastModifiedBy>shruti kadyan</cp:lastModifiedBy>
  <cp:revision>168</cp:revision>
  <dcterms:created xsi:type="dcterms:W3CDTF">2022-01-10T07:39:01Z</dcterms:created>
  <dcterms:modified xsi:type="dcterms:W3CDTF">2022-01-24T17:53:03Z</dcterms:modified>
</cp:coreProperties>
</file>