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1"/>
  </p:notesMasterIdLst>
  <p:sldIdLst>
    <p:sldId id="256" r:id="rId2"/>
    <p:sldId id="257" r:id="rId3"/>
    <p:sldId id="258" r:id="rId4"/>
    <p:sldId id="311" r:id="rId5"/>
    <p:sldId id="310" r:id="rId6"/>
    <p:sldId id="313" r:id="rId7"/>
    <p:sldId id="314" r:id="rId8"/>
    <p:sldId id="316" r:id="rId9"/>
    <p:sldId id="315" r:id="rId10"/>
    <p:sldId id="317" r:id="rId11"/>
    <p:sldId id="318" r:id="rId12"/>
    <p:sldId id="319" r:id="rId13"/>
    <p:sldId id="320" r:id="rId14"/>
    <p:sldId id="321" r:id="rId15"/>
    <p:sldId id="323" r:id="rId16"/>
    <p:sldId id="322" r:id="rId17"/>
    <p:sldId id="324" r:id="rId18"/>
    <p:sldId id="326" r:id="rId19"/>
    <p:sldId id="28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7VQUabQg5lYcd6zndo9oDA==" hashData="kUc9pifZijLrqDuPi6YGW5fwK3PJQGBVga5ZPqNHn6Z0OFF3r6aYwsFDlYrEBOGZdLWRBGD74LGXzjNhrVBAb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DE519E-3AD1-47EF-BC70-97038F38878F}">
  <a:tblStyle styleId="{EFDE519E-3AD1-47EF-BC70-97038F3887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00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6"/>
        <p:cNvGrpSpPr/>
        <p:nvPr/>
      </p:nvGrpSpPr>
      <p:grpSpPr>
        <a:xfrm>
          <a:off x="0" y="0"/>
          <a:ext cx="0" cy="0"/>
          <a:chOff x="0" y="0"/>
          <a:chExt cx="0" cy="0"/>
        </a:xfrm>
      </p:grpSpPr>
      <p:sp>
        <p:nvSpPr>
          <p:cNvPr id="7407" name="Google Shape;7407;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8" name="Google Shape;7408;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EC43D512-19C6-D47A-97B4-C29D41241425}"/>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C370CFEB-09B9-BB0D-2EDA-465CACB9C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96D4EAA9-3A0B-8195-4FDD-79077E49E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76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A8AC3AB4-7632-A97B-38E3-9A6198450BA7}"/>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734D54EE-464D-DF22-CF79-E0439D9699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06D83999-BB90-ED83-55DC-6CEA56612B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6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36080677-85DE-58F8-90C8-5F9F860B8E6C}"/>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4697BED9-F754-1720-64A3-27A189B6D6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A333A0E1-F02D-5A90-6CAE-18F720CE79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760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CD050276-CFE2-5BFC-2E81-61E118A7113B}"/>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A4BA3EA3-9C64-3349-D551-C035435FFE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F82020B0-6C6F-F2C1-1565-7C4E0B5FA2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731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FE3874E6-508A-B527-8C21-0856C0B95D6C}"/>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5B772CF6-3FC8-E669-DBB7-849E15C2C4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4C3F0412-2E5A-3AFF-0D66-A3EA20AD3B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55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857D9E11-B70B-3036-F0D9-C1CB786A550C}"/>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6AFD317E-2528-0372-565E-37A3DCC9C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3881D7FB-41F1-7BD5-12E7-343FB85243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38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D0D7460C-45F6-EDB2-9EBB-35049D16E3D4}"/>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FCCA58D8-B94E-E346-D650-FE62AB47F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ACB418B8-5390-DC05-7FD7-530C6F2E6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78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a:extLst>
            <a:ext uri="{FF2B5EF4-FFF2-40B4-BE49-F238E27FC236}">
              <a16:creationId xmlns:a16="http://schemas.microsoft.com/office/drawing/2014/main" id="{1CC3FB6A-7F6A-A44E-9FCA-EE51CBFFFC36}"/>
            </a:ext>
          </a:extLst>
        </p:cNvPr>
        <p:cNvGrpSpPr/>
        <p:nvPr/>
      </p:nvGrpSpPr>
      <p:grpSpPr>
        <a:xfrm>
          <a:off x="0" y="0"/>
          <a:ext cx="0" cy="0"/>
          <a:chOff x="0" y="0"/>
          <a:chExt cx="0" cy="0"/>
        </a:xfrm>
      </p:grpSpPr>
      <p:sp>
        <p:nvSpPr>
          <p:cNvPr id="7534" name="Google Shape;7534;g99f2f57a71_0_0:notes">
            <a:extLst>
              <a:ext uri="{FF2B5EF4-FFF2-40B4-BE49-F238E27FC236}">
                <a16:creationId xmlns:a16="http://schemas.microsoft.com/office/drawing/2014/main" id="{7CC61635-EA72-6265-82AF-00DEA8793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a:extLst>
              <a:ext uri="{FF2B5EF4-FFF2-40B4-BE49-F238E27FC236}">
                <a16:creationId xmlns:a16="http://schemas.microsoft.com/office/drawing/2014/main" id="{8909639B-623A-67D2-67EE-159BD18891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55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a:extLst>
            <a:ext uri="{FF2B5EF4-FFF2-40B4-BE49-F238E27FC236}">
              <a16:creationId xmlns:a16="http://schemas.microsoft.com/office/drawing/2014/main" id="{440E33CF-A26D-2A20-1207-8E5287FFB852}"/>
            </a:ext>
          </a:extLst>
        </p:cNvPr>
        <p:cNvGrpSpPr/>
        <p:nvPr/>
      </p:nvGrpSpPr>
      <p:grpSpPr>
        <a:xfrm>
          <a:off x="0" y="0"/>
          <a:ext cx="0" cy="0"/>
          <a:chOff x="0" y="0"/>
          <a:chExt cx="0" cy="0"/>
        </a:xfrm>
      </p:grpSpPr>
      <p:sp>
        <p:nvSpPr>
          <p:cNvPr id="7534" name="Google Shape;7534;g99f2f57a71_0_0:notes">
            <a:extLst>
              <a:ext uri="{FF2B5EF4-FFF2-40B4-BE49-F238E27FC236}">
                <a16:creationId xmlns:a16="http://schemas.microsoft.com/office/drawing/2014/main" id="{7BC4A1B3-C181-7EA5-F134-3069ACACF9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a:extLst>
              <a:ext uri="{FF2B5EF4-FFF2-40B4-BE49-F238E27FC236}">
                <a16:creationId xmlns:a16="http://schemas.microsoft.com/office/drawing/2014/main" id="{82B94485-A08E-FA2E-FB12-9BF4871D7C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53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3"/>
        <p:cNvGrpSpPr/>
        <p:nvPr/>
      </p:nvGrpSpPr>
      <p:grpSpPr>
        <a:xfrm>
          <a:off x="0" y="0"/>
          <a:ext cx="0" cy="0"/>
          <a:chOff x="0" y="0"/>
          <a:chExt cx="0" cy="0"/>
        </a:xfrm>
      </p:grpSpPr>
      <p:sp>
        <p:nvSpPr>
          <p:cNvPr id="9074" name="Google Shape;9074;geacfa9c7e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5" name="Google Shape;9075;geacfa9c7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p:cNvGrpSpPr/>
        <p:nvPr/>
      </p:nvGrpSpPr>
      <p:grpSpPr>
        <a:xfrm>
          <a:off x="0" y="0"/>
          <a:ext cx="0" cy="0"/>
          <a:chOff x="0" y="0"/>
          <a:chExt cx="0" cy="0"/>
        </a:xfrm>
      </p:grpSpPr>
      <p:sp>
        <p:nvSpPr>
          <p:cNvPr id="7534" name="Google Shape;75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9"/>
        <p:cNvGrpSpPr/>
        <p:nvPr/>
      </p:nvGrpSpPr>
      <p:grpSpPr>
        <a:xfrm>
          <a:off x="0" y="0"/>
          <a:ext cx="0" cy="0"/>
          <a:chOff x="0" y="0"/>
          <a:chExt cx="0" cy="0"/>
        </a:xfrm>
      </p:grpSpPr>
      <p:sp>
        <p:nvSpPr>
          <p:cNvPr id="7560" name="Google Shape;756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1" name="Google Shape;756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a:extLst>
            <a:ext uri="{FF2B5EF4-FFF2-40B4-BE49-F238E27FC236}">
              <a16:creationId xmlns:a16="http://schemas.microsoft.com/office/drawing/2014/main" id="{C55708B2-9230-F770-5D26-CB025B89B850}"/>
            </a:ext>
          </a:extLst>
        </p:cNvPr>
        <p:cNvGrpSpPr/>
        <p:nvPr/>
      </p:nvGrpSpPr>
      <p:grpSpPr>
        <a:xfrm>
          <a:off x="0" y="0"/>
          <a:ext cx="0" cy="0"/>
          <a:chOff x="0" y="0"/>
          <a:chExt cx="0" cy="0"/>
        </a:xfrm>
      </p:grpSpPr>
      <p:sp>
        <p:nvSpPr>
          <p:cNvPr id="7534" name="Google Shape;7534;g99f2f57a71_0_0:notes">
            <a:extLst>
              <a:ext uri="{FF2B5EF4-FFF2-40B4-BE49-F238E27FC236}">
                <a16:creationId xmlns:a16="http://schemas.microsoft.com/office/drawing/2014/main" id="{3D6EC01E-6453-F0C2-C1D3-C9BE2D1C89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a:extLst>
              <a:ext uri="{FF2B5EF4-FFF2-40B4-BE49-F238E27FC236}">
                <a16:creationId xmlns:a16="http://schemas.microsoft.com/office/drawing/2014/main" id="{A2ECED94-EF79-7809-A042-650EBB0F5E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7">
          <a:extLst>
            <a:ext uri="{FF2B5EF4-FFF2-40B4-BE49-F238E27FC236}">
              <a16:creationId xmlns:a16="http://schemas.microsoft.com/office/drawing/2014/main" id="{39385B0E-4D3A-5869-8F42-E3C1944780A2}"/>
            </a:ext>
          </a:extLst>
        </p:cNvPr>
        <p:cNvGrpSpPr/>
        <p:nvPr/>
      </p:nvGrpSpPr>
      <p:grpSpPr>
        <a:xfrm>
          <a:off x="0" y="0"/>
          <a:ext cx="0" cy="0"/>
          <a:chOff x="0" y="0"/>
          <a:chExt cx="0" cy="0"/>
        </a:xfrm>
      </p:grpSpPr>
      <p:sp>
        <p:nvSpPr>
          <p:cNvPr id="9038" name="Google Shape;9038;geacfa9c7e3_0_0:notes">
            <a:extLst>
              <a:ext uri="{FF2B5EF4-FFF2-40B4-BE49-F238E27FC236}">
                <a16:creationId xmlns:a16="http://schemas.microsoft.com/office/drawing/2014/main" id="{4A56720F-B17E-2172-12BB-FE002E3110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9" name="Google Shape;9039;geacfa9c7e3_0_0:notes">
            <a:extLst>
              <a:ext uri="{FF2B5EF4-FFF2-40B4-BE49-F238E27FC236}">
                <a16:creationId xmlns:a16="http://schemas.microsoft.com/office/drawing/2014/main" id="{DF6A8183-7265-6728-E5AA-653BDBF6AB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24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0">
          <a:extLst>
            <a:ext uri="{FF2B5EF4-FFF2-40B4-BE49-F238E27FC236}">
              <a16:creationId xmlns:a16="http://schemas.microsoft.com/office/drawing/2014/main" id="{DCE50E36-413E-EB97-5AEF-B651A791CFAE}"/>
            </a:ext>
          </a:extLst>
        </p:cNvPr>
        <p:cNvGrpSpPr/>
        <p:nvPr/>
      </p:nvGrpSpPr>
      <p:grpSpPr>
        <a:xfrm>
          <a:off x="0" y="0"/>
          <a:ext cx="0" cy="0"/>
          <a:chOff x="0" y="0"/>
          <a:chExt cx="0" cy="0"/>
        </a:xfrm>
      </p:grpSpPr>
      <p:sp>
        <p:nvSpPr>
          <p:cNvPr id="8181" name="Google Shape;8181;geab36a3a3e_0_930:notes">
            <a:extLst>
              <a:ext uri="{FF2B5EF4-FFF2-40B4-BE49-F238E27FC236}">
                <a16:creationId xmlns:a16="http://schemas.microsoft.com/office/drawing/2014/main" id="{B074B051-C53A-01CB-A44B-BCD1604111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2" name="Google Shape;8182;geab36a3a3e_0_930:notes">
            <a:extLst>
              <a:ext uri="{FF2B5EF4-FFF2-40B4-BE49-F238E27FC236}">
                <a16:creationId xmlns:a16="http://schemas.microsoft.com/office/drawing/2014/main" id="{8A757EC4-4C6A-B2B2-70FB-24AE1EAEE4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44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2">
          <a:extLst>
            <a:ext uri="{FF2B5EF4-FFF2-40B4-BE49-F238E27FC236}">
              <a16:creationId xmlns:a16="http://schemas.microsoft.com/office/drawing/2014/main" id="{E56B9D58-3329-C4C0-B2F3-C75DAC77AF72}"/>
            </a:ext>
          </a:extLst>
        </p:cNvPr>
        <p:cNvGrpSpPr/>
        <p:nvPr/>
      </p:nvGrpSpPr>
      <p:grpSpPr>
        <a:xfrm>
          <a:off x="0" y="0"/>
          <a:ext cx="0" cy="0"/>
          <a:chOff x="0" y="0"/>
          <a:chExt cx="0" cy="0"/>
        </a:xfrm>
      </p:grpSpPr>
      <p:sp>
        <p:nvSpPr>
          <p:cNvPr id="8413" name="Google Shape;8413;geab36a3a3e_0_17350:notes">
            <a:extLst>
              <a:ext uri="{FF2B5EF4-FFF2-40B4-BE49-F238E27FC236}">
                <a16:creationId xmlns:a16="http://schemas.microsoft.com/office/drawing/2014/main" id="{255B9B66-CC90-6199-DDC6-989F5EA28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4" name="Google Shape;8414;geab36a3a3e_0_17350:notes">
            <a:extLst>
              <a:ext uri="{FF2B5EF4-FFF2-40B4-BE49-F238E27FC236}">
                <a16:creationId xmlns:a16="http://schemas.microsoft.com/office/drawing/2014/main" id="{DAF5A893-4BA9-4AFC-A5AF-6096D0D0BC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0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3">
          <a:extLst>
            <a:ext uri="{FF2B5EF4-FFF2-40B4-BE49-F238E27FC236}">
              <a16:creationId xmlns:a16="http://schemas.microsoft.com/office/drawing/2014/main" id="{50C88E34-F80E-CBC0-F20D-F753CA77527D}"/>
            </a:ext>
          </a:extLst>
        </p:cNvPr>
        <p:cNvGrpSpPr/>
        <p:nvPr/>
      </p:nvGrpSpPr>
      <p:grpSpPr>
        <a:xfrm>
          <a:off x="0" y="0"/>
          <a:ext cx="0" cy="0"/>
          <a:chOff x="0" y="0"/>
          <a:chExt cx="0" cy="0"/>
        </a:xfrm>
      </p:grpSpPr>
      <p:sp>
        <p:nvSpPr>
          <p:cNvPr id="7534" name="Google Shape;7534;g99f2f57a71_0_0:notes">
            <a:extLst>
              <a:ext uri="{FF2B5EF4-FFF2-40B4-BE49-F238E27FC236}">
                <a16:creationId xmlns:a16="http://schemas.microsoft.com/office/drawing/2014/main" id="{DA2CCCBA-E427-AB86-794A-3D5C3D7EF2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5" name="Google Shape;7535;g99f2f57a71_0_0:notes">
            <a:extLst>
              <a:ext uri="{FF2B5EF4-FFF2-40B4-BE49-F238E27FC236}">
                <a16:creationId xmlns:a16="http://schemas.microsoft.com/office/drawing/2014/main" id="{33522DEC-4FAB-11AE-BBFE-F50299B87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74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6">
          <a:extLst>
            <a:ext uri="{FF2B5EF4-FFF2-40B4-BE49-F238E27FC236}">
              <a16:creationId xmlns:a16="http://schemas.microsoft.com/office/drawing/2014/main" id="{622EDBAC-DF1F-32E7-6323-01EA96909255}"/>
            </a:ext>
          </a:extLst>
        </p:cNvPr>
        <p:cNvGrpSpPr/>
        <p:nvPr/>
      </p:nvGrpSpPr>
      <p:grpSpPr>
        <a:xfrm>
          <a:off x="0" y="0"/>
          <a:ext cx="0" cy="0"/>
          <a:chOff x="0" y="0"/>
          <a:chExt cx="0" cy="0"/>
        </a:xfrm>
      </p:grpSpPr>
      <p:sp>
        <p:nvSpPr>
          <p:cNvPr id="8397" name="Google Shape;8397;geab36a3a3e_0_1705:notes">
            <a:extLst>
              <a:ext uri="{FF2B5EF4-FFF2-40B4-BE49-F238E27FC236}">
                <a16:creationId xmlns:a16="http://schemas.microsoft.com/office/drawing/2014/main" id="{B8768CFA-54A9-1947-2D27-4F8A22C8F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8" name="Google Shape;8398;geab36a3a3e_0_1705:notes">
            <a:extLst>
              <a:ext uri="{FF2B5EF4-FFF2-40B4-BE49-F238E27FC236}">
                <a16:creationId xmlns:a16="http://schemas.microsoft.com/office/drawing/2014/main" id="{F7D5A9BB-4FDB-D8D2-2A87-636E29829F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61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1825" y="1242100"/>
            <a:ext cx="4644900" cy="18627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01825" y="3172475"/>
            <a:ext cx="2953800" cy="685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634025" y="-3002900"/>
            <a:ext cx="4245000" cy="424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684387" y="-412645"/>
            <a:ext cx="1469145" cy="1357639"/>
            <a:chOff x="4482950" y="515400"/>
            <a:chExt cx="991125" cy="915900"/>
          </a:xfrm>
        </p:grpSpPr>
        <p:sp>
          <p:nvSpPr>
            <p:cNvPr id="13" name="Google Shape;13;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
          <p:cNvSpPr/>
          <p:nvPr/>
        </p:nvSpPr>
        <p:spPr>
          <a:xfrm>
            <a:off x="1176725" y="4661425"/>
            <a:ext cx="1667100" cy="16671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
          <p:cNvGrpSpPr/>
          <p:nvPr/>
        </p:nvGrpSpPr>
        <p:grpSpPr>
          <a:xfrm>
            <a:off x="-641275" y="4250005"/>
            <a:ext cx="1469145" cy="1357639"/>
            <a:chOff x="4482950" y="515400"/>
            <a:chExt cx="991125" cy="915900"/>
          </a:xfrm>
        </p:grpSpPr>
        <p:sp>
          <p:nvSpPr>
            <p:cNvPr id="147" name="Google Shape;147;p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ONE_COLUMN_TEXT_2">
    <p:spTree>
      <p:nvGrpSpPr>
        <p:cNvPr id="1" name="Shape 6864"/>
        <p:cNvGrpSpPr/>
        <p:nvPr/>
      </p:nvGrpSpPr>
      <p:grpSpPr>
        <a:xfrm>
          <a:off x="0" y="0"/>
          <a:ext cx="0" cy="0"/>
          <a:chOff x="0" y="0"/>
          <a:chExt cx="0" cy="0"/>
        </a:xfrm>
      </p:grpSpPr>
      <p:grpSp>
        <p:nvGrpSpPr>
          <p:cNvPr id="6865" name="Google Shape;6865;p32"/>
          <p:cNvGrpSpPr/>
          <p:nvPr/>
        </p:nvGrpSpPr>
        <p:grpSpPr>
          <a:xfrm>
            <a:off x="1319562" y="-412645"/>
            <a:ext cx="1469145" cy="1357639"/>
            <a:chOff x="4482950" y="515400"/>
            <a:chExt cx="991125" cy="915900"/>
          </a:xfrm>
        </p:grpSpPr>
        <p:sp>
          <p:nvSpPr>
            <p:cNvPr id="6866" name="Google Shape;6866;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8" name="Google Shape;6998;p32"/>
          <p:cNvSpPr/>
          <p:nvPr/>
        </p:nvSpPr>
        <p:spPr>
          <a:xfrm>
            <a:off x="5775475" y="-29919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9" name="Google Shape;6999;p32"/>
          <p:cNvGrpSpPr/>
          <p:nvPr/>
        </p:nvGrpSpPr>
        <p:grpSpPr>
          <a:xfrm>
            <a:off x="6903025" y="4453655"/>
            <a:ext cx="1469145" cy="1357639"/>
            <a:chOff x="4482950" y="515400"/>
            <a:chExt cx="991125" cy="915900"/>
          </a:xfrm>
        </p:grpSpPr>
        <p:sp>
          <p:nvSpPr>
            <p:cNvPr id="7000" name="Google Shape;7000;p32"/>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32"/>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32"/>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32"/>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32"/>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32"/>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32"/>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32"/>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32"/>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32"/>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32"/>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32"/>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32"/>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32"/>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32"/>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32"/>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32"/>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32"/>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32"/>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32"/>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32"/>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32"/>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32"/>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32"/>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32"/>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32"/>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32"/>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32"/>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32"/>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32"/>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32"/>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32"/>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32"/>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32"/>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32"/>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32"/>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32"/>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32"/>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32"/>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32"/>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32"/>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32"/>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32"/>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32"/>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32"/>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32"/>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32"/>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32"/>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32"/>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32"/>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32"/>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32"/>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32"/>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32"/>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32"/>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32"/>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32"/>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32"/>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32"/>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32"/>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32"/>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32"/>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32"/>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32"/>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32"/>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32"/>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32"/>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32"/>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32"/>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32"/>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32"/>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32"/>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32"/>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32"/>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32"/>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32"/>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32"/>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32"/>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32"/>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32"/>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32"/>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32"/>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32"/>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32"/>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32"/>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32"/>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32"/>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32"/>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32"/>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32"/>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32"/>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32"/>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32"/>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32"/>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32"/>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32"/>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32"/>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32"/>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32"/>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32"/>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32"/>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32"/>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32"/>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32"/>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32"/>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32"/>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32"/>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32"/>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32"/>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32"/>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32"/>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32"/>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32"/>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32"/>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32"/>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32"/>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32"/>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32"/>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32"/>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32"/>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32"/>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32"/>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32"/>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32"/>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32"/>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32"/>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32"/>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32"/>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32"/>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32"/>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32"/>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32"/>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2" name="Google Shape;7132;p32"/>
          <p:cNvSpPr/>
          <p:nvPr/>
        </p:nvSpPr>
        <p:spPr>
          <a:xfrm>
            <a:off x="-1161450" y="42562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MAIN_POINT_1">
    <p:spTree>
      <p:nvGrpSpPr>
        <p:cNvPr id="1" name="Shape 7133"/>
        <p:cNvGrpSpPr/>
        <p:nvPr/>
      </p:nvGrpSpPr>
      <p:grpSpPr>
        <a:xfrm>
          <a:off x="0" y="0"/>
          <a:ext cx="0" cy="0"/>
          <a:chOff x="0" y="0"/>
          <a:chExt cx="0" cy="0"/>
        </a:xfrm>
      </p:grpSpPr>
      <p:grpSp>
        <p:nvGrpSpPr>
          <p:cNvPr id="7134" name="Google Shape;7134;p33"/>
          <p:cNvGrpSpPr/>
          <p:nvPr/>
        </p:nvGrpSpPr>
        <p:grpSpPr>
          <a:xfrm flipH="1">
            <a:off x="6880768" y="-412645"/>
            <a:ext cx="1469145" cy="1357639"/>
            <a:chOff x="4482950" y="515400"/>
            <a:chExt cx="991125" cy="915900"/>
          </a:xfrm>
        </p:grpSpPr>
        <p:sp>
          <p:nvSpPr>
            <p:cNvPr id="7135" name="Google Shape;7135;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7" name="Google Shape;7267;p33"/>
          <p:cNvSpPr/>
          <p:nvPr/>
        </p:nvSpPr>
        <p:spPr>
          <a:xfrm flipH="1">
            <a:off x="76550" y="-3519300"/>
            <a:ext cx="4311900" cy="431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33"/>
          <p:cNvSpPr/>
          <p:nvPr/>
        </p:nvSpPr>
        <p:spPr>
          <a:xfrm flipH="1">
            <a:off x="4262575" y="40543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9" name="Google Shape;7269;p33"/>
          <p:cNvGrpSpPr/>
          <p:nvPr/>
        </p:nvGrpSpPr>
        <p:grpSpPr>
          <a:xfrm flipH="1">
            <a:off x="403255" y="4453655"/>
            <a:ext cx="1469145" cy="1357639"/>
            <a:chOff x="4482950" y="515400"/>
            <a:chExt cx="991125" cy="915900"/>
          </a:xfrm>
        </p:grpSpPr>
        <p:sp>
          <p:nvSpPr>
            <p:cNvPr id="7270" name="Google Shape;7270;p3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3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3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3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3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3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3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3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3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3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3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3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3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3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3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3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3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3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3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3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3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3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3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3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3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3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3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3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3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3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3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3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3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3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3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3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3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3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3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3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3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3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3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3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3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3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3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3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3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3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3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3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3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3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3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3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3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3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3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3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3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3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3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3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3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3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3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3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3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3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3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3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3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3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3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3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3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3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3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3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3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3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3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3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3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3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3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3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3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3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3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3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3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3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3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3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3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3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3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3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3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3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3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3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3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3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3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3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3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3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3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3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3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3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3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3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3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3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3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3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3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3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3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3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3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3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3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3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3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3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3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3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0" name="Google Shape;42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grpSp>
        <p:nvGrpSpPr>
          <p:cNvPr id="421" name="Google Shape;421;p4"/>
          <p:cNvGrpSpPr/>
          <p:nvPr/>
        </p:nvGrpSpPr>
        <p:grpSpPr>
          <a:xfrm>
            <a:off x="7187650" y="4513505"/>
            <a:ext cx="1469145" cy="1357639"/>
            <a:chOff x="4482950" y="515400"/>
            <a:chExt cx="991125" cy="915900"/>
          </a:xfrm>
        </p:grpSpPr>
        <p:sp>
          <p:nvSpPr>
            <p:cNvPr id="422" name="Google Shape;422;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
          <p:cNvGrpSpPr/>
          <p:nvPr/>
        </p:nvGrpSpPr>
        <p:grpSpPr>
          <a:xfrm>
            <a:off x="364612" y="-727645"/>
            <a:ext cx="1469145" cy="1357639"/>
            <a:chOff x="4482950" y="515400"/>
            <a:chExt cx="991125" cy="915900"/>
          </a:xfrm>
        </p:grpSpPr>
        <p:sp>
          <p:nvSpPr>
            <p:cNvPr id="555" name="Google Shape;555;p4"/>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
          <p:cNvSpPr/>
          <p:nvPr/>
        </p:nvSpPr>
        <p:spPr>
          <a:xfrm>
            <a:off x="-1498700" y="3963525"/>
            <a:ext cx="2337900" cy="23379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6871000" y="-34298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3"/>
        <p:cNvGrpSpPr/>
        <p:nvPr/>
      </p:nvGrpSpPr>
      <p:grpSpPr>
        <a:xfrm>
          <a:off x="0" y="0"/>
          <a:ext cx="0" cy="0"/>
          <a:chOff x="0" y="0"/>
          <a:chExt cx="0" cy="0"/>
        </a:xfrm>
      </p:grpSpPr>
      <p:sp>
        <p:nvSpPr>
          <p:cNvPr id="964" name="Google Shape;9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965" name="Google Shape;965;p6"/>
          <p:cNvGrpSpPr/>
          <p:nvPr/>
        </p:nvGrpSpPr>
        <p:grpSpPr>
          <a:xfrm flipH="1">
            <a:off x="7313405" y="4706380"/>
            <a:ext cx="1469145" cy="1357639"/>
            <a:chOff x="4482950" y="515400"/>
            <a:chExt cx="991125" cy="915900"/>
          </a:xfrm>
        </p:grpSpPr>
        <p:sp>
          <p:nvSpPr>
            <p:cNvPr id="966" name="Google Shape;966;p6"/>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6"/>
          <p:cNvSpPr/>
          <p:nvPr/>
        </p:nvSpPr>
        <p:spPr>
          <a:xfrm>
            <a:off x="7634075" y="-37294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3876350" y="35446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6"/>
          <p:cNvGrpSpPr/>
          <p:nvPr/>
        </p:nvGrpSpPr>
        <p:grpSpPr>
          <a:xfrm flipH="1">
            <a:off x="438355" y="-912621"/>
            <a:ext cx="1469145" cy="1357639"/>
            <a:chOff x="4482950" y="515400"/>
            <a:chExt cx="991125" cy="915900"/>
          </a:xfrm>
        </p:grpSpPr>
        <p:sp>
          <p:nvSpPr>
            <p:cNvPr id="1101" name="Google Shape;1101;p6"/>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86"/>
        <p:cNvGrpSpPr/>
        <p:nvPr/>
      </p:nvGrpSpPr>
      <p:grpSpPr>
        <a:xfrm>
          <a:off x="0" y="0"/>
          <a:ext cx="0" cy="0"/>
          <a:chOff x="0" y="0"/>
          <a:chExt cx="0" cy="0"/>
        </a:xfrm>
      </p:grpSpPr>
      <p:sp>
        <p:nvSpPr>
          <p:cNvPr id="2187" name="Google Shape;2187;p13"/>
          <p:cNvSpPr txBox="1">
            <a:spLocks noGrp="1"/>
          </p:cNvSpPr>
          <p:nvPr>
            <p:ph type="title"/>
          </p:nvPr>
        </p:nvSpPr>
        <p:spPr>
          <a:xfrm>
            <a:off x="2069613" y="14747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88" name="Google Shape;2188;p13"/>
          <p:cNvSpPr txBox="1">
            <a:spLocks noGrp="1"/>
          </p:cNvSpPr>
          <p:nvPr>
            <p:ph type="subTitle" idx="1"/>
          </p:nvPr>
        </p:nvSpPr>
        <p:spPr>
          <a:xfrm>
            <a:off x="2069613" y="20024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9" name="Google Shape;2189;p13"/>
          <p:cNvSpPr txBox="1">
            <a:spLocks noGrp="1"/>
          </p:cNvSpPr>
          <p:nvPr>
            <p:ph type="title" idx="2"/>
          </p:nvPr>
        </p:nvSpPr>
        <p:spPr>
          <a:xfrm>
            <a:off x="5922982" y="1474788"/>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0" name="Google Shape;2190;p13"/>
          <p:cNvSpPr txBox="1">
            <a:spLocks noGrp="1"/>
          </p:cNvSpPr>
          <p:nvPr>
            <p:ph type="subTitle" idx="3"/>
          </p:nvPr>
        </p:nvSpPr>
        <p:spPr>
          <a:xfrm>
            <a:off x="5922983" y="2002488"/>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1" name="Google Shape;2191;p13"/>
          <p:cNvSpPr txBox="1">
            <a:spLocks noGrp="1"/>
          </p:cNvSpPr>
          <p:nvPr>
            <p:ph type="title" idx="4"/>
          </p:nvPr>
        </p:nvSpPr>
        <p:spPr>
          <a:xfrm>
            <a:off x="2069613" y="29854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2" name="Google Shape;2192;p13"/>
          <p:cNvSpPr txBox="1">
            <a:spLocks noGrp="1"/>
          </p:cNvSpPr>
          <p:nvPr>
            <p:ph type="subTitle" idx="5"/>
          </p:nvPr>
        </p:nvSpPr>
        <p:spPr>
          <a:xfrm>
            <a:off x="2069613" y="35131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3" name="Google Shape;2193;p13"/>
          <p:cNvSpPr txBox="1">
            <a:spLocks noGrp="1"/>
          </p:cNvSpPr>
          <p:nvPr>
            <p:ph type="title" idx="6"/>
          </p:nvPr>
        </p:nvSpPr>
        <p:spPr>
          <a:xfrm>
            <a:off x="5922982" y="298545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4" name="Google Shape;2194;p13"/>
          <p:cNvSpPr txBox="1">
            <a:spLocks noGrp="1"/>
          </p:cNvSpPr>
          <p:nvPr>
            <p:ph type="subTitle" idx="7"/>
          </p:nvPr>
        </p:nvSpPr>
        <p:spPr>
          <a:xfrm>
            <a:off x="5922983" y="35131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5" name="Google Shape;2195;p13"/>
          <p:cNvSpPr txBox="1">
            <a:spLocks noGrp="1"/>
          </p:cNvSpPr>
          <p:nvPr>
            <p:ph type="title" idx="8" hasCustomPrompt="1"/>
          </p:nvPr>
        </p:nvSpPr>
        <p:spPr>
          <a:xfrm>
            <a:off x="874125" y="15212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6" name="Google Shape;2196;p13"/>
          <p:cNvSpPr txBox="1">
            <a:spLocks noGrp="1"/>
          </p:cNvSpPr>
          <p:nvPr>
            <p:ph type="title" idx="9" hasCustomPrompt="1"/>
          </p:nvPr>
        </p:nvSpPr>
        <p:spPr>
          <a:xfrm>
            <a:off x="874125" y="30007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7" name="Google Shape;2197;p13"/>
          <p:cNvSpPr txBox="1">
            <a:spLocks noGrp="1"/>
          </p:cNvSpPr>
          <p:nvPr>
            <p:ph type="title" idx="13" hasCustomPrompt="1"/>
          </p:nvPr>
        </p:nvSpPr>
        <p:spPr>
          <a:xfrm>
            <a:off x="4724300" y="15212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8" name="Google Shape;2198;p13"/>
          <p:cNvSpPr txBox="1">
            <a:spLocks noGrp="1"/>
          </p:cNvSpPr>
          <p:nvPr>
            <p:ph type="title" idx="14" hasCustomPrompt="1"/>
          </p:nvPr>
        </p:nvSpPr>
        <p:spPr>
          <a:xfrm>
            <a:off x="4724300" y="30007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9" name="Google Shape;2199;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200" name="Google Shape;2200;p13"/>
          <p:cNvGrpSpPr/>
          <p:nvPr/>
        </p:nvGrpSpPr>
        <p:grpSpPr>
          <a:xfrm flipH="1">
            <a:off x="6968643" y="-392920"/>
            <a:ext cx="1469145" cy="1357639"/>
            <a:chOff x="4482950" y="515400"/>
            <a:chExt cx="991125" cy="915900"/>
          </a:xfrm>
        </p:grpSpPr>
        <p:sp>
          <p:nvSpPr>
            <p:cNvPr id="2201" name="Google Shape;2201;p1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13"/>
          <p:cNvSpPr/>
          <p:nvPr/>
        </p:nvSpPr>
        <p:spPr>
          <a:xfrm>
            <a:off x="7376575" y="42562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1598025" y="-1297350"/>
            <a:ext cx="2614200" cy="2614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13"/>
          <p:cNvGrpSpPr/>
          <p:nvPr/>
        </p:nvGrpSpPr>
        <p:grpSpPr>
          <a:xfrm flipH="1">
            <a:off x="491130" y="4473380"/>
            <a:ext cx="1469145" cy="1357639"/>
            <a:chOff x="4482950" y="515400"/>
            <a:chExt cx="991125" cy="915900"/>
          </a:xfrm>
        </p:grpSpPr>
        <p:sp>
          <p:nvSpPr>
            <p:cNvPr id="2336" name="Google Shape;2336;p13"/>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3"/>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3"/>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3"/>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3"/>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3"/>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3"/>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3"/>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3"/>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3"/>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3"/>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3"/>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3"/>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3"/>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3"/>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3"/>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3"/>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3"/>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3"/>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3"/>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3"/>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3"/>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3"/>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3"/>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3"/>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3"/>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3"/>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3"/>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3"/>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3"/>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3"/>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3"/>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3"/>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3"/>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3"/>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3"/>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3"/>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3"/>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3"/>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3"/>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3"/>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3"/>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3"/>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3"/>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3"/>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3"/>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3"/>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3"/>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3"/>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3"/>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3"/>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3"/>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3"/>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3"/>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3"/>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3"/>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3"/>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3"/>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3"/>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3"/>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3"/>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3"/>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3"/>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3"/>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3"/>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3"/>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3"/>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3"/>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3"/>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3"/>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3"/>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3"/>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3"/>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3"/>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3"/>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3"/>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3"/>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3"/>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3"/>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3"/>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3"/>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3"/>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3"/>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3"/>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3"/>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3"/>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3"/>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154"/>
        <p:cNvGrpSpPr/>
        <p:nvPr/>
      </p:nvGrpSpPr>
      <p:grpSpPr>
        <a:xfrm>
          <a:off x="0" y="0"/>
          <a:ext cx="0" cy="0"/>
          <a:chOff x="0" y="0"/>
          <a:chExt cx="0" cy="0"/>
        </a:xfrm>
      </p:grpSpPr>
      <p:sp>
        <p:nvSpPr>
          <p:cNvPr id="3155" name="Google Shape;3155;p17"/>
          <p:cNvSpPr txBox="1">
            <a:spLocks noGrp="1"/>
          </p:cNvSpPr>
          <p:nvPr>
            <p:ph type="title"/>
          </p:nvPr>
        </p:nvSpPr>
        <p:spPr>
          <a:xfrm>
            <a:off x="1722600" y="445025"/>
            <a:ext cx="569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156" name="Google Shape;3156;p17"/>
          <p:cNvSpPr txBox="1">
            <a:spLocks noGrp="1"/>
          </p:cNvSpPr>
          <p:nvPr>
            <p:ph type="title" idx="2"/>
          </p:nvPr>
        </p:nvSpPr>
        <p:spPr>
          <a:xfrm>
            <a:off x="909888" y="20981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7" name="Google Shape;3157;p17"/>
          <p:cNvSpPr txBox="1">
            <a:spLocks noGrp="1"/>
          </p:cNvSpPr>
          <p:nvPr>
            <p:ph type="subTitle" idx="1"/>
          </p:nvPr>
        </p:nvSpPr>
        <p:spPr>
          <a:xfrm>
            <a:off x="909888" y="13049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8" name="Google Shape;3158;p17"/>
          <p:cNvSpPr txBox="1">
            <a:spLocks noGrp="1"/>
          </p:cNvSpPr>
          <p:nvPr>
            <p:ph type="title" idx="3"/>
          </p:nvPr>
        </p:nvSpPr>
        <p:spPr>
          <a:xfrm>
            <a:off x="3451790" y="39023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9" name="Google Shape;3159;p17"/>
          <p:cNvSpPr txBox="1">
            <a:spLocks noGrp="1"/>
          </p:cNvSpPr>
          <p:nvPr>
            <p:ph type="subTitle" idx="4"/>
          </p:nvPr>
        </p:nvSpPr>
        <p:spPr>
          <a:xfrm>
            <a:off x="3451790" y="31091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60" name="Google Shape;3160;p17"/>
          <p:cNvSpPr txBox="1">
            <a:spLocks noGrp="1"/>
          </p:cNvSpPr>
          <p:nvPr>
            <p:ph type="title" idx="5"/>
          </p:nvPr>
        </p:nvSpPr>
        <p:spPr>
          <a:xfrm>
            <a:off x="5993699" y="2098175"/>
            <a:ext cx="224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1" name="Google Shape;3161;p17"/>
          <p:cNvSpPr txBox="1">
            <a:spLocks noGrp="1"/>
          </p:cNvSpPr>
          <p:nvPr>
            <p:ph type="subTitle" idx="6"/>
          </p:nvPr>
        </p:nvSpPr>
        <p:spPr>
          <a:xfrm>
            <a:off x="5993699" y="1304972"/>
            <a:ext cx="22404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62" name="Google Shape;3162;p17"/>
          <p:cNvSpPr/>
          <p:nvPr/>
        </p:nvSpPr>
        <p:spPr>
          <a:xfrm flipH="1">
            <a:off x="2160900" y="465737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3" name="Google Shape;3163;p17"/>
          <p:cNvGrpSpPr/>
          <p:nvPr/>
        </p:nvGrpSpPr>
        <p:grpSpPr>
          <a:xfrm flipH="1">
            <a:off x="-815537" y="890080"/>
            <a:ext cx="1469145" cy="1357639"/>
            <a:chOff x="4482950" y="515400"/>
            <a:chExt cx="991125" cy="915900"/>
          </a:xfrm>
        </p:grpSpPr>
        <p:sp>
          <p:nvSpPr>
            <p:cNvPr id="3164" name="Google Shape;3164;p17"/>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7"/>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7"/>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7"/>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7"/>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7"/>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7"/>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7"/>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7"/>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7"/>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7"/>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7"/>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7"/>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7"/>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7"/>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7"/>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7"/>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7"/>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7"/>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7"/>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7"/>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7"/>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7"/>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7"/>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7"/>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7"/>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7"/>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7"/>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7"/>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7"/>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7"/>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7"/>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7"/>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7"/>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7"/>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7"/>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7"/>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7"/>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7"/>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7"/>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7"/>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7"/>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7"/>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7"/>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7"/>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7"/>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7"/>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7"/>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7"/>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7"/>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7"/>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7"/>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7"/>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7"/>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7"/>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7"/>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7"/>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7"/>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7"/>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7"/>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7"/>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7"/>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7"/>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7"/>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7"/>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7"/>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7"/>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7"/>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7"/>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7"/>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7"/>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7"/>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7"/>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7"/>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7"/>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7"/>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7"/>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7"/>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7"/>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7"/>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7"/>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7"/>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7"/>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7"/>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7"/>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7"/>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7"/>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7"/>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7"/>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7"/>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7"/>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7"/>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7"/>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7"/>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7"/>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7"/>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7"/>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7"/>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7"/>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7"/>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7"/>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7"/>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7"/>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7"/>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7"/>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7"/>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7"/>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7"/>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7"/>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7"/>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7"/>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7"/>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7"/>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7"/>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7"/>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7"/>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7"/>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7"/>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7"/>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7"/>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7"/>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7"/>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7"/>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7"/>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7"/>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7"/>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7"/>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7"/>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7"/>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7"/>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7"/>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7"/>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6" name="Google Shape;3296;p17"/>
          <p:cNvGrpSpPr/>
          <p:nvPr/>
        </p:nvGrpSpPr>
        <p:grpSpPr>
          <a:xfrm flipH="1">
            <a:off x="6887680" y="-798095"/>
            <a:ext cx="1469145" cy="1357639"/>
            <a:chOff x="4482950" y="515400"/>
            <a:chExt cx="991125" cy="915900"/>
          </a:xfrm>
        </p:grpSpPr>
        <p:sp>
          <p:nvSpPr>
            <p:cNvPr id="3297" name="Google Shape;3297;p17"/>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7"/>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7"/>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7"/>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7"/>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7"/>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7"/>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7"/>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7"/>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7"/>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7"/>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7"/>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7"/>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7"/>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7"/>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7"/>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7"/>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7"/>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7"/>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7"/>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7"/>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7"/>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7"/>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7"/>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7"/>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7"/>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7"/>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7"/>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7"/>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7"/>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7"/>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7"/>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7"/>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7"/>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7"/>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7"/>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7"/>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7"/>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7"/>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7"/>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7"/>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7"/>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7"/>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7"/>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7"/>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7"/>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7"/>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7"/>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7"/>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7"/>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7"/>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7"/>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7"/>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7"/>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7"/>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7"/>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7"/>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7"/>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7"/>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7"/>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7"/>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7"/>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7"/>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7"/>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7"/>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7"/>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7"/>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7"/>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7"/>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7"/>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7"/>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7"/>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7"/>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7"/>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7"/>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7"/>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7"/>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7"/>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7"/>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7"/>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7"/>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7"/>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7"/>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7"/>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7"/>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7"/>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7"/>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7"/>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7"/>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7"/>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7"/>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7"/>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7"/>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7"/>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7"/>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7"/>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7"/>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7"/>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7"/>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7"/>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7"/>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7"/>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7"/>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7"/>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7"/>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7"/>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7"/>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7"/>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7"/>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7"/>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7"/>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7"/>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7"/>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7"/>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7"/>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7"/>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7"/>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7"/>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7"/>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7"/>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7"/>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7"/>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7"/>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7"/>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7"/>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7"/>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7"/>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7"/>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7"/>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7"/>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7"/>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7"/>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1" name="Shape 6045"/>
        <p:cNvGrpSpPr/>
        <p:nvPr/>
      </p:nvGrpSpPr>
      <p:grpSpPr>
        <a:xfrm>
          <a:off x="0" y="0"/>
          <a:ext cx="0" cy="0"/>
          <a:chOff x="0" y="0"/>
          <a:chExt cx="0" cy="0"/>
        </a:xfrm>
      </p:grpSpPr>
      <p:sp>
        <p:nvSpPr>
          <p:cNvPr id="6046" name="Google Shape;6046;p28"/>
          <p:cNvSpPr txBox="1">
            <a:spLocks noGrp="1"/>
          </p:cNvSpPr>
          <p:nvPr>
            <p:ph type="subTitle" idx="1"/>
          </p:nvPr>
        </p:nvSpPr>
        <p:spPr>
          <a:xfrm>
            <a:off x="4509525" y="1511650"/>
            <a:ext cx="3446400" cy="267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ato"/>
              <a:buChar char="●"/>
              <a:defRPr>
                <a:solidFill>
                  <a:srgbClr val="595959"/>
                </a:solidFill>
              </a:defRPr>
            </a:lvl1pPr>
            <a:lvl2pPr lvl="1" algn="ctr" rtl="0">
              <a:lnSpc>
                <a:spcPct val="100000"/>
              </a:lnSpc>
              <a:spcBef>
                <a:spcPts val="0"/>
              </a:spcBef>
              <a:spcAft>
                <a:spcPts val="0"/>
              </a:spcAft>
              <a:buClr>
                <a:schemeClr val="dk1"/>
              </a:buClr>
              <a:buSzPts val="1400"/>
              <a:buFont typeface="Lato"/>
              <a:buChar char="○"/>
              <a:defRPr/>
            </a:lvl2pPr>
            <a:lvl3pPr lvl="2" algn="ctr" rtl="0">
              <a:lnSpc>
                <a:spcPct val="100000"/>
              </a:lnSpc>
              <a:spcBef>
                <a:spcPts val="1600"/>
              </a:spcBef>
              <a:spcAft>
                <a:spcPts val="0"/>
              </a:spcAft>
              <a:buClr>
                <a:schemeClr val="dk1"/>
              </a:buClr>
              <a:buSzPts val="1400"/>
              <a:buFont typeface="Lato"/>
              <a:buChar char="■"/>
              <a:defRPr/>
            </a:lvl3pPr>
            <a:lvl4pPr lvl="3" algn="ctr" rtl="0">
              <a:lnSpc>
                <a:spcPct val="100000"/>
              </a:lnSpc>
              <a:spcBef>
                <a:spcPts val="1600"/>
              </a:spcBef>
              <a:spcAft>
                <a:spcPts val="0"/>
              </a:spcAft>
              <a:buClr>
                <a:schemeClr val="dk1"/>
              </a:buClr>
              <a:buSzPts val="1400"/>
              <a:buFont typeface="Lato"/>
              <a:buChar char="●"/>
              <a:defRPr/>
            </a:lvl4pPr>
            <a:lvl5pPr lvl="4" algn="ctr" rtl="0">
              <a:lnSpc>
                <a:spcPct val="100000"/>
              </a:lnSpc>
              <a:spcBef>
                <a:spcPts val="1600"/>
              </a:spcBef>
              <a:spcAft>
                <a:spcPts val="0"/>
              </a:spcAft>
              <a:buClr>
                <a:schemeClr val="dk1"/>
              </a:buClr>
              <a:buSzPts val="1400"/>
              <a:buFont typeface="Lato"/>
              <a:buChar char="○"/>
              <a:defRPr/>
            </a:lvl5pPr>
            <a:lvl6pPr lvl="5" algn="ctr" rtl="0">
              <a:lnSpc>
                <a:spcPct val="100000"/>
              </a:lnSpc>
              <a:spcBef>
                <a:spcPts val="1600"/>
              </a:spcBef>
              <a:spcAft>
                <a:spcPts val="0"/>
              </a:spcAft>
              <a:buClr>
                <a:schemeClr val="dk1"/>
              </a:buClr>
              <a:buSzPts val="1400"/>
              <a:buFont typeface="Lato"/>
              <a:buChar char="■"/>
              <a:defRPr/>
            </a:lvl6pPr>
            <a:lvl7pPr lvl="6" algn="ctr" rtl="0">
              <a:lnSpc>
                <a:spcPct val="100000"/>
              </a:lnSpc>
              <a:spcBef>
                <a:spcPts val="1600"/>
              </a:spcBef>
              <a:spcAft>
                <a:spcPts val="0"/>
              </a:spcAft>
              <a:buClr>
                <a:schemeClr val="dk1"/>
              </a:buClr>
              <a:buSzPts val="1400"/>
              <a:buFont typeface="Lato"/>
              <a:buChar char="●"/>
              <a:defRPr/>
            </a:lvl7pPr>
            <a:lvl8pPr lvl="7" algn="ctr" rtl="0">
              <a:lnSpc>
                <a:spcPct val="100000"/>
              </a:lnSpc>
              <a:spcBef>
                <a:spcPts val="1600"/>
              </a:spcBef>
              <a:spcAft>
                <a:spcPts val="0"/>
              </a:spcAft>
              <a:buClr>
                <a:schemeClr val="dk1"/>
              </a:buClr>
              <a:buSzPts val="1400"/>
              <a:buFont typeface="Lato"/>
              <a:buChar char="○"/>
              <a:defRPr/>
            </a:lvl8pPr>
            <a:lvl9pPr lvl="8" algn="ctr" rtl="0">
              <a:lnSpc>
                <a:spcPct val="100000"/>
              </a:lnSpc>
              <a:spcBef>
                <a:spcPts val="1600"/>
              </a:spcBef>
              <a:spcAft>
                <a:spcPts val="1600"/>
              </a:spcAft>
              <a:buClr>
                <a:schemeClr val="dk1"/>
              </a:buClr>
              <a:buSzPts val="1400"/>
              <a:buFont typeface="Lato"/>
              <a:buChar char="■"/>
              <a:defRPr/>
            </a:lvl9pPr>
          </a:lstStyle>
          <a:p>
            <a:endParaRPr/>
          </a:p>
        </p:txBody>
      </p:sp>
      <p:sp>
        <p:nvSpPr>
          <p:cNvPr id="6047" name="Google Shape;6047;p28"/>
          <p:cNvSpPr txBox="1">
            <a:spLocks noGrp="1"/>
          </p:cNvSpPr>
          <p:nvPr>
            <p:ph type="title"/>
          </p:nvPr>
        </p:nvSpPr>
        <p:spPr>
          <a:xfrm>
            <a:off x="712650" y="411734"/>
            <a:ext cx="771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b="1"/>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048" name="Google Shape;6048;p28"/>
          <p:cNvSpPr/>
          <p:nvPr/>
        </p:nvSpPr>
        <p:spPr>
          <a:xfrm flipH="1">
            <a:off x="8349925" y="1197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9" name="Google Shape;6049;p28"/>
          <p:cNvGrpSpPr/>
          <p:nvPr/>
        </p:nvGrpSpPr>
        <p:grpSpPr>
          <a:xfrm flipH="1">
            <a:off x="1061155" y="4265630"/>
            <a:ext cx="1469145" cy="1357639"/>
            <a:chOff x="4482950" y="515400"/>
            <a:chExt cx="991125" cy="915900"/>
          </a:xfrm>
        </p:grpSpPr>
        <p:sp>
          <p:nvSpPr>
            <p:cNvPr id="6050" name="Google Shape;6050;p28"/>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8"/>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8"/>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8"/>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8"/>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8"/>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8"/>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8"/>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8"/>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8"/>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8"/>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8"/>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8"/>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8"/>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8"/>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8"/>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8"/>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8"/>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8"/>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8"/>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8"/>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8"/>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8"/>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8"/>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8"/>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8"/>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8"/>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8"/>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8"/>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8"/>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8"/>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8"/>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8"/>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8"/>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8"/>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8"/>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8"/>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8"/>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8"/>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8"/>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8"/>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8"/>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8"/>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8"/>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8"/>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8"/>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8"/>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8"/>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8"/>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8"/>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8"/>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8"/>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8"/>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8"/>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8"/>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8"/>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8"/>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8"/>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8"/>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8"/>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8"/>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8"/>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8"/>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8"/>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8"/>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8"/>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8"/>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8"/>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8"/>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8"/>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8"/>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8"/>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8"/>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8"/>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8"/>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8"/>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8"/>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8"/>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8"/>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8"/>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8"/>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8"/>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8"/>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8"/>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8"/>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8"/>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8"/>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8"/>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8"/>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8"/>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8"/>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8"/>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8"/>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8"/>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8"/>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8"/>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8"/>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8"/>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8"/>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8"/>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8"/>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8"/>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8"/>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8"/>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8"/>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8"/>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8"/>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8"/>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8"/>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8"/>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8"/>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8"/>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8"/>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8"/>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8"/>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8"/>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8"/>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8"/>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8"/>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8"/>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8"/>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8"/>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8"/>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8"/>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8"/>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8"/>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8"/>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8"/>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8"/>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8"/>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8"/>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8"/>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2" name="Google Shape;6182;p28"/>
          <p:cNvGrpSpPr/>
          <p:nvPr/>
        </p:nvGrpSpPr>
        <p:grpSpPr>
          <a:xfrm flipH="1">
            <a:off x="6880768" y="-412645"/>
            <a:ext cx="1469145" cy="1357639"/>
            <a:chOff x="4482950" y="515400"/>
            <a:chExt cx="991125" cy="915900"/>
          </a:xfrm>
        </p:grpSpPr>
        <p:sp>
          <p:nvSpPr>
            <p:cNvPr id="6183" name="Google Shape;6183;p28"/>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8"/>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8"/>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8"/>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8"/>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8"/>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8"/>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8"/>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8"/>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8"/>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8"/>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8"/>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8"/>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8"/>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8"/>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8"/>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8"/>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8"/>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8"/>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8"/>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8"/>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8"/>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8"/>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8"/>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8"/>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8"/>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8"/>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8"/>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8"/>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8"/>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8"/>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8"/>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8"/>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8"/>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8"/>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8"/>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8"/>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8"/>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8"/>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8"/>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8"/>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8"/>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8"/>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8"/>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8"/>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8"/>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8"/>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8"/>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8"/>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8"/>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8"/>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8"/>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8"/>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8"/>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8"/>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8"/>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8"/>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8"/>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8"/>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8"/>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8"/>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8"/>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8"/>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8"/>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8"/>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8"/>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8"/>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8"/>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8"/>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8"/>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8"/>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8"/>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8"/>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8"/>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8"/>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8"/>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8"/>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8"/>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8"/>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8"/>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8"/>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8"/>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8"/>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8"/>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8"/>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8"/>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8"/>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8"/>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8"/>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8"/>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8"/>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8"/>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8"/>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8"/>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8"/>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8"/>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8"/>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8"/>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8"/>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8"/>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8"/>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8"/>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8"/>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8"/>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8"/>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8"/>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8"/>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8"/>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8"/>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8"/>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8"/>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8"/>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8"/>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8"/>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8"/>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8"/>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8"/>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8"/>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8"/>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8"/>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8"/>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8"/>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8"/>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8"/>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8"/>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8"/>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8"/>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8"/>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8"/>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8"/>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8"/>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8"/>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5" name="Google Shape;6315;p28"/>
          <p:cNvSpPr/>
          <p:nvPr/>
        </p:nvSpPr>
        <p:spPr>
          <a:xfrm>
            <a:off x="7055250" y="4663125"/>
            <a:ext cx="1120200" cy="1120200"/>
          </a:xfrm>
          <a:prstGeom prst="donut">
            <a:avLst>
              <a:gd name="adj" fmla="val 6893"/>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8"/>
          <p:cNvSpPr/>
          <p:nvPr/>
        </p:nvSpPr>
        <p:spPr>
          <a:xfrm flipH="1">
            <a:off x="-4201875" y="1197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2_1">
    <p:spTree>
      <p:nvGrpSpPr>
        <p:cNvPr id="1" name="Shape 6317"/>
        <p:cNvGrpSpPr/>
        <p:nvPr/>
      </p:nvGrpSpPr>
      <p:grpSpPr>
        <a:xfrm>
          <a:off x="0" y="0"/>
          <a:ext cx="0" cy="0"/>
          <a:chOff x="0" y="0"/>
          <a:chExt cx="0" cy="0"/>
        </a:xfrm>
      </p:grpSpPr>
      <p:sp>
        <p:nvSpPr>
          <p:cNvPr id="6318" name="Google Shape;6318;p29"/>
          <p:cNvSpPr txBox="1">
            <a:spLocks noGrp="1"/>
          </p:cNvSpPr>
          <p:nvPr>
            <p:ph type="subTitle" idx="1"/>
          </p:nvPr>
        </p:nvSpPr>
        <p:spPr>
          <a:xfrm>
            <a:off x="939050" y="2603050"/>
            <a:ext cx="2555700" cy="11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19" name="Google Shape;6319;p29"/>
          <p:cNvSpPr txBox="1">
            <a:spLocks noGrp="1"/>
          </p:cNvSpPr>
          <p:nvPr>
            <p:ph type="title"/>
          </p:nvPr>
        </p:nvSpPr>
        <p:spPr>
          <a:xfrm>
            <a:off x="939050" y="1803725"/>
            <a:ext cx="2555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b="1"/>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6320" name="Google Shape;6320;p29"/>
          <p:cNvGrpSpPr/>
          <p:nvPr/>
        </p:nvGrpSpPr>
        <p:grpSpPr>
          <a:xfrm flipH="1">
            <a:off x="6880768" y="-412645"/>
            <a:ext cx="1469145" cy="1357639"/>
            <a:chOff x="4482950" y="515400"/>
            <a:chExt cx="991125" cy="915900"/>
          </a:xfrm>
        </p:grpSpPr>
        <p:sp>
          <p:nvSpPr>
            <p:cNvPr id="6321" name="Google Shape;6321;p29"/>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9"/>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9"/>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9"/>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9"/>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9"/>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9"/>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9"/>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9"/>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9"/>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9"/>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9"/>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9"/>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9"/>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9"/>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9"/>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9"/>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9"/>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9"/>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9"/>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9"/>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9"/>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9"/>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9"/>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9"/>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9"/>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9"/>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9"/>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9"/>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9"/>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9"/>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9"/>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9"/>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9"/>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9"/>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9"/>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9"/>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9"/>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9"/>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9"/>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9"/>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9"/>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9"/>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9"/>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9"/>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9"/>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9"/>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9"/>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9"/>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29"/>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29"/>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29"/>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29"/>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29"/>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29"/>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29"/>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29"/>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29"/>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29"/>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29"/>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29"/>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9"/>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9"/>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9"/>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9"/>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9"/>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9"/>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9"/>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9"/>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9"/>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9"/>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9"/>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9"/>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9"/>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9"/>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9"/>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9"/>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9"/>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9"/>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9"/>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9"/>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29"/>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29"/>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29"/>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29"/>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29"/>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9"/>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9"/>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29"/>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29"/>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29"/>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29"/>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9"/>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9"/>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9"/>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9"/>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9"/>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9"/>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9"/>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9"/>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9"/>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9"/>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9"/>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9"/>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9"/>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9"/>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9"/>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9"/>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9"/>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9"/>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9"/>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9"/>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9"/>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9"/>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9"/>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9"/>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9"/>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9"/>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9"/>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9"/>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9"/>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9"/>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9"/>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9"/>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9"/>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9"/>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9"/>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9"/>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9"/>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9"/>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9"/>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9"/>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3" name="Google Shape;6453;p29"/>
          <p:cNvSpPr/>
          <p:nvPr/>
        </p:nvSpPr>
        <p:spPr>
          <a:xfrm flipH="1">
            <a:off x="-2219250" y="-3801150"/>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9"/>
          <p:cNvSpPr/>
          <p:nvPr/>
        </p:nvSpPr>
        <p:spPr>
          <a:xfrm flipH="1">
            <a:off x="6187975" y="22463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5" name="Google Shape;6455;p29"/>
          <p:cNvGrpSpPr/>
          <p:nvPr/>
        </p:nvGrpSpPr>
        <p:grpSpPr>
          <a:xfrm flipH="1">
            <a:off x="403255" y="4453655"/>
            <a:ext cx="1469145" cy="1357639"/>
            <a:chOff x="4482950" y="515400"/>
            <a:chExt cx="991125" cy="915900"/>
          </a:xfrm>
        </p:grpSpPr>
        <p:sp>
          <p:nvSpPr>
            <p:cNvPr id="6456" name="Google Shape;6456;p29"/>
            <p:cNvSpPr/>
            <p:nvPr/>
          </p:nvSpPr>
          <p:spPr>
            <a:xfrm>
              <a:off x="4482950"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69" y="372"/>
                  </a:lnTo>
                  <a:lnTo>
                    <a:pt x="35" y="507"/>
                  </a:lnTo>
                  <a:lnTo>
                    <a:pt x="1" y="608"/>
                  </a:lnTo>
                  <a:lnTo>
                    <a:pt x="35" y="744"/>
                  </a:lnTo>
                  <a:lnTo>
                    <a:pt x="69" y="845"/>
                  </a:lnTo>
                  <a:lnTo>
                    <a:pt x="102" y="946"/>
                  </a:lnTo>
                  <a:lnTo>
                    <a:pt x="170" y="1048"/>
                  </a:lnTo>
                  <a:lnTo>
                    <a:pt x="271" y="1115"/>
                  </a:lnTo>
                  <a:lnTo>
                    <a:pt x="373" y="1183"/>
                  </a:lnTo>
                  <a:lnTo>
                    <a:pt x="474" y="1217"/>
                  </a:lnTo>
                  <a:lnTo>
                    <a:pt x="745" y="1217"/>
                  </a:lnTo>
                  <a:lnTo>
                    <a:pt x="846" y="1183"/>
                  </a:lnTo>
                  <a:lnTo>
                    <a:pt x="947" y="1115"/>
                  </a:lnTo>
                  <a:lnTo>
                    <a:pt x="1049" y="1048"/>
                  </a:lnTo>
                  <a:lnTo>
                    <a:pt x="1116" y="946"/>
                  </a:lnTo>
                  <a:lnTo>
                    <a:pt x="1150" y="845"/>
                  </a:lnTo>
                  <a:lnTo>
                    <a:pt x="1184" y="744"/>
                  </a:lnTo>
                  <a:lnTo>
                    <a:pt x="1218" y="608"/>
                  </a:lnTo>
                  <a:lnTo>
                    <a:pt x="1184" y="507"/>
                  </a:lnTo>
                  <a:lnTo>
                    <a:pt x="1150" y="372"/>
                  </a:lnTo>
                  <a:lnTo>
                    <a:pt x="1116" y="270"/>
                  </a:lnTo>
                  <a:lnTo>
                    <a:pt x="1049" y="203"/>
                  </a:lnTo>
                  <a:lnTo>
                    <a:pt x="947" y="101"/>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9"/>
            <p:cNvSpPr/>
            <p:nvPr/>
          </p:nvSpPr>
          <p:spPr>
            <a:xfrm>
              <a:off x="4579275" y="515400"/>
              <a:ext cx="30450" cy="30425"/>
            </a:xfrm>
            <a:custGeom>
              <a:avLst/>
              <a:gdLst/>
              <a:ahLst/>
              <a:cxnLst/>
              <a:rect l="l" t="t" r="r" b="b"/>
              <a:pathLst>
                <a:path w="1218"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217"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9"/>
            <p:cNvSpPr/>
            <p:nvPr/>
          </p:nvSpPr>
          <p:spPr>
            <a:xfrm>
              <a:off x="4675600" y="515400"/>
              <a:ext cx="29600" cy="30425"/>
            </a:xfrm>
            <a:custGeom>
              <a:avLst/>
              <a:gdLst/>
              <a:ahLst/>
              <a:cxnLst/>
              <a:rect l="l" t="t" r="r" b="b"/>
              <a:pathLst>
                <a:path w="1184" h="1217" extrusionOk="0">
                  <a:moveTo>
                    <a:pt x="575" y="0"/>
                  </a:moveTo>
                  <a:lnTo>
                    <a:pt x="474" y="34"/>
                  </a:lnTo>
                  <a:lnTo>
                    <a:pt x="339" y="68"/>
                  </a:lnTo>
                  <a:lnTo>
                    <a:pt x="237" y="101"/>
                  </a:lnTo>
                  <a:lnTo>
                    <a:pt x="170" y="203"/>
                  </a:lnTo>
                  <a:lnTo>
                    <a:pt x="102" y="270"/>
                  </a:lnTo>
                  <a:lnTo>
                    <a:pt x="34" y="372"/>
                  </a:lnTo>
                  <a:lnTo>
                    <a:pt x="1" y="507"/>
                  </a:lnTo>
                  <a:lnTo>
                    <a:pt x="1" y="608"/>
                  </a:lnTo>
                  <a:lnTo>
                    <a:pt x="1" y="744"/>
                  </a:lnTo>
                  <a:lnTo>
                    <a:pt x="34" y="845"/>
                  </a:lnTo>
                  <a:lnTo>
                    <a:pt x="102" y="946"/>
                  </a:lnTo>
                  <a:lnTo>
                    <a:pt x="170" y="1048"/>
                  </a:lnTo>
                  <a:lnTo>
                    <a:pt x="237" y="1115"/>
                  </a:lnTo>
                  <a:lnTo>
                    <a:pt x="339" y="1183"/>
                  </a:lnTo>
                  <a:lnTo>
                    <a:pt x="474" y="1217"/>
                  </a:lnTo>
                  <a:lnTo>
                    <a:pt x="710" y="1217"/>
                  </a:lnTo>
                  <a:lnTo>
                    <a:pt x="812" y="1183"/>
                  </a:lnTo>
                  <a:lnTo>
                    <a:pt x="913" y="1115"/>
                  </a:lnTo>
                  <a:lnTo>
                    <a:pt x="1014" y="1048"/>
                  </a:lnTo>
                  <a:lnTo>
                    <a:pt x="1082" y="946"/>
                  </a:lnTo>
                  <a:lnTo>
                    <a:pt x="1150" y="845"/>
                  </a:lnTo>
                  <a:lnTo>
                    <a:pt x="1183" y="744"/>
                  </a:lnTo>
                  <a:lnTo>
                    <a:pt x="1183" y="608"/>
                  </a:lnTo>
                  <a:lnTo>
                    <a:pt x="1183" y="507"/>
                  </a:lnTo>
                  <a:lnTo>
                    <a:pt x="1150" y="372"/>
                  </a:lnTo>
                  <a:lnTo>
                    <a:pt x="1082" y="270"/>
                  </a:lnTo>
                  <a:lnTo>
                    <a:pt x="1014" y="203"/>
                  </a:lnTo>
                  <a:lnTo>
                    <a:pt x="913" y="101"/>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9"/>
            <p:cNvSpPr/>
            <p:nvPr/>
          </p:nvSpPr>
          <p:spPr>
            <a:xfrm>
              <a:off x="477107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9"/>
            <p:cNvSpPr/>
            <p:nvPr/>
          </p:nvSpPr>
          <p:spPr>
            <a:xfrm>
              <a:off x="4867400" y="515400"/>
              <a:ext cx="30450" cy="30425"/>
            </a:xfrm>
            <a:custGeom>
              <a:avLst/>
              <a:gdLst/>
              <a:ahLst/>
              <a:cxnLst/>
              <a:rect l="l" t="t" r="r" b="b"/>
              <a:pathLst>
                <a:path w="1218" h="1217" extrusionOk="0">
                  <a:moveTo>
                    <a:pt x="609" y="0"/>
                  </a:moveTo>
                  <a:lnTo>
                    <a:pt x="474"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4" y="1217"/>
                  </a:lnTo>
                  <a:lnTo>
                    <a:pt x="710" y="1217"/>
                  </a:lnTo>
                  <a:lnTo>
                    <a:pt x="845" y="1183"/>
                  </a:lnTo>
                  <a:lnTo>
                    <a:pt x="947" y="1115"/>
                  </a:lnTo>
                  <a:lnTo>
                    <a:pt x="1014" y="1048"/>
                  </a:lnTo>
                  <a:lnTo>
                    <a:pt x="1116" y="946"/>
                  </a:lnTo>
                  <a:lnTo>
                    <a:pt x="1149" y="845"/>
                  </a:lnTo>
                  <a:lnTo>
                    <a:pt x="1183" y="744"/>
                  </a:lnTo>
                  <a:lnTo>
                    <a:pt x="1217" y="608"/>
                  </a:lnTo>
                  <a:lnTo>
                    <a:pt x="1183" y="507"/>
                  </a:lnTo>
                  <a:lnTo>
                    <a:pt x="1149" y="372"/>
                  </a:lnTo>
                  <a:lnTo>
                    <a:pt x="1116" y="270"/>
                  </a:lnTo>
                  <a:lnTo>
                    <a:pt x="1014" y="203"/>
                  </a:lnTo>
                  <a:lnTo>
                    <a:pt x="947" y="101"/>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9"/>
            <p:cNvSpPr/>
            <p:nvPr/>
          </p:nvSpPr>
          <p:spPr>
            <a:xfrm>
              <a:off x="4963725" y="515400"/>
              <a:ext cx="29600" cy="30425"/>
            </a:xfrm>
            <a:custGeom>
              <a:avLst/>
              <a:gdLst/>
              <a:ahLst/>
              <a:cxnLst/>
              <a:rect l="l" t="t" r="r" b="b"/>
              <a:pathLst>
                <a:path w="1184" h="1217" extrusionOk="0">
                  <a:moveTo>
                    <a:pt x="575" y="0"/>
                  </a:moveTo>
                  <a:lnTo>
                    <a:pt x="473" y="34"/>
                  </a:lnTo>
                  <a:lnTo>
                    <a:pt x="372" y="68"/>
                  </a:lnTo>
                  <a:lnTo>
                    <a:pt x="271" y="101"/>
                  </a:lnTo>
                  <a:lnTo>
                    <a:pt x="169" y="203"/>
                  </a:lnTo>
                  <a:lnTo>
                    <a:pt x="102" y="270"/>
                  </a:lnTo>
                  <a:lnTo>
                    <a:pt x="34" y="372"/>
                  </a:lnTo>
                  <a:lnTo>
                    <a:pt x="0" y="507"/>
                  </a:lnTo>
                  <a:lnTo>
                    <a:pt x="0" y="608"/>
                  </a:lnTo>
                  <a:lnTo>
                    <a:pt x="0" y="744"/>
                  </a:lnTo>
                  <a:lnTo>
                    <a:pt x="34" y="845"/>
                  </a:lnTo>
                  <a:lnTo>
                    <a:pt x="102" y="946"/>
                  </a:lnTo>
                  <a:lnTo>
                    <a:pt x="169" y="1048"/>
                  </a:lnTo>
                  <a:lnTo>
                    <a:pt x="271" y="1115"/>
                  </a:lnTo>
                  <a:lnTo>
                    <a:pt x="372" y="1183"/>
                  </a:lnTo>
                  <a:lnTo>
                    <a:pt x="473" y="1217"/>
                  </a:lnTo>
                  <a:lnTo>
                    <a:pt x="710" y="1217"/>
                  </a:lnTo>
                  <a:lnTo>
                    <a:pt x="811" y="1183"/>
                  </a:lnTo>
                  <a:lnTo>
                    <a:pt x="913" y="1115"/>
                  </a:lnTo>
                  <a:lnTo>
                    <a:pt x="1014" y="1048"/>
                  </a:lnTo>
                  <a:lnTo>
                    <a:pt x="1082" y="946"/>
                  </a:lnTo>
                  <a:lnTo>
                    <a:pt x="1149" y="845"/>
                  </a:lnTo>
                  <a:lnTo>
                    <a:pt x="1183" y="744"/>
                  </a:lnTo>
                  <a:lnTo>
                    <a:pt x="1183" y="608"/>
                  </a:lnTo>
                  <a:lnTo>
                    <a:pt x="1183" y="507"/>
                  </a:lnTo>
                  <a:lnTo>
                    <a:pt x="1149" y="372"/>
                  </a:lnTo>
                  <a:lnTo>
                    <a:pt x="1082" y="270"/>
                  </a:lnTo>
                  <a:lnTo>
                    <a:pt x="1014" y="203"/>
                  </a:lnTo>
                  <a:lnTo>
                    <a:pt x="913" y="101"/>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9"/>
            <p:cNvSpPr/>
            <p:nvPr/>
          </p:nvSpPr>
          <p:spPr>
            <a:xfrm>
              <a:off x="5059200" y="515400"/>
              <a:ext cx="30425" cy="30425"/>
            </a:xfrm>
            <a:custGeom>
              <a:avLst/>
              <a:gdLst/>
              <a:ahLst/>
              <a:cxnLst/>
              <a:rect l="l" t="t" r="r" b="b"/>
              <a:pathLst>
                <a:path w="1217" h="1217" extrusionOk="0">
                  <a:moveTo>
                    <a:pt x="609" y="0"/>
                  </a:moveTo>
                  <a:lnTo>
                    <a:pt x="507" y="34"/>
                  </a:lnTo>
                  <a:lnTo>
                    <a:pt x="372" y="68"/>
                  </a:lnTo>
                  <a:lnTo>
                    <a:pt x="271" y="101"/>
                  </a:lnTo>
                  <a:lnTo>
                    <a:pt x="203" y="203"/>
                  </a:lnTo>
                  <a:lnTo>
                    <a:pt x="102" y="270"/>
                  </a:lnTo>
                  <a:lnTo>
                    <a:pt x="68" y="372"/>
                  </a:lnTo>
                  <a:lnTo>
                    <a:pt x="34" y="507"/>
                  </a:lnTo>
                  <a:lnTo>
                    <a:pt x="0" y="608"/>
                  </a:lnTo>
                  <a:lnTo>
                    <a:pt x="34" y="744"/>
                  </a:lnTo>
                  <a:lnTo>
                    <a:pt x="68" y="845"/>
                  </a:lnTo>
                  <a:lnTo>
                    <a:pt x="102" y="946"/>
                  </a:lnTo>
                  <a:lnTo>
                    <a:pt x="203" y="1048"/>
                  </a:lnTo>
                  <a:lnTo>
                    <a:pt x="271" y="1115"/>
                  </a:lnTo>
                  <a:lnTo>
                    <a:pt x="372" y="1183"/>
                  </a:lnTo>
                  <a:lnTo>
                    <a:pt x="507" y="1217"/>
                  </a:lnTo>
                  <a:lnTo>
                    <a:pt x="744" y="1217"/>
                  </a:lnTo>
                  <a:lnTo>
                    <a:pt x="845" y="1183"/>
                  </a:lnTo>
                  <a:lnTo>
                    <a:pt x="947" y="1115"/>
                  </a:lnTo>
                  <a:lnTo>
                    <a:pt x="1048" y="1048"/>
                  </a:lnTo>
                  <a:lnTo>
                    <a:pt x="1116" y="946"/>
                  </a:lnTo>
                  <a:lnTo>
                    <a:pt x="1183" y="845"/>
                  </a:lnTo>
                  <a:lnTo>
                    <a:pt x="1217" y="744"/>
                  </a:lnTo>
                  <a:lnTo>
                    <a:pt x="1217" y="608"/>
                  </a:lnTo>
                  <a:lnTo>
                    <a:pt x="1217" y="507"/>
                  </a:lnTo>
                  <a:lnTo>
                    <a:pt x="1183" y="372"/>
                  </a:lnTo>
                  <a:lnTo>
                    <a:pt x="1116" y="270"/>
                  </a:lnTo>
                  <a:lnTo>
                    <a:pt x="1048" y="203"/>
                  </a:lnTo>
                  <a:lnTo>
                    <a:pt x="947" y="101"/>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9"/>
            <p:cNvSpPr/>
            <p:nvPr/>
          </p:nvSpPr>
          <p:spPr>
            <a:xfrm>
              <a:off x="5155525" y="515400"/>
              <a:ext cx="30425" cy="30425"/>
            </a:xfrm>
            <a:custGeom>
              <a:avLst/>
              <a:gdLst/>
              <a:ahLst/>
              <a:cxnLst/>
              <a:rect l="l" t="t" r="r" b="b"/>
              <a:pathLst>
                <a:path w="1217" h="1217" extrusionOk="0">
                  <a:moveTo>
                    <a:pt x="608" y="0"/>
                  </a:moveTo>
                  <a:lnTo>
                    <a:pt x="473" y="34"/>
                  </a:lnTo>
                  <a:lnTo>
                    <a:pt x="372" y="68"/>
                  </a:lnTo>
                  <a:lnTo>
                    <a:pt x="270" y="101"/>
                  </a:lnTo>
                  <a:lnTo>
                    <a:pt x="169" y="203"/>
                  </a:lnTo>
                  <a:lnTo>
                    <a:pt x="101" y="270"/>
                  </a:lnTo>
                  <a:lnTo>
                    <a:pt x="34" y="372"/>
                  </a:lnTo>
                  <a:lnTo>
                    <a:pt x="0" y="507"/>
                  </a:lnTo>
                  <a:lnTo>
                    <a:pt x="0" y="608"/>
                  </a:lnTo>
                  <a:lnTo>
                    <a:pt x="0" y="744"/>
                  </a:lnTo>
                  <a:lnTo>
                    <a:pt x="34" y="845"/>
                  </a:lnTo>
                  <a:lnTo>
                    <a:pt x="101" y="946"/>
                  </a:lnTo>
                  <a:lnTo>
                    <a:pt x="169" y="1048"/>
                  </a:lnTo>
                  <a:lnTo>
                    <a:pt x="270" y="1115"/>
                  </a:lnTo>
                  <a:lnTo>
                    <a:pt x="372" y="1183"/>
                  </a:lnTo>
                  <a:lnTo>
                    <a:pt x="473" y="1217"/>
                  </a:lnTo>
                  <a:lnTo>
                    <a:pt x="710" y="1217"/>
                  </a:lnTo>
                  <a:lnTo>
                    <a:pt x="845" y="1183"/>
                  </a:lnTo>
                  <a:lnTo>
                    <a:pt x="946" y="1115"/>
                  </a:lnTo>
                  <a:lnTo>
                    <a:pt x="1014" y="1048"/>
                  </a:lnTo>
                  <a:lnTo>
                    <a:pt x="1115" y="946"/>
                  </a:lnTo>
                  <a:lnTo>
                    <a:pt x="1149" y="845"/>
                  </a:lnTo>
                  <a:lnTo>
                    <a:pt x="1183" y="744"/>
                  </a:lnTo>
                  <a:lnTo>
                    <a:pt x="1217" y="608"/>
                  </a:lnTo>
                  <a:lnTo>
                    <a:pt x="1183" y="507"/>
                  </a:lnTo>
                  <a:lnTo>
                    <a:pt x="1149" y="372"/>
                  </a:lnTo>
                  <a:lnTo>
                    <a:pt x="1115" y="270"/>
                  </a:lnTo>
                  <a:lnTo>
                    <a:pt x="1014" y="203"/>
                  </a:lnTo>
                  <a:lnTo>
                    <a:pt x="946" y="101"/>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9"/>
            <p:cNvSpPr/>
            <p:nvPr/>
          </p:nvSpPr>
          <p:spPr>
            <a:xfrm>
              <a:off x="5251825" y="515400"/>
              <a:ext cx="29600" cy="30425"/>
            </a:xfrm>
            <a:custGeom>
              <a:avLst/>
              <a:gdLst/>
              <a:ahLst/>
              <a:cxnLst/>
              <a:rect l="l" t="t" r="r" b="b"/>
              <a:pathLst>
                <a:path w="1184" h="1217" extrusionOk="0">
                  <a:moveTo>
                    <a:pt x="609" y="0"/>
                  </a:moveTo>
                  <a:lnTo>
                    <a:pt x="474" y="34"/>
                  </a:lnTo>
                  <a:lnTo>
                    <a:pt x="373" y="68"/>
                  </a:lnTo>
                  <a:lnTo>
                    <a:pt x="271" y="101"/>
                  </a:lnTo>
                  <a:lnTo>
                    <a:pt x="170" y="203"/>
                  </a:lnTo>
                  <a:lnTo>
                    <a:pt x="102" y="270"/>
                  </a:lnTo>
                  <a:lnTo>
                    <a:pt x="35" y="372"/>
                  </a:lnTo>
                  <a:lnTo>
                    <a:pt x="1" y="507"/>
                  </a:lnTo>
                  <a:lnTo>
                    <a:pt x="1" y="608"/>
                  </a:lnTo>
                  <a:lnTo>
                    <a:pt x="1" y="744"/>
                  </a:lnTo>
                  <a:lnTo>
                    <a:pt x="35" y="845"/>
                  </a:lnTo>
                  <a:lnTo>
                    <a:pt x="102" y="946"/>
                  </a:lnTo>
                  <a:lnTo>
                    <a:pt x="170" y="1048"/>
                  </a:lnTo>
                  <a:lnTo>
                    <a:pt x="271" y="1115"/>
                  </a:lnTo>
                  <a:lnTo>
                    <a:pt x="373" y="1183"/>
                  </a:lnTo>
                  <a:lnTo>
                    <a:pt x="474" y="1217"/>
                  </a:lnTo>
                  <a:lnTo>
                    <a:pt x="711" y="1217"/>
                  </a:lnTo>
                  <a:lnTo>
                    <a:pt x="846" y="1183"/>
                  </a:lnTo>
                  <a:lnTo>
                    <a:pt x="947" y="1115"/>
                  </a:lnTo>
                  <a:lnTo>
                    <a:pt x="1015" y="1048"/>
                  </a:lnTo>
                  <a:lnTo>
                    <a:pt x="1082" y="946"/>
                  </a:lnTo>
                  <a:lnTo>
                    <a:pt x="1150" y="845"/>
                  </a:lnTo>
                  <a:lnTo>
                    <a:pt x="1184" y="744"/>
                  </a:lnTo>
                  <a:lnTo>
                    <a:pt x="1184" y="608"/>
                  </a:lnTo>
                  <a:lnTo>
                    <a:pt x="1184" y="507"/>
                  </a:lnTo>
                  <a:lnTo>
                    <a:pt x="1150" y="372"/>
                  </a:lnTo>
                  <a:lnTo>
                    <a:pt x="1082" y="270"/>
                  </a:lnTo>
                  <a:lnTo>
                    <a:pt x="1015" y="203"/>
                  </a:lnTo>
                  <a:lnTo>
                    <a:pt x="947" y="101"/>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9"/>
            <p:cNvSpPr/>
            <p:nvPr/>
          </p:nvSpPr>
          <p:spPr>
            <a:xfrm>
              <a:off x="5347300" y="515400"/>
              <a:ext cx="30450" cy="30425"/>
            </a:xfrm>
            <a:custGeom>
              <a:avLst/>
              <a:gdLst/>
              <a:ahLst/>
              <a:cxnLst/>
              <a:rect l="l" t="t" r="r" b="b"/>
              <a:pathLst>
                <a:path w="1218" h="1217" extrusionOk="0">
                  <a:moveTo>
                    <a:pt x="609" y="0"/>
                  </a:moveTo>
                  <a:lnTo>
                    <a:pt x="508" y="34"/>
                  </a:lnTo>
                  <a:lnTo>
                    <a:pt x="373" y="68"/>
                  </a:lnTo>
                  <a:lnTo>
                    <a:pt x="271" y="101"/>
                  </a:lnTo>
                  <a:lnTo>
                    <a:pt x="204" y="203"/>
                  </a:lnTo>
                  <a:lnTo>
                    <a:pt x="102" y="270"/>
                  </a:lnTo>
                  <a:lnTo>
                    <a:pt x="68" y="372"/>
                  </a:lnTo>
                  <a:lnTo>
                    <a:pt x="35" y="507"/>
                  </a:lnTo>
                  <a:lnTo>
                    <a:pt x="1" y="608"/>
                  </a:lnTo>
                  <a:lnTo>
                    <a:pt x="35" y="744"/>
                  </a:lnTo>
                  <a:lnTo>
                    <a:pt x="68" y="845"/>
                  </a:lnTo>
                  <a:lnTo>
                    <a:pt x="102" y="946"/>
                  </a:lnTo>
                  <a:lnTo>
                    <a:pt x="204" y="1048"/>
                  </a:lnTo>
                  <a:lnTo>
                    <a:pt x="271" y="1115"/>
                  </a:lnTo>
                  <a:lnTo>
                    <a:pt x="373" y="1183"/>
                  </a:lnTo>
                  <a:lnTo>
                    <a:pt x="508" y="1217"/>
                  </a:lnTo>
                  <a:lnTo>
                    <a:pt x="744" y="1217"/>
                  </a:lnTo>
                  <a:lnTo>
                    <a:pt x="846" y="1183"/>
                  </a:lnTo>
                  <a:lnTo>
                    <a:pt x="947" y="1115"/>
                  </a:lnTo>
                  <a:lnTo>
                    <a:pt x="1049" y="1048"/>
                  </a:lnTo>
                  <a:lnTo>
                    <a:pt x="1116" y="946"/>
                  </a:lnTo>
                  <a:lnTo>
                    <a:pt x="1184" y="845"/>
                  </a:lnTo>
                  <a:lnTo>
                    <a:pt x="1218" y="744"/>
                  </a:lnTo>
                  <a:lnTo>
                    <a:pt x="1218" y="608"/>
                  </a:lnTo>
                  <a:lnTo>
                    <a:pt x="1218" y="507"/>
                  </a:lnTo>
                  <a:lnTo>
                    <a:pt x="1184" y="372"/>
                  </a:lnTo>
                  <a:lnTo>
                    <a:pt x="1116" y="270"/>
                  </a:lnTo>
                  <a:lnTo>
                    <a:pt x="1049"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9"/>
            <p:cNvSpPr/>
            <p:nvPr/>
          </p:nvSpPr>
          <p:spPr>
            <a:xfrm>
              <a:off x="5443625" y="515400"/>
              <a:ext cx="30450" cy="30425"/>
            </a:xfrm>
            <a:custGeom>
              <a:avLst/>
              <a:gdLst/>
              <a:ahLst/>
              <a:cxnLst/>
              <a:rect l="l" t="t" r="r" b="b"/>
              <a:pathLst>
                <a:path w="1218" h="1217" extrusionOk="0">
                  <a:moveTo>
                    <a:pt x="609" y="0"/>
                  </a:moveTo>
                  <a:lnTo>
                    <a:pt x="474" y="34"/>
                  </a:lnTo>
                  <a:lnTo>
                    <a:pt x="372" y="68"/>
                  </a:lnTo>
                  <a:lnTo>
                    <a:pt x="271" y="101"/>
                  </a:lnTo>
                  <a:lnTo>
                    <a:pt x="170" y="203"/>
                  </a:lnTo>
                  <a:lnTo>
                    <a:pt x="102" y="270"/>
                  </a:lnTo>
                  <a:lnTo>
                    <a:pt x="68" y="372"/>
                  </a:lnTo>
                  <a:lnTo>
                    <a:pt x="34" y="507"/>
                  </a:lnTo>
                  <a:lnTo>
                    <a:pt x="1" y="608"/>
                  </a:lnTo>
                  <a:lnTo>
                    <a:pt x="34" y="744"/>
                  </a:lnTo>
                  <a:lnTo>
                    <a:pt x="68" y="845"/>
                  </a:lnTo>
                  <a:lnTo>
                    <a:pt x="102" y="946"/>
                  </a:lnTo>
                  <a:lnTo>
                    <a:pt x="170" y="1048"/>
                  </a:lnTo>
                  <a:lnTo>
                    <a:pt x="271" y="1115"/>
                  </a:lnTo>
                  <a:lnTo>
                    <a:pt x="372" y="1183"/>
                  </a:lnTo>
                  <a:lnTo>
                    <a:pt x="474" y="1217"/>
                  </a:lnTo>
                  <a:lnTo>
                    <a:pt x="744" y="1217"/>
                  </a:lnTo>
                  <a:lnTo>
                    <a:pt x="846" y="1183"/>
                  </a:lnTo>
                  <a:lnTo>
                    <a:pt x="947" y="1115"/>
                  </a:lnTo>
                  <a:lnTo>
                    <a:pt x="1048" y="1048"/>
                  </a:lnTo>
                  <a:lnTo>
                    <a:pt x="1116" y="946"/>
                  </a:lnTo>
                  <a:lnTo>
                    <a:pt x="1150" y="845"/>
                  </a:lnTo>
                  <a:lnTo>
                    <a:pt x="1184" y="744"/>
                  </a:lnTo>
                  <a:lnTo>
                    <a:pt x="1217" y="608"/>
                  </a:lnTo>
                  <a:lnTo>
                    <a:pt x="1184" y="507"/>
                  </a:lnTo>
                  <a:lnTo>
                    <a:pt x="1150" y="372"/>
                  </a:lnTo>
                  <a:lnTo>
                    <a:pt x="1116" y="270"/>
                  </a:lnTo>
                  <a:lnTo>
                    <a:pt x="1048" y="203"/>
                  </a:lnTo>
                  <a:lnTo>
                    <a:pt x="947" y="101"/>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9"/>
            <p:cNvSpPr/>
            <p:nvPr/>
          </p:nvSpPr>
          <p:spPr>
            <a:xfrm>
              <a:off x="4482950" y="596500"/>
              <a:ext cx="30450" cy="29600"/>
            </a:xfrm>
            <a:custGeom>
              <a:avLst/>
              <a:gdLst/>
              <a:ahLst/>
              <a:cxnLst/>
              <a:rect l="l" t="t" r="r" b="b"/>
              <a:pathLst>
                <a:path w="1218" h="1184" extrusionOk="0">
                  <a:moveTo>
                    <a:pt x="474" y="0"/>
                  </a:moveTo>
                  <a:lnTo>
                    <a:pt x="373" y="34"/>
                  </a:lnTo>
                  <a:lnTo>
                    <a:pt x="271" y="102"/>
                  </a:lnTo>
                  <a:lnTo>
                    <a:pt x="170" y="169"/>
                  </a:lnTo>
                  <a:lnTo>
                    <a:pt x="102" y="237"/>
                  </a:lnTo>
                  <a:lnTo>
                    <a:pt x="69" y="338"/>
                  </a:lnTo>
                  <a:lnTo>
                    <a:pt x="35" y="474"/>
                  </a:lnTo>
                  <a:lnTo>
                    <a:pt x="1" y="575"/>
                  </a:lnTo>
                  <a:lnTo>
                    <a:pt x="35" y="710"/>
                  </a:lnTo>
                  <a:lnTo>
                    <a:pt x="69" y="812"/>
                  </a:lnTo>
                  <a:lnTo>
                    <a:pt x="102" y="913"/>
                  </a:lnTo>
                  <a:lnTo>
                    <a:pt x="170" y="1014"/>
                  </a:lnTo>
                  <a:lnTo>
                    <a:pt x="271" y="1082"/>
                  </a:lnTo>
                  <a:lnTo>
                    <a:pt x="373" y="1150"/>
                  </a:lnTo>
                  <a:lnTo>
                    <a:pt x="474" y="1183"/>
                  </a:lnTo>
                  <a:lnTo>
                    <a:pt x="745" y="1183"/>
                  </a:lnTo>
                  <a:lnTo>
                    <a:pt x="846" y="1150"/>
                  </a:lnTo>
                  <a:lnTo>
                    <a:pt x="947" y="1082"/>
                  </a:lnTo>
                  <a:lnTo>
                    <a:pt x="1049" y="1014"/>
                  </a:lnTo>
                  <a:lnTo>
                    <a:pt x="1116" y="913"/>
                  </a:lnTo>
                  <a:lnTo>
                    <a:pt x="1150" y="812"/>
                  </a:lnTo>
                  <a:lnTo>
                    <a:pt x="1184" y="710"/>
                  </a:lnTo>
                  <a:lnTo>
                    <a:pt x="1218" y="575"/>
                  </a:lnTo>
                  <a:lnTo>
                    <a:pt x="1184" y="474"/>
                  </a:lnTo>
                  <a:lnTo>
                    <a:pt x="1150" y="338"/>
                  </a:lnTo>
                  <a:lnTo>
                    <a:pt x="1116" y="237"/>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9"/>
            <p:cNvSpPr/>
            <p:nvPr/>
          </p:nvSpPr>
          <p:spPr>
            <a:xfrm>
              <a:off x="4579275" y="596500"/>
              <a:ext cx="30450" cy="29600"/>
            </a:xfrm>
            <a:custGeom>
              <a:avLst/>
              <a:gdLst/>
              <a:ahLst/>
              <a:cxnLst/>
              <a:rect l="l" t="t" r="r" b="b"/>
              <a:pathLst>
                <a:path w="1218"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217"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9"/>
            <p:cNvSpPr/>
            <p:nvPr/>
          </p:nvSpPr>
          <p:spPr>
            <a:xfrm>
              <a:off x="4675600" y="596500"/>
              <a:ext cx="29600" cy="29600"/>
            </a:xfrm>
            <a:custGeom>
              <a:avLst/>
              <a:gdLst/>
              <a:ahLst/>
              <a:cxnLst/>
              <a:rect l="l" t="t" r="r" b="b"/>
              <a:pathLst>
                <a:path w="1184" h="1184" extrusionOk="0">
                  <a:moveTo>
                    <a:pt x="474" y="0"/>
                  </a:moveTo>
                  <a:lnTo>
                    <a:pt x="339" y="34"/>
                  </a:lnTo>
                  <a:lnTo>
                    <a:pt x="237" y="102"/>
                  </a:lnTo>
                  <a:lnTo>
                    <a:pt x="170" y="169"/>
                  </a:lnTo>
                  <a:lnTo>
                    <a:pt x="102" y="237"/>
                  </a:lnTo>
                  <a:lnTo>
                    <a:pt x="34" y="338"/>
                  </a:lnTo>
                  <a:lnTo>
                    <a:pt x="1" y="474"/>
                  </a:lnTo>
                  <a:lnTo>
                    <a:pt x="1" y="575"/>
                  </a:lnTo>
                  <a:lnTo>
                    <a:pt x="1" y="710"/>
                  </a:lnTo>
                  <a:lnTo>
                    <a:pt x="34" y="812"/>
                  </a:lnTo>
                  <a:lnTo>
                    <a:pt x="102" y="913"/>
                  </a:lnTo>
                  <a:lnTo>
                    <a:pt x="170" y="1014"/>
                  </a:lnTo>
                  <a:lnTo>
                    <a:pt x="237" y="1082"/>
                  </a:lnTo>
                  <a:lnTo>
                    <a:pt x="339" y="1150"/>
                  </a:lnTo>
                  <a:lnTo>
                    <a:pt x="474" y="1183"/>
                  </a:lnTo>
                  <a:lnTo>
                    <a:pt x="710" y="1183"/>
                  </a:lnTo>
                  <a:lnTo>
                    <a:pt x="812" y="1150"/>
                  </a:lnTo>
                  <a:lnTo>
                    <a:pt x="913" y="1082"/>
                  </a:lnTo>
                  <a:lnTo>
                    <a:pt x="1014" y="1014"/>
                  </a:lnTo>
                  <a:lnTo>
                    <a:pt x="1082" y="913"/>
                  </a:lnTo>
                  <a:lnTo>
                    <a:pt x="1150" y="812"/>
                  </a:lnTo>
                  <a:lnTo>
                    <a:pt x="1183" y="710"/>
                  </a:lnTo>
                  <a:lnTo>
                    <a:pt x="1183" y="575"/>
                  </a:lnTo>
                  <a:lnTo>
                    <a:pt x="1183" y="474"/>
                  </a:lnTo>
                  <a:lnTo>
                    <a:pt x="1150" y="338"/>
                  </a:lnTo>
                  <a:lnTo>
                    <a:pt x="1082" y="237"/>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9"/>
            <p:cNvSpPr/>
            <p:nvPr/>
          </p:nvSpPr>
          <p:spPr>
            <a:xfrm>
              <a:off x="477107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9"/>
            <p:cNvSpPr/>
            <p:nvPr/>
          </p:nvSpPr>
          <p:spPr>
            <a:xfrm>
              <a:off x="4867400" y="596500"/>
              <a:ext cx="30450" cy="29600"/>
            </a:xfrm>
            <a:custGeom>
              <a:avLst/>
              <a:gdLst/>
              <a:ahLst/>
              <a:cxnLst/>
              <a:rect l="l" t="t" r="r" b="b"/>
              <a:pathLst>
                <a:path w="1218" h="1184" extrusionOk="0">
                  <a:moveTo>
                    <a:pt x="474"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4" y="1183"/>
                  </a:lnTo>
                  <a:lnTo>
                    <a:pt x="710" y="1183"/>
                  </a:lnTo>
                  <a:lnTo>
                    <a:pt x="845" y="1150"/>
                  </a:lnTo>
                  <a:lnTo>
                    <a:pt x="947" y="1082"/>
                  </a:lnTo>
                  <a:lnTo>
                    <a:pt x="1014" y="1014"/>
                  </a:lnTo>
                  <a:lnTo>
                    <a:pt x="1116" y="913"/>
                  </a:lnTo>
                  <a:lnTo>
                    <a:pt x="1149" y="812"/>
                  </a:lnTo>
                  <a:lnTo>
                    <a:pt x="1183" y="710"/>
                  </a:lnTo>
                  <a:lnTo>
                    <a:pt x="1217" y="575"/>
                  </a:lnTo>
                  <a:lnTo>
                    <a:pt x="1183" y="474"/>
                  </a:lnTo>
                  <a:lnTo>
                    <a:pt x="1149" y="338"/>
                  </a:lnTo>
                  <a:lnTo>
                    <a:pt x="1116" y="237"/>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9"/>
            <p:cNvSpPr/>
            <p:nvPr/>
          </p:nvSpPr>
          <p:spPr>
            <a:xfrm>
              <a:off x="4963725" y="596500"/>
              <a:ext cx="29600" cy="29600"/>
            </a:xfrm>
            <a:custGeom>
              <a:avLst/>
              <a:gdLst/>
              <a:ahLst/>
              <a:cxnLst/>
              <a:rect l="l" t="t" r="r" b="b"/>
              <a:pathLst>
                <a:path w="1184" h="1184" extrusionOk="0">
                  <a:moveTo>
                    <a:pt x="473" y="0"/>
                  </a:moveTo>
                  <a:lnTo>
                    <a:pt x="372" y="34"/>
                  </a:lnTo>
                  <a:lnTo>
                    <a:pt x="271" y="102"/>
                  </a:lnTo>
                  <a:lnTo>
                    <a:pt x="169" y="169"/>
                  </a:lnTo>
                  <a:lnTo>
                    <a:pt x="102" y="237"/>
                  </a:lnTo>
                  <a:lnTo>
                    <a:pt x="34" y="338"/>
                  </a:lnTo>
                  <a:lnTo>
                    <a:pt x="0" y="474"/>
                  </a:lnTo>
                  <a:lnTo>
                    <a:pt x="0" y="575"/>
                  </a:lnTo>
                  <a:lnTo>
                    <a:pt x="0" y="710"/>
                  </a:lnTo>
                  <a:lnTo>
                    <a:pt x="34" y="812"/>
                  </a:lnTo>
                  <a:lnTo>
                    <a:pt x="102" y="913"/>
                  </a:lnTo>
                  <a:lnTo>
                    <a:pt x="169" y="1014"/>
                  </a:lnTo>
                  <a:lnTo>
                    <a:pt x="271" y="1082"/>
                  </a:lnTo>
                  <a:lnTo>
                    <a:pt x="372" y="1150"/>
                  </a:lnTo>
                  <a:lnTo>
                    <a:pt x="473" y="1183"/>
                  </a:lnTo>
                  <a:lnTo>
                    <a:pt x="710" y="1183"/>
                  </a:lnTo>
                  <a:lnTo>
                    <a:pt x="811" y="1150"/>
                  </a:lnTo>
                  <a:lnTo>
                    <a:pt x="913" y="1082"/>
                  </a:lnTo>
                  <a:lnTo>
                    <a:pt x="1014" y="1014"/>
                  </a:lnTo>
                  <a:lnTo>
                    <a:pt x="1082" y="913"/>
                  </a:lnTo>
                  <a:lnTo>
                    <a:pt x="1149" y="812"/>
                  </a:lnTo>
                  <a:lnTo>
                    <a:pt x="1183" y="710"/>
                  </a:lnTo>
                  <a:lnTo>
                    <a:pt x="1183" y="575"/>
                  </a:lnTo>
                  <a:lnTo>
                    <a:pt x="1183" y="474"/>
                  </a:lnTo>
                  <a:lnTo>
                    <a:pt x="1149" y="338"/>
                  </a:lnTo>
                  <a:lnTo>
                    <a:pt x="1082" y="237"/>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9"/>
            <p:cNvSpPr/>
            <p:nvPr/>
          </p:nvSpPr>
          <p:spPr>
            <a:xfrm>
              <a:off x="5059200" y="596500"/>
              <a:ext cx="30425" cy="29600"/>
            </a:xfrm>
            <a:custGeom>
              <a:avLst/>
              <a:gdLst/>
              <a:ahLst/>
              <a:cxnLst/>
              <a:rect l="l" t="t" r="r" b="b"/>
              <a:pathLst>
                <a:path w="1217" h="1184" extrusionOk="0">
                  <a:moveTo>
                    <a:pt x="507" y="0"/>
                  </a:moveTo>
                  <a:lnTo>
                    <a:pt x="372" y="34"/>
                  </a:lnTo>
                  <a:lnTo>
                    <a:pt x="271" y="102"/>
                  </a:lnTo>
                  <a:lnTo>
                    <a:pt x="203" y="169"/>
                  </a:lnTo>
                  <a:lnTo>
                    <a:pt x="102" y="237"/>
                  </a:lnTo>
                  <a:lnTo>
                    <a:pt x="68" y="338"/>
                  </a:lnTo>
                  <a:lnTo>
                    <a:pt x="34" y="474"/>
                  </a:lnTo>
                  <a:lnTo>
                    <a:pt x="0" y="575"/>
                  </a:lnTo>
                  <a:lnTo>
                    <a:pt x="34" y="710"/>
                  </a:lnTo>
                  <a:lnTo>
                    <a:pt x="68" y="812"/>
                  </a:lnTo>
                  <a:lnTo>
                    <a:pt x="102" y="913"/>
                  </a:lnTo>
                  <a:lnTo>
                    <a:pt x="203" y="1014"/>
                  </a:lnTo>
                  <a:lnTo>
                    <a:pt x="271" y="1082"/>
                  </a:lnTo>
                  <a:lnTo>
                    <a:pt x="372" y="1150"/>
                  </a:lnTo>
                  <a:lnTo>
                    <a:pt x="507" y="1183"/>
                  </a:lnTo>
                  <a:lnTo>
                    <a:pt x="744" y="1183"/>
                  </a:lnTo>
                  <a:lnTo>
                    <a:pt x="845" y="1150"/>
                  </a:lnTo>
                  <a:lnTo>
                    <a:pt x="947" y="1082"/>
                  </a:lnTo>
                  <a:lnTo>
                    <a:pt x="1048" y="1014"/>
                  </a:lnTo>
                  <a:lnTo>
                    <a:pt x="1116" y="913"/>
                  </a:lnTo>
                  <a:lnTo>
                    <a:pt x="1183" y="812"/>
                  </a:lnTo>
                  <a:lnTo>
                    <a:pt x="1217" y="710"/>
                  </a:lnTo>
                  <a:lnTo>
                    <a:pt x="1217" y="575"/>
                  </a:lnTo>
                  <a:lnTo>
                    <a:pt x="1217" y="474"/>
                  </a:lnTo>
                  <a:lnTo>
                    <a:pt x="1183" y="338"/>
                  </a:lnTo>
                  <a:lnTo>
                    <a:pt x="1116" y="237"/>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9"/>
            <p:cNvSpPr/>
            <p:nvPr/>
          </p:nvSpPr>
          <p:spPr>
            <a:xfrm>
              <a:off x="5155525" y="596500"/>
              <a:ext cx="30425" cy="29600"/>
            </a:xfrm>
            <a:custGeom>
              <a:avLst/>
              <a:gdLst/>
              <a:ahLst/>
              <a:cxnLst/>
              <a:rect l="l" t="t" r="r" b="b"/>
              <a:pathLst>
                <a:path w="1217" h="1184" extrusionOk="0">
                  <a:moveTo>
                    <a:pt x="473" y="0"/>
                  </a:moveTo>
                  <a:lnTo>
                    <a:pt x="372" y="34"/>
                  </a:lnTo>
                  <a:lnTo>
                    <a:pt x="270" y="102"/>
                  </a:lnTo>
                  <a:lnTo>
                    <a:pt x="169" y="169"/>
                  </a:lnTo>
                  <a:lnTo>
                    <a:pt x="101" y="237"/>
                  </a:lnTo>
                  <a:lnTo>
                    <a:pt x="34" y="338"/>
                  </a:lnTo>
                  <a:lnTo>
                    <a:pt x="0" y="474"/>
                  </a:lnTo>
                  <a:lnTo>
                    <a:pt x="0" y="575"/>
                  </a:lnTo>
                  <a:lnTo>
                    <a:pt x="0" y="710"/>
                  </a:lnTo>
                  <a:lnTo>
                    <a:pt x="34" y="812"/>
                  </a:lnTo>
                  <a:lnTo>
                    <a:pt x="101" y="913"/>
                  </a:lnTo>
                  <a:lnTo>
                    <a:pt x="169" y="1014"/>
                  </a:lnTo>
                  <a:lnTo>
                    <a:pt x="270" y="1082"/>
                  </a:lnTo>
                  <a:lnTo>
                    <a:pt x="372" y="1150"/>
                  </a:lnTo>
                  <a:lnTo>
                    <a:pt x="473" y="1183"/>
                  </a:lnTo>
                  <a:lnTo>
                    <a:pt x="710" y="1183"/>
                  </a:lnTo>
                  <a:lnTo>
                    <a:pt x="845" y="1150"/>
                  </a:lnTo>
                  <a:lnTo>
                    <a:pt x="946" y="1082"/>
                  </a:lnTo>
                  <a:lnTo>
                    <a:pt x="1014" y="1014"/>
                  </a:lnTo>
                  <a:lnTo>
                    <a:pt x="1115" y="913"/>
                  </a:lnTo>
                  <a:lnTo>
                    <a:pt x="1149" y="812"/>
                  </a:lnTo>
                  <a:lnTo>
                    <a:pt x="1183" y="710"/>
                  </a:lnTo>
                  <a:lnTo>
                    <a:pt x="1217" y="575"/>
                  </a:lnTo>
                  <a:lnTo>
                    <a:pt x="1183" y="474"/>
                  </a:lnTo>
                  <a:lnTo>
                    <a:pt x="1149" y="338"/>
                  </a:lnTo>
                  <a:lnTo>
                    <a:pt x="1115" y="237"/>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9"/>
            <p:cNvSpPr/>
            <p:nvPr/>
          </p:nvSpPr>
          <p:spPr>
            <a:xfrm>
              <a:off x="5251825" y="596500"/>
              <a:ext cx="29600" cy="29600"/>
            </a:xfrm>
            <a:custGeom>
              <a:avLst/>
              <a:gdLst/>
              <a:ahLst/>
              <a:cxnLst/>
              <a:rect l="l" t="t" r="r" b="b"/>
              <a:pathLst>
                <a:path w="1184" h="1184" extrusionOk="0">
                  <a:moveTo>
                    <a:pt x="474" y="0"/>
                  </a:moveTo>
                  <a:lnTo>
                    <a:pt x="373" y="34"/>
                  </a:lnTo>
                  <a:lnTo>
                    <a:pt x="271" y="102"/>
                  </a:lnTo>
                  <a:lnTo>
                    <a:pt x="170" y="169"/>
                  </a:lnTo>
                  <a:lnTo>
                    <a:pt x="102" y="237"/>
                  </a:lnTo>
                  <a:lnTo>
                    <a:pt x="35" y="338"/>
                  </a:lnTo>
                  <a:lnTo>
                    <a:pt x="1" y="474"/>
                  </a:lnTo>
                  <a:lnTo>
                    <a:pt x="1" y="575"/>
                  </a:lnTo>
                  <a:lnTo>
                    <a:pt x="1" y="710"/>
                  </a:lnTo>
                  <a:lnTo>
                    <a:pt x="35" y="812"/>
                  </a:lnTo>
                  <a:lnTo>
                    <a:pt x="102" y="913"/>
                  </a:lnTo>
                  <a:lnTo>
                    <a:pt x="170" y="1014"/>
                  </a:lnTo>
                  <a:lnTo>
                    <a:pt x="271" y="1082"/>
                  </a:lnTo>
                  <a:lnTo>
                    <a:pt x="373" y="1150"/>
                  </a:lnTo>
                  <a:lnTo>
                    <a:pt x="474" y="1183"/>
                  </a:lnTo>
                  <a:lnTo>
                    <a:pt x="711" y="1183"/>
                  </a:lnTo>
                  <a:lnTo>
                    <a:pt x="846" y="1150"/>
                  </a:lnTo>
                  <a:lnTo>
                    <a:pt x="947" y="1082"/>
                  </a:lnTo>
                  <a:lnTo>
                    <a:pt x="1015" y="1014"/>
                  </a:lnTo>
                  <a:lnTo>
                    <a:pt x="1082" y="913"/>
                  </a:lnTo>
                  <a:lnTo>
                    <a:pt x="1150" y="812"/>
                  </a:lnTo>
                  <a:lnTo>
                    <a:pt x="1184" y="710"/>
                  </a:lnTo>
                  <a:lnTo>
                    <a:pt x="1184" y="575"/>
                  </a:lnTo>
                  <a:lnTo>
                    <a:pt x="1184" y="474"/>
                  </a:lnTo>
                  <a:lnTo>
                    <a:pt x="1150" y="338"/>
                  </a:lnTo>
                  <a:lnTo>
                    <a:pt x="1082" y="237"/>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9"/>
            <p:cNvSpPr/>
            <p:nvPr/>
          </p:nvSpPr>
          <p:spPr>
            <a:xfrm>
              <a:off x="5347300" y="596500"/>
              <a:ext cx="30450" cy="29600"/>
            </a:xfrm>
            <a:custGeom>
              <a:avLst/>
              <a:gdLst/>
              <a:ahLst/>
              <a:cxnLst/>
              <a:rect l="l" t="t" r="r" b="b"/>
              <a:pathLst>
                <a:path w="1218" h="1184" extrusionOk="0">
                  <a:moveTo>
                    <a:pt x="508" y="0"/>
                  </a:moveTo>
                  <a:lnTo>
                    <a:pt x="373" y="34"/>
                  </a:lnTo>
                  <a:lnTo>
                    <a:pt x="271" y="102"/>
                  </a:lnTo>
                  <a:lnTo>
                    <a:pt x="204" y="169"/>
                  </a:lnTo>
                  <a:lnTo>
                    <a:pt x="102" y="237"/>
                  </a:lnTo>
                  <a:lnTo>
                    <a:pt x="68" y="338"/>
                  </a:lnTo>
                  <a:lnTo>
                    <a:pt x="35" y="474"/>
                  </a:lnTo>
                  <a:lnTo>
                    <a:pt x="1" y="575"/>
                  </a:lnTo>
                  <a:lnTo>
                    <a:pt x="35" y="710"/>
                  </a:lnTo>
                  <a:lnTo>
                    <a:pt x="68" y="812"/>
                  </a:lnTo>
                  <a:lnTo>
                    <a:pt x="102" y="913"/>
                  </a:lnTo>
                  <a:lnTo>
                    <a:pt x="204" y="1014"/>
                  </a:lnTo>
                  <a:lnTo>
                    <a:pt x="271" y="1082"/>
                  </a:lnTo>
                  <a:lnTo>
                    <a:pt x="373" y="1150"/>
                  </a:lnTo>
                  <a:lnTo>
                    <a:pt x="508" y="1183"/>
                  </a:lnTo>
                  <a:lnTo>
                    <a:pt x="744" y="1183"/>
                  </a:lnTo>
                  <a:lnTo>
                    <a:pt x="846" y="1150"/>
                  </a:lnTo>
                  <a:lnTo>
                    <a:pt x="947" y="1082"/>
                  </a:lnTo>
                  <a:lnTo>
                    <a:pt x="1049" y="1014"/>
                  </a:lnTo>
                  <a:lnTo>
                    <a:pt x="1116" y="913"/>
                  </a:lnTo>
                  <a:lnTo>
                    <a:pt x="1184" y="812"/>
                  </a:lnTo>
                  <a:lnTo>
                    <a:pt x="1218" y="710"/>
                  </a:lnTo>
                  <a:lnTo>
                    <a:pt x="1218" y="575"/>
                  </a:lnTo>
                  <a:lnTo>
                    <a:pt x="1218" y="474"/>
                  </a:lnTo>
                  <a:lnTo>
                    <a:pt x="1184" y="338"/>
                  </a:lnTo>
                  <a:lnTo>
                    <a:pt x="1116" y="237"/>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9"/>
            <p:cNvSpPr/>
            <p:nvPr/>
          </p:nvSpPr>
          <p:spPr>
            <a:xfrm>
              <a:off x="5443625" y="596500"/>
              <a:ext cx="30450" cy="29600"/>
            </a:xfrm>
            <a:custGeom>
              <a:avLst/>
              <a:gdLst/>
              <a:ahLst/>
              <a:cxnLst/>
              <a:rect l="l" t="t" r="r" b="b"/>
              <a:pathLst>
                <a:path w="1218" h="1184" extrusionOk="0">
                  <a:moveTo>
                    <a:pt x="474" y="0"/>
                  </a:moveTo>
                  <a:lnTo>
                    <a:pt x="372" y="34"/>
                  </a:lnTo>
                  <a:lnTo>
                    <a:pt x="271" y="102"/>
                  </a:lnTo>
                  <a:lnTo>
                    <a:pt x="170" y="169"/>
                  </a:lnTo>
                  <a:lnTo>
                    <a:pt x="102" y="237"/>
                  </a:lnTo>
                  <a:lnTo>
                    <a:pt x="68" y="338"/>
                  </a:lnTo>
                  <a:lnTo>
                    <a:pt x="34" y="474"/>
                  </a:lnTo>
                  <a:lnTo>
                    <a:pt x="1" y="575"/>
                  </a:lnTo>
                  <a:lnTo>
                    <a:pt x="34" y="710"/>
                  </a:lnTo>
                  <a:lnTo>
                    <a:pt x="68" y="812"/>
                  </a:lnTo>
                  <a:lnTo>
                    <a:pt x="102" y="913"/>
                  </a:lnTo>
                  <a:lnTo>
                    <a:pt x="170" y="1014"/>
                  </a:lnTo>
                  <a:lnTo>
                    <a:pt x="271" y="1082"/>
                  </a:lnTo>
                  <a:lnTo>
                    <a:pt x="372" y="1150"/>
                  </a:lnTo>
                  <a:lnTo>
                    <a:pt x="474" y="1183"/>
                  </a:lnTo>
                  <a:lnTo>
                    <a:pt x="744" y="1183"/>
                  </a:lnTo>
                  <a:lnTo>
                    <a:pt x="846" y="1150"/>
                  </a:lnTo>
                  <a:lnTo>
                    <a:pt x="947" y="1082"/>
                  </a:lnTo>
                  <a:lnTo>
                    <a:pt x="1048" y="1014"/>
                  </a:lnTo>
                  <a:lnTo>
                    <a:pt x="1116" y="913"/>
                  </a:lnTo>
                  <a:lnTo>
                    <a:pt x="1150" y="812"/>
                  </a:lnTo>
                  <a:lnTo>
                    <a:pt x="1184" y="710"/>
                  </a:lnTo>
                  <a:lnTo>
                    <a:pt x="1217" y="575"/>
                  </a:lnTo>
                  <a:lnTo>
                    <a:pt x="1184" y="474"/>
                  </a:lnTo>
                  <a:lnTo>
                    <a:pt x="1150" y="338"/>
                  </a:lnTo>
                  <a:lnTo>
                    <a:pt x="1116" y="237"/>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9"/>
            <p:cNvSpPr/>
            <p:nvPr/>
          </p:nvSpPr>
          <p:spPr>
            <a:xfrm>
              <a:off x="4482950" y="676775"/>
              <a:ext cx="30450" cy="30425"/>
            </a:xfrm>
            <a:custGeom>
              <a:avLst/>
              <a:gdLst/>
              <a:ahLst/>
              <a:cxnLst/>
              <a:rect l="l" t="t" r="r" b="b"/>
              <a:pathLst>
                <a:path w="1218" h="1217" extrusionOk="0">
                  <a:moveTo>
                    <a:pt x="474" y="0"/>
                  </a:moveTo>
                  <a:lnTo>
                    <a:pt x="373" y="34"/>
                  </a:lnTo>
                  <a:lnTo>
                    <a:pt x="271" y="102"/>
                  </a:lnTo>
                  <a:lnTo>
                    <a:pt x="170" y="169"/>
                  </a:lnTo>
                  <a:lnTo>
                    <a:pt x="102" y="271"/>
                  </a:lnTo>
                  <a:lnTo>
                    <a:pt x="69" y="372"/>
                  </a:lnTo>
                  <a:lnTo>
                    <a:pt x="35" y="473"/>
                  </a:lnTo>
                  <a:lnTo>
                    <a:pt x="1" y="608"/>
                  </a:lnTo>
                  <a:lnTo>
                    <a:pt x="35" y="710"/>
                  </a:lnTo>
                  <a:lnTo>
                    <a:pt x="69" y="845"/>
                  </a:lnTo>
                  <a:lnTo>
                    <a:pt x="102" y="946"/>
                  </a:lnTo>
                  <a:lnTo>
                    <a:pt x="170" y="1014"/>
                  </a:lnTo>
                  <a:lnTo>
                    <a:pt x="271" y="1082"/>
                  </a:lnTo>
                  <a:lnTo>
                    <a:pt x="373" y="1149"/>
                  </a:lnTo>
                  <a:lnTo>
                    <a:pt x="474" y="1183"/>
                  </a:lnTo>
                  <a:lnTo>
                    <a:pt x="609" y="1217"/>
                  </a:lnTo>
                  <a:lnTo>
                    <a:pt x="745" y="1183"/>
                  </a:lnTo>
                  <a:lnTo>
                    <a:pt x="846" y="1149"/>
                  </a:lnTo>
                  <a:lnTo>
                    <a:pt x="947" y="1082"/>
                  </a:lnTo>
                  <a:lnTo>
                    <a:pt x="1049" y="1014"/>
                  </a:lnTo>
                  <a:lnTo>
                    <a:pt x="1116" y="946"/>
                  </a:lnTo>
                  <a:lnTo>
                    <a:pt x="1150" y="845"/>
                  </a:lnTo>
                  <a:lnTo>
                    <a:pt x="1184" y="710"/>
                  </a:lnTo>
                  <a:lnTo>
                    <a:pt x="1218" y="608"/>
                  </a:lnTo>
                  <a:lnTo>
                    <a:pt x="1184" y="473"/>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9"/>
            <p:cNvSpPr/>
            <p:nvPr/>
          </p:nvSpPr>
          <p:spPr>
            <a:xfrm>
              <a:off x="4579275" y="676775"/>
              <a:ext cx="30450" cy="30425"/>
            </a:xfrm>
            <a:custGeom>
              <a:avLst/>
              <a:gdLst/>
              <a:ahLst/>
              <a:cxnLst/>
              <a:rect l="l" t="t" r="r" b="b"/>
              <a:pathLst>
                <a:path w="1218"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217"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9"/>
            <p:cNvSpPr/>
            <p:nvPr/>
          </p:nvSpPr>
          <p:spPr>
            <a:xfrm>
              <a:off x="4675600" y="676775"/>
              <a:ext cx="29600" cy="30425"/>
            </a:xfrm>
            <a:custGeom>
              <a:avLst/>
              <a:gdLst/>
              <a:ahLst/>
              <a:cxnLst/>
              <a:rect l="l" t="t" r="r" b="b"/>
              <a:pathLst>
                <a:path w="1184" h="1217" extrusionOk="0">
                  <a:moveTo>
                    <a:pt x="474" y="0"/>
                  </a:moveTo>
                  <a:lnTo>
                    <a:pt x="339" y="34"/>
                  </a:lnTo>
                  <a:lnTo>
                    <a:pt x="237" y="102"/>
                  </a:lnTo>
                  <a:lnTo>
                    <a:pt x="170" y="169"/>
                  </a:lnTo>
                  <a:lnTo>
                    <a:pt x="102" y="271"/>
                  </a:lnTo>
                  <a:lnTo>
                    <a:pt x="34" y="372"/>
                  </a:lnTo>
                  <a:lnTo>
                    <a:pt x="1" y="473"/>
                  </a:lnTo>
                  <a:lnTo>
                    <a:pt x="1" y="608"/>
                  </a:lnTo>
                  <a:lnTo>
                    <a:pt x="1" y="710"/>
                  </a:lnTo>
                  <a:lnTo>
                    <a:pt x="34" y="845"/>
                  </a:lnTo>
                  <a:lnTo>
                    <a:pt x="102" y="946"/>
                  </a:lnTo>
                  <a:lnTo>
                    <a:pt x="170" y="1014"/>
                  </a:lnTo>
                  <a:lnTo>
                    <a:pt x="237" y="1082"/>
                  </a:lnTo>
                  <a:lnTo>
                    <a:pt x="339" y="1149"/>
                  </a:lnTo>
                  <a:lnTo>
                    <a:pt x="474" y="1183"/>
                  </a:lnTo>
                  <a:lnTo>
                    <a:pt x="575" y="1217"/>
                  </a:lnTo>
                  <a:lnTo>
                    <a:pt x="710" y="1183"/>
                  </a:lnTo>
                  <a:lnTo>
                    <a:pt x="812" y="1149"/>
                  </a:lnTo>
                  <a:lnTo>
                    <a:pt x="913" y="1082"/>
                  </a:lnTo>
                  <a:lnTo>
                    <a:pt x="1014" y="1014"/>
                  </a:lnTo>
                  <a:lnTo>
                    <a:pt x="1082" y="946"/>
                  </a:lnTo>
                  <a:lnTo>
                    <a:pt x="1150" y="845"/>
                  </a:lnTo>
                  <a:lnTo>
                    <a:pt x="1183" y="710"/>
                  </a:lnTo>
                  <a:lnTo>
                    <a:pt x="1183" y="608"/>
                  </a:lnTo>
                  <a:lnTo>
                    <a:pt x="1183" y="473"/>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9"/>
            <p:cNvSpPr/>
            <p:nvPr/>
          </p:nvSpPr>
          <p:spPr>
            <a:xfrm>
              <a:off x="477107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9"/>
            <p:cNvSpPr/>
            <p:nvPr/>
          </p:nvSpPr>
          <p:spPr>
            <a:xfrm>
              <a:off x="4867400" y="676775"/>
              <a:ext cx="30450" cy="30425"/>
            </a:xfrm>
            <a:custGeom>
              <a:avLst/>
              <a:gdLst/>
              <a:ahLst/>
              <a:cxnLst/>
              <a:rect l="l" t="t" r="r" b="b"/>
              <a:pathLst>
                <a:path w="1218" h="1217" extrusionOk="0">
                  <a:moveTo>
                    <a:pt x="474"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4" y="1183"/>
                  </a:lnTo>
                  <a:lnTo>
                    <a:pt x="609" y="1217"/>
                  </a:lnTo>
                  <a:lnTo>
                    <a:pt x="710" y="1183"/>
                  </a:lnTo>
                  <a:lnTo>
                    <a:pt x="845" y="1149"/>
                  </a:lnTo>
                  <a:lnTo>
                    <a:pt x="947" y="1082"/>
                  </a:lnTo>
                  <a:lnTo>
                    <a:pt x="1014" y="1014"/>
                  </a:lnTo>
                  <a:lnTo>
                    <a:pt x="1116" y="946"/>
                  </a:lnTo>
                  <a:lnTo>
                    <a:pt x="1149" y="845"/>
                  </a:lnTo>
                  <a:lnTo>
                    <a:pt x="1183" y="710"/>
                  </a:lnTo>
                  <a:lnTo>
                    <a:pt x="1217" y="608"/>
                  </a:lnTo>
                  <a:lnTo>
                    <a:pt x="1183" y="473"/>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9"/>
            <p:cNvSpPr/>
            <p:nvPr/>
          </p:nvSpPr>
          <p:spPr>
            <a:xfrm>
              <a:off x="4963725" y="676775"/>
              <a:ext cx="29600" cy="30425"/>
            </a:xfrm>
            <a:custGeom>
              <a:avLst/>
              <a:gdLst/>
              <a:ahLst/>
              <a:cxnLst/>
              <a:rect l="l" t="t" r="r" b="b"/>
              <a:pathLst>
                <a:path w="1184" h="1217" extrusionOk="0">
                  <a:moveTo>
                    <a:pt x="473" y="0"/>
                  </a:moveTo>
                  <a:lnTo>
                    <a:pt x="372" y="34"/>
                  </a:lnTo>
                  <a:lnTo>
                    <a:pt x="271" y="102"/>
                  </a:lnTo>
                  <a:lnTo>
                    <a:pt x="169" y="169"/>
                  </a:lnTo>
                  <a:lnTo>
                    <a:pt x="102" y="271"/>
                  </a:lnTo>
                  <a:lnTo>
                    <a:pt x="34" y="372"/>
                  </a:lnTo>
                  <a:lnTo>
                    <a:pt x="0" y="473"/>
                  </a:lnTo>
                  <a:lnTo>
                    <a:pt x="0" y="608"/>
                  </a:lnTo>
                  <a:lnTo>
                    <a:pt x="0" y="710"/>
                  </a:lnTo>
                  <a:lnTo>
                    <a:pt x="34" y="845"/>
                  </a:lnTo>
                  <a:lnTo>
                    <a:pt x="102" y="946"/>
                  </a:lnTo>
                  <a:lnTo>
                    <a:pt x="169" y="1014"/>
                  </a:lnTo>
                  <a:lnTo>
                    <a:pt x="271" y="1082"/>
                  </a:lnTo>
                  <a:lnTo>
                    <a:pt x="372" y="1149"/>
                  </a:lnTo>
                  <a:lnTo>
                    <a:pt x="473" y="1183"/>
                  </a:lnTo>
                  <a:lnTo>
                    <a:pt x="575" y="1217"/>
                  </a:lnTo>
                  <a:lnTo>
                    <a:pt x="710" y="1183"/>
                  </a:lnTo>
                  <a:lnTo>
                    <a:pt x="811" y="1149"/>
                  </a:lnTo>
                  <a:lnTo>
                    <a:pt x="913" y="1082"/>
                  </a:lnTo>
                  <a:lnTo>
                    <a:pt x="1014" y="1014"/>
                  </a:lnTo>
                  <a:lnTo>
                    <a:pt x="1082" y="946"/>
                  </a:lnTo>
                  <a:lnTo>
                    <a:pt x="1149" y="845"/>
                  </a:lnTo>
                  <a:lnTo>
                    <a:pt x="1183" y="710"/>
                  </a:lnTo>
                  <a:lnTo>
                    <a:pt x="1183" y="608"/>
                  </a:lnTo>
                  <a:lnTo>
                    <a:pt x="1183" y="473"/>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9"/>
            <p:cNvSpPr/>
            <p:nvPr/>
          </p:nvSpPr>
          <p:spPr>
            <a:xfrm>
              <a:off x="5059200" y="676775"/>
              <a:ext cx="30425" cy="30425"/>
            </a:xfrm>
            <a:custGeom>
              <a:avLst/>
              <a:gdLst/>
              <a:ahLst/>
              <a:cxnLst/>
              <a:rect l="l" t="t" r="r" b="b"/>
              <a:pathLst>
                <a:path w="1217" h="1217" extrusionOk="0">
                  <a:moveTo>
                    <a:pt x="507" y="0"/>
                  </a:moveTo>
                  <a:lnTo>
                    <a:pt x="372" y="34"/>
                  </a:lnTo>
                  <a:lnTo>
                    <a:pt x="271" y="102"/>
                  </a:lnTo>
                  <a:lnTo>
                    <a:pt x="203" y="169"/>
                  </a:lnTo>
                  <a:lnTo>
                    <a:pt x="102" y="271"/>
                  </a:lnTo>
                  <a:lnTo>
                    <a:pt x="68" y="372"/>
                  </a:lnTo>
                  <a:lnTo>
                    <a:pt x="34" y="473"/>
                  </a:lnTo>
                  <a:lnTo>
                    <a:pt x="0" y="608"/>
                  </a:lnTo>
                  <a:lnTo>
                    <a:pt x="34" y="710"/>
                  </a:lnTo>
                  <a:lnTo>
                    <a:pt x="68" y="845"/>
                  </a:lnTo>
                  <a:lnTo>
                    <a:pt x="102" y="946"/>
                  </a:lnTo>
                  <a:lnTo>
                    <a:pt x="203" y="1014"/>
                  </a:lnTo>
                  <a:lnTo>
                    <a:pt x="271" y="1082"/>
                  </a:lnTo>
                  <a:lnTo>
                    <a:pt x="372" y="1149"/>
                  </a:lnTo>
                  <a:lnTo>
                    <a:pt x="507" y="1183"/>
                  </a:lnTo>
                  <a:lnTo>
                    <a:pt x="609" y="1217"/>
                  </a:lnTo>
                  <a:lnTo>
                    <a:pt x="744" y="1183"/>
                  </a:lnTo>
                  <a:lnTo>
                    <a:pt x="845" y="1149"/>
                  </a:lnTo>
                  <a:lnTo>
                    <a:pt x="947" y="1082"/>
                  </a:lnTo>
                  <a:lnTo>
                    <a:pt x="1048" y="1014"/>
                  </a:lnTo>
                  <a:lnTo>
                    <a:pt x="1116" y="946"/>
                  </a:lnTo>
                  <a:lnTo>
                    <a:pt x="1183" y="845"/>
                  </a:lnTo>
                  <a:lnTo>
                    <a:pt x="1217" y="710"/>
                  </a:lnTo>
                  <a:lnTo>
                    <a:pt x="1217" y="608"/>
                  </a:lnTo>
                  <a:lnTo>
                    <a:pt x="1217" y="473"/>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9"/>
            <p:cNvSpPr/>
            <p:nvPr/>
          </p:nvSpPr>
          <p:spPr>
            <a:xfrm>
              <a:off x="5155525" y="676775"/>
              <a:ext cx="30425" cy="30425"/>
            </a:xfrm>
            <a:custGeom>
              <a:avLst/>
              <a:gdLst/>
              <a:ahLst/>
              <a:cxnLst/>
              <a:rect l="l" t="t" r="r" b="b"/>
              <a:pathLst>
                <a:path w="1217" h="1217" extrusionOk="0">
                  <a:moveTo>
                    <a:pt x="473" y="0"/>
                  </a:moveTo>
                  <a:lnTo>
                    <a:pt x="372" y="34"/>
                  </a:lnTo>
                  <a:lnTo>
                    <a:pt x="270" y="102"/>
                  </a:lnTo>
                  <a:lnTo>
                    <a:pt x="169" y="169"/>
                  </a:lnTo>
                  <a:lnTo>
                    <a:pt x="101" y="271"/>
                  </a:lnTo>
                  <a:lnTo>
                    <a:pt x="34" y="372"/>
                  </a:lnTo>
                  <a:lnTo>
                    <a:pt x="0" y="473"/>
                  </a:lnTo>
                  <a:lnTo>
                    <a:pt x="0" y="608"/>
                  </a:lnTo>
                  <a:lnTo>
                    <a:pt x="0" y="710"/>
                  </a:lnTo>
                  <a:lnTo>
                    <a:pt x="34" y="845"/>
                  </a:lnTo>
                  <a:lnTo>
                    <a:pt x="101" y="946"/>
                  </a:lnTo>
                  <a:lnTo>
                    <a:pt x="169" y="1014"/>
                  </a:lnTo>
                  <a:lnTo>
                    <a:pt x="270" y="1082"/>
                  </a:lnTo>
                  <a:lnTo>
                    <a:pt x="372" y="1149"/>
                  </a:lnTo>
                  <a:lnTo>
                    <a:pt x="473" y="1183"/>
                  </a:lnTo>
                  <a:lnTo>
                    <a:pt x="608" y="1217"/>
                  </a:lnTo>
                  <a:lnTo>
                    <a:pt x="710" y="1183"/>
                  </a:lnTo>
                  <a:lnTo>
                    <a:pt x="845" y="1149"/>
                  </a:lnTo>
                  <a:lnTo>
                    <a:pt x="946" y="1082"/>
                  </a:lnTo>
                  <a:lnTo>
                    <a:pt x="1014" y="1014"/>
                  </a:lnTo>
                  <a:lnTo>
                    <a:pt x="1115" y="946"/>
                  </a:lnTo>
                  <a:lnTo>
                    <a:pt x="1149" y="845"/>
                  </a:lnTo>
                  <a:lnTo>
                    <a:pt x="1183" y="710"/>
                  </a:lnTo>
                  <a:lnTo>
                    <a:pt x="1217" y="608"/>
                  </a:lnTo>
                  <a:lnTo>
                    <a:pt x="1183" y="473"/>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9"/>
            <p:cNvSpPr/>
            <p:nvPr/>
          </p:nvSpPr>
          <p:spPr>
            <a:xfrm>
              <a:off x="5251825" y="676775"/>
              <a:ext cx="29600" cy="30425"/>
            </a:xfrm>
            <a:custGeom>
              <a:avLst/>
              <a:gdLst/>
              <a:ahLst/>
              <a:cxnLst/>
              <a:rect l="l" t="t" r="r" b="b"/>
              <a:pathLst>
                <a:path w="1184" h="1217" extrusionOk="0">
                  <a:moveTo>
                    <a:pt x="474" y="0"/>
                  </a:moveTo>
                  <a:lnTo>
                    <a:pt x="373" y="34"/>
                  </a:lnTo>
                  <a:lnTo>
                    <a:pt x="271" y="102"/>
                  </a:lnTo>
                  <a:lnTo>
                    <a:pt x="170" y="169"/>
                  </a:lnTo>
                  <a:lnTo>
                    <a:pt x="102" y="271"/>
                  </a:lnTo>
                  <a:lnTo>
                    <a:pt x="35" y="372"/>
                  </a:lnTo>
                  <a:lnTo>
                    <a:pt x="1" y="473"/>
                  </a:lnTo>
                  <a:lnTo>
                    <a:pt x="1" y="608"/>
                  </a:lnTo>
                  <a:lnTo>
                    <a:pt x="1" y="710"/>
                  </a:lnTo>
                  <a:lnTo>
                    <a:pt x="35" y="845"/>
                  </a:lnTo>
                  <a:lnTo>
                    <a:pt x="102" y="946"/>
                  </a:lnTo>
                  <a:lnTo>
                    <a:pt x="170" y="1014"/>
                  </a:lnTo>
                  <a:lnTo>
                    <a:pt x="271" y="1082"/>
                  </a:lnTo>
                  <a:lnTo>
                    <a:pt x="373" y="1149"/>
                  </a:lnTo>
                  <a:lnTo>
                    <a:pt x="474" y="1183"/>
                  </a:lnTo>
                  <a:lnTo>
                    <a:pt x="609" y="1217"/>
                  </a:lnTo>
                  <a:lnTo>
                    <a:pt x="711" y="1183"/>
                  </a:lnTo>
                  <a:lnTo>
                    <a:pt x="846" y="1149"/>
                  </a:lnTo>
                  <a:lnTo>
                    <a:pt x="947" y="1082"/>
                  </a:lnTo>
                  <a:lnTo>
                    <a:pt x="1015" y="1014"/>
                  </a:lnTo>
                  <a:lnTo>
                    <a:pt x="1082" y="946"/>
                  </a:lnTo>
                  <a:lnTo>
                    <a:pt x="1150" y="845"/>
                  </a:lnTo>
                  <a:lnTo>
                    <a:pt x="1184" y="710"/>
                  </a:lnTo>
                  <a:lnTo>
                    <a:pt x="1184" y="608"/>
                  </a:lnTo>
                  <a:lnTo>
                    <a:pt x="1184" y="473"/>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9"/>
            <p:cNvSpPr/>
            <p:nvPr/>
          </p:nvSpPr>
          <p:spPr>
            <a:xfrm>
              <a:off x="5347300" y="676775"/>
              <a:ext cx="30450" cy="30425"/>
            </a:xfrm>
            <a:custGeom>
              <a:avLst/>
              <a:gdLst/>
              <a:ahLst/>
              <a:cxnLst/>
              <a:rect l="l" t="t" r="r" b="b"/>
              <a:pathLst>
                <a:path w="1218" h="1217" extrusionOk="0">
                  <a:moveTo>
                    <a:pt x="508" y="0"/>
                  </a:moveTo>
                  <a:lnTo>
                    <a:pt x="373" y="34"/>
                  </a:lnTo>
                  <a:lnTo>
                    <a:pt x="271" y="102"/>
                  </a:lnTo>
                  <a:lnTo>
                    <a:pt x="204" y="169"/>
                  </a:lnTo>
                  <a:lnTo>
                    <a:pt x="102" y="271"/>
                  </a:lnTo>
                  <a:lnTo>
                    <a:pt x="68" y="372"/>
                  </a:lnTo>
                  <a:lnTo>
                    <a:pt x="35" y="473"/>
                  </a:lnTo>
                  <a:lnTo>
                    <a:pt x="1" y="608"/>
                  </a:lnTo>
                  <a:lnTo>
                    <a:pt x="35" y="710"/>
                  </a:lnTo>
                  <a:lnTo>
                    <a:pt x="68" y="845"/>
                  </a:lnTo>
                  <a:lnTo>
                    <a:pt x="102" y="946"/>
                  </a:lnTo>
                  <a:lnTo>
                    <a:pt x="204" y="1014"/>
                  </a:lnTo>
                  <a:lnTo>
                    <a:pt x="271" y="1082"/>
                  </a:lnTo>
                  <a:lnTo>
                    <a:pt x="373" y="1149"/>
                  </a:lnTo>
                  <a:lnTo>
                    <a:pt x="508" y="1183"/>
                  </a:lnTo>
                  <a:lnTo>
                    <a:pt x="609" y="1217"/>
                  </a:lnTo>
                  <a:lnTo>
                    <a:pt x="744" y="1183"/>
                  </a:lnTo>
                  <a:lnTo>
                    <a:pt x="846" y="1149"/>
                  </a:lnTo>
                  <a:lnTo>
                    <a:pt x="947" y="1082"/>
                  </a:lnTo>
                  <a:lnTo>
                    <a:pt x="1049" y="1014"/>
                  </a:lnTo>
                  <a:lnTo>
                    <a:pt x="1116" y="946"/>
                  </a:lnTo>
                  <a:lnTo>
                    <a:pt x="1184" y="845"/>
                  </a:lnTo>
                  <a:lnTo>
                    <a:pt x="1218" y="710"/>
                  </a:lnTo>
                  <a:lnTo>
                    <a:pt x="1218" y="608"/>
                  </a:lnTo>
                  <a:lnTo>
                    <a:pt x="1218" y="473"/>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9"/>
            <p:cNvSpPr/>
            <p:nvPr/>
          </p:nvSpPr>
          <p:spPr>
            <a:xfrm>
              <a:off x="5443625" y="676775"/>
              <a:ext cx="30450" cy="30425"/>
            </a:xfrm>
            <a:custGeom>
              <a:avLst/>
              <a:gdLst/>
              <a:ahLst/>
              <a:cxnLst/>
              <a:rect l="l" t="t" r="r" b="b"/>
              <a:pathLst>
                <a:path w="1218" h="1217" extrusionOk="0">
                  <a:moveTo>
                    <a:pt x="474" y="0"/>
                  </a:moveTo>
                  <a:lnTo>
                    <a:pt x="372" y="34"/>
                  </a:lnTo>
                  <a:lnTo>
                    <a:pt x="271" y="102"/>
                  </a:lnTo>
                  <a:lnTo>
                    <a:pt x="170" y="169"/>
                  </a:lnTo>
                  <a:lnTo>
                    <a:pt x="102" y="271"/>
                  </a:lnTo>
                  <a:lnTo>
                    <a:pt x="68" y="372"/>
                  </a:lnTo>
                  <a:lnTo>
                    <a:pt x="34" y="473"/>
                  </a:lnTo>
                  <a:lnTo>
                    <a:pt x="1" y="608"/>
                  </a:lnTo>
                  <a:lnTo>
                    <a:pt x="34" y="710"/>
                  </a:lnTo>
                  <a:lnTo>
                    <a:pt x="68" y="845"/>
                  </a:lnTo>
                  <a:lnTo>
                    <a:pt x="102" y="946"/>
                  </a:lnTo>
                  <a:lnTo>
                    <a:pt x="170" y="1014"/>
                  </a:lnTo>
                  <a:lnTo>
                    <a:pt x="271" y="1082"/>
                  </a:lnTo>
                  <a:lnTo>
                    <a:pt x="372" y="1149"/>
                  </a:lnTo>
                  <a:lnTo>
                    <a:pt x="474" y="1183"/>
                  </a:lnTo>
                  <a:lnTo>
                    <a:pt x="609" y="1217"/>
                  </a:lnTo>
                  <a:lnTo>
                    <a:pt x="744" y="1183"/>
                  </a:lnTo>
                  <a:lnTo>
                    <a:pt x="846" y="1149"/>
                  </a:lnTo>
                  <a:lnTo>
                    <a:pt x="947" y="1082"/>
                  </a:lnTo>
                  <a:lnTo>
                    <a:pt x="1048" y="1014"/>
                  </a:lnTo>
                  <a:lnTo>
                    <a:pt x="1116" y="946"/>
                  </a:lnTo>
                  <a:lnTo>
                    <a:pt x="1150" y="845"/>
                  </a:lnTo>
                  <a:lnTo>
                    <a:pt x="1184" y="710"/>
                  </a:lnTo>
                  <a:lnTo>
                    <a:pt x="1217" y="608"/>
                  </a:lnTo>
                  <a:lnTo>
                    <a:pt x="1184" y="473"/>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9"/>
            <p:cNvSpPr/>
            <p:nvPr/>
          </p:nvSpPr>
          <p:spPr>
            <a:xfrm>
              <a:off x="4482950"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69" y="373"/>
                  </a:lnTo>
                  <a:lnTo>
                    <a:pt x="35" y="474"/>
                  </a:lnTo>
                  <a:lnTo>
                    <a:pt x="1" y="609"/>
                  </a:lnTo>
                  <a:lnTo>
                    <a:pt x="35" y="744"/>
                  </a:lnTo>
                  <a:lnTo>
                    <a:pt x="69" y="846"/>
                  </a:lnTo>
                  <a:lnTo>
                    <a:pt x="102" y="947"/>
                  </a:lnTo>
                  <a:lnTo>
                    <a:pt x="170" y="1049"/>
                  </a:lnTo>
                  <a:lnTo>
                    <a:pt x="271" y="1116"/>
                  </a:lnTo>
                  <a:lnTo>
                    <a:pt x="373" y="1150"/>
                  </a:lnTo>
                  <a:lnTo>
                    <a:pt x="474" y="1184"/>
                  </a:lnTo>
                  <a:lnTo>
                    <a:pt x="609" y="1217"/>
                  </a:lnTo>
                  <a:lnTo>
                    <a:pt x="745" y="1184"/>
                  </a:lnTo>
                  <a:lnTo>
                    <a:pt x="846" y="1150"/>
                  </a:lnTo>
                  <a:lnTo>
                    <a:pt x="947" y="1116"/>
                  </a:lnTo>
                  <a:lnTo>
                    <a:pt x="1049" y="1049"/>
                  </a:lnTo>
                  <a:lnTo>
                    <a:pt x="1116" y="947"/>
                  </a:lnTo>
                  <a:lnTo>
                    <a:pt x="1150" y="846"/>
                  </a:lnTo>
                  <a:lnTo>
                    <a:pt x="1184" y="744"/>
                  </a:lnTo>
                  <a:lnTo>
                    <a:pt x="1218" y="609"/>
                  </a:lnTo>
                  <a:lnTo>
                    <a:pt x="1184" y="474"/>
                  </a:lnTo>
                  <a:lnTo>
                    <a:pt x="1150" y="373"/>
                  </a:lnTo>
                  <a:lnTo>
                    <a:pt x="1116" y="271"/>
                  </a:lnTo>
                  <a:lnTo>
                    <a:pt x="1049" y="170"/>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9"/>
            <p:cNvSpPr/>
            <p:nvPr/>
          </p:nvSpPr>
          <p:spPr>
            <a:xfrm>
              <a:off x="4579275" y="757025"/>
              <a:ext cx="30450" cy="30450"/>
            </a:xfrm>
            <a:custGeom>
              <a:avLst/>
              <a:gdLst/>
              <a:ahLst/>
              <a:cxnLst/>
              <a:rect l="l" t="t" r="r" b="b"/>
              <a:pathLst>
                <a:path w="1218"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217"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9"/>
            <p:cNvSpPr/>
            <p:nvPr/>
          </p:nvSpPr>
          <p:spPr>
            <a:xfrm>
              <a:off x="4675600" y="757025"/>
              <a:ext cx="29600" cy="30450"/>
            </a:xfrm>
            <a:custGeom>
              <a:avLst/>
              <a:gdLst/>
              <a:ahLst/>
              <a:cxnLst/>
              <a:rect l="l" t="t" r="r" b="b"/>
              <a:pathLst>
                <a:path w="1184" h="1218" extrusionOk="0">
                  <a:moveTo>
                    <a:pt x="575" y="1"/>
                  </a:moveTo>
                  <a:lnTo>
                    <a:pt x="474" y="35"/>
                  </a:lnTo>
                  <a:lnTo>
                    <a:pt x="339" y="68"/>
                  </a:lnTo>
                  <a:lnTo>
                    <a:pt x="237" y="102"/>
                  </a:lnTo>
                  <a:lnTo>
                    <a:pt x="170" y="170"/>
                  </a:lnTo>
                  <a:lnTo>
                    <a:pt x="102" y="271"/>
                  </a:lnTo>
                  <a:lnTo>
                    <a:pt x="34" y="373"/>
                  </a:lnTo>
                  <a:lnTo>
                    <a:pt x="1" y="474"/>
                  </a:lnTo>
                  <a:lnTo>
                    <a:pt x="1" y="609"/>
                  </a:lnTo>
                  <a:lnTo>
                    <a:pt x="1" y="744"/>
                  </a:lnTo>
                  <a:lnTo>
                    <a:pt x="34" y="846"/>
                  </a:lnTo>
                  <a:lnTo>
                    <a:pt x="102" y="947"/>
                  </a:lnTo>
                  <a:lnTo>
                    <a:pt x="170" y="1049"/>
                  </a:lnTo>
                  <a:lnTo>
                    <a:pt x="237" y="1116"/>
                  </a:lnTo>
                  <a:lnTo>
                    <a:pt x="339" y="1150"/>
                  </a:lnTo>
                  <a:lnTo>
                    <a:pt x="474" y="1184"/>
                  </a:lnTo>
                  <a:lnTo>
                    <a:pt x="575" y="1217"/>
                  </a:lnTo>
                  <a:lnTo>
                    <a:pt x="710" y="1184"/>
                  </a:lnTo>
                  <a:lnTo>
                    <a:pt x="812" y="1150"/>
                  </a:lnTo>
                  <a:lnTo>
                    <a:pt x="913" y="1116"/>
                  </a:lnTo>
                  <a:lnTo>
                    <a:pt x="1014" y="1049"/>
                  </a:lnTo>
                  <a:lnTo>
                    <a:pt x="1082" y="947"/>
                  </a:lnTo>
                  <a:lnTo>
                    <a:pt x="1150" y="846"/>
                  </a:lnTo>
                  <a:lnTo>
                    <a:pt x="1183" y="744"/>
                  </a:lnTo>
                  <a:lnTo>
                    <a:pt x="1183" y="609"/>
                  </a:lnTo>
                  <a:lnTo>
                    <a:pt x="1183" y="474"/>
                  </a:lnTo>
                  <a:lnTo>
                    <a:pt x="1150" y="373"/>
                  </a:lnTo>
                  <a:lnTo>
                    <a:pt x="1082" y="271"/>
                  </a:lnTo>
                  <a:lnTo>
                    <a:pt x="1014" y="170"/>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9"/>
            <p:cNvSpPr/>
            <p:nvPr/>
          </p:nvSpPr>
          <p:spPr>
            <a:xfrm>
              <a:off x="477107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9"/>
            <p:cNvSpPr/>
            <p:nvPr/>
          </p:nvSpPr>
          <p:spPr>
            <a:xfrm>
              <a:off x="4867400" y="757025"/>
              <a:ext cx="30450" cy="30450"/>
            </a:xfrm>
            <a:custGeom>
              <a:avLst/>
              <a:gdLst/>
              <a:ahLst/>
              <a:cxnLst/>
              <a:rect l="l" t="t" r="r" b="b"/>
              <a:pathLst>
                <a:path w="1218" h="1218" extrusionOk="0">
                  <a:moveTo>
                    <a:pt x="609" y="1"/>
                  </a:moveTo>
                  <a:lnTo>
                    <a:pt x="474"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4" y="1184"/>
                  </a:lnTo>
                  <a:lnTo>
                    <a:pt x="609" y="1217"/>
                  </a:lnTo>
                  <a:lnTo>
                    <a:pt x="710" y="1184"/>
                  </a:lnTo>
                  <a:lnTo>
                    <a:pt x="845" y="1150"/>
                  </a:lnTo>
                  <a:lnTo>
                    <a:pt x="947" y="1116"/>
                  </a:lnTo>
                  <a:lnTo>
                    <a:pt x="1014" y="1049"/>
                  </a:lnTo>
                  <a:lnTo>
                    <a:pt x="1116" y="947"/>
                  </a:lnTo>
                  <a:lnTo>
                    <a:pt x="1149" y="846"/>
                  </a:lnTo>
                  <a:lnTo>
                    <a:pt x="1183" y="744"/>
                  </a:lnTo>
                  <a:lnTo>
                    <a:pt x="1217" y="609"/>
                  </a:lnTo>
                  <a:lnTo>
                    <a:pt x="1183" y="474"/>
                  </a:lnTo>
                  <a:lnTo>
                    <a:pt x="1149" y="373"/>
                  </a:lnTo>
                  <a:lnTo>
                    <a:pt x="1116" y="271"/>
                  </a:lnTo>
                  <a:lnTo>
                    <a:pt x="1014" y="170"/>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9"/>
            <p:cNvSpPr/>
            <p:nvPr/>
          </p:nvSpPr>
          <p:spPr>
            <a:xfrm>
              <a:off x="4963725" y="757025"/>
              <a:ext cx="29600" cy="30450"/>
            </a:xfrm>
            <a:custGeom>
              <a:avLst/>
              <a:gdLst/>
              <a:ahLst/>
              <a:cxnLst/>
              <a:rect l="l" t="t" r="r" b="b"/>
              <a:pathLst>
                <a:path w="1184" h="1218" extrusionOk="0">
                  <a:moveTo>
                    <a:pt x="575" y="1"/>
                  </a:moveTo>
                  <a:lnTo>
                    <a:pt x="473" y="35"/>
                  </a:lnTo>
                  <a:lnTo>
                    <a:pt x="372" y="68"/>
                  </a:lnTo>
                  <a:lnTo>
                    <a:pt x="271" y="102"/>
                  </a:lnTo>
                  <a:lnTo>
                    <a:pt x="169" y="170"/>
                  </a:lnTo>
                  <a:lnTo>
                    <a:pt x="102" y="271"/>
                  </a:lnTo>
                  <a:lnTo>
                    <a:pt x="34" y="373"/>
                  </a:lnTo>
                  <a:lnTo>
                    <a:pt x="0" y="474"/>
                  </a:lnTo>
                  <a:lnTo>
                    <a:pt x="0" y="609"/>
                  </a:lnTo>
                  <a:lnTo>
                    <a:pt x="0" y="744"/>
                  </a:lnTo>
                  <a:lnTo>
                    <a:pt x="34" y="846"/>
                  </a:lnTo>
                  <a:lnTo>
                    <a:pt x="102" y="947"/>
                  </a:lnTo>
                  <a:lnTo>
                    <a:pt x="169" y="1049"/>
                  </a:lnTo>
                  <a:lnTo>
                    <a:pt x="271" y="1116"/>
                  </a:lnTo>
                  <a:lnTo>
                    <a:pt x="372" y="1150"/>
                  </a:lnTo>
                  <a:lnTo>
                    <a:pt x="473" y="1184"/>
                  </a:lnTo>
                  <a:lnTo>
                    <a:pt x="575" y="1217"/>
                  </a:lnTo>
                  <a:lnTo>
                    <a:pt x="710" y="1184"/>
                  </a:lnTo>
                  <a:lnTo>
                    <a:pt x="811" y="1150"/>
                  </a:lnTo>
                  <a:lnTo>
                    <a:pt x="913" y="1116"/>
                  </a:lnTo>
                  <a:lnTo>
                    <a:pt x="1014" y="1049"/>
                  </a:lnTo>
                  <a:lnTo>
                    <a:pt x="1082" y="947"/>
                  </a:lnTo>
                  <a:lnTo>
                    <a:pt x="1149" y="846"/>
                  </a:lnTo>
                  <a:lnTo>
                    <a:pt x="1183" y="744"/>
                  </a:lnTo>
                  <a:lnTo>
                    <a:pt x="1183" y="609"/>
                  </a:lnTo>
                  <a:lnTo>
                    <a:pt x="1183" y="474"/>
                  </a:lnTo>
                  <a:lnTo>
                    <a:pt x="1149" y="373"/>
                  </a:lnTo>
                  <a:lnTo>
                    <a:pt x="1082" y="271"/>
                  </a:lnTo>
                  <a:lnTo>
                    <a:pt x="1014" y="170"/>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9"/>
            <p:cNvSpPr/>
            <p:nvPr/>
          </p:nvSpPr>
          <p:spPr>
            <a:xfrm>
              <a:off x="5059200" y="757025"/>
              <a:ext cx="30425" cy="30450"/>
            </a:xfrm>
            <a:custGeom>
              <a:avLst/>
              <a:gdLst/>
              <a:ahLst/>
              <a:cxnLst/>
              <a:rect l="l" t="t" r="r" b="b"/>
              <a:pathLst>
                <a:path w="1217" h="1218" extrusionOk="0">
                  <a:moveTo>
                    <a:pt x="609" y="1"/>
                  </a:moveTo>
                  <a:lnTo>
                    <a:pt x="507" y="35"/>
                  </a:lnTo>
                  <a:lnTo>
                    <a:pt x="372" y="68"/>
                  </a:lnTo>
                  <a:lnTo>
                    <a:pt x="271" y="102"/>
                  </a:lnTo>
                  <a:lnTo>
                    <a:pt x="203" y="170"/>
                  </a:lnTo>
                  <a:lnTo>
                    <a:pt x="102" y="271"/>
                  </a:lnTo>
                  <a:lnTo>
                    <a:pt x="68" y="373"/>
                  </a:lnTo>
                  <a:lnTo>
                    <a:pt x="34" y="474"/>
                  </a:lnTo>
                  <a:lnTo>
                    <a:pt x="0" y="609"/>
                  </a:lnTo>
                  <a:lnTo>
                    <a:pt x="34" y="744"/>
                  </a:lnTo>
                  <a:lnTo>
                    <a:pt x="68" y="846"/>
                  </a:lnTo>
                  <a:lnTo>
                    <a:pt x="102" y="947"/>
                  </a:lnTo>
                  <a:lnTo>
                    <a:pt x="203" y="1049"/>
                  </a:lnTo>
                  <a:lnTo>
                    <a:pt x="271" y="1116"/>
                  </a:lnTo>
                  <a:lnTo>
                    <a:pt x="372" y="1150"/>
                  </a:lnTo>
                  <a:lnTo>
                    <a:pt x="507" y="1184"/>
                  </a:lnTo>
                  <a:lnTo>
                    <a:pt x="609" y="1217"/>
                  </a:lnTo>
                  <a:lnTo>
                    <a:pt x="744" y="1184"/>
                  </a:lnTo>
                  <a:lnTo>
                    <a:pt x="845" y="1150"/>
                  </a:lnTo>
                  <a:lnTo>
                    <a:pt x="947" y="1116"/>
                  </a:lnTo>
                  <a:lnTo>
                    <a:pt x="1048" y="1049"/>
                  </a:lnTo>
                  <a:lnTo>
                    <a:pt x="1116" y="947"/>
                  </a:lnTo>
                  <a:lnTo>
                    <a:pt x="1183" y="846"/>
                  </a:lnTo>
                  <a:lnTo>
                    <a:pt x="1217" y="744"/>
                  </a:lnTo>
                  <a:lnTo>
                    <a:pt x="1217" y="609"/>
                  </a:lnTo>
                  <a:lnTo>
                    <a:pt x="1217" y="474"/>
                  </a:lnTo>
                  <a:lnTo>
                    <a:pt x="1183" y="373"/>
                  </a:lnTo>
                  <a:lnTo>
                    <a:pt x="1116" y="271"/>
                  </a:lnTo>
                  <a:lnTo>
                    <a:pt x="1048" y="170"/>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9"/>
            <p:cNvSpPr/>
            <p:nvPr/>
          </p:nvSpPr>
          <p:spPr>
            <a:xfrm>
              <a:off x="5155525" y="757025"/>
              <a:ext cx="30425" cy="30450"/>
            </a:xfrm>
            <a:custGeom>
              <a:avLst/>
              <a:gdLst/>
              <a:ahLst/>
              <a:cxnLst/>
              <a:rect l="l" t="t" r="r" b="b"/>
              <a:pathLst>
                <a:path w="1217" h="1218" extrusionOk="0">
                  <a:moveTo>
                    <a:pt x="608" y="1"/>
                  </a:moveTo>
                  <a:lnTo>
                    <a:pt x="473" y="35"/>
                  </a:lnTo>
                  <a:lnTo>
                    <a:pt x="372" y="68"/>
                  </a:lnTo>
                  <a:lnTo>
                    <a:pt x="270" y="102"/>
                  </a:lnTo>
                  <a:lnTo>
                    <a:pt x="169" y="170"/>
                  </a:lnTo>
                  <a:lnTo>
                    <a:pt x="101" y="271"/>
                  </a:lnTo>
                  <a:lnTo>
                    <a:pt x="34" y="373"/>
                  </a:lnTo>
                  <a:lnTo>
                    <a:pt x="0" y="474"/>
                  </a:lnTo>
                  <a:lnTo>
                    <a:pt x="0" y="609"/>
                  </a:lnTo>
                  <a:lnTo>
                    <a:pt x="0" y="744"/>
                  </a:lnTo>
                  <a:lnTo>
                    <a:pt x="34" y="846"/>
                  </a:lnTo>
                  <a:lnTo>
                    <a:pt x="101" y="947"/>
                  </a:lnTo>
                  <a:lnTo>
                    <a:pt x="169" y="1049"/>
                  </a:lnTo>
                  <a:lnTo>
                    <a:pt x="270" y="1116"/>
                  </a:lnTo>
                  <a:lnTo>
                    <a:pt x="372" y="1150"/>
                  </a:lnTo>
                  <a:lnTo>
                    <a:pt x="473" y="1184"/>
                  </a:lnTo>
                  <a:lnTo>
                    <a:pt x="608" y="1217"/>
                  </a:lnTo>
                  <a:lnTo>
                    <a:pt x="710" y="1184"/>
                  </a:lnTo>
                  <a:lnTo>
                    <a:pt x="845" y="1150"/>
                  </a:lnTo>
                  <a:lnTo>
                    <a:pt x="946" y="1116"/>
                  </a:lnTo>
                  <a:lnTo>
                    <a:pt x="1014" y="1049"/>
                  </a:lnTo>
                  <a:lnTo>
                    <a:pt x="1115" y="947"/>
                  </a:lnTo>
                  <a:lnTo>
                    <a:pt x="1149" y="846"/>
                  </a:lnTo>
                  <a:lnTo>
                    <a:pt x="1183" y="744"/>
                  </a:lnTo>
                  <a:lnTo>
                    <a:pt x="1217" y="609"/>
                  </a:lnTo>
                  <a:lnTo>
                    <a:pt x="1183" y="474"/>
                  </a:lnTo>
                  <a:lnTo>
                    <a:pt x="1149" y="373"/>
                  </a:lnTo>
                  <a:lnTo>
                    <a:pt x="1115" y="271"/>
                  </a:lnTo>
                  <a:lnTo>
                    <a:pt x="1014" y="170"/>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9"/>
            <p:cNvSpPr/>
            <p:nvPr/>
          </p:nvSpPr>
          <p:spPr>
            <a:xfrm>
              <a:off x="5251825" y="757025"/>
              <a:ext cx="29600" cy="30450"/>
            </a:xfrm>
            <a:custGeom>
              <a:avLst/>
              <a:gdLst/>
              <a:ahLst/>
              <a:cxnLst/>
              <a:rect l="l" t="t" r="r" b="b"/>
              <a:pathLst>
                <a:path w="1184" h="1218" extrusionOk="0">
                  <a:moveTo>
                    <a:pt x="609" y="1"/>
                  </a:moveTo>
                  <a:lnTo>
                    <a:pt x="474" y="35"/>
                  </a:lnTo>
                  <a:lnTo>
                    <a:pt x="373" y="68"/>
                  </a:lnTo>
                  <a:lnTo>
                    <a:pt x="271" y="102"/>
                  </a:lnTo>
                  <a:lnTo>
                    <a:pt x="170" y="170"/>
                  </a:lnTo>
                  <a:lnTo>
                    <a:pt x="102" y="271"/>
                  </a:lnTo>
                  <a:lnTo>
                    <a:pt x="35" y="373"/>
                  </a:lnTo>
                  <a:lnTo>
                    <a:pt x="1" y="474"/>
                  </a:lnTo>
                  <a:lnTo>
                    <a:pt x="1" y="609"/>
                  </a:lnTo>
                  <a:lnTo>
                    <a:pt x="1" y="744"/>
                  </a:lnTo>
                  <a:lnTo>
                    <a:pt x="35" y="846"/>
                  </a:lnTo>
                  <a:lnTo>
                    <a:pt x="102" y="947"/>
                  </a:lnTo>
                  <a:lnTo>
                    <a:pt x="170" y="1049"/>
                  </a:lnTo>
                  <a:lnTo>
                    <a:pt x="271" y="1116"/>
                  </a:lnTo>
                  <a:lnTo>
                    <a:pt x="373" y="1150"/>
                  </a:lnTo>
                  <a:lnTo>
                    <a:pt x="474" y="1184"/>
                  </a:lnTo>
                  <a:lnTo>
                    <a:pt x="609" y="1217"/>
                  </a:lnTo>
                  <a:lnTo>
                    <a:pt x="711" y="1184"/>
                  </a:lnTo>
                  <a:lnTo>
                    <a:pt x="846" y="1150"/>
                  </a:lnTo>
                  <a:lnTo>
                    <a:pt x="947" y="1116"/>
                  </a:lnTo>
                  <a:lnTo>
                    <a:pt x="1015" y="1049"/>
                  </a:lnTo>
                  <a:lnTo>
                    <a:pt x="1082" y="947"/>
                  </a:lnTo>
                  <a:lnTo>
                    <a:pt x="1150" y="846"/>
                  </a:lnTo>
                  <a:lnTo>
                    <a:pt x="1184" y="744"/>
                  </a:lnTo>
                  <a:lnTo>
                    <a:pt x="1184" y="609"/>
                  </a:lnTo>
                  <a:lnTo>
                    <a:pt x="1184" y="474"/>
                  </a:lnTo>
                  <a:lnTo>
                    <a:pt x="1150" y="373"/>
                  </a:lnTo>
                  <a:lnTo>
                    <a:pt x="1082" y="271"/>
                  </a:lnTo>
                  <a:lnTo>
                    <a:pt x="1015" y="170"/>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9"/>
            <p:cNvSpPr/>
            <p:nvPr/>
          </p:nvSpPr>
          <p:spPr>
            <a:xfrm>
              <a:off x="5347300" y="757025"/>
              <a:ext cx="30450" cy="30450"/>
            </a:xfrm>
            <a:custGeom>
              <a:avLst/>
              <a:gdLst/>
              <a:ahLst/>
              <a:cxnLst/>
              <a:rect l="l" t="t" r="r" b="b"/>
              <a:pathLst>
                <a:path w="1218" h="1218" extrusionOk="0">
                  <a:moveTo>
                    <a:pt x="609" y="1"/>
                  </a:moveTo>
                  <a:lnTo>
                    <a:pt x="508" y="35"/>
                  </a:lnTo>
                  <a:lnTo>
                    <a:pt x="373" y="68"/>
                  </a:lnTo>
                  <a:lnTo>
                    <a:pt x="271" y="102"/>
                  </a:lnTo>
                  <a:lnTo>
                    <a:pt x="204" y="170"/>
                  </a:lnTo>
                  <a:lnTo>
                    <a:pt x="102" y="271"/>
                  </a:lnTo>
                  <a:lnTo>
                    <a:pt x="68" y="373"/>
                  </a:lnTo>
                  <a:lnTo>
                    <a:pt x="35" y="474"/>
                  </a:lnTo>
                  <a:lnTo>
                    <a:pt x="1" y="609"/>
                  </a:lnTo>
                  <a:lnTo>
                    <a:pt x="35" y="744"/>
                  </a:lnTo>
                  <a:lnTo>
                    <a:pt x="68" y="846"/>
                  </a:lnTo>
                  <a:lnTo>
                    <a:pt x="102" y="947"/>
                  </a:lnTo>
                  <a:lnTo>
                    <a:pt x="204" y="1049"/>
                  </a:lnTo>
                  <a:lnTo>
                    <a:pt x="271" y="1116"/>
                  </a:lnTo>
                  <a:lnTo>
                    <a:pt x="373" y="1150"/>
                  </a:lnTo>
                  <a:lnTo>
                    <a:pt x="508" y="1184"/>
                  </a:lnTo>
                  <a:lnTo>
                    <a:pt x="609" y="1217"/>
                  </a:lnTo>
                  <a:lnTo>
                    <a:pt x="744" y="1184"/>
                  </a:lnTo>
                  <a:lnTo>
                    <a:pt x="846" y="1150"/>
                  </a:lnTo>
                  <a:lnTo>
                    <a:pt x="947" y="1116"/>
                  </a:lnTo>
                  <a:lnTo>
                    <a:pt x="1049" y="1049"/>
                  </a:lnTo>
                  <a:lnTo>
                    <a:pt x="1116" y="947"/>
                  </a:lnTo>
                  <a:lnTo>
                    <a:pt x="1184" y="846"/>
                  </a:lnTo>
                  <a:lnTo>
                    <a:pt x="1218" y="744"/>
                  </a:lnTo>
                  <a:lnTo>
                    <a:pt x="1218" y="609"/>
                  </a:lnTo>
                  <a:lnTo>
                    <a:pt x="1218" y="474"/>
                  </a:lnTo>
                  <a:lnTo>
                    <a:pt x="1184" y="373"/>
                  </a:lnTo>
                  <a:lnTo>
                    <a:pt x="1116" y="271"/>
                  </a:lnTo>
                  <a:lnTo>
                    <a:pt x="1049"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9"/>
            <p:cNvSpPr/>
            <p:nvPr/>
          </p:nvSpPr>
          <p:spPr>
            <a:xfrm>
              <a:off x="5443625" y="757025"/>
              <a:ext cx="30450" cy="30450"/>
            </a:xfrm>
            <a:custGeom>
              <a:avLst/>
              <a:gdLst/>
              <a:ahLst/>
              <a:cxnLst/>
              <a:rect l="l" t="t" r="r" b="b"/>
              <a:pathLst>
                <a:path w="1218" h="1218" extrusionOk="0">
                  <a:moveTo>
                    <a:pt x="609" y="1"/>
                  </a:moveTo>
                  <a:lnTo>
                    <a:pt x="474" y="35"/>
                  </a:lnTo>
                  <a:lnTo>
                    <a:pt x="372" y="68"/>
                  </a:lnTo>
                  <a:lnTo>
                    <a:pt x="271" y="102"/>
                  </a:lnTo>
                  <a:lnTo>
                    <a:pt x="170" y="170"/>
                  </a:lnTo>
                  <a:lnTo>
                    <a:pt x="102" y="271"/>
                  </a:lnTo>
                  <a:lnTo>
                    <a:pt x="68" y="373"/>
                  </a:lnTo>
                  <a:lnTo>
                    <a:pt x="34" y="474"/>
                  </a:lnTo>
                  <a:lnTo>
                    <a:pt x="1" y="609"/>
                  </a:lnTo>
                  <a:lnTo>
                    <a:pt x="34" y="744"/>
                  </a:lnTo>
                  <a:lnTo>
                    <a:pt x="68" y="846"/>
                  </a:lnTo>
                  <a:lnTo>
                    <a:pt x="102" y="947"/>
                  </a:lnTo>
                  <a:lnTo>
                    <a:pt x="170" y="1049"/>
                  </a:lnTo>
                  <a:lnTo>
                    <a:pt x="271" y="1116"/>
                  </a:lnTo>
                  <a:lnTo>
                    <a:pt x="372" y="1150"/>
                  </a:lnTo>
                  <a:lnTo>
                    <a:pt x="474" y="1184"/>
                  </a:lnTo>
                  <a:lnTo>
                    <a:pt x="609" y="1217"/>
                  </a:lnTo>
                  <a:lnTo>
                    <a:pt x="744" y="1184"/>
                  </a:lnTo>
                  <a:lnTo>
                    <a:pt x="846" y="1150"/>
                  </a:lnTo>
                  <a:lnTo>
                    <a:pt x="947" y="1116"/>
                  </a:lnTo>
                  <a:lnTo>
                    <a:pt x="1048" y="1049"/>
                  </a:lnTo>
                  <a:lnTo>
                    <a:pt x="1116" y="947"/>
                  </a:lnTo>
                  <a:lnTo>
                    <a:pt x="1150" y="846"/>
                  </a:lnTo>
                  <a:lnTo>
                    <a:pt x="1184" y="744"/>
                  </a:lnTo>
                  <a:lnTo>
                    <a:pt x="1217" y="609"/>
                  </a:lnTo>
                  <a:lnTo>
                    <a:pt x="1184" y="474"/>
                  </a:lnTo>
                  <a:lnTo>
                    <a:pt x="1150" y="373"/>
                  </a:lnTo>
                  <a:lnTo>
                    <a:pt x="1116" y="271"/>
                  </a:lnTo>
                  <a:lnTo>
                    <a:pt x="1048" y="170"/>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9"/>
            <p:cNvSpPr/>
            <p:nvPr/>
          </p:nvSpPr>
          <p:spPr>
            <a:xfrm>
              <a:off x="4482950"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69" y="372"/>
                  </a:lnTo>
                  <a:lnTo>
                    <a:pt x="35" y="507"/>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507"/>
                  </a:lnTo>
                  <a:lnTo>
                    <a:pt x="1150" y="372"/>
                  </a:lnTo>
                  <a:lnTo>
                    <a:pt x="1116" y="271"/>
                  </a:lnTo>
                  <a:lnTo>
                    <a:pt x="1049" y="203"/>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9"/>
            <p:cNvSpPr/>
            <p:nvPr/>
          </p:nvSpPr>
          <p:spPr>
            <a:xfrm>
              <a:off x="4579275" y="837300"/>
              <a:ext cx="30450" cy="30450"/>
            </a:xfrm>
            <a:custGeom>
              <a:avLst/>
              <a:gdLst/>
              <a:ahLst/>
              <a:cxnLst/>
              <a:rect l="l" t="t" r="r" b="b"/>
              <a:pathLst>
                <a:path w="1218"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9"/>
            <p:cNvSpPr/>
            <p:nvPr/>
          </p:nvSpPr>
          <p:spPr>
            <a:xfrm>
              <a:off x="4675600" y="837300"/>
              <a:ext cx="29600" cy="30450"/>
            </a:xfrm>
            <a:custGeom>
              <a:avLst/>
              <a:gdLst/>
              <a:ahLst/>
              <a:cxnLst/>
              <a:rect l="l" t="t" r="r" b="b"/>
              <a:pathLst>
                <a:path w="1184" h="1218" extrusionOk="0">
                  <a:moveTo>
                    <a:pt x="575" y="0"/>
                  </a:moveTo>
                  <a:lnTo>
                    <a:pt x="474" y="34"/>
                  </a:lnTo>
                  <a:lnTo>
                    <a:pt x="339" y="68"/>
                  </a:lnTo>
                  <a:lnTo>
                    <a:pt x="237" y="102"/>
                  </a:lnTo>
                  <a:lnTo>
                    <a:pt x="170" y="203"/>
                  </a:lnTo>
                  <a:lnTo>
                    <a:pt x="102" y="271"/>
                  </a:lnTo>
                  <a:lnTo>
                    <a:pt x="34" y="372"/>
                  </a:lnTo>
                  <a:lnTo>
                    <a:pt x="1" y="507"/>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507"/>
                  </a:lnTo>
                  <a:lnTo>
                    <a:pt x="1150" y="372"/>
                  </a:lnTo>
                  <a:lnTo>
                    <a:pt x="1082" y="271"/>
                  </a:lnTo>
                  <a:lnTo>
                    <a:pt x="1014" y="203"/>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9"/>
            <p:cNvSpPr/>
            <p:nvPr/>
          </p:nvSpPr>
          <p:spPr>
            <a:xfrm>
              <a:off x="477107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9"/>
            <p:cNvSpPr/>
            <p:nvPr/>
          </p:nvSpPr>
          <p:spPr>
            <a:xfrm>
              <a:off x="4867400" y="837300"/>
              <a:ext cx="30450" cy="30450"/>
            </a:xfrm>
            <a:custGeom>
              <a:avLst/>
              <a:gdLst/>
              <a:ahLst/>
              <a:cxnLst/>
              <a:rect l="l" t="t" r="r" b="b"/>
              <a:pathLst>
                <a:path w="1218" h="1218" extrusionOk="0">
                  <a:moveTo>
                    <a:pt x="609" y="0"/>
                  </a:moveTo>
                  <a:lnTo>
                    <a:pt x="474"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507"/>
                  </a:lnTo>
                  <a:lnTo>
                    <a:pt x="1149" y="372"/>
                  </a:lnTo>
                  <a:lnTo>
                    <a:pt x="1116" y="271"/>
                  </a:lnTo>
                  <a:lnTo>
                    <a:pt x="1014" y="203"/>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9"/>
            <p:cNvSpPr/>
            <p:nvPr/>
          </p:nvSpPr>
          <p:spPr>
            <a:xfrm>
              <a:off x="4963725" y="837300"/>
              <a:ext cx="29600" cy="30450"/>
            </a:xfrm>
            <a:custGeom>
              <a:avLst/>
              <a:gdLst/>
              <a:ahLst/>
              <a:cxnLst/>
              <a:rect l="l" t="t" r="r" b="b"/>
              <a:pathLst>
                <a:path w="1184" h="1218" extrusionOk="0">
                  <a:moveTo>
                    <a:pt x="575" y="0"/>
                  </a:moveTo>
                  <a:lnTo>
                    <a:pt x="473" y="34"/>
                  </a:lnTo>
                  <a:lnTo>
                    <a:pt x="372" y="68"/>
                  </a:lnTo>
                  <a:lnTo>
                    <a:pt x="271" y="102"/>
                  </a:lnTo>
                  <a:lnTo>
                    <a:pt x="169" y="203"/>
                  </a:lnTo>
                  <a:lnTo>
                    <a:pt x="102" y="271"/>
                  </a:lnTo>
                  <a:lnTo>
                    <a:pt x="34" y="372"/>
                  </a:lnTo>
                  <a:lnTo>
                    <a:pt x="0" y="507"/>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507"/>
                  </a:lnTo>
                  <a:lnTo>
                    <a:pt x="1149" y="372"/>
                  </a:lnTo>
                  <a:lnTo>
                    <a:pt x="1082" y="271"/>
                  </a:lnTo>
                  <a:lnTo>
                    <a:pt x="1014" y="203"/>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9"/>
            <p:cNvSpPr/>
            <p:nvPr/>
          </p:nvSpPr>
          <p:spPr>
            <a:xfrm>
              <a:off x="5059200" y="837300"/>
              <a:ext cx="30425" cy="30450"/>
            </a:xfrm>
            <a:custGeom>
              <a:avLst/>
              <a:gdLst/>
              <a:ahLst/>
              <a:cxnLst/>
              <a:rect l="l" t="t" r="r" b="b"/>
              <a:pathLst>
                <a:path w="1217" h="1218" extrusionOk="0">
                  <a:moveTo>
                    <a:pt x="609" y="0"/>
                  </a:moveTo>
                  <a:lnTo>
                    <a:pt x="507" y="34"/>
                  </a:lnTo>
                  <a:lnTo>
                    <a:pt x="372" y="68"/>
                  </a:lnTo>
                  <a:lnTo>
                    <a:pt x="271" y="102"/>
                  </a:lnTo>
                  <a:lnTo>
                    <a:pt x="203" y="203"/>
                  </a:lnTo>
                  <a:lnTo>
                    <a:pt x="102" y="271"/>
                  </a:lnTo>
                  <a:lnTo>
                    <a:pt x="68" y="372"/>
                  </a:lnTo>
                  <a:lnTo>
                    <a:pt x="34" y="507"/>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507"/>
                  </a:lnTo>
                  <a:lnTo>
                    <a:pt x="1183" y="372"/>
                  </a:lnTo>
                  <a:lnTo>
                    <a:pt x="1116" y="271"/>
                  </a:lnTo>
                  <a:lnTo>
                    <a:pt x="1048" y="203"/>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9"/>
            <p:cNvSpPr/>
            <p:nvPr/>
          </p:nvSpPr>
          <p:spPr>
            <a:xfrm>
              <a:off x="5155525" y="837300"/>
              <a:ext cx="30425" cy="30450"/>
            </a:xfrm>
            <a:custGeom>
              <a:avLst/>
              <a:gdLst/>
              <a:ahLst/>
              <a:cxnLst/>
              <a:rect l="l" t="t" r="r" b="b"/>
              <a:pathLst>
                <a:path w="1217" h="1218" extrusionOk="0">
                  <a:moveTo>
                    <a:pt x="608" y="0"/>
                  </a:moveTo>
                  <a:lnTo>
                    <a:pt x="473" y="34"/>
                  </a:lnTo>
                  <a:lnTo>
                    <a:pt x="372" y="68"/>
                  </a:lnTo>
                  <a:lnTo>
                    <a:pt x="270" y="102"/>
                  </a:lnTo>
                  <a:lnTo>
                    <a:pt x="169" y="203"/>
                  </a:lnTo>
                  <a:lnTo>
                    <a:pt x="101" y="271"/>
                  </a:lnTo>
                  <a:lnTo>
                    <a:pt x="34" y="372"/>
                  </a:lnTo>
                  <a:lnTo>
                    <a:pt x="0" y="507"/>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507"/>
                  </a:lnTo>
                  <a:lnTo>
                    <a:pt x="1149" y="372"/>
                  </a:lnTo>
                  <a:lnTo>
                    <a:pt x="1115" y="271"/>
                  </a:lnTo>
                  <a:lnTo>
                    <a:pt x="1014" y="203"/>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9"/>
            <p:cNvSpPr/>
            <p:nvPr/>
          </p:nvSpPr>
          <p:spPr>
            <a:xfrm>
              <a:off x="5251825" y="837300"/>
              <a:ext cx="29600" cy="30450"/>
            </a:xfrm>
            <a:custGeom>
              <a:avLst/>
              <a:gdLst/>
              <a:ahLst/>
              <a:cxnLst/>
              <a:rect l="l" t="t" r="r" b="b"/>
              <a:pathLst>
                <a:path w="1184" h="1218" extrusionOk="0">
                  <a:moveTo>
                    <a:pt x="609" y="0"/>
                  </a:moveTo>
                  <a:lnTo>
                    <a:pt x="474" y="34"/>
                  </a:lnTo>
                  <a:lnTo>
                    <a:pt x="373" y="68"/>
                  </a:lnTo>
                  <a:lnTo>
                    <a:pt x="271" y="102"/>
                  </a:lnTo>
                  <a:lnTo>
                    <a:pt x="170" y="203"/>
                  </a:lnTo>
                  <a:lnTo>
                    <a:pt x="102" y="271"/>
                  </a:lnTo>
                  <a:lnTo>
                    <a:pt x="35" y="372"/>
                  </a:lnTo>
                  <a:lnTo>
                    <a:pt x="1" y="507"/>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507"/>
                  </a:lnTo>
                  <a:lnTo>
                    <a:pt x="1150" y="372"/>
                  </a:lnTo>
                  <a:lnTo>
                    <a:pt x="1082" y="271"/>
                  </a:lnTo>
                  <a:lnTo>
                    <a:pt x="1015" y="203"/>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9"/>
            <p:cNvSpPr/>
            <p:nvPr/>
          </p:nvSpPr>
          <p:spPr>
            <a:xfrm>
              <a:off x="5347300" y="837300"/>
              <a:ext cx="30450" cy="30450"/>
            </a:xfrm>
            <a:custGeom>
              <a:avLst/>
              <a:gdLst/>
              <a:ahLst/>
              <a:cxnLst/>
              <a:rect l="l" t="t" r="r" b="b"/>
              <a:pathLst>
                <a:path w="1218" h="1218" extrusionOk="0">
                  <a:moveTo>
                    <a:pt x="609" y="0"/>
                  </a:moveTo>
                  <a:lnTo>
                    <a:pt x="508" y="34"/>
                  </a:lnTo>
                  <a:lnTo>
                    <a:pt x="373" y="68"/>
                  </a:lnTo>
                  <a:lnTo>
                    <a:pt x="271" y="102"/>
                  </a:lnTo>
                  <a:lnTo>
                    <a:pt x="204" y="203"/>
                  </a:lnTo>
                  <a:lnTo>
                    <a:pt x="102" y="271"/>
                  </a:lnTo>
                  <a:lnTo>
                    <a:pt x="68" y="372"/>
                  </a:lnTo>
                  <a:lnTo>
                    <a:pt x="35" y="507"/>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507"/>
                  </a:lnTo>
                  <a:lnTo>
                    <a:pt x="1184" y="372"/>
                  </a:lnTo>
                  <a:lnTo>
                    <a:pt x="1116" y="271"/>
                  </a:lnTo>
                  <a:lnTo>
                    <a:pt x="1049"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9"/>
            <p:cNvSpPr/>
            <p:nvPr/>
          </p:nvSpPr>
          <p:spPr>
            <a:xfrm>
              <a:off x="5443625" y="837300"/>
              <a:ext cx="30450" cy="30450"/>
            </a:xfrm>
            <a:custGeom>
              <a:avLst/>
              <a:gdLst/>
              <a:ahLst/>
              <a:cxnLst/>
              <a:rect l="l" t="t" r="r" b="b"/>
              <a:pathLst>
                <a:path w="1218" h="1218" extrusionOk="0">
                  <a:moveTo>
                    <a:pt x="609" y="0"/>
                  </a:moveTo>
                  <a:lnTo>
                    <a:pt x="474" y="34"/>
                  </a:lnTo>
                  <a:lnTo>
                    <a:pt x="372" y="68"/>
                  </a:lnTo>
                  <a:lnTo>
                    <a:pt x="271" y="102"/>
                  </a:lnTo>
                  <a:lnTo>
                    <a:pt x="170" y="203"/>
                  </a:lnTo>
                  <a:lnTo>
                    <a:pt x="102" y="271"/>
                  </a:lnTo>
                  <a:lnTo>
                    <a:pt x="68" y="372"/>
                  </a:lnTo>
                  <a:lnTo>
                    <a:pt x="34" y="507"/>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507"/>
                  </a:lnTo>
                  <a:lnTo>
                    <a:pt x="1150" y="372"/>
                  </a:lnTo>
                  <a:lnTo>
                    <a:pt x="1116" y="271"/>
                  </a:lnTo>
                  <a:lnTo>
                    <a:pt x="1048" y="203"/>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9"/>
            <p:cNvSpPr/>
            <p:nvPr/>
          </p:nvSpPr>
          <p:spPr>
            <a:xfrm>
              <a:off x="4482950" y="918400"/>
              <a:ext cx="30450" cy="29600"/>
            </a:xfrm>
            <a:custGeom>
              <a:avLst/>
              <a:gdLst/>
              <a:ahLst/>
              <a:cxnLst/>
              <a:rect l="l" t="t" r="r" b="b"/>
              <a:pathLst>
                <a:path w="1218" h="1184" extrusionOk="0">
                  <a:moveTo>
                    <a:pt x="474" y="1"/>
                  </a:moveTo>
                  <a:lnTo>
                    <a:pt x="373" y="35"/>
                  </a:lnTo>
                  <a:lnTo>
                    <a:pt x="271" y="102"/>
                  </a:lnTo>
                  <a:lnTo>
                    <a:pt x="170" y="170"/>
                  </a:lnTo>
                  <a:lnTo>
                    <a:pt x="102" y="271"/>
                  </a:lnTo>
                  <a:lnTo>
                    <a:pt x="69" y="373"/>
                  </a:lnTo>
                  <a:lnTo>
                    <a:pt x="35" y="474"/>
                  </a:lnTo>
                  <a:lnTo>
                    <a:pt x="1" y="609"/>
                  </a:lnTo>
                  <a:lnTo>
                    <a:pt x="35" y="711"/>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1"/>
                  </a:lnTo>
                  <a:lnTo>
                    <a:pt x="1218" y="609"/>
                  </a:lnTo>
                  <a:lnTo>
                    <a:pt x="1184" y="474"/>
                  </a:lnTo>
                  <a:lnTo>
                    <a:pt x="1150" y="373"/>
                  </a:lnTo>
                  <a:lnTo>
                    <a:pt x="1116" y="271"/>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9"/>
            <p:cNvSpPr/>
            <p:nvPr/>
          </p:nvSpPr>
          <p:spPr>
            <a:xfrm>
              <a:off x="4579275" y="918400"/>
              <a:ext cx="30450" cy="29600"/>
            </a:xfrm>
            <a:custGeom>
              <a:avLst/>
              <a:gdLst/>
              <a:ahLst/>
              <a:cxnLst/>
              <a:rect l="l" t="t" r="r" b="b"/>
              <a:pathLst>
                <a:path w="1218"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217"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9"/>
            <p:cNvSpPr/>
            <p:nvPr/>
          </p:nvSpPr>
          <p:spPr>
            <a:xfrm>
              <a:off x="4675600" y="918400"/>
              <a:ext cx="29600" cy="29600"/>
            </a:xfrm>
            <a:custGeom>
              <a:avLst/>
              <a:gdLst/>
              <a:ahLst/>
              <a:cxnLst/>
              <a:rect l="l" t="t" r="r" b="b"/>
              <a:pathLst>
                <a:path w="1184" h="1184" extrusionOk="0">
                  <a:moveTo>
                    <a:pt x="474" y="1"/>
                  </a:moveTo>
                  <a:lnTo>
                    <a:pt x="339" y="35"/>
                  </a:lnTo>
                  <a:lnTo>
                    <a:pt x="237" y="102"/>
                  </a:lnTo>
                  <a:lnTo>
                    <a:pt x="170" y="170"/>
                  </a:lnTo>
                  <a:lnTo>
                    <a:pt x="102" y="271"/>
                  </a:lnTo>
                  <a:lnTo>
                    <a:pt x="34" y="373"/>
                  </a:lnTo>
                  <a:lnTo>
                    <a:pt x="1" y="474"/>
                  </a:lnTo>
                  <a:lnTo>
                    <a:pt x="1" y="609"/>
                  </a:lnTo>
                  <a:lnTo>
                    <a:pt x="1" y="711"/>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1"/>
                  </a:lnTo>
                  <a:lnTo>
                    <a:pt x="1183" y="609"/>
                  </a:lnTo>
                  <a:lnTo>
                    <a:pt x="1183" y="474"/>
                  </a:lnTo>
                  <a:lnTo>
                    <a:pt x="1150" y="373"/>
                  </a:lnTo>
                  <a:lnTo>
                    <a:pt x="1082" y="271"/>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9"/>
            <p:cNvSpPr/>
            <p:nvPr/>
          </p:nvSpPr>
          <p:spPr>
            <a:xfrm>
              <a:off x="477107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9"/>
            <p:cNvSpPr/>
            <p:nvPr/>
          </p:nvSpPr>
          <p:spPr>
            <a:xfrm>
              <a:off x="4867400" y="918400"/>
              <a:ext cx="30450" cy="29600"/>
            </a:xfrm>
            <a:custGeom>
              <a:avLst/>
              <a:gdLst/>
              <a:ahLst/>
              <a:cxnLst/>
              <a:rect l="l" t="t" r="r" b="b"/>
              <a:pathLst>
                <a:path w="1218" h="1184" extrusionOk="0">
                  <a:moveTo>
                    <a:pt x="474"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1"/>
                  </a:lnTo>
                  <a:lnTo>
                    <a:pt x="1217" y="609"/>
                  </a:lnTo>
                  <a:lnTo>
                    <a:pt x="1183" y="474"/>
                  </a:lnTo>
                  <a:lnTo>
                    <a:pt x="1149" y="373"/>
                  </a:lnTo>
                  <a:lnTo>
                    <a:pt x="1116" y="271"/>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9"/>
            <p:cNvSpPr/>
            <p:nvPr/>
          </p:nvSpPr>
          <p:spPr>
            <a:xfrm>
              <a:off x="4963725" y="918400"/>
              <a:ext cx="29600" cy="29600"/>
            </a:xfrm>
            <a:custGeom>
              <a:avLst/>
              <a:gdLst/>
              <a:ahLst/>
              <a:cxnLst/>
              <a:rect l="l" t="t" r="r" b="b"/>
              <a:pathLst>
                <a:path w="1184" h="1184" extrusionOk="0">
                  <a:moveTo>
                    <a:pt x="473" y="1"/>
                  </a:moveTo>
                  <a:lnTo>
                    <a:pt x="372" y="35"/>
                  </a:lnTo>
                  <a:lnTo>
                    <a:pt x="271" y="102"/>
                  </a:lnTo>
                  <a:lnTo>
                    <a:pt x="169" y="170"/>
                  </a:lnTo>
                  <a:lnTo>
                    <a:pt x="102" y="271"/>
                  </a:lnTo>
                  <a:lnTo>
                    <a:pt x="34" y="373"/>
                  </a:lnTo>
                  <a:lnTo>
                    <a:pt x="0" y="474"/>
                  </a:lnTo>
                  <a:lnTo>
                    <a:pt x="0" y="609"/>
                  </a:lnTo>
                  <a:lnTo>
                    <a:pt x="0" y="711"/>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1"/>
                  </a:lnTo>
                  <a:lnTo>
                    <a:pt x="1183" y="609"/>
                  </a:lnTo>
                  <a:lnTo>
                    <a:pt x="1183" y="474"/>
                  </a:lnTo>
                  <a:lnTo>
                    <a:pt x="1149" y="373"/>
                  </a:lnTo>
                  <a:lnTo>
                    <a:pt x="1082" y="271"/>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9"/>
            <p:cNvSpPr/>
            <p:nvPr/>
          </p:nvSpPr>
          <p:spPr>
            <a:xfrm>
              <a:off x="5059200" y="918400"/>
              <a:ext cx="30425" cy="29600"/>
            </a:xfrm>
            <a:custGeom>
              <a:avLst/>
              <a:gdLst/>
              <a:ahLst/>
              <a:cxnLst/>
              <a:rect l="l" t="t" r="r" b="b"/>
              <a:pathLst>
                <a:path w="1217" h="1184" extrusionOk="0">
                  <a:moveTo>
                    <a:pt x="507" y="1"/>
                  </a:moveTo>
                  <a:lnTo>
                    <a:pt x="372" y="35"/>
                  </a:lnTo>
                  <a:lnTo>
                    <a:pt x="271" y="102"/>
                  </a:lnTo>
                  <a:lnTo>
                    <a:pt x="203" y="170"/>
                  </a:lnTo>
                  <a:lnTo>
                    <a:pt x="102" y="271"/>
                  </a:lnTo>
                  <a:lnTo>
                    <a:pt x="68" y="373"/>
                  </a:lnTo>
                  <a:lnTo>
                    <a:pt x="34" y="474"/>
                  </a:lnTo>
                  <a:lnTo>
                    <a:pt x="0" y="609"/>
                  </a:lnTo>
                  <a:lnTo>
                    <a:pt x="34" y="711"/>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1"/>
                  </a:lnTo>
                  <a:lnTo>
                    <a:pt x="1217" y="609"/>
                  </a:lnTo>
                  <a:lnTo>
                    <a:pt x="1217" y="474"/>
                  </a:lnTo>
                  <a:lnTo>
                    <a:pt x="1183" y="373"/>
                  </a:lnTo>
                  <a:lnTo>
                    <a:pt x="1116" y="271"/>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9"/>
            <p:cNvSpPr/>
            <p:nvPr/>
          </p:nvSpPr>
          <p:spPr>
            <a:xfrm>
              <a:off x="5155525" y="918400"/>
              <a:ext cx="30425" cy="29600"/>
            </a:xfrm>
            <a:custGeom>
              <a:avLst/>
              <a:gdLst/>
              <a:ahLst/>
              <a:cxnLst/>
              <a:rect l="l" t="t" r="r" b="b"/>
              <a:pathLst>
                <a:path w="1217" h="1184" extrusionOk="0">
                  <a:moveTo>
                    <a:pt x="473" y="1"/>
                  </a:moveTo>
                  <a:lnTo>
                    <a:pt x="372" y="35"/>
                  </a:lnTo>
                  <a:lnTo>
                    <a:pt x="270" y="102"/>
                  </a:lnTo>
                  <a:lnTo>
                    <a:pt x="169" y="170"/>
                  </a:lnTo>
                  <a:lnTo>
                    <a:pt x="101" y="271"/>
                  </a:lnTo>
                  <a:lnTo>
                    <a:pt x="34" y="373"/>
                  </a:lnTo>
                  <a:lnTo>
                    <a:pt x="0" y="474"/>
                  </a:lnTo>
                  <a:lnTo>
                    <a:pt x="0" y="609"/>
                  </a:lnTo>
                  <a:lnTo>
                    <a:pt x="0" y="711"/>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1"/>
                  </a:lnTo>
                  <a:lnTo>
                    <a:pt x="1217" y="609"/>
                  </a:lnTo>
                  <a:lnTo>
                    <a:pt x="1183" y="474"/>
                  </a:lnTo>
                  <a:lnTo>
                    <a:pt x="1149" y="373"/>
                  </a:lnTo>
                  <a:lnTo>
                    <a:pt x="1115" y="271"/>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9"/>
            <p:cNvSpPr/>
            <p:nvPr/>
          </p:nvSpPr>
          <p:spPr>
            <a:xfrm>
              <a:off x="5251825" y="918400"/>
              <a:ext cx="29600" cy="29600"/>
            </a:xfrm>
            <a:custGeom>
              <a:avLst/>
              <a:gdLst/>
              <a:ahLst/>
              <a:cxnLst/>
              <a:rect l="l" t="t" r="r" b="b"/>
              <a:pathLst>
                <a:path w="1184" h="1184" extrusionOk="0">
                  <a:moveTo>
                    <a:pt x="474" y="1"/>
                  </a:moveTo>
                  <a:lnTo>
                    <a:pt x="373" y="35"/>
                  </a:lnTo>
                  <a:lnTo>
                    <a:pt x="271" y="102"/>
                  </a:lnTo>
                  <a:lnTo>
                    <a:pt x="170" y="170"/>
                  </a:lnTo>
                  <a:lnTo>
                    <a:pt x="102" y="271"/>
                  </a:lnTo>
                  <a:lnTo>
                    <a:pt x="35" y="373"/>
                  </a:lnTo>
                  <a:lnTo>
                    <a:pt x="1" y="474"/>
                  </a:lnTo>
                  <a:lnTo>
                    <a:pt x="1" y="609"/>
                  </a:lnTo>
                  <a:lnTo>
                    <a:pt x="1" y="711"/>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1"/>
                  </a:lnTo>
                  <a:lnTo>
                    <a:pt x="1184" y="609"/>
                  </a:lnTo>
                  <a:lnTo>
                    <a:pt x="1184" y="474"/>
                  </a:lnTo>
                  <a:lnTo>
                    <a:pt x="1150" y="373"/>
                  </a:lnTo>
                  <a:lnTo>
                    <a:pt x="1082" y="271"/>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9"/>
            <p:cNvSpPr/>
            <p:nvPr/>
          </p:nvSpPr>
          <p:spPr>
            <a:xfrm>
              <a:off x="5347300" y="918400"/>
              <a:ext cx="30450" cy="29600"/>
            </a:xfrm>
            <a:custGeom>
              <a:avLst/>
              <a:gdLst/>
              <a:ahLst/>
              <a:cxnLst/>
              <a:rect l="l" t="t" r="r" b="b"/>
              <a:pathLst>
                <a:path w="1218" h="1184" extrusionOk="0">
                  <a:moveTo>
                    <a:pt x="508" y="1"/>
                  </a:moveTo>
                  <a:lnTo>
                    <a:pt x="373" y="35"/>
                  </a:lnTo>
                  <a:lnTo>
                    <a:pt x="271" y="102"/>
                  </a:lnTo>
                  <a:lnTo>
                    <a:pt x="204" y="170"/>
                  </a:lnTo>
                  <a:lnTo>
                    <a:pt x="102" y="271"/>
                  </a:lnTo>
                  <a:lnTo>
                    <a:pt x="68" y="373"/>
                  </a:lnTo>
                  <a:lnTo>
                    <a:pt x="35" y="474"/>
                  </a:lnTo>
                  <a:lnTo>
                    <a:pt x="1" y="609"/>
                  </a:lnTo>
                  <a:lnTo>
                    <a:pt x="35" y="711"/>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1"/>
                  </a:lnTo>
                  <a:lnTo>
                    <a:pt x="1218" y="609"/>
                  </a:lnTo>
                  <a:lnTo>
                    <a:pt x="1218" y="474"/>
                  </a:lnTo>
                  <a:lnTo>
                    <a:pt x="1184" y="373"/>
                  </a:lnTo>
                  <a:lnTo>
                    <a:pt x="1116" y="271"/>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9"/>
            <p:cNvSpPr/>
            <p:nvPr/>
          </p:nvSpPr>
          <p:spPr>
            <a:xfrm>
              <a:off x="5443625" y="918400"/>
              <a:ext cx="30450" cy="29600"/>
            </a:xfrm>
            <a:custGeom>
              <a:avLst/>
              <a:gdLst/>
              <a:ahLst/>
              <a:cxnLst/>
              <a:rect l="l" t="t" r="r" b="b"/>
              <a:pathLst>
                <a:path w="1218" h="1184" extrusionOk="0">
                  <a:moveTo>
                    <a:pt x="474" y="1"/>
                  </a:moveTo>
                  <a:lnTo>
                    <a:pt x="372" y="35"/>
                  </a:lnTo>
                  <a:lnTo>
                    <a:pt x="271" y="102"/>
                  </a:lnTo>
                  <a:lnTo>
                    <a:pt x="170" y="170"/>
                  </a:lnTo>
                  <a:lnTo>
                    <a:pt x="102" y="271"/>
                  </a:lnTo>
                  <a:lnTo>
                    <a:pt x="68" y="373"/>
                  </a:lnTo>
                  <a:lnTo>
                    <a:pt x="34" y="474"/>
                  </a:lnTo>
                  <a:lnTo>
                    <a:pt x="1" y="609"/>
                  </a:lnTo>
                  <a:lnTo>
                    <a:pt x="34" y="711"/>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1"/>
                  </a:lnTo>
                  <a:lnTo>
                    <a:pt x="1217" y="609"/>
                  </a:lnTo>
                  <a:lnTo>
                    <a:pt x="1184" y="474"/>
                  </a:lnTo>
                  <a:lnTo>
                    <a:pt x="1150" y="373"/>
                  </a:lnTo>
                  <a:lnTo>
                    <a:pt x="1116" y="271"/>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9"/>
            <p:cNvSpPr/>
            <p:nvPr/>
          </p:nvSpPr>
          <p:spPr>
            <a:xfrm>
              <a:off x="4482950" y="998675"/>
              <a:ext cx="30450" cy="30450"/>
            </a:xfrm>
            <a:custGeom>
              <a:avLst/>
              <a:gdLst/>
              <a:ahLst/>
              <a:cxnLst/>
              <a:rect l="l" t="t" r="r" b="b"/>
              <a:pathLst>
                <a:path w="1218" h="1218" extrusionOk="0">
                  <a:moveTo>
                    <a:pt x="474" y="1"/>
                  </a:moveTo>
                  <a:lnTo>
                    <a:pt x="373" y="34"/>
                  </a:lnTo>
                  <a:lnTo>
                    <a:pt x="271" y="102"/>
                  </a:lnTo>
                  <a:lnTo>
                    <a:pt x="170" y="170"/>
                  </a:lnTo>
                  <a:lnTo>
                    <a:pt x="102" y="271"/>
                  </a:lnTo>
                  <a:lnTo>
                    <a:pt x="69" y="372"/>
                  </a:lnTo>
                  <a:lnTo>
                    <a:pt x="35" y="474"/>
                  </a:lnTo>
                  <a:lnTo>
                    <a:pt x="1" y="609"/>
                  </a:lnTo>
                  <a:lnTo>
                    <a:pt x="35" y="710"/>
                  </a:lnTo>
                  <a:lnTo>
                    <a:pt x="69" y="846"/>
                  </a:lnTo>
                  <a:lnTo>
                    <a:pt x="102" y="947"/>
                  </a:lnTo>
                  <a:lnTo>
                    <a:pt x="170" y="1015"/>
                  </a:lnTo>
                  <a:lnTo>
                    <a:pt x="271" y="1116"/>
                  </a:lnTo>
                  <a:lnTo>
                    <a:pt x="373" y="1150"/>
                  </a:lnTo>
                  <a:lnTo>
                    <a:pt x="474" y="1183"/>
                  </a:lnTo>
                  <a:lnTo>
                    <a:pt x="609" y="1217"/>
                  </a:lnTo>
                  <a:lnTo>
                    <a:pt x="745" y="1183"/>
                  </a:lnTo>
                  <a:lnTo>
                    <a:pt x="846" y="1150"/>
                  </a:lnTo>
                  <a:lnTo>
                    <a:pt x="947" y="1116"/>
                  </a:lnTo>
                  <a:lnTo>
                    <a:pt x="1049" y="1015"/>
                  </a:lnTo>
                  <a:lnTo>
                    <a:pt x="1116" y="947"/>
                  </a:lnTo>
                  <a:lnTo>
                    <a:pt x="1150" y="846"/>
                  </a:lnTo>
                  <a:lnTo>
                    <a:pt x="1184" y="710"/>
                  </a:lnTo>
                  <a:lnTo>
                    <a:pt x="1218" y="609"/>
                  </a:lnTo>
                  <a:lnTo>
                    <a:pt x="1184" y="474"/>
                  </a:lnTo>
                  <a:lnTo>
                    <a:pt x="1150" y="372"/>
                  </a:lnTo>
                  <a:lnTo>
                    <a:pt x="1116" y="271"/>
                  </a:lnTo>
                  <a:lnTo>
                    <a:pt x="1049" y="170"/>
                  </a:lnTo>
                  <a:lnTo>
                    <a:pt x="947" y="102"/>
                  </a:lnTo>
                  <a:lnTo>
                    <a:pt x="846" y="34"/>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9"/>
            <p:cNvSpPr/>
            <p:nvPr/>
          </p:nvSpPr>
          <p:spPr>
            <a:xfrm>
              <a:off x="4579275" y="998675"/>
              <a:ext cx="30450" cy="30450"/>
            </a:xfrm>
            <a:custGeom>
              <a:avLst/>
              <a:gdLst/>
              <a:ahLst/>
              <a:cxnLst/>
              <a:rect l="l" t="t" r="r" b="b"/>
              <a:pathLst>
                <a:path w="1218"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217"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9"/>
            <p:cNvSpPr/>
            <p:nvPr/>
          </p:nvSpPr>
          <p:spPr>
            <a:xfrm>
              <a:off x="4675600" y="998675"/>
              <a:ext cx="29600" cy="30450"/>
            </a:xfrm>
            <a:custGeom>
              <a:avLst/>
              <a:gdLst/>
              <a:ahLst/>
              <a:cxnLst/>
              <a:rect l="l" t="t" r="r" b="b"/>
              <a:pathLst>
                <a:path w="1184" h="1218" extrusionOk="0">
                  <a:moveTo>
                    <a:pt x="474" y="1"/>
                  </a:moveTo>
                  <a:lnTo>
                    <a:pt x="339" y="34"/>
                  </a:lnTo>
                  <a:lnTo>
                    <a:pt x="237" y="102"/>
                  </a:lnTo>
                  <a:lnTo>
                    <a:pt x="170" y="170"/>
                  </a:lnTo>
                  <a:lnTo>
                    <a:pt x="102" y="271"/>
                  </a:lnTo>
                  <a:lnTo>
                    <a:pt x="34" y="372"/>
                  </a:lnTo>
                  <a:lnTo>
                    <a:pt x="1" y="474"/>
                  </a:lnTo>
                  <a:lnTo>
                    <a:pt x="1" y="609"/>
                  </a:lnTo>
                  <a:lnTo>
                    <a:pt x="1" y="710"/>
                  </a:lnTo>
                  <a:lnTo>
                    <a:pt x="34" y="846"/>
                  </a:lnTo>
                  <a:lnTo>
                    <a:pt x="102" y="947"/>
                  </a:lnTo>
                  <a:lnTo>
                    <a:pt x="170" y="1015"/>
                  </a:lnTo>
                  <a:lnTo>
                    <a:pt x="237" y="1116"/>
                  </a:lnTo>
                  <a:lnTo>
                    <a:pt x="339" y="1150"/>
                  </a:lnTo>
                  <a:lnTo>
                    <a:pt x="474" y="1183"/>
                  </a:lnTo>
                  <a:lnTo>
                    <a:pt x="575" y="1217"/>
                  </a:lnTo>
                  <a:lnTo>
                    <a:pt x="710" y="1183"/>
                  </a:lnTo>
                  <a:lnTo>
                    <a:pt x="812" y="1150"/>
                  </a:lnTo>
                  <a:lnTo>
                    <a:pt x="913" y="1116"/>
                  </a:lnTo>
                  <a:lnTo>
                    <a:pt x="1014" y="1015"/>
                  </a:lnTo>
                  <a:lnTo>
                    <a:pt x="1082" y="947"/>
                  </a:lnTo>
                  <a:lnTo>
                    <a:pt x="1150" y="846"/>
                  </a:lnTo>
                  <a:lnTo>
                    <a:pt x="1183" y="710"/>
                  </a:lnTo>
                  <a:lnTo>
                    <a:pt x="1183" y="609"/>
                  </a:lnTo>
                  <a:lnTo>
                    <a:pt x="1183" y="474"/>
                  </a:lnTo>
                  <a:lnTo>
                    <a:pt x="1150" y="372"/>
                  </a:lnTo>
                  <a:lnTo>
                    <a:pt x="1082" y="271"/>
                  </a:lnTo>
                  <a:lnTo>
                    <a:pt x="1014" y="170"/>
                  </a:lnTo>
                  <a:lnTo>
                    <a:pt x="913" y="102"/>
                  </a:lnTo>
                  <a:lnTo>
                    <a:pt x="812"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9"/>
            <p:cNvSpPr/>
            <p:nvPr/>
          </p:nvSpPr>
          <p:spPr>
            <a:xfrm>
              <a:off x="477107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9"/>
            <p:cNvSpPr/>
            <p:nvPr/>
          </p:nvSpPr>
          <p:spPr>
            <a:xfrm>
              <a:off x="4867400" y="998675"/>
              <a:ext cx="30450" cy="30450"/>
            </a:xfrm>
            <a:custGeom>
              <a:avLst/>
              <a:gdLst/>
              <a:ahLst/>
              <a:cxnLst/>
              <a:rect l="l" t="t" r="r" b="b"/>
              <a:pathLst>
                <a:path w="1218" h="1218" extrusionOk="0">
                  <a:moveTo>
                    <a:pt x="474"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4" y="1183"/>
                  </a:lnTo>
                  <a:lnTo>
                    <a:pt x="609" y="1217"/>
                  </a:lnTo>
                  <a:lnTo>
                    <a:pt x="710" y="1183"/>
                  </a:lnTo>
                  <a:lnTo>
                    <a:pt x="845" y="1150"/>
                  </a:lnTo>
                  <a:lnTo>
                    <a:pt x="947" y="1116"/>
                  </a:lnTo>
                  <a:lnTo>
                    <a:pt x="1014" y="1015"/>
                  </a:lnTo>
                  <a:lnTo>
                    <a:pt x="1116" y="947"/>
                  </a:lnTo>
                  <a:lnTo>
                    <a:pt x="1149" y="846"/>
                  </a:lnTo>
                  <a:lnTo>
                    <a:pt x="1183" y="710"/>
                  </a:lnTo>
                  <a:lnTo>
                    <a:pt x="1217" y="609"/>
                  </a:lnTo>
                  <a:lnTo>
                    <a:pt x="1183" y="474"/>
                  </a:lnTo>
                  <a:lnTo>
                    <a:pt x="1149" y="372"/>
                  </a:lnTo>
                  <a:lnTo>
                    <a:pt x="1116" y="271"/>
                  </a:lnTo>
                  <a:lnTo>
                    <a:pt x="1014" y="170"/>
                  </a:lnTo>
                  <a:lnTo>
                    <a:pt x="947"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9"/>
            <p:cNvSpPr/>
            <p:nvPr/>
          </p:nvSpPr>
          <p:spPr>
            <a:xfrm>
              <a:off x="4963725" y="998675"/>
              <a:ext cx="29600" cy="30450"/>
            </a:xfrm>
            <a:custGeom>
              <a:avLst/>
              <a:gdLst/>
              <a:ahLst/>
              <a:cxnLst/>
              <a:rect l="l" t="t" r="r" b="b"/>
              <a:pathLst>
                <a:path w="1184" h="1218" extrusionOk="0">
                  <a:moveTo>
                    <a:pt x="473" y="1"/>
                  </a:moveTo>
                  <a:lnTo>
                    <a:pt x="372" y="34"/>
                  </a:lnTo>
                  <a:lnTo>
                    <a:pt x="271" y="102"/>
                  </a:lnTo>
                  <a:lnTo>
                    <a:pt x="169" y="170"/>
                  </a:lnTo>
                  <a:lnTo>
                    <a:pt x="102" y="271"/>
                  </a:lnTo>
                  <a:lnTo>
                    <a:pt x="34" y="372"/>
                  </a:lnTo>
                  <a:lnTo>
                    <a:pt x="0" y="474"/>
                  </a:lnTo>
                  <a:lnTo>
                    <a:pt x="0" y="609"/>
                  </a:lnTo>
                  <a:lnTo>
                    <a:pt x="0" y="710"/>
                  </a:lnTo>
                  <a:lnTo>
                    <a:pt x="34" y="846"/>
                  </a:lnTo>
                  <a:lnTo>
                    <a:pt x="102" y="947"/>
                  </a:lnTo>
                  <a:lnTo>
                    <a:pt x="169" y="1015"/>
                  </a:lnTo>
                  <a:lnTo>
                    <a:pt x="271" y="1116"/>
                  </a:lnTo>
                  <a:lnTo>
                    <a:pt x="372" y="1150"/>
                  </a:lnTo>
                  <a:lnTo>
                    <a:pt x="473" y="1183"/>
                  </a:lnTo>
                  <a:lnTo>
                    <a:pt x="575" y="1217"/>
                  </a:lnTo>
                  <a:lnTo>
                    <a:pt x="710" y="1183"/>
                  </a:lnTo>
                  <a:lnTo>
                    <a:pt x="811" y="1150"/>
                  </a:lnTo>
                  <a:lnTo>
                    <a:pt x="913" y="1116"/>
                  </a:lnTo>
                  <a:lnTo>
                    <a:pt x="1014" y="1015"/>
                  </a:lnTo>
                  <a:lnTo>
                    <a:pt x="1082" y="947"/>
                  </a:lnTo>
                  <a:lnTo>
                    <a:pt x="1149" y="846"/>
                  </a:lnTo>
                  <a:lnTo>
                    <a:pt x="1183" y="710"/>
                  </a:lnTo>
                  <a:lnTo>
                    <a:pt x="1183" y="609"/>
                  </a:lnTo>
                  <a:lnTo>
                    <a:pt x="1183" y="474"/>
                  </a:lnTo>
                  <a:lnTo>
                    <a:pt x="1149" y="372"/>
                  </a:lnTo>
                  <a:lnTo>
                    <a:pt x="1082" y="271"/>
                  </a:lnTo>
                  <a:lnTo>
                    <a:pt x="1014" y="170"/>
                  </a:lnTo>
                  <a:lnTo>
                    <a:pt x="913" y="102"/>
                  </a:lnTo>
                  <a:lnTo>
                    <a:pt x="811"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9"/>
            <p:cNvSpPr/>
            <p:nvPr/>
          </p:nvSpPr>
          <p:spPr>
            <a:xfrm>
              <a:off x="5059200" y="998675"/>
              <a:ext cx="30425" cy="30450"/>
            </a:xfrm>
            <a:custGeom>
              <a:avLst/>
              <a:gdLst/>
              <a:ahLst/>
              <a:cxnLst/>
              <a:rect l="l" t="t" r="r" b="b"/>
              <a:pathLst>
                <a:path w="1217" h="1218" extrusionOk="0">
                  <a:moveTo>
                    <a:pt x="507" y="1"/>
                  </a:moveTo>
                  <a:lnTo>
                    <a:pt x="372" y="34"/>
                  </a:lnTo>
                  <a:lnTo>
                    <a:pt x="271" y="102"/>
                  </a:lnTo>
                  <a:lnTo>
                    <a:pt x="203" y="170"/>
                  </a:lnTo>
                  <a:lnTo>
                    <a:pt x="102" y="271"/>
                  </a:lnTo>
                  <a:lnTo>
                    <a:pt x="68" y="372"/>
                  </a:lnTo>
                  <a:lnTo>
                    <a:pt x="34" y="474"/>
                  </a:lnTo>
                  <a:lnTo>
                    <a:pt x="0" y="609"/>
                  </a:lnTo>
                  <a:lnTo>
                    <a:pt x="34" y="710"/>
                  </a:lnTo>
                  <a:lnTo>
                    <a:pt x="68" y="846"/>
                  </a:lnTo>
                  <a:lnTo>
                    <a:pt x="102" y="947"/>
                  </a:lnTo>
                  <a:lnTo>
                    <a:pt x="203" y="1015"/>
                  </a:lnTo>
                  <a:lnTo>
                    <a:pt x="271" y="1116"/>
                  </a:lnTo>
                  <a:lnTo>
                    <a:pt x="372" y="1150"/>
                  </a:lnTo>
                  <a:lnTo>
                    <a:pt x="507" y="1183"/>
                  </a:lnTo>
                  <a:lnTo>
                    <a:pt x="609" y="1217"/>
                  </a:lnTo>
                  <a:lnTo>
                    <a:pt x="744" y="1183"/>
                  </a:lnTo>
                  <a:lnTo>
                    <a:pt x="845" y="1150"/>
                  </a:lnTo>
                  <a:lnTo>
                    <a:pt x="947" y="1116"/>
                  </a:lnTo>
                  <a:lnTo>
                    <a:pt x="1048" y="1015"/>
                  </a:lnTo>
                  <a:lnTo>
                    <a:pt x="1116" y="947"/>
                  </a:lnTo>
                  <a:lnTo>
                    <a:pt x="1183" y="846"/>
                  </a:lnTo>
                  <a:lnTo>
                    <a:pt x="1217" y="710"/>
                  </a:lnTo>
                  <a:lnTo>
                    <a:pt x="1217" y="609"/>
                  </a:lnTo>
                  <a:lnTo>
                    <a:pt x="1217" y="474"/>
                  </a:lnTo>
                  <a:lnTo>
                    <a:pt x="1183" y="372"/>
                  </a:lnTo>
                  <a:lnTo>
                    <a:pt x="1116" y="271"/>
                  </a:lnTo>
                  <a:lnTo>
                    <a:pt x="1048" y="170"/>
                  </a:lnTo>
                  <a:lnTo>
                    <a:pt x="947" y="102"/>
                  </a:lnTo>
                  <a:lnTo>
                    <a:pt x="845"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9"/>
            <p:cNvSpPr/>
            <p:nvPr/>
          </p:nvSpPr>
          <p:spPr>
            <a:xfrm>
              <a:off x="5155525" y="998675"/>
              <a:ext cx="30425" cy="30450"/>
            </a:xfrm>
            <a:custGeom>
              <a:avLst/>
              <a:gdLst/>
              <a:ahLst/>
              <a:cxnLst/>
              <a:rect l="l" t="t" r="r" b="b"/>
              <a:pathLst>
                <a:path w="1217" h="1218" extrusionOk="0">
                  <a:moveTo>
                    <a:pt x="473" y="1"/>
                  </a:moveTo>
                  <a:lnTo>
                    <a:pt x="372" y="34"/>
                  </a:lnTo>
                  <a:lnTo>
                    <a:pt x="270" y="102"/>
                  </a:lnTo>
                  <a:lnTo>
                    <a:pt x="169" y="170"/>
                  </a:lnTo>
                  <a:lnTo>
                    <a:pt x="101" y="271"/>
                  </a:lnTo>
                  <a:lnTo>
                    <a:pt x="34" y="372"/>
                  </a:lnTo>
                  <a:lnTo>
                    <a:pt x="0" y="474"/>
                  </a:lnTo>
                  <a:lnTo>
                    <a:pt x="0" y="609"/>
                  </a:lnTo>
                  <a:lnTo>
                    <a:pt x="0" y="710"/>
                  </a:lnTo>
                  <a:lnTo>
                    <a:pt x="34" y="846"/>
                  </a:lnTo>
                  <a:lnTo>
                    <a:pt x="101" y="947"/>
                  </a:lnTo>
                  <a:lnTo>
                    <a:pt x="169" y="1015"/>
                  </a:lnTo>
                  <a:lnTo>
                    <a:pt x="270" y="1116"/>
                  </a:lnTo>
                  <a:lnTo>
                    <a:pt x="372" y="1150"/>
                  </a:lnTo>
                  <a:lnTo>
                    <a:pt x="473" y="1183"/>
                  </a:lnTo>
                  <a:lnTo>
                    <a:pt x="608" y="1217"/>
                  </a:lnTo>
                  <a:lnTo>
                    <a:pt x="710" y="1183"/>
                  </a:lnTo>
                  <a:lnTo>
                    <a:pt x="845" y="1150"/>
                  </a:lnTo>
                  <a:lnTo>
                    <a:pt x="946" y="1116"/>
                  </a:lnTo>
                  <a:lnTo>
                    <a:pt x="1014" y="1015"/>
                  </a:lnTo>
                  <a:lnTo>
                    <a:pt x="1115" y="947"/>
                  </a:lnTo>
                  <a:lnTo>
                    <a:pt x="1149" y="846"/>
                  </a:lnTo>
                  <a:lnTo>
                    <a:pt x="1183" y="710"/>
                  </a:lnTo>
                  <a:lnTo>
                    <a:pt x="1217" y="609"/>
                  </a:lnTo>
                  <a:lnTo>
                    <a:pt x="1183" y="474"/>
                  </a:lnTo>
                  <a:lnTo>
                    <a:pt x="1149" y="372"/>
                  </a:lnTo>
                  <a:lnTo>
                    <a:pt x="1115" y="271"/>
                  </a:lnTo>
                  <a:lnTo>
                    <a:pt x="1014" y="170"/>
                  </a:lnTo>
                  <a:lnTo>
                    <a:pt x="946" y="102"/>
                  </a:lnTo>
                  <a:lnTo>
                    <a:pt x="845" y="34"/>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9"/>
            <p:cNvSpPr/>
            <p:nvPr/>
          </p:nvSpPr>
          <p:spPr>
            <a:xfrm>
              <a:off x="5251825" y="998675"/>
              <a:ext cx="29600" cy="30450"/>
            </a:xfrm>
            <a:custGeom>
              <a:avLst/>
              <a:gdLst/>
              <a:ahLst/>
              <a:cxnLst/>
              <a:rect l="l" t="t" r="r" b="b"/>
              <a:pathLst>
                <a:path w="1184" h="1218" extrusionOk="0">
                  <a:moveTo>
                    <a:pt x="474" y="1"/>
                  </a:moveTo>
                  <a:lnTo>
                    <a:pt x="373" y="34"/>
                  </a:lnTo>
                  <a:lnTo>
                    <a:pt x="271" y="102"/>
                  </a:lnTo>
                  <a:lnTo>
                    <a:pt x="170" y="170"/>
                  </a:lnTo>
                  <a:lnTo>
                    <a:pt x="102" y="271"/>
                  </a:lnTo>
                  <a:lnTo>
                    <a:pt x="35" y="372"/>
                  </a:lnTo>
                  <a:lnTo>
                    <a:pt x="1" y="474"/>
                  </a:lnTo>
                  <a:lnTo>
                    <a:pt x="1" y="609"/>
                  </a:lnTo>
                  <a:lnTo>
                    <a:pt x="1" y="710"/>
                  </a:lnTo>
                  <a:lnTo>
                    <a:pt x="35" y="846"/>
                  </a:lnTo>
                  <a:lnTo>
                    <a:pt x="102" y="947"/>
                  </a:lnTo>
                  <a:lnTo>
                    <a:pt x="170" y="1015"/>
                  </a:lnTo>
                  <a:lnTo>
                    <a:pt x="271" y="1116"/>
                  </a:lnTo>
                  <a:lnTo>
                    <a:pt x="373" y="1150"/>
                  </a:lnTo>
                  <a:lnTo>
                    <a:pt x="474" y="1183"/>
                  </a:lnTo>
                  <a:lnTo>
                    <a:pt x="609" y="1217"/>
                  </a:lnTo>
                  <a:lnTo>
                    <a:pt x="711" y="1183"/>
                  </a:lnTo>
                  <a:lnTo>
                    <a:pt x="846" y="1150"/>
                  </a:lnTo>
                  <a:lnTo>
                    <a:pt x="947" y="1116"/>
                  </a:lnTo>
                  <a:lnTo>
                    <a:pt x="1015" y="1015"/>
                  </a:lnTo>
                  <a:lnTo>
                    <a:pt x="1082" y="947"/>
                  </a:lnTo>
                  <a:lnTo>
                    <a:pt x="1150" y="846"/>
                  </a:lnTo>
                  <a:lnTo>
                    <a:pt x="1184" y="710"/>
                  </a:lnTo>
                  <a:lnTo>
                    <a:pt x="1184" y="609"/>
                  </a:lnTo>
                  <a:lnTo>
                    <a:pt x="1184" y="474"/>
                  </a:lnTo>
                  <a:lnTo>
                    <a:pt x="1150" y="372"/>
                  </a:lnTo>
                  <a:lnTo>
                    <a:pt x="1082" y="271"/>
                  </a:lnTo>
                  <a:lnTo>
                    <a:pt x="1015" y="170"/>
                  </a:lnTo>
                  <a:lnTo>
                    <a:pt x="947" y="102"/>
                  </a:lnTo>
                  <a:lnTo>
                    <a:pt x="846" y="34"/>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9"/>
            <p:cNvSpPr/>
            <p:nvPr/>
          </p:nvSpPr>
          <p:spPr>
            <a:xfrm>
              <a:off x="5347300" y="998675"/>
              <a:ext cx="30450" cy="30450"/>
            </a:xfrm>
            <a:custGeom>
              <a:avLst/>
              <a:gdLst/>
              <a:ahLst/>
              <a:cxnLst/>
              <a:rect l="l" t="t" r="r" b="b"/>
              <a:pathLst>
                <a:path w="1218" h="1218" extrusionOk="0">
                  <a:moveTo>
                    <a:pt x="508" y="1"/>
                  </a:moveTo>
                  <a:lnTo>
                    <a:pt x="373" y="34"/>
                  </a:lnTo>
                  <a:lnTo>
                    <a:pt x="271" y="102"/>
                  </a:lnTo>
                  <a:lnTo>
                    <a:pt x="204" y="170"/>
                  </a:lnTo>
                  <a:lnTo>
                    <a:pt x="102" y="271"/>
                  </a:lnTo>
                  <a:lnTo>
                    <a:pt x="68" y="372"/>
                  </a:lnTo>
                  <a:lnTo>
                    <a:pt x="35" y="474"/>
                  </a:lnTo>
                  <a:lnTo>
                    <a:pt x="1" y="609"/>
                  </a:lnTo>
                  <a:lnTo>
                    <a:pt x="35" y="710"/>
                  </a:lnTo>
                  <a:lnTo>
                    <a:pt x="68" y="846"/>
                  </a:lnTo>
                  <a:lnTo>
                    <a:pt x="102" y="947"/>
                  </a:lnTo>
                  <a:lnTo>
                    <a:pt x="204" y="1015"/>
                  </a:lnTo>
                  <a:lnTo>
                    <a:pt x="271" y="1116"/>
                  </a:lnTo>
                  <a:lnTo>
                    <a:pt x="373" y="1150"/>
                  </a:lnTo>
                  <a:lnTo>
                    <a:pt x="508" y="1183"/>
                  </a:lnTo>
                  <a:lnTo>
                    <a:pt x="609" y="1217"/>
                  </a:lnTo>
                  <a:lnTo>
                    <a:pt x="744" y="1183"/>
                  </a:lnTo>
                  <a:lnTo>
                    <a:pt x="846" y="1150"/>
                  </a:lnTo>
                  <a:lnTo>
                    <a:pt x="947" y="1116"/>
                  </a:lnTo>
                  <a:lnTo>
                    <a:pt x="1049" y="1015"/>
                  </a:lnTo>
                  <a:lnTo>
                    <a:pt x="1116" y="947"/>
                  </a:lnTo>
                  <a:lnTo>
                    <a:pt x="1184" y="846"/>
                  </a:lnTo>
                  <a:lnTo>
                    <a:pt x="1218" y="710"/>
                  </a:lnTo>
                  <a:lnTo>
                    <a:pt x="1218" y="609"/>
                  </a:lnTo>
                  <a:lnTo>
                    <a:pt x="1218" y="474"/>
                  </a:lnTo>
                  <a:lnTo>
                    <a:pt x="1184" y="372"/>
                  </a:lnTo>
                  <a:lnTo>
                    <a:pt x="1116" y="271"/>
                  </a:lnTo>
                  <a:lnTo>
                    <a:pt x="1049"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9"/>
            <p:cNvSpPr/>
            <p:nvPr/>
          </p:nvSpPr>
          <p:spPr>
            <a:xfrm>
              <a:off x="5443625" y="998675"/>
              <a:ext cx="30450" cy="30450"/>
            </a:xfrm>
            <a:custGeom>
              <a:avLst/>
              <a:gdLst/>
              <a:ahLst/>
              <a:cxnLst/>
              <a:rect l="l" t="t" r="r" b="b"/>
              <a:pathLst>
                <a:path w="1218" h="1218" extrusionOk="0">
                  <a:moveTo>
                    <a:pt x="474" y="1"/>
                  </a:moveTo>
                  <a:lnTo>
                    <a:pt x="372" y="34"/>
                  </a:lnTo>
                  <a:lnTo>
                    <a:pt x="271" y="102"/>
                  </a:lnTo>
                  <a:lnTo>
                    <a:pt x="170" y="170"/>
                  </a:lnTo>
                  <a:lnTo>
                    <a:pt x="102" y="271"/>
                  </a:lnTo>
                  <a:lnTo>
                    <a:pt x="68" y="372"/>
                  </a:lnTo>
                  <a:lnTo>
                    <a:pt x="34" y="474"/>
                  </a:lnTo>
                  <a:lnTo>
                    <a:pt x="1" y="609"/>
                  </a:lnTo>
                  <a:lnTo>
                    <a:pt x="34" y="710"/>
                  </a:lnTo>
                  <a:lnTo>
                    <a:pt x="68" y="846"/>
                  </a:lnTo>
                  <a:lnTo>
                    <a:pt x="102" y="947"/>
                  </a:lnTo>
                  <a:lnTo>
                    <a:pt x="170" y="1015"/>
                  </a:lnTo>
                  <a:lnTo>
                    <a:pt x="271" y="1116"/>
                  </a:lnTo>
                  <a:lnTo>
                    <a:pt x="372" y="1150"/>
                  </a:lnTo>
                  <a:lnTo>
                    <a:pt x="474" y="1183"/>
                  </a:lnTo>
                  <a:lnTo>
                    <a:pt x="609" y="1217"/>
                  </a:lnTo>
                  <a:lnTo>
                    <a:pt x="744" y="1183"/>
                  </a:lnTo>
                  <a:lnTo>
                    <a:pt x="846" y="1150"/>
                  </a:lnTo>
                  <a:lnTo>
                    <a:pt x="947" y="1116"/>
                  </a:lnTo>
                  <a:lnTo>
                    <a:pt x="1048" y="1015"/>
                  </a:lnTo>
                  <a:lnTo>
                    <a:pt x="1116" y="947"/>
                  </a:lnTo>
                  <a:lnTo>
                    <a:pt x="1150" y="846"/>
                  </a:lnTo>
                  <a:lnTo>
                    <a:pt x="1184" y="710"/>
                  </a:lnTo>
                  <a:lnTo>
                    <a:pt x="1217" y="609"/>
                  </a:lnTo>
                  <a:lnTo>
                    <a:pt x="1184" y="474"/>
                  </a:lnTo>
                  <a:lnTo>
                    <a:pt x="1150" y="372"/>
                  </a:lnTo>
                  <a:lnTo>
                    <a:pt x="1116" y="271"/>
                  </a:lnTo>
                  <a:lnTo>
                    <a:pt x="1048" y="170"/>
                  </a:lnTo>
                  <a:lnTo>
                    <a:pt x="947" y="102"/>
                  </a:lnTo>
                  <a:lnTo>
                    <a:pt x="846" y="34"/>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9"/>
            <p:cNvSpPr/>
            <p:nvPr/>
          </p:nvSpPr>
          <p:spPr>
            <a:xfrm>
              <a:off x="4482950"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69" y="372"/>
                  </a:lnTo>
                  <a:lnTo>
                    <a:pt x="35" y="473"/>
                  </a:lnTo>
                  <a:lnTo>
                    <a:pt x="1" y="609"/>
                  </a:lnTo>
                  <a:lnTo>
                    <a:pt x="35" y="744"/>
                  </a:lnTo>
                  <a:lnTo>
                    <a:pt x="69" y="845"/>
                  </a:lnTo>
                  <a:lnTo>
                    <a:pt x="102" y="947"/>
                  </a:lnTo>
                  <a:lnTo>
                    <a:pt x="170" y="1048"/>
                  </a:lnTo>
                  <a:lnTo>
                    <a:pt x="271" y="1116"/>
                  </a:lnTo>
                  <a:lnTo>
                    <a:pt x="373" y="1183"/>
                  </a:lnTo>
                  <a:lnTo>
                    <a:pt x="474" y="1217"/>
                  </a:lnTo>
                  <a:lnTo>
                    <a:pt x="745" y="1217"/>
                  </a:lnTo>
                  <a:lnTo>
                    <a:pt x="846" y="1183"/>
                  </a:lnTo>
                  <a:lnTo>
                    <a:pt x="947" y="1116"/>
                  </a:lnTo>
                  <a:lnTo>
                    <a:pt x="1049" y="1048"/>
                  </a:lnTo>
                  <a:lnTo>
                    <a:pt x="1116" y="947"/>
                  </a:lnTo>
                  <a:lnTo>
                    <a:pt x="1150" y="845"/>
                  </a:lnTo>
                  <a:lnTo>
                    <a:pt x="1184" y="744"/>
                  </a:lnTo>
                  <a:lnTo>
                    <a:pt x="1218" y="609"/>
                  </a:lnTo>
                  <a:lnTo>
                    <a:pt x="1184" y="473"/>
                  </a:lnTo>
                  <a:lnTo>
                    <a:pt x="1150" y="372"/>
                  </a:lnTo>
                  <a:lnTo>
                    <a:pt x="1116" y="271"/>
                  </a:lnTo>
                  <a:lnTo>
                    <a:pt x="1049" y="169"/>
                  </a:lnTo>
                  <a:lnTo>
                    <a:pt x="947" y="102"/>
                  </a:lnTo>
                  <a:lnTo>
                    <a:pt x="846" y="68"/>
                  </a:lnTo>
                  <a:lnTo>
                    <a:pt x="745"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9"/>
            <p:cNvSpPr/>
            <p:nvPr/>
          </p:nvSpPr>
          <p:spPr>
            <a:xfrm>
              <a:off x="4579275" y="1078950"/>
              <a:ext cx="30450" cy="30425"/>
            </a:xfrm>
            <a:custGeom>
              <a:avLst/>
              <a:gdLst/>
              <a:ahLst/>
              <a:cxnLst/>
              <a:rect l="l" t="t" r="r" b="b"/>
              <a:pathLst>
                <a:path w="1218"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217"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9"/>
            <p:cNvSpPr/>
            <p:nvPr/>
          </p:nvSpPr>
          <p:spPr>
            <a:xfrm>
              <a:off x="4675600" y="1078950"/>
              <a:ext cx="29600" cy="30425"/>
            </a:xfrm>
            <a:custGeom>
              <a:avLst/>
              <a:gdLst/>
              <a:ahLst/>
              <a:cxnLst/>
              <a:rect l="l" t="t" r="r" b="b"/>
              <a:pathLst>
                <a:path w="1184" h="1217" extrusionOk="0">
                  <a:moveTo>
                    <a:pt x="575" y="0"/>
                  </a:moveTo>
                  <a:lnTo>
                    <a:pt x="474" y="34"/>
                  </a:lnTo>
                  <a:lnTo>
                    <a:pt x="339" y="68"/>
                  </a:lnTo>
                  <a:lnTo>
                    <a:pt x="237" y="102"/>
                  </a:lnTo>
                  <a:lnTo>
                    <a:pt x="170" y="169"/>
                  </a:lnTo>
                  <a:lnTo>
                    <a:pt x="102" y="271"/>
                  </a:lnTo>
                  <a:lnTo>
                    <a:pt x="34" y="372"/>
                  </a:lnTo>
                  <a:lnTo>
                    <a:pt x="1" y="473"/>
                  </a:lnTo>
                  <a:lnTo>
                    <a:pt x="1" y="609"/>
                  </a:lnTo>
                  <a:lnTo>
                    <a:pt x="1" y="744"/>
                  </a:lnTo>
                  <a:lnTo>
                    <a:pt x="34" y="845"/>
                  </a:lnTo>
                  <a:lnTo>
                    <a:pt x="102" y="947"/>
                  </a:lnTo>
                  <a:lnTo>
                    <a:pt x="170" y="1048"/>
                  </a:lnTo>
                  <a:lnTo>
                    <a:pt x="237" y="1116"/>
                  </a:lnTo>
                  <a:lnTo>
                    <a:pt x="339" y="1183"/>
                  </a:lnTo>
                  <a:lnTo>
                    <a:pt x="474" y="1217"/>
                  </a:lnTo>
                  <a:lnTo>
                    <a:pt x="710" y="1217"/>
                  </a:lnTo>
                  <a:lnTo>
                    <a:pt x="812" y="1183"/>
                  </a:lnTo>
                  <a:lnTo>
                    <a:pt x="913" y="1116"/>
                  </a:lnTo>
                  <a:lnTo>
                    <a:pt x="1014" y="1048"/>
                  </a:lnTo>
                  <a:lnTo>
                    <a:pt x="1082" y="947"/>
                  </a:lnTo>
                  <a:lnTo>
                    <a:pt x="1150" y="845"/>
                  </a:lnTo>
                  <a:lnTo>
                    <a:pt x="1183" y="744"/>
                  </a:lnTo>
                  <a:lnTo>
                    <a:pt x="1183" y="609"/>
                  </a:lnTo>
                  <a:lnTo>
                    <a:pt x="1183" y="473"/>
                  </a:lnTo>
                  <a:lnTo>
                    <a:pt x="1150" y="372"/>
                  </a:lnTo>
                  <a:lnTo>
                    <a:pt x="1082" y="271"/>
                  </a:lnTo>
                  <a:lnTo>
                    <a:pt x="1014" y="169"/>
                  </a:lnTo>
                  <a:lnTo>
                    <a:pt x="913" y="102"/>
                  </a:lnTo>
                  <a:lnTo>
                    <a:pt x="812"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9"/>
            <p:cNvSpPr/>
            <p:nvPr/>
          </p:nvSpPr>
          <p:spPr>
            <a:xfrm>
              <a:off x="477107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9"/>
            <p:cNvSpPr/>
            <p:nvPr/>
          </p:nvSpPr>
          <p:spPr>
            <a:xfrm>
              <a:off x="4867400" y="1078950"/>
              <a:ext cx="30450" cy="30425"/>
            </a:xfrm>
            <a:custGeom>
              <a:avLst/>
              <a:gdLst/>
              <a:ahLst/>
              <a:cxnLst/>
              <a:rect l="l" t="t" r="r" b="b"/>
              <a:pathLst>
                <a:path w="1218" h="1217" extrusionOk="0">
                  <a:moveTo>
                    <a:pt x="609" y="0"/>
                  </a:moveTo>
                  <a:lnTo>
                    <a:pt x="474"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4" y="1217"/>
                  </a:lnTo>
                  <a:lnTo>
                    <a:pt x="710" y="1217"/>
                  </a:lnTo>
                  <a:lnTo>
                    <a:pt x="845" y="1183"/>
                  </a:lnTo>
                  <a:lnTo>
                    <a:pt x="947" y="1116"/>
                  </a:lnTo>
                  <a:lnTo>
                    <a:pt x="1014" y="1048"/>
                  </a:lnTo>
                  <a:lnTo>
                    <a:pt x="1116" y="947"/>
                  </a:lnTo>
                  <a:lnTo>
                    <a:pt x="1149" y="845"/>
                  </a:lnTo>
                  <a:lnTo>
                    <a:pt x="1183" y="744"/>
                  </a:lnTo>
                  <a:lnTo>
                    <a:pt x="1217" y="609"/>
                  </a:lnTo>
                  <a:lnTo>
                    <a:pt x="1183" y="473"/>
                  </a:lnTo>
                  <a:lnTo>
                    <a:pt x="1149" y="372"/>
                  </a:lnTo>
                  <a:lnTo>
                    <a:pt x="1116" y="271"/>
                  </a:lnTo>
                  <a:lnTo>
                    <a:pt x="1014" y="169"/>
                  </a:lnTo>
                  <a:lnTo>
                    <a:pt x="947" y="102"/>
                  </a:lnTo>
                  <a:lnTo>
                    <a:pt x="845" y="68"/>
                  </a:lnTo>
                  <a:lnTo>
                    <a:pt x="710"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9"/>
            <p:cNvSpPr/>
            <p:nvPr/>
          </p:nvSpPr>
          <p:spPr>
            <a:xfrm>
              <a:off x="4963725" y="1078950"/>
              <a:ext cx="29600" cy="30425"/>
            </a:xfrm>
            <a:custGeom>
              <a:avLst/>
              <a:gdLst/>
              <a:ahLst/>
              <a:cxnLst/>
              <a:rect l="l" t="t" r="r" b="b"/>
              <a:pathLst>
                <a:path w="1184" h="1217" extrusionOk="0">
                  <a:moveTo>
                    <a:pt x="575" y="0"/>
                  </a:moveTo>
                  <a:lnTo>
                    <a:pt x="473" y="34"/>
                  </a:lnTo>
                  <a:lnTo>
                    <a:pt x="372" y="68"/>
                  </a:lnTo>
                  <a:lnTo>
                    <a:pt x="271" y="102"/>
                  </a:lnTo>
                  <a:lnTo>
                    <a:pt x="169" y="169"/>
                  </a:lnTo>
                  <a:lnTo>
                    <a:pt x="102" y="271"/>
                  </a:lnTo>
                  <a:lnTo>
                    <a:pt x="34" y="372"/>
                  </a:lnTo>
                  <a:lnTo>
                    <a:pt x="0" y="473"/>
                  </a:lnTo>
                  <a:lnTo>
                    <a:pt x="0" y="609"/>
                  </a:lnTo>
                  <a:lnTo>
                    <a:pt x="0" y="744"/>
                  </a:lnTo>
                  <a:lnTo>
                    <a:pt x="34" y="845"/>
                  </a:lnTo>
                  <a:lnTo>
                    <a:pt x="102" y="947"/>
                  </a:lnTo>
                  <a:lnTo>
                    <a:pt x="169" y="1048"/>
                  </a:lnTo>
                  <a:lnTo>
                    <a:pt x="271" y="1116"/>
                  </a:lnTo>
                  <a:lnTo>
                    <a:pt x="372" y="1183"/>
                  </a:lnTo>
                  <a:lnTo>
                    <a:pt x="473" y="1217"/>
                  </a:lnTo>
                  <a:lnTo>
                    <a:pt x="710" y="1217"/>
                  </a:lnTo>
                  <a:lnTo>
                    <a:pt x="811" y="1183"/>
                  </a:lnTo>
                  <a:lnTo>
                    <a:pt x="913" y="1116"/>
                  </a:lnTo>
                  <a:lnTo>
                    <a:pt x="1014" y="1048"/>
                  </a:lnTo>
                  <a:lnTo>
                    <a:pt x="1082" y="947"/>
                  </a:lnTo>
                  <a:lnTo>
                    <a:pt x="1149" y="845"/>
                  </a:lnTo>
                  <a:lnTo>
                    <a:pt x="1183" y="744"/>
                  </a:lnTo>
                  <a:lnTo>
                    <a:pt x="1183" y="609"/>
                  </a:lnTo>
                  <a:lnTo>
                    <a:pt x="1183" y="473"/>
                  </a:lnTo>
                  <a:lnTo>
                    <a:pt x="1149" y="372"/>
                  </a:lnTo>
                  <a:lnTo>
                    <a:pt x="1082" y="271"/>
                  </a:lnTo>
                  <a:lnTo>
                    <a:pt x="1014" y="169"/>
                  </a:lnTo>
                  <a:lnTo>
                    <a:pt x="913" y="102"/>
                  </a:lnTo>
                  <a:lnTo>
                    <a:pt x="811" y="68"/>
                  </a:lnTo>
                  <a:lnTo>
                    <a:pt x="710" y="34"/>
                  </a:lnTo>
                  <a:lnTo>
                    <a:pt x="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9"/>
            <p:cNvSpPr/>
            <p:nvPr/>
          </p:nvSpPr>
          <p:spPr>
            <a:xfrm>
              <a:off x="5059200" y="1078950"/>
              <a:ext cx="30425" cy="30425"/>
            </a:xfrm>
            <a:custGeom>
              <a:avLst/>
              <a:gdLst/>
              <a:ahLst/>
              <a:cxnLst/>
              <a:rect l="l" t="t" r="r" b="b"/>
              <a:pathLst>
                <a:path w="1217" h="1217" extrusionOk="0">
                  <a:moveTo>
                    <a:pt x="609" y="0"/>
                  </a:moveTo>
                  <a:lnTo>
                    <a:pt x="507" y="34"/>
                  </a:lnTo>
                  <a:lnTo>
                    <a:pt x="372" y="68"/>
                  </a:lnTo>
                  <a:lnTo>
                    <a:pt x="271" y="102"/>
                  </a:lnTo>
                  <a:lnTo>
                    <a:pt x="203" y="169"/>
                  </a:lnTo>
                  <a:lnTo>
                    <a:pt x="102" y="271"/>
                  </a:lnTo>
                  <a:lnTo>
                    <a:pt x="68" y="372"/>
                  </a:lnTo>
                  <a:lnTo>
                    <a:pt x="34" y="473"/>
                  </a:lnTo>
                  <a:lnTo>
                    <a:pt x="0" y="609"/>
                  </a:lnTo>
                  <a:lnTo>
                    <a:pt x="34" y="744"/>
                  </a:lnTo>
                  <a:lnTo>
                    <a:pt x="68" y="845"/>
                  </a:lnTo>
                  <a:lnTo>
                    <a:pt x="102" y="947"/>
                  </a:lnTo>
                  <a:lnTo>
                    <a:pt x="203" y="1048"/>
                  </a:lnTo>
                  <a:lnTo>
                    <a:pt x="271" y="1116"/>
                  </a:lnTo>
                  <a:lnTo>
                    <a:pt x="372" y="1183"/>
                  </a:lnTo>
                  <a:lnTo>
                    <a:pt x="507" y="1217"/>
                  </a:lnTo>
                  <a:lnTo>
                    <a:pt x="744" y="1217"/>
                  </a:lnTo>
                  <a:lnTo>
                    <a:pt x="845" y="1183"/>
                  </a:lnTo>
                  <a:lnTo>
                    <a:pt x="947" y="1116"/>
                  </a:lnTo>
                  <a:lnTo>
                    <a:pt x="1048" y="1048"/>
                  </a:lnTo>
                  <a:lnTo>
                    <a:pt x="1116" y="947"/>
                  </a:lnTo>
                  <a:lnTo>
                    <a:pt x="1183" y="845"/>
                  </a:lnTo>
                  <a:lnTo>
                    <a:pt x="1217" y="744"/>
                  </a:lnTo>
                  <a:lnTo>
                    <a:pt x="1217" y="609"/>
                  </a:lnTo>
                  <a:lnTo>
                    <a:pt x="1217" y="473"/>
                  </a:lnTo>
                  <a:lnTo>
                    <a:pt x="1183" y="372"/>
                  </a:lnTo>
                  <a:lnTo>
                    <a:pt x="1116" y="271"/>
                  </a:lnTo>
                  <a:lnTo>
                    <a:pt x="1048" y="169"/>
                  </a:lnTo>
                  <a:lnTo>
                    <a:pt x="947" y="102"/>
                  </a:lnTo>
                  <a:lnTo>
                    <a:pt x="845"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9"/>
            <p:cNvSpPr/>
            <p:nvPr/>
          </p:nvSpPr>
          <p:spPr>
            <a:xfrm>
              <a:off x="5155525" y="1078950"/>
              <a:ext cx="30425" cy="30425"/>
            </a:xfrm>
            <a:custGeom>
              <a:avLst/>
              <a:gdLst/>
              <a:ahLst/>
              <a:cxnLst/>
              <a:rect l="l" t="t" r="r" b="b"/>
              <a:pathLst>
                <a:path w="1217" h="1217" extrusionOk="0">
                  <a:moveTo>
                    <a:pt x="608" y="0"/>
                  </a:moveTo>
                  <a:lnTo>
                    <a:pt x="473" y="34"/>
                  </a:lnTo>
                  <a:lnTo>
                    <a:pt x="372" y="68"/>
                  </a:lnTo>
                  <a:lnTo>
                    <a:pt x="270" y="102"/>
                  </a:lnTo>
                  <a:lnTo>
                    <a:pt x="169" y="169"/>
                  </a:lnTo>
                  <a:lnTo>
                    <a:pt x="101" y="271"/>
                  </a:lnTo>
                  <a:lnTo>
                    <a:pt x="34" y="372"/>
                  </a:lnTo>
                  <a:lnTo>
                    <a:pt x="0" y="473"/>
                  </a:lnTo>
                  <a:lnTo>
                    <a:pt x="0" y="609"/>
                  </a:lnTo>
                  <a:lnTo>
                    <a:pt x="0" y="744"/>
                  </a:lnTo>
                  <a:lnTo>
                    <a:pt x="34" y="845"/>
                  </a:lnTo>
                  <a:lnTo>
                    <a:pt x="101" y="947"/>
                  </a:lnTo>
                  <a:lnTo>
                    <a:pt x="169" y="1048"/>
                  </a:lnTo>
                  <a:lnTo>
                    <a:pt x="270" y="1116"/>
                  </a:lnTo>
                  <a:lnTo>
                    <a:pt x="372" y="1183"/>
                  </a:lnTo>
                  <a:lnTo>
                    <a:pt x="473" y="1217"/>
                  </a:lnTo>
                  <a:lnTo>
                    <a:pt x="710" y="1217"/>
                  </a:lnTo>
                  <a:lnTo>
                    <a:pt x="845" y="1183"/>
                  </a:lnTo>
                  <a:lnTo>
                    <a:pt x="946" y="1116"/>
                  </a:lnTo>
                  <a:lnTo>
                    <a:pt x="1014" y="1048"/>
                  </a:lnTo>
                  <a:lnTo>
                    <a:pt x="1115" y="947"/>
                  </a:lnTo>
                  <a:lnTo>
                    <a:pt x="1149" y="845"/>
                  </a:lnTo>
                  <a:lnTo>
                    <a:pt x="1183" y="744"/>
                  </a:lnTo>
                  <a:lnTo>
                    <a:pt x="1217" y="609"/>
                  </a:lnTo>
                  <a:lnTo>
                    <a:pt x="1183" y="473"/>
                  </a:lnTo>
                  <a:lnTo>
                    <a:pt x="1149" y="372"/>
                  </a:lnTo>
                  <a:lnTo>
                    <a:pt x="1115" y="271"/>
                  </a:lnTo>
                  <a:lnTo>
                    <a:pt x="1014" y="169"/>
                  </a:lnTo>
                  <a:lnTo>
                    <a:pt x="946" y="102"/>
                  </a:lnTo>
                  <a:lnTo>
                    <a:pt x="845" y="68"/>
                  </a:lnTo>
                  <a:lnTo>
                    <a:pt x="710" y="34"/>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9"/>
            <p:cNvSpPr/>
            <p:nvPr/>
          </p:nvSpPr>
          <p:spPr>
            <a:xfrm>
              <a:off x="5251825" y="1078950"/>
              <a:ext cx="29600" cy="30425"/>
            </a:xfrm>
            <a:custGeom>
              <a:avLst/>
              <a:gdLst/>
              <a:ahLst/>
              <a:cxnLst/>
              <a:rect l="l" t="t" r="r" b="b"/>
              <a:pathLst>
                <a:path w="1184" h="1217" extrusionOk="0">
                  <a:moveTo>
                    <a:pt x="609" y="0"/>
                  </a:moveTo>
                  <a:lnTo>
                    <a:pt x="474" y="34"/>
                  </a:lnTo>
                  <a:lnTo>
                    <a:pt x="373" y="68"/>
                  </a:lnTo>
                  <a:lnTo>
                    <a:pt x="271" y="102"/>
                  </a:lnTo>
                  <a:lnTo>
                    <a:pt x="170" y="169"/>
                  </a:lnTo>
                  <a:lnTo>
                    <a:pt x="102" y="271"/>
                  </a:lnTo>
                  <a:lnTo>
                    <a:pt x="35" y="372"/>
                  </a:lnTo>
                  <a:lnTo>
                    <a:pt x="1" y="473"/>
                  </a:lnTo>
                  <a:lnTo>
                    <a:pt x="1" y="609"/>
                  </a:lnTo>
                  <a:lnTo>
                    <a:pt x="1" y="744"/>
                  </a:lnTo>
                  <a:lnTo>
                    <a:pt x="35" y="845"/>
                  </a:lnTo>
                  <a:lnTo>
                    <a:pt x="102" y="947"/>
                  </a:lnTo>
                  <a:lnTo>
                    <a:pt x="170" y="1048"/>
                  </a:lnTo>
                  <a:lnTo>
                    <a:pt x="271" y="1116"/>
                  </a:lnTo>
                  <a:lnTo>
                    <a:pt x="373" y="1183"/>
                  </a:lnTo>
                  <a:lnTo>
                    <a:pt x="474" y="1217"/>
                  </a:lnTo>
                  <a:lnTo>
                    <a:pt x="711" y="1217"/>
                  </a:lnTo>
                  <a:lnTo>
                    <a:pt x="846" y="1183"/>
                  </a:lnTo>
                  <a:lnTo>
                    <a:pt x="947" y="1116"/>
                  </a:lnTo>
                  <a:lnTo>
                    <a:pt x="1015" y="1048"/>
                  </a:lnTo>
                  <a:lnTo>
                    <a:pt x="1082" y="947"/>
                  </a:lnTo>
                  <a:lnTo>
                    <a:pt x="1150" y="845"/>
                  </a:lnTo>
                  <a:lnTo>
                    <a:pt x="1184" y="744"/>
                  </a:lnTo>
                  <a:lnTo>
                    <a:pt x="1184" y="609"/>
                  </a:lnTo>
                  <a:lnTo>
                    <a:pt x="1184" y="473"/>
                  </a:lnTo>
                  <a:lnTo>
                    <a:pt x="1150" y="372"/>
                  </a:lnTo>
                  <a:lnTo>
                    <a:pt x="1082" y="271"/>
                  </a:lnTo>
                  <a:lnTo>
                    <a:pt x="1015" y="169"/>
                  </a:lnTo>
                  <a:lnTo>
                    <a:pt x="947" y="102"/>
                  </a:lnTo>
                  <a:lnTo>
                    <a:pt x="846" y="68"/>
                  </a:lnTo>
                  <a:lnTo>
                    <a:pt x="711"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9"/>
            <p:cNvSpPr/>
            <p:nvPr/>
          </p:nvSpPr>
          <p:spPr>
            <a:xfrm>
              <a:off x="5347300" y="1078950"/>
              <a:ext cx="30450" cy="30425"/>
            </a:xfrm>
            <a:custGeom>
              <a:avLst/>
              <a:gdLst/>
              <a:ahLst/>
              <a:cxnLst/>
              <a:rect l="l" t="t" r="r" b="b"/>
              <a:pathLst>
                <a:path w="1218" h="1217" extrusionOk="0">
                  <a:moveTo>
                    <a:pt x="609" y="0"/>
                  </a:moveTo>
                  <a:lnTo>
                    <a:pt x="508" y="34"/>
                  </a:lnTo>
                  <a:lnTo>
                    <a:pt x="373" y="68"/>
                  </a:lnTo>
                  <a:lnTo>
                    <a:pt x="271" y="102"/>
                  </a:lnTo>
                  <a:lnTo>
                    <a:pt x="204" y="169"/>
                  </a:lnTo>
                  <a:lnTo>
                    <a:pt x="102" y="271"/>
                  </a:lnTo>
                  <a:lnTo>
                    <a:pt x="68" y="372"/>
                  </a:lnTo>
                  <a:lnTo>
                    <a:pt x="35" y="473"/>
                  </a:lnTo>
                  <a:lnTo>
                    <a:pt x="1" y="609"/>
                  </a:lnTo>
                  <a:lnTo>
                    <a:pt x="35" y="744"/>
                  </a:lnTo>
                  <a:lnTo>
                    <a:pt x="68" y="845"/>
                  </a:lnTo>
                  <a:lnTo>
                    <a:pt x="102" y="947"/>
                  </a:lnTo>
                  <a:lnTo>
                    <a:pt x="204" y="1048"/>
                  </a:lnTo>
                  <a:lnTo>
                    <a:pt x="271" y="1116"/>
                  </a:lnTo>
                  <a:lnTo>
                    <a:pt x="373" y="1183"/>
                  </a:lnTo>
                  <a:lnTo>
                    <a:pt x="508" y="1217"/>
                  </a:lnTo>
                  <a:lnTo>
                    <a:pt x="744" y="1217"/>
                  </a:lnTo>
                  <a:lnTo>
                    <a:pt x="846" y="1183"/>
                  </a:lnTo>
                  <a:lnTo>
                    <a:pt x="947" y="1116"/>
                  </a:lnTo>
                  <a:lnTo>
                    <a:pt x="1049" y="1048"/>
                  </a:lnTo>
                  <a:lnTo>
                    <a:pt x="1116" y="947"/>
                  </a:lnTo>
                  <a:lnTo>
                    <a:pt x="1184" y="845"/>
                  </a:lnTo>
                  <a:lnTo>
                    <a:pt x="1218" y="744"/>
                  </a:lnTo>
                  <a:lnTo>
                    <a:pt x="1218" y="609"/>
                  </a:lnTo>
                  <a:lnTo>
                    <a:pt x="1218" y="473"/>
                  </a:lnTo>
                  <a:lnTo>
                    <a:pt x="1184" y="372"/>
                  </a:lnTo>
                  <a:lnTo>
                    <a:pt x="1116" y="271"/>
                  </a:lnTo>
                  <a:lnTo>
                    <a:pt x="1049"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9"/>
            <p:cNvSpPr/>
            <p:nvPr/>
          </p:nvSpPr>
          <p:spPr>
            <a:xfrm>
              <a:off x="5443625" y="1078950"/>
              <a:ext cx="30450" cy="30425"/>
            </a:xfrm>
            <a:custGeom>
              <a:avLst/>
              <a:gdLst/>
              <a:ahLst/>
              <a:cxnLst/>
              <a:rect l="l" t="t" r="r" b="b"/>
              <a:pathLst>
                <a:path w="1218" h="1217" extrusionOk="0">
                  <a:moveTo>
                    <a:pt x="609" y="0"/>
                  </a:moveTo>
                  <a:lnTo>
                    <a:pt x="474" y="34"/>
                  </a:lnTo>
                  <a:lnTo>
                    <a:pt x="372" y="68"/>
                  </a:lnTo>
                  <a:lnTo>
                    <a:pt x="271" y="102"/>
                  </a:lnTo>
                  <a:lnTo>
                    <a:pt x="170" y="169"/>
                  </a:lnTo>
                  <a:lnTo>
                    <a:pt x="102" y="271"/>
                  </a:lnTo>
                  <a:lnTo>
                    <a:pt x="68" y="372"/>
                  </a:lnTo>
                  <a:lnTo>
                    <a:pt x="34" y="473"/>
                  </a:lnTo>
                  <a:lnTo>
                    <a:pt x="1" y="609"/>
                  </a:lnTo>
                  <a:lnTo>
                    <a:pt x="34" y="744"/>
                  </a:lnTo>
                  <a:lnTo>
                    <a:pt x="68" y="845"/>
                  </a:lnTo>
                  <a:lnTo>
                    <a:pt x="102" y="947"/>
                  </a:lnTo>
                  <a:lnTo>
                    <a:pt x="170" y="1048"/>
                  </a:lnTo>
                  <a:lnTo>
                    <a:pt x="271" y="1116"/>
                  </a:lnTo>
                  <a:lnTo>
                    <a:pt x="372" y="1183"/>
                  </a:lnTo>
                  <a:lnTo>
                    <a:pt x="474" y="1217"/>
                  </a:lnTo>
                  <a:lnTo>
                    <a:pt x="744" y="1217"/>
                  </a:lnTo>
                  <a:lnTo>
                    <a:pt x="846" y="1183"/>
                  </a:lnTo>
                  <a:lnTo>
                    <a:pt x="947" y="1116"/>
                  </a:lnTo>
                  <a:lnTo>
                    <a:pt x="1048" y="1048"/>
                  </a:lnTo>
                  <a:lnTo>
                    <a:pt x="1116" y="947"/>
                  </a:lnTo>
                  <a:lnTo>
                    <a:pt x="1150" y="845"/>
                  </a:lnTo>
                  <a:lnTo>
                    <a:pt x="1184" y="744"/>
                  </a:lnTo>
                  <a:lnTo>
                    <a:pt x="1217" y="609"/>
                  </a:lnTo>
                  <a:lnTo>
                    <a:pt x="1184" y="473"/>
                  </a:lnTo>
                  <a:lnTo>
                    <a:pt x="1150" y="372"/>
                  </a:lnTo>
                  <a:lnTo>
                    <a:pt x="1116" y="271"/>
                  </a:lnTo>
                  <a:lnTo>
                    <a:pt x="1048" y="169"/>
                  </a:lnTo>
                  <a:lnTo>
                    <a:pt x="947" y="102"/>
                  </a:lnTo>
                  <a:lnTo>
                    <a:pt x="846" y="68"/>
                  </a:lnTo>
                  <a:lnTo>
                    <a:pt x="744" y="34"/>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9"/>
            <p:cNvSpPr/>
            <p:nvPr/>
          </p:nvSpPr>
          <p:spPr>
            <a:xfrm>
              <a:off x="4482950" y="1160050"/>
              <a:ext cx="30450" cy="29600"/>
            </a:xfrm>
            <a:custGeom>
              <a:avLst/>
              <a:gdLst/>
              <a:ahLst/>
              <a:cxnLst/>
              <a:rect l="l" t="t" r="r" b="b"/>
              <a:pathLst>
                <a:path w="1218" h="1184" extrusionOk="0">
                  <a:moveTo>
                    <a:pt x="474" y="1"/>
                  </a:moveTo>
                  <a:lnTo>
                    <a:pt x="373" y="35"/>
                  </a:lnTo>
                  <a:lnTo>
                    <a:pt x="271" y="102"/>
                  </a:lnTo>
                  <a:lnTo>
                    <a:pt x="170" y="170"/>
                  </a:lnTo>
                  <a:lnTo>
                    <a:pt x="102" y="237"/>
                  </a:lnTo>
                  <a:lnTo>
                    <a:pt x="69" y="339"/>
                  </a:lnTo>
                  <a:lnTo>
                    <a:pt x="35" y="474"/>
                  </a:lnTo>
                  <a:lnTo>
                    <a:pt x="1" y="575"/>
                  </a:lnTo>
                  <a:lnTo>
                    <a:pt x="35" y="710"/>
                  </a:lnTo>
                  <a:lnTo>
                    <a:pt x="69" y="812"/>
                  </a:lnTo>
                  <a:lnTo>
                    <a:pt x="102" y="913"/>
                  </a:lnTo>
                  <a:lnTo>
                    <a:pt x="170" y="1015"/>
                  </a:lnTo>
                  <a:lnTo>
                    <a:pt x="271" y="1082"/>
                  </a:lnTo>
                  <a:lnTo>
                    <a:pt x="373" y="1150"/>
                  </a:lnTo>
                  <a:lnTo>
                    <a:pt x="474" y="1184"/>
                  </a:lnTo>
                  <a:lnTo>
                    <a:pt x="745" y="1184"/>
                  </a:lnTo>
                  <a:lnTo>
                    <a:pt x="846" y="1150"/>
                  </a:lnTo>
                  <a:lnTo>
                    <a:pt x="947" y="1082"/>
                  </a:lnTo>
                  <a:lnTo>
                    <a:pt x="1049" y="1015"/>
                  </a:lnTo>
                  <a:lnTo>
                    <a:pt x="1116" y="913"/>
                  </a:lnTo>
                  <a:lnTo>
                    <a:pt x="1150" y="812"/>
                  </a:lnTo>
                  <a:lnTo>
                    <a:pt x="1184" y="710"/>
                  </a:lnTo>
                  <a:lnTo>
                    <a:pt x="1218" y="575"/>
                  </a:lnTo>
                  <a:lnTo>
                    <a:pt x="1184" y="474"/>
                  </a:lnTo>
                  <a:lnTo>
                    <a:pt x="1150" y="339"/>
                  </a:lnTo>
                  <a:lnTo>
                    <a:pt x="1116" y="237"/>
                  </a:lnTo>
                  <a:lnTo>
                    <a:pt x="1049" y="170"/>
                  </a:lnTo>
                  <a:lnTo>
                    <a:pt x="947" y="102"/>
                  </a:lnTo>
                  <a:lnTo>
                    <a:pt x="846" y="35"/>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9"/>
            <p:cNvSpPr/>
            <p:nvPr/>
          </p:nvSpPr>
          <p:spPr>
            <a:xfrm>
              <a:off x="4579275" y="1160050"/>
              <a:ext cx="30450" cy="29600"/>
            </a:xfrm>
            <a:custGeom>
              <a:avLst/>
              <a:gdLst/>
              <a:ahLst/>
              <a:cxnLst/>
              <a:rect l="l" t="t" r="r" b="b"/>
              <a:pathLst>
                <a:path w="1218"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217"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9"/>
            <p:cNvSpPr/>
            <p:nvPr/>
          </p:nvSpPr>
          <p:spPr>
            <a:xfrm>
              <a:off x="4675600" y="1160050"/>
              <a:ext cx="29600" cy="29600"/>
            </a:xfrm>
            <a:custGeom>
              <a:avLst/>
              <a:gdLst/>
              <a:ahLst/>
              <a:cxnLst/>
              <a:rect l="l" t="t" r="r" b="b"/>
              <a:pathLst>
                <a:path w="1184" h="1184" extrusionOk="0">
                  <a:moveTo>
                    <a:pt x="474" y="1"/>
                  </a:moveTo>
                  <a:lnTo>
                    <a:pt x="339" y="35"/>
                  </a:lnTo>
                  <a:lnTo>
                    <a:pt x="237" y="102"/>
                  </a:lnTo>
                  <a:lnTo>
                    <a:pt x="170" y="170"/>
                  </a:lnTo>
                  <a:lnTo>
                    <a:pt x="102" y="237"/>
                  </a:lnTo>
                  <a:lnTo>
                    <a:pt x="34" y="339"/>
                  </a:lnTo>
                  <a:lnTo>
                    <a:pt x="1" y="474"/>
                  </a:lnTo>
                  <a:lnTo>
                    <a:pt x="1" y="575"/>
                  </a:lnTo>
                  <a:lnTo>
                    <a:pt x="1" y="710"/>
                  </a:lnTo>
                  <a:lnTo>
                    <a:pt x="34" y="812"/>
                  </a:lnTo>
                  <a:lnTo>
                    <a:pt x="102" y="913"/>
                  </a:lnTo>
                  <a:lnTo>
                    <a:pt x="170" y="1015"/>
                  </a:lnTo>
                  <a:lnTo>
                    <a:pt x="237" y="1082"/>
                  </a:lnTo>
                  <a:lnTo>
                    <a:pt x="339" y="1150"/>
                  </a:lnTo>
                  <a:lnTo>
                    <a:pt x="474" y="1184"/>
                  </a:lnTo>
                  <a:lnTo>
                    <a:pt x="710" y="1184"/>
                  </a:lnTo>
                  <a:lnTo>
                    <a:pt x="812" y="1150"/>
                  </a:lnTo>
                  <a:lnTo>
                    <a:pt x="913" y="1082"/>
                  </a:lnTo>
                  <a:lnTo>
                    <a:pt x="1014" y="1015"/>
                  </a:lnTo>
                  <a:lnTo>
                    <a:pt x="1082" y="913"/>
                  </a:lnTo>
                  <a:lnTo>
                    <a:pt x="1150" y="812"/>
                  </a:lnTo>
                  <a:lnTo>
                    <a:pt x="1183" y="710"/>
                  </a:lnTo>
                  <a:lnTo>
                    <a:pt x="1183" y="575"/>
                  </a:lnTo>
                  <a:lnTo>
                    <a:pt x="1183" y="474"/>
                  </a:lnTo>
                  <a:lnTo>
                    <a:pt x="1150" y="339"/>
                  </a:lnTo>
                  <a:lnTo>
                    <a:pt x="1082" y="237"/>
                  </a:lnTo>
                  <a:lnTo>
                    <a:pt x="1014" y="170"/>
                  </a:lnTo>
                  <a:lnTo>
                    <a:pt x="913" y="102"/>
                  </a:lnTo>
                  <a:lnTo>
                    <a:pt x="812"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9"/>
            <p:cNvSpPr/>
            <p:nvPr/>
          </p:nvSpPr>
          <p:spPr>
            <a:xfrm>
              <a:off x="477107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9"/>
            <p:cNvSpPr/>
            <p:nvPr/>
          </p:nvSpPr>
          <p:spPr>
            <a:xfrm>
              <a:off x="4867400" y="1160050"/>
              <a:ext cx="30450" cy="29600"/>
            </a:xfrm>
            <a:custGeom>
              <a:avLst/>
              <a:gdLst/>
              <a:ahLst/>
              <a:cxnLst/>
              <a:rect l="l" t="t" r="r" b="b"/>
              <a:pathLst>
                <a:path w="1218" h="1184" extrusionOk="0">
                  <a:moveTo>
                    <a:pt x="474"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4" y="1184"/>
                  </a:lnTo>
                  <a:lnTo>
                    <a:pt x="710" y="1184"/>
                  </a:lnTo>
                  <a:lnTo>
                    <a:pt x="845" y="1150"/>
                  </a:lnTo>
                  <a:lnTo>
                    <a:pt x="947" y="1082"/>
                  </a:lnTo>
                  <a:lnTo>
                    <a:pt x="1014" y="1015"/>
                  </a:lnTo>
                  <a:lnTo>
                    <a:pt x="1116" y="913"/>
                  </a:lnTo>
                  <a:lnTo>
                    <a:pt x="1149" y="812"/>
                  </a:lnTo>
                  <a:lnTo>
                    <a:pt x="1183" y="710"/>
                  </a:lnTo>
                  <a:lnTo>
                    <a:pt x="1217" y="575"/>
                  </a:lnTo>
                  <a:lnTo>
                    <a:pt x="1183" y="474"/>
                  </a:lnTo>
                  <a:lnTo>
                    <a:pt x="1149" y="339"/>
                  </a:lnTo>
                  <a:lnTo>
                    <a:pt x="1116" y="237"/>
                  </a:lnTo>
                  <a:lnTo>
                    <a:pt x="1014" y="170"/>
                  </a:lnTo>
                  <a:lnTo>
                    <a:pt x="947"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9"/>
            <p:cNvSpPr/>
            <p:nvPr/>
          </p:nvSpPr>
          <p:spPr>
            <a:xfrm>
              <a:off x="4963725" y="1160050"/>
              <a:ext cx="29600" cy="29600"/>
            </a:xfrm>
            <a:custGeom>
              <a:avLst/>
              <a:gdLst/>
              <a:ahLst/>
              <a:cxnLst/>
              <a:rect l="l" t="t" r="r" b="b"/>
              <a:pathLst>
                <a:path w="1184" h="1184" extrusionOk="0">
                  <a:moveTo>
                    <a:pt x="473" y="1"/>
                  </a:moveTo>
                  <a:lnTo>
                    <a:pt x="372" y="35"/>
                  </a:lnTo>
                  <a:lnTo>
                    <a:pt x="271" y="102"/>
                  </a:lnTo>
                  <a:lnTo>
                    <a:pt x="169" y="170"/>
                  </a:lnTo>
                  <a:lnTo>
                    <a:pt x="102" y="237"/>
                  </a:lnTo>
                  <a:lnTo>
                    <a:pt x="34" y="339"/>
                  </a:lnTo>
                  <a:lnTo>
                    <a:pt x="0" y="474"/>
                  </a:lnTo>
                  <a:lnTo>
                    <a:pt x="0" y="575"/>
                  </a:lnTo>
                  <a:lnTo>
                    <a:pt x="0" y="710"/>
                  </a:lnTo>
                  <a:lnTo>
                    <a:pt x="34" y="812"/>
                  </a:lnTo>
                  <a:lnTo>
                    <a:pt x="102" y="913"/>
                  </a:lnTo>
                  <a:lnTo>
                    <a:pt x="169" y="1015"/>
                  </a:lnTo>
                  <a:lnTo>
                    <a:pt x="271" y="1082"/>
                  </a:lnTo>
                  <a:lnTo>
                    <a:pt x="372" y="1150"/>
                  </a:lnTo>
                  <a:lnTo>
                    <a:pt x="473" y="1184"/>
                  </a:lnTo>
                  <a:lnTo>
                    <a:pt x="710" y="1184"/>
                  </a:lnTo>
                  <a:lnTo>
                    <a:pt x="811" y="1150"/>
                  </a:lnTo>
                  <a:lnTo>
                    <a:pt x="913" y="1082"/>
                  </a:lnTo>
                  <a:lnTo>
                    <a:pt x="1014" y="1015"/>
                  </a:lnTo>
                  <a:lnTo>
                    <a:pt x="1082" y="913"/>
                  </a:lnTo>
                  <a:lnTo>
                    <a:pt x="1149" y="812"/>
                  </a:lnTo>
                  <a:lnTo>
                    <a:pt x="1183" y="710"/>
                  </a:lnTo>
                  <a:lnTo>
                    <a:pt x="1183" y="575"/>
                  </a:lnTo>
                  <a:lnTo>
                    <a:pt x="1183" y="474"/>
                  </a:lnTo>
                  <a:lnTo>
                    <a:pt x="1149" y="339"/>
                  </a:lnTo>
                  <a:lnTo>
                    <a:pt x="1082" y="237"/>
                  </a:lnTo>
                  <a:lnTo>
                    <a:pt x="1014" y="170"/>
                  </a:lnTo>
                  <a:lnTo>
                    <a:pt x="913" y="102"/>
                  </a:lnTo>
                  <a:lnTo>
                    <a:pt x="811"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9"/>
            <p:cNvSpPr/>
            <p:nvPr/>
          </p:nvSpPr>
          <p:spPr>
            <a:xfrm>
              <a:off x="5059200" y="1160050"/>
              <a:ext cx="30425" cy="29600"/>
            </a:xfrm>
            <a:custGeom>
              <a:avLst/>
              <a:gdLst/>
              <a:ahLst/>
              <a:cxnLst/>
              <a:rect l="l" t="t" r="r" b="b"/>
              <a:pathLst>
                <a:path w="1217" h="1184" extrusionOk="0">
                  <a:moveTo>
                    <a:pt x="507" y="1"/>
                  </a:moveTo>
                  <a:lnTo>
                    <a:pt x="372" y="35"/>
                  </a:lnTo>
                  <a:lnTo>
                    <a:pt x="271" y="102"/>
                  </a:lnTo>
                  <a:lnTo>
                    <a:pt x="203" y="170"/>
                  </a:lnTo>
                  <a:lnTo>
                    <a:pt x="102" y="237"/>
                  </a:lnTo>
                  <a:lnTo>
                    <a:pt x="68" y="339"/>
                  </a:lnTo>
                  <a:lnTo>
                    <a:pt x="34" y="474"/>
                  </a:lnTo>
                  <a:lnTo>
                    <a:pt x="0" y="575"/>
                  </a:lnTo>
                  <a:lnTo>
                    <a:pt x="34" y="710"/>
                  </a:lnTo>
                  <a:lnTo>
                    <a:pt x="68" y="812"/>
                  </a:lnTo>
                  <a:lnTo>
                    <a:pt x="102" y="913"/>
                  </a:lnTo>
                  <a:lnTo>
                    <a:pt x="203" y="1015"/>
                  </a:lnTo>
                  <a:lnTo>
                    <a:pt x="271" y="1082"/>
                  </a:lnTo>
                  <a:lnTo>
                    <a:pt x="372" y="1150"/>
                  </a:lnTo>
                  <a:lnTo>
                    <a:pt x="507" y="1184"/>
                  </a:lnTo>
                  <a:lnTo>
                    <a:pt x="744" y="1184"/>
                  </a:lnTo>
                  <a:lnTo>
                    <a:pt x="845" y="1150"/>
                  </a:lnTo>
                  <a:lnTo>
                    <a:pt x="947" y="1082"/>
                  </a:lnTo>
                  <a:lnTo>
                    <a:pt x="1048" y="1015"/>
                  </a:lnTo>
                  <a:lnTo>
                    <a:pt x="1116" y="913"/>
                  </a:lnTo>
                  <a:lnTo>
                    <a:pt x="1183" y="812"/>
                  </a:lnTo>
                  <a:lnTo>
                    <a:pt x="1217" y="710"/>
                  </a:lnTo>
                  <a:lnTo>
                    <a:pt x="1217" y="575"/>
                  </a:lnTo>
                  <a:lnTo>
                    <a:pt x="1217" y="474"/>
                  </a:lnTo>
                  <a:lnTo>
                    <a:pt x="1183" y="339"/>
                  </a:lnTo>
                  <a:lnTo>
                    <a:pt x="1116" y="237"/>
                  </a:lnTo>
                  <a:lnTo>
                    <a:pt x="1048" y="170"/>
                  </a:lnTo>
                  <a:lnTo>
                    <a:pt x="947" y="102"/>
                  </a:lnTo>
                  <a:lnTo>
                    <a:pt x="845"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9"/>
            <p:cNvSpPr/>
            <p:nvPr/>
          </p:nvSpPr>
          <p:spPr>
            <a:xfrm>
              <a:off x="5155525" y="1160050"/>
              <a:ext cx="30425" cy="29600"/>
            </a:xfrm>
            <a:custGeom>
              <a:avLst/>
              <a:gdLst/>
              <a:ahLst/>
              <a:cxnLst/>
              <a:rect l="l" t="t" r="r" b="b"/>
              <a:pathLst>
                <a:path w="1217" h="1184" extrusionOk="0">
                  <a:moveTo>
                    <a:pt x="473" y="1"/>
                  </a:moveTo>
                  <a:lnTo>
                    <a:pt x="372" y="35"/>
                  </a:lnTo>
                  <a:lnTo>
                    <a:pt x="270" y="102"/>
                  </a:lnTo>
                  <a:lnTo>
                    <a:pt x="169" y="170"/>
                  </a:lnTo>
                  <a:lnTo>
                    <a:pt x="101" y="237"/>
                  </a:lnTo>
                  <a:lnTo>
                    <a:pt x="34" y="339"/>
                  </a:lnTo>
                  <a:lnTo>
                    <a:pt x="0" y="474"/>
                  </a:lnTo>
                  <a:lnTo>
                    <a:pt x="0" y="575"/>
                  </a:lnTo>
                  <a:lnTo>
                    <a:pt x="0" y="710"/>
                  </a:lnTo>
                  <a:lnTo>
                    <a:pt x="34" y="812"/>
                  </a:lnTo>
                  <a:lnTo>
                    <a:pt x="101" y="913"/>
                  </a:lnTo>
                  <a:lnTo>
                    <a:pt x="169" y="1015"/>
                  </a:lnTo>
                  <a:lnTo>
                    <a:pt x="270" y="1082"/>
                  </a:lnTo>
                  <a:lnTo>
                    <a:pt x="372" y="1150"/>
                  </a:lnTo>
                  <a:lnTo>
                    <a:pt x="473" y="1184"/>
                  </a:lnTo>
                  <a:lnTo>
                    <a:pt x="710" y="1184"/>
                  </a:lnTo>
                  <a:lnTo>
                    <a:pt x="845" y="1150"/>
                  </a:lnTo>
                  <a:lnTo>
                    <a:pt x="946" y="1082"/>
                  </a:lnTo>
                  <a:lnTo>
                    <a:pt x="1014" y="1015"/>
                  </a:lnTo>
                  <a:lnTo>
                    <a:pt x="1115" y="913"/>
                  </a:lnTo>
                  <a:lnTo>
                    <a:pt x="1149" y="812"/>
                  </a:lnTo>
                  <a:lnTo>
                    <a:pt x="1183" y="710"/>
                  </a:lnTo>
                  <a:lnTo>
                    <a:pt x="1217" y="575"/>
                  </a:lnTo>
                  <a:lnTo>
                    <a:pt x="1183" y="474"/>
                  </a:lnTo>
                  <a:lnTo>
                    <a:pt x="1149" y="339"/>
                  </a:lnTo>
                  <a:lnTo>
                    <a:pt x="1115" y="237"/>
                  </a:lnTo>
                  <a:lnTo>
                    <a:pt x="1014" y="170"/>
                  </a:lnTo>
                  <a:lnTo>
                    <a:pt x="946" y="102"/>
                  </a:lnTo>
                  <a:lnTo>
                    <a:pt x="845" y="35"/>
                  </a:lnTo>
                  <a:lnTo>
                    <a:pt x="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9"/>
            <p:cNvSpPr/>
            <p:nvPr/>
          </p:nvSpPr>
          <p:spPr>
            <a:xfrm>
              <a:off x="5251825" y="1160050"/>
              <a:ext cx="29600" cy="29600"/>
            </a:xfrm>
            <a:custGeom>
              <a:avLst/>
              <a:gdLst/>
              <a:ahLst/>
              <a:cxnLst/>
              <a:rect l="l" t="t" r="r" b="b"/>
              <a:pathLst>
                <a:path w="1184" h="1184" extrusionOk="0">
                  <a:moveTo>
                    <a:pt x="474" y="1"/>
                  </a:moveTo>
                  <a:lnTo>
                    <a:pt x="373" y="35"/>
                  </a:lnTo>
                  <a:lnTo>
                    <a:pt x="271" y="102"/>
                  </a:lnTo>
                  <a:lnTo>
                    <a:pt x="170" y="170"/>
                  </a:lnTo>
                  <a:lnTo>
                    <a:pt x="102" y="237"/>
                  </a:lnTo>
                  <a:lnTo>
                    <a:pt x="35" y="339"/>
                  </a:lnTo>
                  <a:lnTo>
                    <a:pt x="1" y="474"/>
                  </a:lnTo>
                  <a:lnTo>
                    <a:pt x="1" y="575"/>
                  </a:lnTo>
                  <a:lnTo>
                    <a:pt x="1" y="710"/>
                  </a:lnTo>
                  <a:lnTo>
                    <a:pt x="35" y="812"/>
                  </a:lnTo>
                  <a:lnTo>
                    <a:pt x="102" y="913"/>
                  </a:lnTo>
                  <a:lnTo>
                    <a:pt x="170" y="1015"/>
                  </a:lnTo>
                  <a:lnTo>
                    <a:pt x="271" y="1082"/>
                  </a:lnTo>
                  <a:lnTo>
                    <a:pt x="373" y="1150"/>
                  </a:lnTo>
                  <a:lnTo>
                    <a:pt x="474" y="1184"/>
                  </a:lnTo>
                  <a:lnTo>
                    <a:pt x="711" y="1184"/>
                  </a:lnTo>
                  <a:lnTo>
                    <a:pt x="846" y="1150"/>
                  </a:lnTo>
                  <a:lnTo>
                    <a:pt x="947" y="1082"/>
                  </a:lnTo>
                  <a:lnTo>
                    <a:pt x="1015" y="1015"/>
                  </a:lnTo>
                  <a:lnTo>
                    <a:pt x="1082" y="913"/>
                  </a:lnTo>
                  <a:lnTo>
                    <a:pt x="1150" y="812"/>
                  </a:lnTo>
                  <a:lnTo>
                    <a:pt x="1184" y="710"/>
                  </a:lnTo>
                  <a:lnTo>
                    <a:pt x="1184" y="575"/>
                  </a:lnTo>
                  <a:lnTo>
                    <a:pt x="1184" y="474"/>
                  </a:lnTo>
                  <a:lnTo>
                    <a:pt x="1150" y="339"/>
                  </a:lnTo>
                  <a:lnTo>
                    <a:pt x="1082" y="237"/>
                  </a:lnTo>
                  <a:lnTo>
                    <a:pt x="1015" y="170"/>
                  </a:lnTo>
                  <a:lnTo>
                    <a:pt x="947" y="102"/>
                  </a:lnTo>
                  <a:lnTo>
                    <a:pt x="846" y="35"/>
                  </a:ln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9"/>
            <p:cNvSpPr/>
            <p:nvPr/>
          </p:nvSpPr>
          <p:spPr>
            <a:xfrm>
              <a:off x="5347300" y="1160050"/>
              <a:ext cx="30450" cy="29600"/>
            </a:xfrm>
            <a:custGeom>
              <a:avLst/>
              <a:gdLst/>
              <a:ahLst/>
              <a:cxnLst/>
              <a:rect l="l" t="t" r="r" b="b"/>
              <a:pathLst>
                <a:path w="1218" h="1184" extrusionOk="0">
                  <a:moveTo>
                    <a:pt x="508" y="1"/>
                  </a:moveTo>
                  <a:lnTo>
                    <a:pt x="373" y="35"/>
                  </a:lnTo>
                  <a:lnTo>
                    <a:pt x="271" y="102"/>
                  </a:lnTo>
                  <a:lnTo>
                    <a:pt x="204" y="170"/>
                  </a:lnTo>
                  <a:lnTo>
                    <a:pt x="102" y="237"/>
                  </a:lnTo>
                  <a:lnTo>
                    <a:pt x="68" y="339"/>
                  </a:lnTo>
                  <a:lnTo>
                    <a:pt x="35" y="474"/>
                  </a:lnTo>
                  <a:lnTo>
                    <a:pt x="1" y="575"/>
                  </a:lnTo>
                  <a:lnTo>
                    <a:pt x="35" y="710"/>
                  </a:lnTo>
                  <a:lnTo>
                    <a:pt x="68" y="812"/>
                  </a:lnTo>
                  <a:lnTo>
                    <a:pt x="102" y="913"/>
                  </a:lnTo>
                  <a:lnTo>
                    <a:pt x="204" y="1015"/>
                  </a:lnTo>
                  <a:lnTo>
                    <a:pt x="271" y="1082"/>
                  </a:lnTo>
                  <a:lnTo>
                    <a:pt x="373" y="1150"/>
                  </a:lnTo>
                  <a:lnTo>
                    <a:pt x="508" y="1184"/>
                  </a:lnTo>
                  <a:lnTo>
                    <a:pt x="744" y="1184"/>
                  </a:lnTo>
                  <a:lnTo>
                    <a:pt x="846" y="1150"/>
                  </a:lnTo>
                  <a:lnTo>
                    <a:pt x="947" y="1082"/>
                  </a:lnTo>
                  <a:lnTo>
                    <a:pt x="1049" y="1015"/>
                  </a:lnTo>
                  <a:lnTo>
                    <a:pt x="1116" y="913"/>
                  </a:lnTo>
                  <a:lnTo>
                    <a:pt x="1184" y="812"/>
                  </a:lnTo>
                  <a:lnTo>
                    <a:pt x="1218" y="710"/>
                  </a:lnTo>
                  <a:lnTo>
                    <a:pt x="1218" y="575"/>
                  </a:lnTo>
                  <a:lnTo>
                    <a:pt x="1218" y="474"/>
                  </a:lnTo>
                  <a:lnTo>
                    <a:pt x="1184" y="339"/>
                  </a:lnTo>
                  <a:lnTo>
                    <a:pt x="1116" y="237"/>
                  </a:lnTo>
                  <a:lnTo>
                    <a:pt x="1049"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9"/>
            <p:cNvSpPr/>
            <p:nvPr/>
          </p:nvSpPr>
          <p:spPr>
            <a:xfrm>
              <a:off x="5443625" y="1160050"/>
              <a:ext cx="30450" cy="29600"/>
            </a:xfrm>
            <a:custGeom>
              <a:avLst/>
              <a:gdLst/>
              <a:ahLst/>
              <a:cxnLst/>
              <a:rect l="l" t="t" r="r" b="b"/>
              <a:pathLst>
                <a:path w="1218" h="1184" extrusionOk="0">
                  <a:moveTo>
                    <a:pt x="474" y="1"/>
                  </a:moveTo>
                  <a:lnTo>
                    <a:pt x="372" y="35"/>
                  </a:lnTo>
                  <a:lnTo>
                    <a:pt x="271" y="102"/>
                  </a:lnTo>
                  <a:lnTo>
                    <a:pt x="170" y="170"/>
                  </a:lnTo>
                  <a:lnTo>
                    <a:pt x="102" y="237"/>
                  </a:lnTo>
                  <a:lnTo>
                    <a:pt x="68" y="339"/>
                  </a:lnTo>
                  <a:lnTo>
                    <a:pt x="34" y="474"/>
                  </a:lnTo>
                  <a:lnTo>
                    <a:pt x="1" y="575"/>
                  </a:lnTo>
                  <a:lnTo>
                    <a:pt x="34" y="710"/>
                  </a:lnTo>
                  <a:lnTo>
                    <a:pt x="68" y="812"/>
                  </a:lnTo>
                  <a:lnTo>
                    <a:pt x="102" y="913"/>
                  </a:lnTo>
                  <a:lnTo>
                    <a:pt x="170" y="1015"/>
                  </a:lnTo>
                  <a:lnTo>
                    <a:pt x="271" y="1082"/>
                  </a:lnTo>
                  <a:lnTo>
                    <a:pt x="372" y="1150"/>
                  </a:lnTo>
                  <a:lnTo>
                    <a:pt x="474" y="1184"/>
                  </a:lnTo>
                  <a:lnTo>
                    <a:pt x="744" y="1184"/>
                  </a:lnTo>
                  <a:lnTo>
                    <a:pt x="846" y="1150"/>
                  </a:lnTo>
                  <a:lnTo>
                    <a:pt x="947" y="1082"/>
                  </a:lnTo>
                  <a:lnTo>
                    <a:pt x="1048" y="1015"/>
                  </a:lnTo>
                  <a:lnTo>
                    <a:pt x="1116" y="913"/>
                  </a:lnTo>
                  <a:lnTo>
                    <a:pt x="1150" y="812"/>
                  </a:lnTo>
                  <a:lnTo>
                    <a:pt x="1184" y="710"/>
                  </a:lnTo>
                  <a:lnTo>
                    <a:pt x="1217" y="575"/>
                  </a:lnTo>
                  <a:lnTo>
                    <a:pt x="1184" y="474"/>
                  </a:lnTo>
                  <a:lnTo>
                    <a:pt x="1150" y="339"/>
                  </a:lnTo>
                  <a:lnTo>
                    <a:pt x="1116" y="237"/>
                  </a:lnTo>
                  <a:lnTo>
                    <a:pt x="1048" y="170"/>
                  </a:lnTo>
                  <a:lnTo>
                    <a:pt x="947" y="102"/>
                  </a:lnTo>
                  <a:lnTo>
                    <a:pt x="846" y="35"/>
                  </a:lnTo>
                  <a:lnTo>
                    <a:pt x="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9"/>
            <p:cNvSpPr/>
            <p:nvPr/>
          </p:nvSpPr>
          <p:spPr>
            <a:xfrm>
              <a:off x="4482950" y="1240325"/>
              <a:ext cx="30450" cy="29600"/>
            </a:xfrm>
            <a:custGeom>
              <a:avLst/>
              <a:gdLst/>
              <a:ahLst/>
              <a:cxnLst/>
              <a:rect l="l" t="t" r="r" b="b"/>
              <a:pathLst>
                <a:path w="1218" h="1184" extrusionOk="0">
                  <a:moveTo>
                    <a:pt x="474" y="0"/>
                  </a:moveTo>
                  <a:lnTo>
                    <a:pt x="373" y="34"/>
                  </a:lnTo>
                  <a:lnTo>
                    <a:pt x="271" y="102"/>
                  </a:lnTo>
                  <a:lnTo>
                    <a:pt x="170" y="169"/>
                  </a:lnTo>
                  <a:lnTo>
                    <a:pt x="102" y="271"/>
                  </a:lnTo>
                  <a:lnTo>
                    <a:pt x="69" y="372"/>
                  </a:lnTo>
                  <a:lnTo>
                    <a:pt x="35" y="474"/>
                  </a:lnTo>
                  <a:lnTo>
                    <a:pt x="1" y="609"/>
                  </a:lnTo>
                  <a:lnTo>
                    <a:pt x="35" y="710"/>
                  </a:lnTo>
                  <a:lnTo>
                    <a:pt x="69" y="845"/>
                  </a:lnTo>
                  <a:lnTo>
                    <a:pt x="102" y="947"/>
                  </a:lnTo>
                  <a:lnTo>
                    <a:pt x="170" y="1014"/>
                  </a:lnTo>
                  <a:lnTo>
                    <a:pt x="271" y="1082"/>
                  </a:lnTo>
                  <a:lnTo>
                    <a:pt x="373" y="1150"/>
                  </a:lnTo>
                  <a:lnTo>
                    <a:pt x="474" y="1183"/>
                  </a:lnTo>
                  <a:lnTo>
                    <a:pt x="745" y="1183"/>
                  </a:lnTo>
                  <a:lnTo>
                    <a:pt x="846" y="1150"/>
                  </a:lnTo>
                  <a:lnTo>
                    <a:pt x="947" y="1082"/>
                  </a:lnTo>
                  <a:lnTo>
                    <a:pt x="1049" y="1014"/>
                  </a:lnTo>
                  <a:lnTo>
                    <a:pt x="1116" y="947"/>
                  </a:lnTo>
                  <a:lnTo>
                    <a:pt x="1150" y="845"/>
                  </a:lnTo>
                  <a:lnTo>
                    <a:pt x="1184" y="710"/>
                  </a:lnTo>
                  <a:lnTo>
                    <a:pt x="1218" y="609"/>
                  </a:lnTo>
                  <a:lnTo>
                    <a:pt x="1184" y="474"/>
                  </a:lnTo>
                  <a:lnTo>
                    <a:pt x="1150" y="372"/>
                  </a:lnTo>
                  <a:lnTo>
                    <a:pt x="1116" y="271"/>
                  </a:lnTo>
                  <a:lnTo>
                    <a:pt x="1049" y="169"/>
                  </a:lnTo>
                  <a:lnTo>
                    <a:pt x="947" y="102"/>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9"/>
            <p:cNvSpPr/>
            <p:nvPr/>
          </p:nvSpPr>
          <p:spPr>
            <a:xfrm>
              <a:off x="4579275" y="1240325"/>
              <a:ext cx="30450" cy="29600"/>
            </a:xfrm>
            <a:custGeom>
              <a:avLst/>
              <a:gdLst/>
              <a:ahLst/>
              <a:cxnLst/>
              <a:rect l="l" t="t" r="r" b="b"/>
              <a:pathLst>
                <a:path w="1218"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217"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9"/>
            <p:cNvSpPr/>
            <p:nvPr/>
          </p:nvSpPr>
          <p:spPr>
            <a:xfrm>
              <a:off x="4675600" y="1240325"/>
              <a:ext cx="29600" cy="29600"/>
            </a:xfrm>
            <a:custGeom>
              <a:avLst/>
              <a:gdLst/>
              <a:ahLst/>
              <a:cxnLst/>
              <a:rect l="l" t="t" r="r" b="b"/>
              <a:pathLst>
                <a:path w="1184" h="1184" extrusionOk="0">
                  <a:moveTo>
                    <a:pt x="474" y="0"/>
                  </a:moveTo>
                  <a:lnTo>
                    <a:pt x="339" y="34"/>
                  </a:lnTo>
                  <a:lnTo>
                    <a:pt x="237" y="102"/>
                  </a:lnTo>
                  <a:lnTo>
                    <a:pt x="170" y="169"/>
                  </a:lnTo>
                  <a:lnTo>
                    <a:pt x="102" y="271"/>
                  </a:lnTo>
                  <a:lnTo>
                    <a:pt x="34" y="372"/>
                  </a:lnTo>
                  <a:lnTo>
                    <a:pt x="1" y="474"/>
                  </a:lnTo>
                  <a:lnTo>
                    <a:pt x="1" y="609"/>
                  </a:lnTo>
                  <a:lnTo>
                    <a:pt x="1" y="710"/>
                  </a:lnTo>
                  <a:lnTo>
                    <a:pt x="34" y="845"/>
                  </a:lnTo>
                  <a:lnTo>
                    <a:pt x="102" y="947"/>
                  </a:lnTo>
                  <a:lnTo>
                    <a:pt x="170" y="1014"/>
                  </a:lnTo>
                  <a:lnTo>
                    <a:pt x="237" y="1082"/>
                  </a:lnTo>
                  <a:lnTo>
                    <a:pt x="339" y="1150"/>
                  </a:lnTo>
                  <a:lnTo>
                    <a:pt x="474" y="1183"/>
                  </a:lnTo>
                  <a:lnTo>
                    <a:pt x="710" y="1183"/>
                  </a:lnTo>
                  <a:lnTo>
                    <a:pt x="812" y="1150"/>
                  </a:lnTo>
                  <a:lnTo>
                    <a:pt x="913" y="1082"/>
                  </a:lnTo>
                  <a:lnTo>
                    <a:pt x="1014" y="1014"/>
                  </a:lnTo>
                  <a:lnTo>
                    <a:pt x="1082" y="947"/>
                  </a:lnTo>
                  <a:lnTo>
                    <a:pt x="1150" y="845"/>
                  </a:lnTo>
                  <a:lnTo>
                    <a:pt x="1183" y="710"/>
                  </a:lnTo>
                  <a:lnTo>
                    <a:pt x="1183" y="609"/>
                  </a:lnTo>
                  <a:lnTo>
                    <a:pt x="1183" y="474"/>
                  </a:lnTo>
                  <a:lnTo>
                    <a:pt x="1150" y="372"/>
                  </a:lnTo>
                  <a:lnTo>
                    <a:pt x="1082" y="271"/>
                  </a:lnTo>
                  <a:lnTo>
                    <a:pt x="1014" y="169"/>
                  </a:lnTo>
                  <a:lnTo>
                    <a:pt x="913" y="102"/>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9"/>
            <p:cNvSpPr/>
            <p:nvPr/>
          </p:nvSpPr>
          <p:spPr>
            <a:xfrm>
              <a:off x="477107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9"/>
            <p:cNvSpPr/>
            <p:nvPr/>
          </p:nvSpPr>
          <p:spPr>
            <a:xfrm>
              <a:off x="4867400" y="1240325"/>
              <a:ext cx="30450" cy="29600"/>
            </a:xfrm>
            <a:custGeom>
              <a:avLst/>
              <a:gdLst/>
              <a:ahLst/>
              <a:cxnLst/>
              <a:rect l="l" t="t" r="r" b="b"/>
              <a:pathLst>
                <a:path w="1218" h="1184" extrusionOk="0">
                  <a:moveTo>
                    <a:pt x="474"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4" y="1183"/>
                  </a:lnTo>
                  <a:lnTo>
                    <a:pt x="710" y="1183"/>
                  </a:lnTo>
                  <a:lnTo>
                    <a:pt x="845" y="1150"/>
                  </a:lnTo>
                  <a:lnTo>
                    <a:pt x="947" y="1082"/>
                  </a:lnTo>
                  <a:lnTo>
                    <a:pt x="1014" y="1014"/>
                  </a:lnTo>
                  <a:lnTo>
                    <a:pt x="1116" y="947"/>
                  </a:lnTo>
                  <a:lnTo>
                    <a:pt x="1149" y="845"/>
                  </a:lnTo>
                  <a:lnTo>
                    <a:pt x="1183" y="710"/>
                  </a:lnTo>
                  <a:lnTo>
                    <a:pt x="1217" y="609"/>
                  </a:lnTo>
                  <a:lnTo>
                    <a:pt x="1183" y="474"/>
                  </a:lnTo>
                  <a:lnTo>
                    <a:pt x="1149" y="372"/>
                  </a:lnTo>
                  <a:lnTo>
                    <a:pt x="1116" y="271"/>
                  </a:lnTo>
                  <a:lnTo>
                    <a:pt x="1014" y="169"/>
                  </a:lnTo>
                  <a:lnTo>
                    <a:pt x="947"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9"/>
            <p:cNvSpPr/>
            <p:nvPr/>
          </p:nvSpPr>
          <p:spPr>
            <a:xfrm>
              <a:off x="4963725" y="1240325"/>
              <a:ext cx="29600" cy="29600"/>
            </a:xfrm>
            <a:custGeom>
              <a:avLst/>
              <a:gdLst/>
              <a:ahLst/>
              <a:cxnLst/>
              <a:rect l="l" t="t" r="r" b="b"/>
              <a:pathLst>
                <a:path w="1184" h="1184" extrusionOk="0">
                  <a:moveTo>
                    <a:pt x="473" y="0"/>
                  </a:moveTo>
                  <a:lnTo>
                    <a:pt x="372" y="34"/>
                  </a:lnTo>
                  <a:lnTo>
                    <a:pt x="271" y="102"/>
                  </a:lnTo>
                  <a:lnTo>
                    <a:pt x="169" y="169"/>
                  </a:lnTo>
                  <a:lnTo>
                    <a:pt x="102" y="271"/>
                  </a:lnTo>
                  <a:lnTo>
                    <a:pt x="34" y="372"/>
                  </a:lnTo>
                  <a:lnTo>
                    <a:pt x="0" y="474"/>
                  </a:lnTo>
                  <a:lnTo>
                    <a:pt x="0" y="609"/>
                  </a:lnTo>
                  <a:lnTo>
                    <a:pt x="0" y="710"/>
                  </a:lnTo>
                  <a:lnTo>
                    <a:pt x="34" y="845"/>
                  </a:lnTo>
                  <a:lnTo>
                    <a:pt x="102" y="947"/>
                  </a:lnTo>
                  <a:lnTo>
                    <a:pt x="169" y="1014"/>
                  </a:lnTo>
                  <a:lnTo>
                    <a:pt x="271" y="1082"/>
                  </a:lnTo>
                  <a:lnTo>
                    <a:pt x="372" y="1150"/>
                  </a:lnTo>
                  <a:lnTo>
                    <a:pt x="473" y="1183"/>
                  </a:lnTo>
                  <a:lnTo>
                    <a:pt x="710" y="1183"/>
                  </a:lnTo>
                  <a:lnTo>
                    <a:pt x="811" y="1150"/>
                  </a:lnTo>
                  <a:lnTo>
                    <a:pt x="913" y="1082"/>
                  </a:lnTo>
                  <a:lnTo>
                    <a:pt x="1014" y="1014"/>
                  </a:lnTo>
                  <a:lnTo>
                    <a:pt x="1082" y="947"/>
                  </a:lnTo>
                  <a:lnTo>
                    <a:pt x="1149" y="845"/>
                  </a:lnTo>
                  <a:lnTo>
                    <a:pt x="1183" y="710"/>
                  </a:lnTo>
                  <a:lnTo>
                    <a:pt x="1183" y="609"/>
                  </a:lnTo>
                  <a:lnTo>
                    <a:pt x="1183" y="474"/>
                  </a:lnTo>
                  <a:lnTo>
                    <a:pt x="1149" y="372"/>
                  </a:lnTo>
                  <a:lnTo>
                    <a:pt x="1082" y="271"/>
                  </a:lnTo>
                  <a:lnTo>
                    <a:pt x="1014" y="169"/>
                  </a:lnTo>
                  <a:lnTo>
                    <a:pt x="913" y="102"/>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9"/>
            <p:cNvSpPr/>
            <p:nvPr/>
          </p:nvSpPr>
          <p:spPr>
            <a:xfrm>
              <a:off x="5059200" y="1240325"/>
              <a:ext cx="30425" cy="29600"/>
            </a:xfrm>
            <a:custGeom>
              <a:avLst/>
              <a:gdLst/>
              <a:ahLst/>
              <a:cxnLst/>
              <a:rect l="l" t="t" r="r" b="b"/>
              <a:pathLst>
                <a:path w="1217" h="1184" extrusionOk="0">
                  <a:moveTo>
                    <a:pt x="507" y="0"/>
                  </a:moveTo>
                  <a:lnTo>
                    <a:pt x="372" y="34"/>
                  </a:lnTo>
                  <a:lnTo>
                    <a:pt x="271" y="102"/>
                  </a:lnTo>
                  <a:lnTo>
                    <a:pt x="203" y="169"/>
                  </a:lnTo>
                  <a:lnTo>
                    <a:pt x="102" y="271"/>
                  </a:lnTo>
                  <a:lnTo>
                    <a:pt x="68" y="372"/>
                  </a:lnTo>
                  <a:lnTo>
                    <a:pt x="34" y="474"/>
                  </a:lnTo>
                  <a:lnTo>
                    <a:pt x="0" y="609"/>
                  </a:lnTo>
                  <a:lnTo>
                    <a:pt x="34" y="710"/>
                  </a:lnTo>
                  <a:lnTo>
                    <a:pt x="68" y="845"/>
                  </a:lnTo>
                  <a:lnTo>
                    <a:pt x="102" y="947"/>
                  </a:lnTo>
                  <a:lnTo>
                    <a:pt x="203" y="1014"/>
                  </a:lnTo>
                  <a:lnTo>
                    <a:pt x="271" y="1082"/>
                  </a:lnTo>
                  <a:lnTo>
                    <a:pt x="372" y="1150"/>
                  </a:lnTo>
                  <a:lnTo>
                    <a:pt x="507" y="1183"/>
                  </a:lnTo>
                  <a:lnTo>
                    <a:pt x="744" y="1183"/>
                  </a:lnTo>
                  <a:lnTo>
                    <a:pt x="845" y="1150"/>
                  </a:lnTo>
                  <a:lnTo>
                    <a:pt x="947" y="1082"/>
                  </a:lnTo>
                  <a:lnTo>
                    <a:pt x="1048" y="1014"/>
                  </a:lnTo>
                  <a:lnTo>
                    <a:pt x="1116" y="947"/>
                  </a:lnTo>
                  <a:lnTo>
                    <a:pt x="1183" y="845"/>
                  </a:lnTo>
                  <a:lnTo>
                    <a:pt x="1217" y="710"/>
                  </a:lnTo>
                  <a:lnTo>
                    <a:pt x="1217" y="609"/>
                  </a:lnTo>
                  <a:lnTo>
                    <a:pt x="1217" y="474"/>
                  </a:lnTo>
                  <a:lnTo>
                    <a:pt x="1183" y="372"/>
                  </a:lnTo>
                  <a:lnTo>
                    <a:pt x="1116" y="271"/>
                  </a:lnTo>
                  <a:lnTo>
                    <a:pt x="1048" y="169"/>
                  </a:lnTo>
                  <a:lnTo>
                    <a:pt x="947" y="102"/>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9"/>
            <p:cNvSpPr/>
            <p:nvPr/>
          </p:nvSpPr>
          <p:spPr>
            <a:xfrm>
              <a:off x="5155525" y="1240325"/>
              <a:ext cx="30425" cy="29600"/>
            </a:xfrm>
            <a:custGeom>
              <a:avLst/>
              <a:gdLst/>
              <a:ahLst/>
              <a:cxnLst/>
              <a:rect l="l" t="t" r="r" b="b"/>
              <a:pathLst>
                <a:path w="1217" h="1184" extrusionOk="0">
                  <a:moveTo>
                    <a:pt x="473" y="0"/>
                  </a:moveTo>
                  <a:lnTo>
                    <a:pt x="372" y="34"/>
                  </a:lnTo>
                  <a:lnTo>
                    <a:pt x="270" y="102"/>
                  </a:lnTo>
                  <a:lnTo>
                    <a:pt x="169" y="169"/>
                  </a:lnTo>
                  <a:lnTo>
                    <a:pt x="101" y="271"/>
                  </a:lnTo>
                  <a:lnTo>
                    <a:pt x="34" y="372"/>
                  </a:lnTo>
                  <a:lnTo>
                    <a:pt x="0" y="474"/>
                  </a:lnTo>
                  <a:lnTo>
                    <a:pt x="0" y="609"/>
                  </a:lnTo>
                  <a:lnTo>
                    <a:pt x="0" y="710"/>
                  </a:lnTo>
                  <a:lnTo>
                    <a:pt x="34" y="845"/>
                  </a:lnTo>
                  <a:lnTo>
                    <a:pt x="101" y="947"/>
                  </a:lnTo>
                  <a:lnTo>
                    <a:pt x="169" y="1014"/>
                  </a:lnTo>
                  <a:lnTo>
                    <a:pt x="270" y="1082"/>
                  </a:lnTo>
                  <a:lnTo>
                    <a:pt x="372" y="1150"/>
                  </a:lnTo>
                  <a:lnTo>
                    <a:pt x="473" y="1183"/>
                  </a:lnTo>
                  <a:lnTo>
                    <a:pt x="710" y="1183"/>
                  </a:lnTo>
                  <a:lnTo>
                    <a:pt x="845" y="1150"/>
                  </a:lnTo>
                  <a:lnTo>
                    <a:pt x="946" y="1082"/>
                  </a:lnTo>
                  <a:lnTo>
                    <a:pt x="1014" y="1014"/>
                  </a:lnTo>
                  <a:lnTo>
                    <a:pt x="1115" y="947"/>
                  </a:lnTo>
                  <a:lnTo>
                    <a:pt x="1149" y="845"/>
                  </a:lnTo>
                  <a:lnTo>
                    <a:pt x="1183" y="710"/>
                  </a:lnTo>
                  <a:lnTo>
                    <a:pt x="1217" y="609"/>
                  </a:lnTo>
                  <a:lnTo>
                    <a:pt x="1183" y="474"/>
                  </a:lnTo>
                  <a:lnTo>
                    <a:pt x="1149" y="372"/>
                  </a:lnTo>
                  <a:lnTo>
                    <a:pt x="1115" y="271"/>
                  </a:lnTo>
                  <a:lnTo>
                    <a:pt x="1014" y="169"/>
                  </a:lnTo>
                  <a:lnTo>
                    <a:pt x="946" y="102"/>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9"/>
            <p:cNvSpPr/>
            <p:nvPr/>
          </p:nvSpPr>
          <p:spPr>
            <a:xfrm>
              <a:off x="5251825" y="1240325"/>
              <a:ext cx="29600" cy="29600"/>
            </a:xfrm>
            <a:custGeom>
              <a:avLst/>
              <a:gdLst/>
              <a:ahLst/>
              <a:cxnLst/>
              <a:rect l="l" t="t" r="r" b="b"/>
              <a:pathLst>
                <a:path w="1184" h="1184" extrusionOk="0">
                  <a:moveTo>
                    <a:pt x="474" y="0"/>
                  </a:moveTo>
                  <a:lnTo>
                    <a:pt x="373" y="34"/>
                  </a:lnTo>
                  <a:lnTo>
                    <a:pt x="271" y="102"/>
                  </a:lnTo>
                  <a:lnTo>
                    <a:pt x="170" y="169"/>
                  </a:lnTo>
                  <a:lnTo>
                    <a:pt x="102" y="271"/>
                  </a:lnTo>
                  <a:lnTo>
                    <a:pt x="35" y="372"/>
                  </a:lnTo>
                  <a:lnTo>
                    <a:pt x="1" y="474"/>
                  </a:lnTo>
                  <a:lnTo>
                    <a:pt x="1" y="609"/>
                  </a:lnTo>
                  <a:lnTo>
                    <a:pt x="1" y="710"/>
                  </a:lnTo>
                  <a:lnTo>
                    <a:pt x="35" y="845"/>
                  </a:lnTo>
                  <a:lnTo>
                    <a:pt x="102" y="947"/>
                  </a:lnTo>
                  <a:lnTo>
                    <a:pt x="170" y="1014"/>
                  </a:lnTo>
                  <a:lnTo>
                    <a:pt x="271" y="1082"/>
                  </a:lnTo>
                  <a:lnTo>
                    <a:pt x="373" y="1150"/>
                  </a:lnTo>
                  <a:lnTo>
                    <a:pt x="474" y="1183"/>
                  </a:lnTo>
                  <a:lnTo>
                    <a:pt x="711" y="1183"/>
                  </a:lnTo>
                  <a:lnTo>
                    <a:pt x="846" y="1150"/>
                  </a:lnTo>
                  <a:lnTo>
                    <a:pt x="947" y="1082"/>
                  </a:lnTo>
                  <a:lnTo>
                    <a:pt x="1015" y="1014"/>
                  </a:lnTo>
                  <a:lnTo>
                    <a:pt x="1082" y="947"/>
                  </a:lnTo>
                  <a:lnTo>
                    <a:pt x="1150" y="845"/>
                  </a:lnTo>
                  <a:lnTo>
                    <a:pt x="1184" y="710"/>
                  </a:lnTo>
                  <a:lnTo>
                    <a:pt x="1184" y="609"/>
                  </a:lnTo>
                  <a:lnTo>
                    <a:pt x="1184" y="474"/>
                  </a:lnTo>
                  <a:lnTo>
                    <a:pt x="1150" y="372"/>
                  </a:lnTo>
                  <a:lnTo>
                    <a:pt x="1082" y="271"/>
                  </a:lnTo>
                  <a:lnTo>
                    <a:pt x="1015" y="169"/>
                  </a:lnTo>
                  <a:lnTo>
                    <a:pt x="947" y="102"/>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9"/>
            <p:cNvSpPr/>
            <p:nvPr/>
          </p:nvSpPr>
          <p:spPr>
            <a:xfrm>
              <a:off x="5347300" y="1240325"/>
              <a:ext cx="30450" cy="29600"/>
            </a:xfrm>
            <a:custGeom>
              <a:avLst/>
              <a:gdLst/>
              <a:ahLst/>
              <a:cxnLst/>
              <a:rect l="l" t="t" r="r" b="b"/>
              <a:pathLst>
                <a:path w="1218" h="1184" extrusionOk="0">
                  <a:moveTo>
                    <a:pt x="508" y="0"/>
                  </a:moveTo>
                  <a:lnTo>
                    <a:pt x="373" y="34"/>
                  </a:lnTo>
                  <a:lnTo>
                    <a:pt x="271" y="102"/>
                  </a:lnTo>
                  <a:lnTo>
                    <a:pt x="204" y="169"/>
                  </a:lnTo>
                  <a:lnTo>
                    <a:pt x="102" y="271"/>
                  </a:lnTo>
                  <a:lnTo>
                    <a:pt x="68" y="372"/>
                  </a:lnTo>
                  <a:lnTo>
                    <a:pt x="35" y="474"/>
                  </a:lnTo>
                  <a:lnTo>
                    <a:pt x="1" y="609"/>
                  </a:lnTo>
                  <a:lnTo>
                    <a:pt x="35" y="710"/>
                  </a:lnTo>
                  <a:lnTo>
                    <a:pt x="68" y="845"/>
                  </a:lnTo>
                  <a:lnTo>
                    <a:pt x="102" y="947"/>
                  </a:lnTo>
                  <a:lnTo>
                    <a:pt x="204" y="1014"/>
                  </a:lnTo>
                  <a:lnTo>
                    <a:pt x="271" y="1082"/>
                  </a:lnTo>
                  <a:lnTo>
                    <a:pt x="373" y="1150"/>
                  </a:lnTo>
                  <a:lnTo>
                    <a:pt x="508" y="1183"/>
                  </a:lnTo>
                  <a:lnTo>
                    <a:pt x="744" y="1183"/>
                  </a:lnTo>
                  <a:lnTo>
                    <a:pt x="846" y="1150"/>
                  </a:lnTo>
                  <a:lnTo>
                    <a:pt x="947" y="1082"/>
                  </a:lnTo>
                  <a:lnTo>
                    <a:pt x="1049" y="1014"/>
                  </a:lnTo>
                  <a:lnTo>
                    <a:pt x="1116" y="947"/>
                  </a:lnTo>
                  <a:lnTo>
                    <a:pt x="1184" y="845"/>
                  </a:lnTo>
                  <a:lnTo>
                    <a:pt x="1218" y="710"/>
                  </a:lnTo>
                  <a:lnTo>
                    <a:pt x="1218" y="609"/>
                  </a:lnTo>
                  <a:lnTo>
                    <a:pt x="1218" y="474"/>
                  </a:lnTo>
                  <a:lnTo>
                    <a:pt x="1184" y="372"/>
                  </a:lnTo>
                  <a:lnTo>
                    <a:pt x="1116" y="271"/>
                  </a:lnTo>
                  <a:lnTo>
                    <a:pt x="1049"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9"/>
            <p:cNvSpPr/>
            <p:nvPr/>
          </p:nvSpPr>
          <p:spPr>
            <a:xfrm>
              <a:off x="5443625" y="1240325"/>
              <a:ext cx="30450" cy="29600"/>
            </a:xfrm>
            <a:custGeom>
              <a:avLst/>
              <a:gdLst/>
              <a:ahLst/>
              <a:cxnLst/>
              <a:rect l="l" t="t" r="r" b="b"/>
              <a:pathLst>
                <a:path w="1218" h="1184" extrusionOk="0">
                  <a:moveTo>
                    <a:pt x="474" y="0"/>
                  </a:moveTo>
                  <a:lnTo>
                    <a:pt x="372" y="34"/>
                  </a:lnTo>
                  <a:lnTo>
                    <a:pt x="271" y="102"/>
                  </a:lnTo>
                  <a:lnTo>
                    <a:pt x="170" y="169"/>
                  </a:lnTo>
                  <a:lnTo>
                    <a:pt x="102" y="271"/>
                  </a:lnTo>
                  <a:lnTo>
                    <a:pt x="68" y="372"/>
                  </a:lnTo>
                  <a:lnTo>
                    <a:pt x="34" y="474"/>
                  </a:lnTo>
                  <a:lnTo>
                    <a:pt x="1" y="609"/>
                  </a:lnTo>
                  <a:lnTo>
                    <a:pt x="34" y="710"/>
                  </a:lnTo>
                  <a:lnTo>
                    <a:pt x="68" y="845"/>
                  </a:lnTo>
                  <a:lnTo>
                    <a:pt x="102" y="947"/>
                  </a:lnTo>
                  <a:lnTo>
                    <a:pt x="170" y="1014"/>
                  </a:lnTo>
                  <a:lnTo>
                    <a:pt x="271" y="1082"/>
                  </a:lnTo>
                  <a:lnTo>
                    <a:pt x="372" y="1150"/>
                  </a:lnTo>
                  <a:lnTo>
                    <a:pt x="474" y="1183"/>
                  </a:lnTo>
                  <a:lnTo>
                    <a:pt x="744" y="1183"/>
                  </a:lnTo>
                  <a:lnTo>
                    <a:pt x="846" y="1150"/>
                  </a:lnTo>
                  <a:lnTo>
                    <a:pt x="947" y="1082"/>
                  </a:lnTo>
                  <a:lnTo>
                    <a:pt x="1048" y="1014"/>
                  </a:lnTo>
                  <a:lnTo>
                    <a:pt x="1116" y="947"/>
                  </a:lnTo>
                  <a:lnTo>
                    <a:pt x="1150" y="845"/>
                  </a:lnTo>
                  <a:lnTo>
                    <a:pt x="1184" y="710"/>
                  </a:lnTo>
                  <a:lnTo>
                    <a:pt x="1217" y="609"/>
                  </a:lnTo>
                  <a:lnTo>
                    <a:pt x="1184" y="474"/>
                  </a:lnTo>
                  <a:lnTo>
                    <a:pt x="1150" y="372"/>
                  </a:lnTo>
                  <a:lnTo>
                    <a:pt x="1116" y="271"/>
                  </a:lnTo>
                  <a:lnTo>
                    <a:pt x="1048" y="169"/>
                  </a:lnTo>
                  <a:lnTo>
                    <a:pt x="947" y="102"/>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9"/>
            <p:cNvSpPr/>
            <p:nvPr/>
          </p:nvSpPr>
          <p:spPr>
            <a:xfrm>
              <a:off x="4482950" y="1320600"/>
              <a:ext cx="30450" cy="30425"/>
            </a:xfrm>
            <a:custGeom>
              <a:avLst/>
              <a:gdLst/>
              <a:ahLst/>
              <a:cxnLst/>
              <a:rect l="l" t="t" r="r" b="b"/>
              <a:pathLst>
                <a:path w="1218" h="1217" extrusionOk="0">
                  <a:moveTo>
                    <a:pt x="474" y="0"/>
                  </a:moveTo>
                  <a:lnTo>
                    <a:pt x="373" y="34"/>
                  </a:lnTo>
                  <a:lnTo>
                    <a:pt x="271" y="101"/>
                  </a:lnTo>
                  <a:lnTo>
                    <a:pt x="170" y="169"/>
                  </a:lnTo>
                  <a:lnTo>
                    <a:pt x="102" y="270"/>
                  </a:lnTo>
                  <a:lnTo>
                    <a:pt x="69" y="372"/>
                  </a:lnTo>
                  <a:lnTo>
                    <a:pt x="35" y="473"/>
                  </a:lnTo>
                  <a:lnTo>
                    <a:pt x="1" y="608"/>
                  </a:lnTo>
                  <a:lnTo>
                    <a:pt x="35" y="710"/>
                  </a:lnTo>
                  <a:lnTo>
                    <a:pt x="69" y="845"/>
                  </a:lnTo>
                  <a:lnTo>
                    <a:pt x="102" y="946"/>
                  </a:lnTo>
                  <a:lnTo>
                    <a:pt x="170" y="1048"/>
                  </a:lnTo>
                  <a:lnTo>
                    <a:pt x="271" y="1115"/>
                  </a:lnTo>
                  <a:lnTo>
                    <a:pt x="373" y="1149"/>
                  </a:lnTo>
                  <a:lnTo>
                    <a:pt x="474" y="1183"/>
                  </a:lnTo>
                  <a:lnTo>
                    <a:pt x="609" y="1217"/>
                  </a:lnTo>
                  <a:lnTo>
                    <a:pt x="745" y="1183"/>
                  </a:lnTo>
                  <a:lnTo>
                    <a:pt x="846" y="1149"/>
                  </a:lnTo>
                  <a:lnTo>
                    <a:pt x="947" y="1115"/>
                  </a:lnTo>
                  <a:lnTo>
                    <a:pt x="1049" y="1048"/>
                  </a:lnTo>
                  <a:lnTo>
                    <a:pt x="1116" y="946"/>
                  </a:lnTo>
                  <a:lnTo>
                    <a:pt x="1150" y="845"/>
                  </a:lnTo>
                  <a:lnTo>
                    <a:pt x="1184" y="710"/>
                  </a:lnTo>
                  <a:lnTo>
                    <a:pt x="1218" y="608"/>
                  </a:lnTo>
                  <a:lnTo>
                    <a:pt x="1184" y="473"/>
                  </a:lnTo>
                  <a:lnTo>
                    <a:pt x="1150" y="372"/>
                  </a:lnTo>
                  <a:lnTo>
                    <a:pt x="1116" y="270"/>
                  </a:lnTo>
                  <a:lnTo>
                    <a:pt x="1049" y="169"/>
                  </a:lnTo>
                  <a:lnTo>
                    <a:pt x="947" y="101"/>
                  </a:lnTo>
                  <a:lnTo>
                    <a:pt x="846" y="34"/>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9"/>
            <p:cNvSpPr/>
            <p:nvPr/>
          </p:nvSpPr>
          <p:spPr>
            <a:xfrm>
              <a:off x="4579275" y="1320600"/>
              <a:ext cx="30450" cy="30425"/>
            </a:xfrm>
            <a:custGeom>
              <a:avLst/>
              <a:gdLst/>
              <a:ahLst/>
              <a:cxnLst/>
              <a:rect l="l" t="t" r="r" b="b"/>
              <a:pathLst>
                <a:path w="1218"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217"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9"/>
            <p:cNvSpPr/>
            <p:nvPr/>
          </p:nvSpPr>
          <p:spPr>
            <a:xfrm>
              <a:off x="4675600" y="1320600"/>
              <a:ext cx="29600" cy="30425"/>
            </a:xfrm>
            <a:custGeom>
              <a:avLst/>
              <a:gdLst/>
              <a:ahLst/>
              <a:cxnLst/>
              <a:rect l="l" t="t" r="r" b="b"/>
              <a:pathLst>
                <a:path w="1184" h="1217" extrusionOk="0">
                  <a:moveTo>
                    <a:pt x="474" y="0"/>
                  </a:moveTo>
                  <a:lnTo>
                    <a:pt x="339" y="34"/>
                  </a:lnTo>
                  <a:lnTo>
                    <a:pt x="237" y="101"/>
                  </a:lnTo>
                  <a:lnTo>
                    <a:pt x="170" y="169"/>
                  </a:lnTo>
                  <a:lnTo>
                    <a:pt x="102" y="270"/>
                  </a:lnTo>
                  <a:lnTo>
                    <a:pt x="34" y="372"/>
                  </a:lnTo>
                  <a:lnTo>
                    <a:pt x="1" y="473"/>
                  </a:lnTo>
                  <a:lnTo>
                    <a:pt x="1" y="608"/>
                  </a:lnTo>
                  <a:lnTo>
                    <a:pt x="1" y="710"/>
                  </a:lnTo>
                  <a:lnTo>
                    <a:pt x="34" y="845"/>
                  </a:lnTo>
                  <a:lnTo>
                    <a:pt x="102" y="946"/>
                  </a:lnTo>
                  <a:lnTo>
                    <a:pt x="170" y="1048"/>
                  </a:lnTo>
                  <a:lnTo>
                    <a:pt x="237" y="1115"/>
                  </a:lnTo>
                  <a:lnTo>
                    <a:pt x="339" y="1149"/>
                  </a:lnTo>
                  <a:lnTo>
                    <a:pt x="474" y="1183"/>
                  </a:lnTo>
                  <a:lnTo>
                    <a:pt x="575" y="1217"/>
                  </a:lnTo>
                  <a:lnTo>
                    <a:pt x="710" y="1183"/>
                  </a:lnTo>
                  <a:lnTo>
                    <a:pt x="812" y="1149"/>
                  </a:lnTo>
                  <a:lnTo>
                    <a:pt x="913" y="1115"/>
                  </a:lnTo>
                  <a:lnTo>
                    <a:pt x="1014" y="1048"/>
                  </a:lnTo>
                  <a:lnTo>
                    <a:pt x="1082" y="946"/>
                  </a:lnTo>
                  <a:lnTo>
                    <a:pt x="1150" y="845"/>
                  </a:lnTo>
                  <a:lnTo>
                    <a:pt x="1183" y="710"/>
                  </a:lnTo>
                  <a:lnTo>
                    <a:pt x="1183" y="608"/>
                  </a:lnTo>
                  <a:lnTo>
                    <a:pt x="1183" y="473"/>
                  </a:lnTo>
                  <a:lnTo>
                    <a:pt x="1150" y="372"/>
                  </a:lnTo>
                  <a:lnTo>
                    <a:pt x="1082" y="270"/>
                  </a:lnTo>
                  <a:lnTo>
                    <a:pt x="1014" y="169"/>
                  </a:lnTo>
                  <a:lnTo>
                    <a:pt x="913" y="101"/>
                  </a:lnTo>
                  <a:lnTo>
                    <a:pt x="812"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9"/>
            <p:cNvSpPr/>
            <p:nvPr/>
          </p:nvSpPr>
          <p:spPr>
            <a:xfrm>
              <a:off x="477107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9"/>
            <p:cNvSpPr/>
            <p:nvPr/>
          </p:nvSpPr>
          <p:spPr>
            <a:xfrm>
              <a:off x="4867400" y="1320600"/>
              <a:ext cx="30450" cy="30425"/>
            </a:xfrm>
            <a:custGeom>
              <a:avLst/>
              <a:gdLst/>
              <a:ahLst/>
              <a:cxnLst/>
              <a:rect l="l" t="t" r="r" b="b"/>
              <a:pathLst>
                <a:path w="1218" h="1217" extrusionOk="0">
                  <a:moveTo>
                    <a:pt x="474"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4" y="1183"/>
                  </a:lnTo>
                  <a:lnTo>
                    <a:pt x="609" y="1217"/>
                  </a:lnTo>
                  <a:lnTo>
                    <a:pt x="710" y="1183"/>
                  </a:lnTo>
                  <a:lnTo>
                    <a:pt x="845" y="1149"/>
                  </a:lnTo>
                  <a:lnTo>
                    <a:pt x="947" y="1115"/>
                  </a:lnTo>
                  <a:lnTo>
                    <a:pt x="1014" y="1048"/>
                  </a:lnTo>
                  <a:lnTo>
                    <a:pt x="1116" y="946"/>
                  </a:lnTo>
                  <a:lnTo>
                    <a:pt x="1149" y="845"/>
                  </a:lnTo>
                  <a:lnTo>
                    <a:pt x="1183" y="710"/>
                  </a:lnTo>
                  <a:lnTo>
                    <a:pt x="1217" y="608"/>
                  </a:lnTo>
                  <a:lnTo>
                    <a:pt x="1183" y="473"/>
                  </a:lnTo>
                  <a:lnTo>
                    <a:pt x="1149" y="372"/>
                  </a:lnTo>
                  <a:lnTo>
                    <a:pt x="1116" y="270"/>
                  </a:lnTo>
                  <a:lnTo>
                    <a:pt x="1014" y="169"/>
                  </a:lnTo>
                  <a:lnTo>
                    <a:pt x="947"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9"/>
            <p:cNvSpPr/>
            <p:nvPr/>
          </p:nvSpPr>
          <p:spPr>
            <a:xfrm>
              <a:off x="4963725" y="1320600"/>
              <a:ext cx="29600" cy="30425"/>
            </a:xfrm>
            <a:custGeom>
              <a:avLst/>
              <a:gdLst/>
              <a:ahLst/>
              <a:cxnLst/>
              <a:rect l="l" t="t" r="r" b="b"/>
              <a:pathLst>
                <a:path w="1184" h="1217" extrusionOk="0">
                  <a:moveTo>
                    <a:pt x="473" y="0"/>
                  </a:moveTo>
                  <a:lnTo>
                    <a:pt x="372" y="34"/>
                  </a:lnTo>
                  <a:lnTo>
                    <a:pt x="271" y="101"/>
                  </a:lnTo>
                  <a:lnTo>
                    <a:pt x="169" y="169"/>
                  </a:lnTo>
                  <a:lnTo>
                    <a:pt x="102" y="270"/>
                  </a:lnTo>
                  <a:lnTo>
                    <a:pt x="34" y="372"/>
                  </a:lnTo>
                  <a:lnTo>
                    <a:pt x="0" y="473"/>
                  </a:lnTo>
                  <a:lnTo>
                    <a:pt x="0" y="608"/>
                  </a:lnTo>
                  <a:lnTo>
                    <a:pt x="0" y="710"/>
                  </a:lnTo>
                  <a:lnTo>
                    <a:pt x="34" y="845"/>
                  </a:lnTo>
                  <a:lnTo>
                    <a:pt x="102" y="946"/>
                  </a:lnTo>
                  <a:lnTo>
                    <a:pt x="169" y="1048"/>
                  </a:lnTo>
                  <a:lnTo>
                    <a:pt x="271" y="1115"/>
                  </a:lnTo>
                  <a:lnTo>
                    <a:pt x="372" y="1149"/>
                  </a:lnTo>
                  <a:lnTo>
                    <a:pt x="473" y="1183"/>
                  </a:lnTo>
                  <a:lnTo>
                    <a:pt x="575" y="1217"/>
                  </a:lnTo>
                  <a:lnTo>
                    <a:pt x="710" y="1183"/>
                  </a:lnTo>
                  <a:lnTo>
                    <a:pt x="811" y="1149"/>
                  </a:lnTo>
                  <a:lnTo>
                    <a:pt x="913" y="1115"/>
                  </a:lnTo>
                  <a:lnTo>
                    <a:pt x="1014" y="1048"/>
                  </a:lnTo>
                  <a:lnTo>
                    <a:pt x="1082" y="946"/>
                  </a:lnTo>
                  <a:lnTo>
                    <a:pt x="1149" y="845"/>
                  </a:lnTo>
                  <a:lnTo>
                    <a:pt x="1183" y="710"/>
                  </a:lnTo>
                  <a:lnTo>
                    <a:pt x="1183" y="608"/>
                  </a:lnTo>
                  <a:lnTo>
                    <a:pt x="1183" y="473"/>
                  </a:lnTo>
                  <a:lnTo>
                    <a:pt x="1149" y="372"/>
                  </a:lnTo>
                  <a:lnTo>
                    <a:pt x="1082" y="270"/>
                  </a:lnTo>
                  <a:lnTo>
                    <a:pt x="1014" y="169"/>
                  </a:lnTo>
                  <a:lnTo>
                    <a:pt x="913" y="101"/>
                  </a:lnTo>
                  <a:lnTo>
                    <a:pt x="811"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9"/>
            <p:cNvSpPr/>
            <p:nvPr/>
          </p:nvSpPr>
          <p:spPr>
            <a:xfrm>
              <a:off x="5059200" y="1320600"/>
              <a:ext cx="30425" cy="30425"/>
            </a:xfrm>
            <a:custGeom>
              <a:avLst/>
              <a:gdLst/>
              <a:ahLst/>
              <a:cxnLst/>
              <a:rect l="l" t="t" r="r" b="b"/>
              <a:pathLst>
                <a:path w="1217" h="1217" extrusionOk="0">
                  <a:moveTo>
                    <a:pt x="507" y="0"/>
                  </a:moveTo>
                  <a:lnTo>
                    <a:pt x="372" y="34"/>
                  </a:lnTo>
                  <a:lnTo>
                    <a:pt x="271" y="101"/>
                  </a:lnTo>
                  <a:lnTo>
                    <a:pt x="203" y="169"/>
                  </a:lnTo>
                  <a:lnTo>
                    <a:pt x="102" y="270"/>
                  </a:lnTo>
                  <a:lnTo>
                    <a:pt x="68" y="372"/>
                  </a:lnTo>
                  <a:lnTo>
                    <a:pt x="34" y="473"/>
                  </a:lnTo>
                  <a:lnTo>
                    <a:pt x="0" y="608"/>
                  </a:lnTo>
                  <a:lnTo>
                    <a:pt x="34" y="710"/>
                  </a:lnTo>
                  <a:lnTo>
                    <a:pt x="68" y="845"/>
                  </a:lnTo>
                  <a:lnTo>
                    <a:pt x="102" y="946"/>
                  </a:lnTo>
                  <a:lnTo>
                    <a:pt x="203" y="1048"/>
                  </a:lnTo>
                  <a:lnTo>
                    <a:pt x="271" y="1115"/>
                  </a:lnTo>
                  <a:lnTo>
                    <a:pt x="372" y="1149"/>
                  </a:lnTo>
                  <a:lnTo>
                    <a:pt x="507" y="1183"/>
                  </a:lnTo>
                  <a:lnTo>
                    <a:pt x="609" y="1217"/>
                  </a:lnTo>
                  <a:lnTo>
                    <a:pt x="744" y="1183"/>
                  </a:lnTo>
                  <a:lnTo>
                    <a:pt x="845" y="1149"/>
                  </a:lnTo>
                  <a:lnTo>
                    <a:pt x="947" y="1115"/>
                  </a:lnTo>
                  <a:lnTo>
                    <a:pt x="1048" y="1048"/>
                  </a:lnTo>
                  <a:lnTo>
                    <a:pt x="1116" y="946"/>
                  </a:lnTo>
                  <a:lnTo>
                    <a:pt x="1183" y="845"/>
                  </a:lnTo>
                  <a:lnTo>
                    <a:pt x="1217" y="710"/>
                  </a:lnTo>
                  <a:lnTo>
                    <a:pt x="1217" y="608"/>
                  </a:lnTo>
                  <a:lnTo>
                    <a:pt x="1217" y="473"/>
                  </a:lnTo>
                  <a:lnTo>
                    <a:pt x="1183" y="372"/>
                  </a:lnTo>
                  <a:lnTo>
                    <a:pt x="1116" y="270"/>
                  </a:lnTo>
                  <a:lnTo>
                    <a:pt x="1048" y="169"/>
                  </a:lnTo>
                  <a:lnTo>
                    <a:pt x="947" y="101"/>
                  </a:lnTo>
                  <a:lnTo>
                    <a:pt x="845"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9"/>
            <p:cNvSpPr/>
            <p:nvPr/>
          </p:nvSpPr>
          <p:spPr>
            <a:xfrm>
              <a:off x="5155525" y="1320600"/>
              <a:ext cx="30425" cy="30425"/>
            </a:xfrm>
            <a:custGeom>
              <a:avLst/>
              <a:gdLst/>
              <a:ahLst/>
              <a:cxnLst/>
              <a:rect l="l" t="t" r="r" b="b"/>
              <a:pathLst>
                <a:path w="1217" h="1217" extrusionOk="0">
                  <a:moveTo>
                    <a:pt x="473" y="0"/>
                  </a:moveTo>
                  <a:lnTo>
                    <a:pt x="372" y="34"/>
                  </a:lnTo>
                  <a:lnTo>
                    <a:pt x="270" y="101"/>
                  </a:lnTo>
                  <a:lnTo>
                    <a:pt x="169" y="169"/>
                  </a:lnTo>
                  <a:lnTo>
                    <a:pt x="101" y="270"/>
                  </a:lnTo>
                  <a:lnTo>
                    <a:pt x="34" y="372"/>
                  </a:lnTo>
                  <a:lnTo>
                    <a:pt x="0" y="473"/>
                  </a:lnTo>
                  <a:lnTo>
                    <a:pt x="0" y="608"/>
                  </a:lnTo>
                  <a:lnTo>
                    <a:pt x="0" y="710"/>
                  </a:lnTo>
                  <a:lnTo>
                    <a:pt x="34" y="845"/>
                  </a:lnTo>
                  <a:lnTo>
                    <a:pt x="101" y="946"/>
                  </a:lnTo>
                  <a:lnTo>
                    <a:pt x="169" y="1048"/>
                  </a:lnTo>
                  <a:lnTo>
                    <a:pt x="270" y="1115"/>
                  </a:lnTo>
                  <a:lnTo>
                    <a:pt x="372" y="1149"/>
                  </a:lnTo>
                  <a:lnTo>
                    <a:pt x="473" y="1183"/>
                  </a:lnTo>
                  <a:lnTo>
                    <a:pt x="608" y="1217"/>
                  </a:lnTo>
                  <a:lnTo>
                    <a:pt x="710" y="1183"/>
                  </a:lnTo>
                  <a:lnTo>
                    <a:pt x="845" y="1149"/>
                  </a:lnTo>
                  <a:lnTo>
                    <a:pt x="946" y="1115"/>
                  </a:lnTo>
                  <a:lnTo>
                    <a:pt x="1014" y="1048"/>
                  </a:lnTo>
                  <a:lnTo>
                    <a:pt x="1115" y="946"/>
                  </a:lnTo>
                  <a:lnTo>
                    <a:pt x="1149" y="845"/>
                  </a:lnTo>
                  <a:lnTo>
                    <a:pt x="1183" y="710"/>
                  </a:lnTo>
                  <a:lnTo>
                    <a:pt x="1217" y="608"/>
                  </a:lnTo>
                  <a:lnTo>
                    <a:pt x="1183" y="473"/>
                  </a:lnTo>
                  <a:lnTo>
                    <a:pt x="1149" y="372"/>
                  </a:lnTo>
                  <a:lnTo>
                    <a:pt x="1115" y="270"/>
                  </a:lnTo>
                  <a:lnTo>
                    <a:pt x="1014" y="169"/>
                  </a:lnTo>
                  <a:lnTo>
                    <a:pt x="946" y="101"/>
                  </a:lnTo>
                  <a:lnTo>
                    <a:pt x="845" y="34"/>
                  </a:lnTo>
                  <a:lnTo>
                    <a:pt x="7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9"/>
            <p:cNvSpPr/>
            <p:nvPr/>
          </p:nvSpPr>
          <p:spPr>
            <a:xfrm>
              <a:off x="5251825" y="1320600"/>
              <a:ext cx="29600" cy="30425"/>
            </a:xfrm>
            <a:custGeom>
              <a:avLst/>
              <a:gdLst/>
              <a:ahLst/>
              <a:cxnLst/>
              <a:rect l="l" t="t" r="r" b="b"/>
              <a:pathLst>
                <a:path w="1184" h="1217" extrusionOk="0">
                  <a:moveTo>
                    <a:pt x="474" y="0"/>
                  </a:moveTo>
                  <a:lnTo>
                    <a:pt x="373" y="34"/>
                  </a:lnTo>
                  <a:lnTo>
                    <a:pt x="271" y="101"/>
                  </a:lnTo>
                  <a:lnTo>
                    <a:pt x="170" y="169"/>
                  </a:lnTo>
                  <a:lnTo>
                    <a:pt x="102" y="270"/>
                  </a:lnTo>
                  <a:lnTo>
                    <a:pt x="35" y="372"/>
                  </a:lnTo>
                  <a:lnTo>
                    <a:pt x="1" y="473"/>
                  </a:lnTo>
                  <a:lnTo>
                    <a:pt x="1" y="608"/>
                  </a:lnTo>
                  <a:lnTo>
                    <a:pt x="1" y="710"/>
                  </a:lnTo>
                  <a:lnTo>
                    <a:pt x="35" y="845"/>
                  </a:lnTo>
                  <a:lnTo>
                    <a:pt x="102" y="946"/>
                  </a:lnTo>
                  <a:lnTo>
                    <a:pt x="170" y="1048"/>
                  </a:lnTo>
                  <a:lnTo>
                    <a:pt x="271" y="1115"/>
                  </a:lnTo>
                  <a:lnTo>
                    <a:pt x="373" y="1149"/>
                  </a:lnTo>
                  <a:lnTo>
                    <a:pt x="474" y="1183"/>
                  </a:lnTo>
                  <a:lnTo>
                    <a:pt x="609" y="1217"/>
                  </a:lnTo>
                  <a:lnTo>
                    <a:pt x="711" y="1183"/>
                  </a:lnTo>
                  <a:lnTo>
                    <a:pt x="846" y="1149"/>
                  </a:lnTo>
                  <a:lnTo>
                    <a:pt x="947" y="1115"/>
                  </a:lnTo>
                  <a:lnTo>
                    <a:pt x="1015" y="1048"/>
                  </a:lnTo>
                  <a:lnTo>
                    <a:pt x="1082" y="946"/>
                  </a:lnTo>
                  <a:lnTo>
                    <a:pt x="1150" y="845"/>
                  </a:lnTo>
                  <a:lnTo>
                    <a:pt x="1184" y="710"/>
                  </a:lnTo>
                  <a:lnTo>
                    <a:pt x="1184" y="608"/>
                  </a:lnTo>
                  <a:lnTo>
                    <a:pt x="1184" y="473"/>
                  </a:lnTo>
                  <a:lnTo>
                    <a:pt x="1150" y="372"/>
                  </a:lnTo>
                  <a:lnTo>
                    <a:pt x="1082" y="270"/>
                  </a:lnTo>
                  <a:lnTo>
                    <a:pt x="1015" y="169"/>
                  </a:lnTo>
                  <a:lnTo>
                    <a:pt x="947" y="101"/>
                  </a:lnTo>
                  <a:lnTo>
                    <a:pt x="846" y="34"/>
                  </a:ln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9"/>
            <p:cNvSpPr/>
            <p:nvPr/>
          </p:nvSpPr>
          <p:spPr>
            <a:xfrm>
              <a:off x="5347300" y="1320600"/>
              <a:ext cx="30450" cy="30425"/>
            </a:xfrm>
            <a:custGeom>
              <a:avLst/>
              <a:gdLst/>
              <a:ahLst/>
              <a:cxnLst/>
              <a:rect l="l" t="t" r="r" b="b"/>
              <a:pathLst>
                <a:path w="1218" h="1217" extrusionOk="0">
                  <a:moveTo>
                    <a:pt x="508" y="0"/>
                  </a:moveTo>
                  <a:lnTo>
                    <a:pt x="373" y="34"/>
                  </a:lnTo>
                  <a:lnTo>
                    <a:pt x="271" y="101"/>
                  </a:lnTo>
                  <a:lnTo>
                    <a:pt x="204" y="169"/>
                  </a:lnTo>
                  <a:lnTo>
                    <a:pt x="102" y="270"/>
                  </a:lnTo>
                  <a:lnTo>
                    <a:pt x="68" y="372"/>
                  </a:lnTo>
                  <a:lnTo>
                    <a:pt x="35" y="473"/>
                  </a:lnTo>
                  <a:lnTo>
                    <a:pt x="1" y="608"/>
                  </a:lnTo>
                  <a:lnTo>
                    <a:pt x="35" y="710"/>
                  </a:lnTo>
                  <a:lnTo>
                    <a:pt x="68" y="845"/>
                  </a:lnTo>
                  <a:lnTo>
                    <a:pt x="102" y="946"/>
                  </a:lnTo>
                  <a:lnTo>
                    <a:pt x="204" y="1048"/>
                  </a:lnTo>
                  <a:lnTo>
                    <a:pt x="271" y="1115"/>
                  </a:lnTo>
                  <a:lnTo>
                    <a:pt x="373" y="1149"/>
                  </a:lnTo>
                  <a:lnTo>
                    <a:pt x="508" y="1183"/>
                  </a:lnTo>
                  <a:lnTo>
                    <a:pt x="609" y="1217"/>
                  </a:lnTo>
                  <a:lnTo>
                    <a:pt x="744" y="1183"/>
                  </a:lnTo>
                  <a:lnTo>
                    <a:pt x="846" y="1149"/>
                  </a:lnTo>
                  <a:lnTo>
                    <a:pt x="947" y="1115"/>
                  </a:lnTo>
                  <a:lnTo>
                    <a:pt x="1049" y="1048"/>
                  </a:lnTo>
                  <a:lnTo>
                    <a:pt x="1116" y="946"/>
                  </a:lnTo>
                  <a:lnTo>
                    <a:pt x="1184" y="845"/>
                  </a:lnTo>
                  <a:lnTo>
                    <a:pt x="1218" y="710"/>
                  </a:lnTo>
                  <a:lnTo>
                    <a:pt x="1218" y="608"/>
                  </a:lnTo>
                  <a:lnTo>
                    <a:pt x="1218" y="473"/>
                  </a:lnTo>
                  <a:lnTo>
                    <a:pt x="1184" y="372"/>
                  </a:lnTo>
                  <a:lnTo>
                    <a:pt x="1116" y="270"/>
                  </a:lnTo>
                  <a:lnTo>
                    <a:pt x="1049"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9"/>
            <p:cNvSpPr/>
            <p:nvPr/>
          </p:nvSpPr>
          <p:spPr>
            <a:xfrm>
              <a:off x="5443625" y="1320600"/>
              <a:ext cx="30450" cy="30425"/>
            </a:xfrm>
            <a:custGeom>
              <a:avLst/>
              <a:gdLst/>
              <a:ahLst/>
              <a:cxnLst/>
              <a:rect l="l" t="t" r="r" b="b"/>
              <a:pathLst>
                <a:path w="1218" h="1217" extrusionOk="0">
                  <a:moveTo>
                    <a:pt x="474" y="0"/>
                  </a:moveTo>
                  <a:lnTo>
                    <a:pt x="372" y="34"/>
                  </a:lnTo>
                  <a:lnTo>
                    <a:pt x="271" y="101"/>
                  </a:lnTo>
                  <a:lnTo>
                    <a:pt x="170" y="169"/>
                  </a:lnTo>
                  <a:lnTo>
                    <a:pt x="102" y="270"/>
                  </a:lnTo>
                  <a:lnTo>
                    <a:pt x="68" y="372"/>
                  </a:lnTo>
                  <a:lnTo>
                    <a:pt x="34" y="473"/>
                  </a:lnTo>
                  <a:lnTo>
                    <a:pt x="1" y="608"/>
                  </a:lnTo>
                  <a:lnTo>
                    <a:pt x="34" y="710"/>
                  </a:lnTo>
                  <a:lnTo>
                    <a:pt x="68" y="845"/>
                  </a:lnTo>
                  <a:lnTo>
                    <a:pt x="102" y="946"/>
                  </a:lnTo>
                  <a:lnTo>
                    <a:pt x="170" y="1048"/>
                  </a:lnTo>
                  <a:lnTo>
                    <a:pt x="271" y="1115"/>
                  </a:lnTo>
                  <a:lnTo>
                    <a:pt x="372" y="1149"/>
                  </a:lnTo>
                  <a:lnTo>
                    <a:pt x="474" y="1183"/>
                  </a:lnTo>
                  <a:lnTo>
                    <a:pt x="609" y="1217"/>
                  </a:lnTo>
                  <a:lnTo>
                    <a:pt x="744" y="1183"/>
                  </a:lnTo>
                  <a:lnTo>
                    <a:pt x="846" y="1149"/>
                  </a:lnTo>
                  <a:lnTo>
                    <a:pt x="947" y="1115"/>
                  </a:lnTo>
                  <a:lnTo>
                    <a:pt x="1048" y="1048"/>
                  </a:lnTo>
                  <a:lnTo>
                    <a:pt x="1116" y="946"/>
                  </a:lnTo>
                  <a:lnTo>
                    <a:pt x="1150" y="845"/>
                  </a:lnTo>
                  <a:lnTo>
                    <a:pt x="1184" y="710"/>
                  </a:lnTo>
                  <a:lnTo>
                    <a:pt x="1217" y="608"/>
                  </a:lnTo>
                  <a:lnTo>
                    <a:pt x="1184" y="473"/>
                  </a:lnTo>
                  <a:lnTo>
                    <a:pt x="1150" y="372"/>
                  </a:lnTo>
                  <a:lnTo>
                    <a:pt x="1116" y="270"/>
                  </a:lnTo>
                  <a:lnTo>
                    <a:pt x="1048" y="169"/>
                  </a:lnTo>
                  <a:lnTo>
                    <a:pt x="947" y="101"/>
                  </a:lnTo>
                  <a:lnTo>
                    <a:pt x="846" y="34"/>
                  </a:lnTo>
                  <a:lnTo>
                    <a:pt x="7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9"/>
            <p:cNvSpPr/>
            <p:nvPr/>
          </p:nvSpPr>
          <p:spPr>
            <a:xfrm>
              <a:off x="4482950"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69" y="373"/>
                  </a:lnTo>
                  <a:lnTo>
                    <a:pt x="35" y="508"/>
                  </a:lnTo>
                  <a:lnTo>
                    <a:pt x="1" y="609"/>
                  </a:lnTo>
                  <a:lnTo>
                    <a:pt x="35" y="744"/>
                  </a:lnTo>
                  <a:lnTo>
                    <a:pt x="69" y="846"/>
                  </a:lnTo>
                  <a:lnTo>
                    <a:pt x="102" y="947"/>
                  </a:lnTo>
                  <a:lnTo>
                    <a:pt x="170" y="1048"/>
                  </a:lnTo>
                  <a:lnTo>
                    <a:pt x="271" y="1116"/>
                  </a:lnTo>
                  <a:lnTo>
                    <a:pt x="373" y="1184"/>
                  </a:lnTo>
                  <a:lnTo>
                    <a:pt x="474" y="1217"/>
                  </a:lnTo>
                  <a:lnTo>
                    <a:pt x="745" y="1217"/>
                  </a:lnTo>
                  <a:lnTo>
                    <a:pt x="846" y="1184"/>
                  </a:lnTo>
                  <a:lnTo>
                    <a:pt x="947" y="1116"/>
                  </a:lnTo>
                  <a:lnTo>
                    <a:pt x="1049" y="1048"/>
                  </a:lnTo>
                  <a:lnTo>
                    <a:pt x="1116" y="947"/>
                  </a:lnTo>
                  <a:lnTo>
                    <a:pt x="1150" y="846"/>
                  </a:lnTo>
                  <a:lnTo>
                    <a:pt x="1184" y="744"/>
                  </a:lnTo>
                  <a:lnTo>
                    <a:pt x="1218" y="609"/>
                  </a:lnTo>
                  <a:lnTo>
                    <a:pt x="1184" y="508"/>
                  </a:lnTo>
                  <a:lnTo>
                    <a:pt x="1150" y="373"/>
                  </a:lnTo>
                  <a:lnTo>
                    <a:pt x="1116" y="271"/>
                  </a:lnTo>
                  <a:lnTo>
                    <a:pt x="1049" y="204"/>
                  </a:lnTo>
                  <a:lnTo>
                    <a:pt x="947" y="102"/>
                  </a:lnTo>
                  <a:lnTo>
                    <a:pt x="846" y="68"/>
                  </a:lnTo>
                  <a:lnTo>
                    <a:pt x="745"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9"/>
            <p:cNvSpPr/>
            <p:nvPr/>
          </p:nvSpPr>
          <p:spPr>
            <a:xfrm>
              <a:off x="4579275" y="1400850"/>
              <a:ext cx="30450" cy="30450"/>
            </a:xfrm>
            <a:custGeom>
              <a:avLst/>
              <a:gdLst/>
              <a:ahLst/>
              <a:cxnLst/>
              <a:rect l="l" t="t" r="r" b="b"/>
              <a:pathLst>
                <a:path w="1218"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217"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9"/>
            <p:cNvSpPr/>
            <p:nvPr/>
          </p:nvSpPr>
          <p:spPr>
            <a:xfrm>
              <a:off x="4675600" y="1400850"/>
              <a:ext cx="29600" cy="30450"/>
            </a:xfrm>
            <a:custGeom>
              <a:avLst/>
              <a:gdLst/>
              <a:ahLst/>
              <a:cxnLst/>
              <a:rect l="l" t="t" r="r" b="b"/>
              <a:pathLst>
                <a:path w="1184" h="1218" extrusionOk="0">
                  <a:moveTo>
                    <a:pt x="575" y="1"/>
                  </a:moveTo>
                  <a:lnTo>
                    <a:pt x="474" y="35"/>
                  </a:lnTo>
                  <a:lnTo>
                    <a:pt x="339" y="68"/>
                  </a:lnTo>
                  <a:lnTo>
                    <a:pt x="237" y="102"/>
                  </a:lnTo>
                  <a:lnTo>
                    <a:pt x="170" y="204"/>
                  </a:lnTo>
                  <a:lnTo>
                    <a:pt x="102" y="271"/>
                  </a:lnTo>
                  <a:lnTo>
                    <a:pt x="34" y="373"/>
                  </a:lnTo>
                  <a:lnTo>
                    <a:pt x="1" y="508"/>
                  </a:lnTo>
                  <a:lnTo>
                    <a:pt x="1" y="609"/>
                  </a:lnTo>
                  <a:lnTo>
                    <a:pt x="1" y="744"/>
                  </a:lnTo>
                  <a:lnTo>
                    <a:pt x="34" y="846"/>
                  </a:lnTo>
                  <a:lnTo>
                    <a:pt x="102" y="947"/>
                  </a:lnTo>
                  <a:lnTo>
                    <a:pt x="170" y="1048"/>
                  </a:lnTo>
                  <a:lnTo>
                    <a:pt x="237" y="1116"/>
                  </a:lnTo>
                  <a:lnTo>
                    <a:pt x="339" y="1184"/>
                  </a:lnTo>
                  <a:lnTo>
                    <a:pt x="474" y="1217"/>
                  </a:lnTo>
                  <a:lnTo>
                    <a:pt x="710" y="1217"/>
                  </a:lnTo>
                  <a:lnTo>
                    <a:pt x="812" y="1184"/>
                  </a:lnTo>
                  <a:lnTo>
                    <a:pt x="913" y="1116"/>
                  </a:lnTo>
                  <a:lnTo>
                    <a:pt x="1014" y="1048"/>
                  </a:lnTo>
                  <a:lnTo>
                    <a:pt x="1082" y="947"/>
                  </a:lnTo>
                  <a:lnTo>
                    <a:pt x="1150" y="846"/>
                  </a:lnTo>
                  <a:lnTo>
                    <a:pt x="1183" y="744"/>
                  </a:lnTo>
                  <a:lnTo>
                    <a:pt x="1183" y="609"/>
                  </a:lnTo>
                  <a:lnTo>
                    <a:pt x="1183" y="508"/>
                  </a:lnTo>
                  <a:lnTo>
                    <a:pt x="1150" y="373"/>
                  </a:lnTo>
                  <a:lnTo>
                    <a:pt x="1082" y="271"/>
                  </a:lnTo>
                  <a:lnTo>
                    <a:pt x="1014" y="204"/>
                  </a:lnTo>
                  <a:lnTo>
                    <a:pt x="913" y="102"/>
                  </a:lnTo>
                  <a:lnTo>
                    <a:pt x="812"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9"/>
            <p:cNvSpPr/>
            <p:nvPr/>
          </p:nvSpPr>
          <p:spPr>
            <a:xfrm>
              <a:off x="477107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9"/>
            <p:cNvSpPr/>
            <p:nvPr/>
          </p:nvSpPr>
          <p:spPr>
            <a:xfrm>
              <a:off x="4867400" y="1400850"/>
              <a:ext cx="30450" cy="30450"/>
            </a:xfrm>
            <a:custGeom>
              <a:avLst/>
              <a:gdLst/>
              <a:ahLst/>
              <a:cxnLst/>
              <a:rect l="l" t="t" r="r" b="b"/>
              <a:pathLst>
                <a:path w="1218" h="1218" extrusionOk="0">
                  <a:moveTo>
                    <a:pt x="609" y="1"/>
                  </a:moveTo>
                  <a:lnTo>
                    <a:pt x="474"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4" y="1217"/>
                  </a:lnTo>
                  <a:lnTo>
                    <a:pt x="710" y="1217"/>
                  </a:lnTo>
                  <a:lnTo>
                    <a:pt x="845" y="1184"/>
                  </a:lnTo>
                  <a:lnTo>
                    <a:pt x="947" y="1116"/>
                  </a:lnTo>
                  <a:lnTo>
                    <a:pt x="1014" y="1048"/>
                  </a:lnTo>
                  <a:lnTo>
                    <a:pt x="1116" y="947"/>
                  </a:lnTo>
                  <a:lnTo>
                    <a:pt x="1149" y="846"/>
                  </a:lnTo>
                  <a:lnTo>
                    <a:pt x="1183" y="744"/>
                  </a:lnTo>
                  <a:lnTo>
                    <a:pt x="1217" y="609"/>
                  </a:lnTo>
                  <a:lnTo>
                    <a:pt x="1183" y="508"/>
                  </a:lnTo>
                  <a:lnTo>
                    <a:pt x="1149" y="373"/>
                  </a:lnTo>
                  <a:lnTo>
                    <a:pt x="1116" y="271"/>
                  </a:lnTo>
                  <a:lnTo>
                    <a:pt x="1014" y="204"/>
                  </a:lnTo>
                  <a:lnTo>
                    <a:pt x="947" y="102"/>
                  </a:lnTo>
                  <a:lnTo>
                    <a:pt x="845" y="68"/>
                  </a:lnTo>
                  <a:lnTo>
                    <a:pt x="710"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9"/>
            <p:cNvSpPr/>
            <p:nvPr/>
          </p:nvSpPr>
          <p:spPr>
            <a:xfrm>
              <a:off x="4963725" y="1400850"/>
              <a:ext cx="29600" cy="30450"/>
            </a:xfrm>
            <a:custGeom>
              <a:avLst/>
              <a:gdLst/>
              <a:ahLst/>
              <a:cxnLst/>
              <a:rect l="l" t="t" r="r" b="b"/>
              <a:pathLst>
                <a:path w="1184" h="1218" extrusionOk="0">
                  <a:moveTo>
                    <a:pt x="575" y="1"/>
                  </a:moveTo>
                  <a:lnTo>
                    <a:pt x="473" y="35"/>
                  </a:lnTo>
                  <a:lnTo>
                    <a:pt x="372" y="68"/>
                  </a:lnTo>
                  <a:lnTo>
                    <a:pt x="271" y="102"/>
                  </a:lnTo>
                  <a:lnTo>
                    <a:pt x="169" y="204"/>
                  </a:lnTo>
                  <a:lnTo>
                    <a:pt x="102" y="271"/>
                  </a:lnTo>
                  <a:lnTo>
                    <a:pt x="34" y="373"/>
                  </a:lnTo>
                  <a:lnTo>
                    <a:pt x="0" y="508"/>
                  </a:lnTo>
                  <a:lnTo>
                    <a:pt x="0" y="609"/>
                  </a:lnTo>
                  <a:lnTo>
                    <a:pt x="0" y="744"/>
                  </a:lnTo>
                  <a:lnTo>
                    <a:pt x="34" y="846"/>
                  </a:lnTo>
                  <a:lnTo>
                    <a:pt x="102" y="947"/>
                  </a:lnTo>
                  <a:lnTo>
                    <a:pt x="169" y="1048"/>
                  </a:lnTo>
                  <a:lnTo>
                    <a:pt x="271" y="1116"/>
                  </a:lnTo>
                  <a:lnTo>
                    <a:pt x="372" y="1184"/>
                  </a:lnTo>
                  <a:lnTo>
                    <a:pt x="473" y="1217"/>
                  </a:lnTo>
                  <a:lnTo>
                    <a:pt x="710" y="1217"/>
                  </a:lnTo>
                  <a:lnTo>
                    <a:pt x="811" y="1184"/>
                  </a:lnTo>
                  <a:lnTo>
                    <a:pt x="913" y="1116"/>
                  </a:lnTo>
                  <a:lnTo>
                    <a:pt x="1014" y="1048"/>
                  </a:lnTo>
                  <a:lnTo>
                    <a:pt x="1082" y="947"/>
                  </a:lnTo>
                  <a:lnTo>
                    <a:pt x="1149" y="846"/>
                  </a:lnTo>
                  <a:lnTo>
                    <a:pt x="1183" y="744"/>
                  </a:lnTo>
                  <a:lnTo>
                    <a:pt x="1183" y="609"/>
                  </a:lnTo>
                  <a:lnTo>
                    <a:pt x="1183" y="508"/>
                  </a:lnTo>
                  <a:lnTo>
                    <a:pt x="1149" y="373"/>
                  </a:lnTo>
                  <a:lnTo>
                    <a:pt x="1082" y="271"/>
                  </a:lnTo>
                  <a:lnTo>
                    <a:pt x="1014" y="204"/>
                  </a:lnTo>
                  <a:lnTo>
                    <a:pt x="913" y="102"/>
                  </a:lnTo>
                  <a:lnTo>
                    <a:pt x="811" y="68"/>
                  </a:lnTo>
                  <a:lnTo>
                    <a:pt x="710" y="35"/>
                  </a:lnTo>
                  <a:lnTo>
                    <a:pt x="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9"/>
            <p:cNvSpPr/>
            <p:nvPr/>
          </p:nvSpPr>
          <p:spPr>
            <a:xfrm>
              <a:off x="5059200" y="1400850"/>
              <a:ext cx="30425" cy="30450"/>
            </a:xfrm>
            <a:custGeom>
              <a:avLst/>
              <a:gdLst/>
              <a:ahLst/>
              <a:cxnLst/>
              <a:rect l="l" t="t" r="r" b="b"/>
              <a:pathLst>
                <a:path w="1217" h="1218" extrusionOk="0">
                  <a:moveTo>
                    <a:pt x="609" y="1"/>
                  </a:moveTo>
                  <a:lnTo>
                    <a:pt x="507" y="35"/>
                  </a:lnTo>
                  <a:lnTo>
                    <a:pt x="372" y="68"/>
                  </a:lnTo>
                  <a:lnTo>
                    <a:pt x="271" y="102"/>
                  </a:lnTo>
                  <a:lnTo>
                    <a:pt x="203" y="204"/>
                  </a:lnTo>
                  <a:lnTo>
                    <a:pt x="102" y="271"/>
                  </a:lnTo>
                  <a:lnTo>
                    <a:pt x="68" y="373"/>
                  </a:lnTo>
                  <a:lnTo>
                    <a:pt x="34" y="508"/>
                  </a:lnTo>
                  <a:lnTo>
                    <a:pt x="0" y="609"/>
                  </a:lnTo>
                  <a:lnTo>
                    <a:pt x="34" y="744"/>
                  </a:lnTo>
                  <a:lnTo>
                    <a:pt x="68" y="846"/>
                  </a:lnTo>
                  <a:lnTo>
                    <a:pt x="102" y="947"/>
                  </a:lnTo>
                  <a:lnTo>
                    <a:pt x="203" y="1048"/>
                  </a:lnTo>
                  <a:lnTo>
                    <a:pt x="271" y="1116"/>
                  </a:lnTo>
                  <a:lnTo>
                    <a:pt x="372" y="1184"/>
                  </a:lnTo>
                  <a:lnTo>
                    <a:pt x="507" y="1217"/>
                  </a:lnTo>
                  <a:lnTo>
                    <a:pt x="744" y="1217"/>
                  </a:lnTo>
                  <a:lnTo>
                    <a:pt x="845" y="1184"/>
                  </a:lnTo>
                  <a:lnTo>
                    <a:pt x="947" y="1116"/>
                  </a:lnTo>
                  <a:lnTo>
                    <a:pt x="1048" y="1048"/>
                  </a:lnTo>
                  <a:lnTo>
                    <a:pt x="1116" y="947"/>
                  </a:lnTo>
                  <a:lnTo>
                    <a:pt x="1183" y="846"/>
                  </a:lnTo>
                  <a:lnTo>
                    <a:pt x="1217" y="744"/>
                  </a:lnTo>
                  <a:lnTo>
                    <a:pt x="1217" y="609"/>
                  </a:lnTo>
                  <a:lnTo>
                    <a:pt x="1217" y="508"/>
                  </a:lnTo>
                  <a:lnTo>
                    <a:pt x="1183" y="373"/>
                  </a:lnTo>
                  <a:lnTo>
                    <a:pt x="1116" y="271"/>
                  </a:lnTo>
                  <a:lnTo>
                    <a:pt x="1048" y="204"/>
                  </a:lnTo>
                  <a:lnTo>
                    <a:pt x="947" y="102"/>
                  </a:lnTo>
                  <a:lnTo>
                    <a:pt x="845"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9"/>
            <p:cNvSpPr/>
            <p:nvPr/>
          </p:nvSpPr>
          <p:spPr>
            <a:xfrm>
              <a:off x="5155525" y="1400850"/>
              <a:ext cx="30425" cy="30450"/>
            </a:xfrm>
            <a:custGeom>
              <a:avLst/>
              <a:gdLst/>
              <a:ahLst/>
              <a:cxnLst/>
              <a:rect l="l" t="t" r="r" b="b"/>
              <a:pathLst>
                <a:path w="1217" h="1218" extrusionOk="0">
                  <a:moveTo>
                    <a:pt x="608" y="1"/>
                  </a:moveTo>
                  <a:lnTo>
                    <a:pt x="473" y="35"/>
                  </a:lnTo>
                  <a:lnTo>
                    <a:pt x="372" y="68"/>
                  </a:lnTo>
                  <a:lnTo>
                    <a:pt x="270" y="102"/>
                  </a:lnTo>
                  <a:lnTo>
                    <a:pt x="169" y="204"/>
                  </a:lnTo>
                  <a:lnTo>
                    <a:pt x="101" y="271"/>
                  </a:lnTo>
                  <a:lnTo>
                    <a:pt x="34" y="373"/>
                  </a:lnTo>
                  <a:lnTo>
                    <a:pt x="0" y="508"/>
                  </a:lnTo>
                  <a:lnTo>
                    <a:pt x="0" y="609"/>
                  </a:lnTo>
                  <a:lnTo>
                    <a:pt x="0" y="744"/>
                  </a:lnTo>
                  <a:lnTo>
                    <a:pt x="34" y="846"/>
                  </a:lnTo>
                  <a:lnTo>
                    <a:pt x="101" y="947"/>
                  </a:lnTo>
                  <a:lnTo>
                    <a:pt x="169" y="1048"/>
                  </a:lnTo>
                  <a:lnTo>
                    <a:pt x="270" y="1116"/>
                  </a:lnTo>
                  <a:lnTo>
                    <a:pt x="372" y="1184"/>
                  </a:lnTo>
                  <a:lnTo>
                    <a:pt x="473" y="1217"/>
                  </a:lnTo>
                  <a:lnTo>
                    <a:pt x="710" y="1217"/>
                  </a:lnTo>
                  <a:lnTo>
                    <a:pt x="845" y="1184"/>
                  </a:lnTo>
                  <a:lnTo>
                    <a:pt x="946" y="1116"/>
                  </a:lnTo>
                  <a:lnTo>
                    <a:pt x="1014" y="1048"/>
                  </a:lnTo>
                  <a:lnTo>
                    <a:pt x="1115" y="947"/>
                  </a:lnTo>
                  <a:lnTo>
                    <a:pt x="1149" y="846"/>
                  </a:lnTo>
                  <a:lnTo>
                    <a:pt x="1183" y="744"/>
                  </a:lnTo>
                  <a:lnTo>
                    <a:pt x="1217" y="609"/>
                  </a:lnTo>
                  <a:lnTo>
                    <a:pt x="1183" y="508"/>
                  </a:lnTo>
                  <a:lnTo>
                    <a:pt x="1149" y="373"/>
                  </a:lnTo>
                  <a:lnTo>
                    <a:pt x="1115" y="271"/>
                  </a:lnTo>
                  <a:lnTo>
                    <a:pt x="1014" y="204"/>
                  </a:lnTo>
                  <a:lnTo>
                    <a:pt x="946" y="102"/>
                  </a:lnTo>
                  <a:lnTo>
                    <a:pt x="845" y="68"/>
                  </a:lnTo>
                  <a:lnTo>
                    <a:pt x="710" y="35"/>
                  </a:lnTo>
                  <a:lnTo>
                    <a:pt x="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9"/>
            <p:cNvSpPr/>
            <p:nvPr/>
          </p:nvSpPr>
          <p:spPr>
            <a:xfrm>
              <a:off x="5251825" y="1400850"/>
              <a:ext cx="29600" cy="30450"/>
            </a:xfrm>
            <a:custGeom>
              <a:avLst/>
              <a:gdLst/>
              <a:ahLst/>
              <a:cxnLst/>
              <a:rect l="l" t="t" r="r" b="b"/>
              <a:pathLst>
                <a:path w="1184" h="1218" extrusionOk="0">
                  <a:moveTo>
                    <a:pt x="609" y="1"/>
                  </a:moveTo>
                  <a:lnTo>
                    <a:pt x="474" y="35"/>
                  </a:lnTo>
                  <a:lnTo>
                    <a:pt x="373" y="68"/>
                  </a:lnTo>
                  <a:lnTo>
                    <a:pt x="271" y="102"/>
                  </a:lnTo>
                  <a:lnTo>
                    <a:pt x="170" y="204"/>
                  </a:lnTo>
                  <a:lnTo>
                    <a:pt x="102" y="271"/>
                  </a:lnTo>
                  <a:lnTo>
                    <a:pt x="35" y="373"/>
                  </a:lnTo>
                  <a:lnTo>
                    <a:pt x="1" y="508"/>
                  </a:lnTo>
                  <a:lnTo>
                    <a:pt x="1" y="609"/>
                  </a:lnTo>
                  <a:lnTo>
                    <a:pt x="1" y="744"/>
                  </a:lnTo>
                  <a:lnTo>
                    <a:pt x="35" y="846"/>
                  </a:lnTo>
                  <a:lnTo>
                    <a:pt x="102" y="947"/>
                  </a:lnTo>
                  <a:lnTo>
                    <a:pt x="170" y="1048"/>
                  </a:lnTo>
                  <a:lnTo>
                    <a:pt x="271" y="1116"/>
                  </a:lnTo>
                  <a:lnTo>
                    <a:pt x="373" y="1184"/>
                  </a:lnTo>
                  <a:lnTo>
                    <a:pt x="474" y="1217"/>
                  </a:lnTo>
                  <a:lnTo>
                    <a:pt x="711" y="1217"/>
                  </a:lnTo>
                  <a:lnTo>
                    <a:pt x="846" y="1184"/>
                  </a:lnTo>
                  <a:lnTo>
                    <a:pt x="947" y="1116"/>
                  </a:lnTo>
                  <a:lnTo>
                    <a:pt x="1015" y="1048"/>
                  </a:lnTo>
                  <a:lnTo>
                    <a:pt x="1082" y="947"/>
                  </a:lnTo>
                  <a:lnTo>
                    <a:pt x="1150" y="846"/>
                  </a:lnTo>
                  <a:lnTo>
                    <a:pt x="1184" y="744"/>
                  </a:lnTo>
                  <a:lnTo>
                    <a:pt x="1184" y="609"/>
                  </a:lnTo>
                  <a:lnTo>
                    <a:pt x="1184" y="508"/>
                  </a:lnTo>
                  <a:lnTo>
                    <a:pt x="1150" y="373"/>
                  </a:lnTo>
                  <a:lnTo>
                    <a:pt x="1082" y="271"/>
                  </a:lnTo>
                  <a:lnTo>
                    <a:pt x="1015" y="204"/>
                  </a:lnTo>
                  <a:lnTo>
                    <a:pt x="947" y="102"/>
                  </a:lnTo>
                  <a:lnTo>
                    <a:pt x="846" y="68"/>
                  </a:lnTo>
                  <a:lnTo>
                    <a:pt x="711"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9"/>
            <p:cNvSpPr/>
            <p:nvPr/>
          </p:nvSpPr>
          <p:spPr>
            <a:xfrm>
              <a:off x="5347300" y="1400850"/>
              <a:ext cx="30450" cy="30450"/>
            </a:xfrm>
            <a:custGeom>
              <a:avLst/>
              <a:gdLst/>
              <a:ahLst/>
              <a:cxnLst/>
              <a:rect l="l" t="t" r="r" b="b"/>
              <a:pathLst>
                <a:path w="1218" h="1218" extrusionOk="0">
                  <a:moveTo>
                    <a:pt x="609" y="1"/>
                  </a:moveTo>
                  <a:lnTo>
                    <a:pt x="508" y="35"/>
                  </a:lnTo>
                  <a:lnTo>
                    <a:pt x="373" y="68"/>
                  </a:lnTo>
                  <a:lnTo>
                    <a:pt x="271" y="102"/>
                  </a:lnTo>
                  <a:lnTo>
                    <a:pt x="204" y="204"/>
                  </a:lnTo>
                  <a:lnTo>
                    <a:pt x="102" y="271"/>
                  </a:lnTo>
                  <a:lnTo>
                    <a:pt x="68" y="373"/>
                  </a:lnTo>
                  <a:lnTo>
                    <a:pt x="35" y="508"/>
                  </a:lnTo>
                  <a:lnTo>
                    <a:pt x="1" y="609"/>
                  </a:lnTo>
                  <a:lnTo>
                    <a:pt x="35" y="744"/>
                  </a:lnTo>
                  <a:lnTo>
                    <a:pt x="68" y="846"/>
                  </a:lnTo>
                  <a:lnTo>
                    <a:pt x="102" y="947"/>
                  </a:lnTo>
                  <a:lnTo>
                    <a:pt x="204" y="1048"/>
                  </a:lnTo>
                  <a:lnTo>
                    <a:pt x="271" y="1116"/>
                  </a:lnTo>
                  <a:lnTo>
                    <a:pt x="373" y="1184"/>
                  </a:lnTo>
                  <a:lnTo>
                    <a:pt x="508" y="1217"/>
                  </a:lnTo>
                  <a:lnTo>
                    <a:pt x="744" y="1217"/>
                  </a:lnTo>
                  <a:lnTo>
                    <a:pt x="846" y="1184"/>
                  </a:lnTo>
                  <a:lnTo>
                    <a:pt x="947" y="1116"/>
                  </a:lnTo>
                  <a:lnTo>
                    <a:pt x="1049" y="1048"/>
                  </a:lnTo>
                  <a:lnTo>
                    <a:pt x="1116" y="947"/>
                  </a:lnTo>
                  <a:lnTo>
                    <a:pt x="1184" y="846"/>
                  </a:lnTo>
                  <a:lnTo>
                    <a:pt x="1218" y="744"/>
                  </a:lnTo>
                  <a:lnTo>
                    <a:pt x="1218" y="609"/>
                  </a:lnTo>
                  <a:lnTo>
                    <a:pt x="1218" y="508"/>
                  </a:lnTo>
                  <a:lnTo>
                    <a:pt x="1184" y="373"/>
                  </a:lnTo>
                  <a:lnTo>
                    <a:pt x="1116" y="271"/>
                  </a:lnTo>
                  <a:lnTo>
                    <a:pt x="1049"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9"/>
            <p:cNvSpPr/>
            <p:nvPr/>
          </p:nvSpPr>
          <p:spPr>
            <a:xfrm>
              <a:off x="5443625" y="1400850"/>
              <a:ext cx="30450" cy="30450"/>
            </a:xfrm>
            <a:custGeom>
              <a:avLst/>
              <a:gdLst/>
              <a:ahLst/>
              <a:cxnLst/>
              <a:rect l="l" t="t" r="r" b="b"/>
              <a:pathLst>
                <a:path w="1218" h="1218" extrusionOk="0">
                  <a:moveTo>
                    <a:pt x="609" y="1"/>
                  </a:moveTo>
                  <a:lnTo>
                    <a:pt x="474" y="35"/>
                  </a:lnTo>
                  <a:lnTo>
                    <a:pt x="372" y="68"/>
                  </a:lnTo>
                  <a:lnTo>
                    <a:pt x="271" y="102"/>
                  </a:lnTo>
                  <a:lnTo>
                    <a:pt x="170" y="204"/>
                  </a:lnTo>
                  <a:lnTo>
                    <a:pt x="102" y="271"/>
                  </a:lnTo>
                  <a:lnTo>
                    <a:pt x="68" y="373"/>
                  </a:lnTo>
                  <a:lnTo>
                    <a:pt x="34" y="508"/>
                  </a:lnTo>
                  <a:lnTo>
                    <a:pt x="1" y="609"/>
                  </a:lnTo>
                  <a:lnTo>
                    <a:pt x="34" y="744"/>
                  </a:lnTo>
                  <a:lnTo>
                    <a:pt x="68" y="846"/>
                  </a:lnTo>
                  <a:lnTo>
                    <a:pt x="102" y="947"/>
                  </a:lnTo>
                  <a:lnTo>
                    <a:pt x="170" y="1048"/>
                  </a:lnTo>
                  <a:lnTo>
                    <a:pt x="271" y="1116"/>
                  </a:lnTo>
                  <a:lnTo>
                    <a:pt x="372" y="1184"/>
                  </a:lnTo>
                  <a:lnTo>
                    <a:pt x="474" y="1217"/>
                  </a:lnTo>
                  <a:lnTo>
                    <a:pt x="744" y="1217"/>
                  </a:lnTo>
                  <a:lnTo>
                    <a:pt x="846" y="1184"/>
                  </a:lnTo>
                  <a:lnTo>
                    <a:pt x="947" y="1116"/>
                  </a:lnTo>
                  <a:lnTo>
                    <a:pt x="1048" y="1048"/>
                  </a:lnTo>
                  <a:lnTo>
                    <a:pt x="1116" y="947"/>
                  </a:lnTo>
                  <a:lnTo>
                    <a:pt x="1150" y="846"/>
                  </a:lnTo>
                  <a:lnTo>
                    <a:pt x="1184" y="744"/>
                  </a:lnTo>
                  <a:lnTo>
                    <a:pt x="1217" y="609"/>
                  </a:lnTo>
                  <a:lnTo>
                    <a:pt x="1184" y="508"/>
                  </a:lnTo>
                  <a:lnTo>
                    <a:pt x="1150" y="373"/>
                  </a:lnTo>
                  <a:lnTo>
                    <a:pt x="1116" y="271"/>
                  </a:lnTo>
                  <a:lnTo>
                    <a:pt x="1048" y="204"/>
                  </a:lnTo>
                  <a:lnTo>
                    <a:pt x="947" y="102"/>
                  </a:lnTo>
                  <a:lnTo>
                    <a:pt x="846" y="68"/>
                  </a:lnTo>
                  <a:lnTo>
                    <a:pt x="744" y="35"/>
                  </a:lnTo>
                  <a:lnTo>
                    <a:pt x="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6588"/>
        <p:cNvGrpSpPr/>
        <p:nvPr/>
      </p:nvGrpSpPr>
      <p:grpSpPr>
        <a:xfrm>
          <a:off x="0" y="0"/>
          <a:ext cx="0" cy="0"/>
          <a:chOff x="0" y="0"/>
          <a:chExt cx="0" cy="0"/>
        </a:xfrm>
      </p:grpSpPr>
      <p:sp>
        <p:nvSpPr>
          <p:cNvPr id="6589" name="Google Shape;6589;p30"/>
          <p:cNvSpPr txBox="1">
            <a:spLocks noGrp="1"/>
          </p:cNvSpPr>
          <p:nvPr>
            <p:ph type="body" idx="1"/>
          </p:nvPr>
        </p:nvSpPr>
        <p:spPr>
          <a:xfrm>
            <a:off x="4412025" y="1836075"/>
            <a:ext cx="4177200" cy="2341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AutoNum type="arabicPeriod"/>
              <a:defRPr/>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6590" name="Google Shape;6590;p30"/>
          <p:cNvSpPr txBox="1">
            <a:spLocks noGrp="1"/>
          </p:cNvSpPr>
          <p:nvPr>
            <p:ph type="title"/>
          </p:nvPr>
        </p:nvSpPr>
        <p:spPr>
          <a:xfrm>
            <a:off x="712650" y="411734"/>
            <a:ext cx="771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b="1"/>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1pPr>
            <a:lvl2pPr lvl="1"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2pPr>
            <a:lvl3pPr lvl="2"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3pPr>
            <a:lvl4pPr lvl="3"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4pPr>
            <a:lvl5pPr lvl="4"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5pPr>
            <a:lvl6pPr lvl="5"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6pPr>
            <a:lvl7pPr lvl="6"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7pPr>
            <a:lvl8pPr lvl="7"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8pPr>
            <a:lvl9pPr lvl="8" rtl="0">
              <a:spcBef>
                <a:spcPts val="0"/>
              </a:spcBef>
              <a:spcAft>
                <a:spcPts val="0"/>
              </a:spcAft>
              <a:buClr>
                <a:schemeClr val="dk2"/>
              </a:buClr>
              <a:buSzPts val="3400"/>
              <a:buFont typeface="Fjalla One"/>
              <a:buNone/>
              <a:defRPr sz="3400" b="1">
                <a:solidFill>
                  <a:schemeClr val="dk2"/>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3" r:id="rId6"/>
    <p:sldLayoutId id="2147483674" r:id="rId7"/>
    <p:sldLayoutId id="2147483675" r:id="rId8"/>
    <p:sldLayoutId id="2147483676"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Jzm8zI4r2Y7uC-aRPj93S5HShezD5I9LaCFhoqwvv-o/copy#gid=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9"/>
        <p:cNvGrpSpPr/>
        <p:nvPr/>
      </p:nvGrpSpPr>
      <p:grpSpPr>
        <a:xfrm>
          <a:off x="0" y="0"/>
          <a:ext cx="0" cy="0"/>
          <a:chOff x="0" y="0"/>
          <a:chExt cx="0" cy="0"/>
        </a:xfrm>
      </p:grpSpPr>
      <p:sp>
        <p:nvSpPr>
          <p:cNvPr id="7410" name="Google Shape;7410;p36"/>
          <p:cNvSpPr/>
          <p:nvPr/>
        </p:nvSpPr>
        <p:spPr>
          <a:xfrm>
            <a:off x="5074250" y="1506325"/>
            <a:ext cx="4822200" cy="482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1" name="Google Shape;7411;p36"/>
          <p:cNvCxnSpPr/>
          <p:nvPr/>
        </p:nvCxnSpPr>
        <p:spPr>
          <a:xfrm rot="10800000">
            <a:off x="2903050" y="4679175"/>
            <a:ext cx="6500400" cy="0"/>
          </a:xfrm>
          <a:prstGeom prst="straightConnector1">
            <a:avLst/>
          </a:prstGeom>
          <a:noFill/>
          <a:ln w="9525" cap="flat" cmpd="sng">
            <a:solidFill>
              <a:schemeClr val="dk1"/>
            </a:solidFill>
            <a:prstDash val="solid"/>
            <a:round/>
            <a:headEnd type="none" w="med" len="med"/>
            <a:tailEnd type="none" w="med" len="med"/>
          </a:ln>
        </p:spPr>
      </p:cxnSp>
      <p:sp>
        <p:nvSpPr>
          <p:cNvPr id="7412" name="Google Shape;7412;p36"/>
          <p:cNvSpPr txBox="1">
            <a:spLocks noGrp="1"/>
          </p:cNvSpPr>
          <p:nvPr>
            <p:ph type="ctrTitle"/>
          </p:nvPr>
        </p:nvSpPr>
        <p:spPr>
          <a:xfrm>
            <a:off x="601825" y="1242100"/>
            <a:ext cx="4644900" cy="186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Customer Satisfaction</a:t>
            </a:r>
            <a:r>
              <a:rPr lang="en" sz="3900" dirty="0"/>
              <a:t> </a:t>
            </a:r>
            <a:r>
              <a:rPr lang="en" sz="4000" dirty="0">
                <a:solidFill>
                  <a:schemeClr val="dk1"/>
                </a:solidFill>
              </a:rPr>
              <a:t>Analytics</a:t>
            </a:r>
            <a:endParaRPr sz="4000" dirty="0">
              <a:solidFill>
                <a:schemeClr val="dk1"/>
              </a:solidFill>
            </a:endParaRPr>
          </a:p>
        </p:txBody>
      </p:sp>
      <p:sp>
        <p:nvSpPr>
          <p:cNvPr id="7413" name="Google Shape;7413;p36"/>
          <p:cNvSpPr txBox="1">
            <a:spLocks noGrp="1"/>
          </p:cNvSpPr>
          <p:nvPr>
            <p:ph type="subTitle" idx="1"/>
          </p:nvPr>
        </p:nvSpPr>
        <p:spPr>
          <a:xfrm>
            <a:off x="608817" y="2927121"/>
            <a:ext cx="3236480" cy="1352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ID: </a:t>
            </a:r>
            <a:r>
              <a:rPr lang="en-IN" dirty="0"/>
              <a:t>PTID-CDA-FEB-23-121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Submitted By:-</a:t>
            </a:r>
          </a:p>
          <a:p>
            <a:pPr marL="0" lvl="0" indent="0" algn="l" rtl="0">
              <a:spcBef>
                <a:spcPts val="0"/>
              </a:spcBef>
              <a:spcAft>
                <a:spcPts val="0"/>
              </a:spcAft>
              <a:buNone/>
            </a:pPr>
            <a:r>
              <a:rPr lang="en-IN" dirty="0"/>
              <a:t>Bhushan Wanjale</a:t>
            </a:r>
          </a:p>
          <a:p>
            <a:pPr marL="0" lvl="0" indent="0" algn="l" rtl="0">
              <a:spcBef>
                <a:spcPts val="0"/>
              </a:spcBef>
              <a:spcAft>
                <a:spcPts val="0"/>
              </a:spcAft>
              <a:buNone/>
            </a:pPr>
            <a:r>
              <a:rPr lang="en-IN" dirty="0"/>
              <a:t> </a:t>
            </a:r>
            <a:endParaRPr dirty="0"/>
          </a:p>
        </p:txBody>
      </p:sp>
      <p:grpSp>
        <p:nvGrpSpPr>
          <p:cNvPr id="7414" name="Google Shape;7414;p36"/>
          <p:cNvGrpSpPr/>
          <p:nvPr/>
        </p:nvGrpSpPr>
        <p:grpSpPr>
          <a:xfrm>
            <a:off x="4799776" y="2232406"/>
            <a:ext cx="4948695" cy="2983217"/>
            <a:chOff x="3142075" y="2116500"/>
            <a:chExt cx="4239800" cy="2555875"/>
          </a:xfrm>
        </p:grpSpPr>
        <p:sp>
          <p:nvSpPr>
            <p:cNvPr id="7415" name="Google Shape;7415;p36"/>
            <p:cNvSpPr/>
            <p:nvPr/>
          </p:nvSpPr>
          <p:spPr>
            <a:xfrm>
              <a:off x="3142075" y="3121950"/>
              <a:ext cx="1998250" cy="1239500"/>
            </a:xfrm>
            <a:custGeom>
              <a:avLst/>
              <a:gdLst/>
              <a:ahLst/>
              <a:cxnLst/>
              <a:rect l="l" t="t" r="r" b="b"/>
              <a:pathLst>
                <a:path w="79930" h="49580" extrusionOk="0">
                  <a:moveTo>
                    <a:pt x="575" y="0"/>
                  </a:moveTo>
                  <a:lnTo>
                    <a:pt x="1" y="811"/>
                  </a:lnTo>
                  <a:lnTo>
                    <a:pt x="9869" y="43665"/>
                  </a:lnTo>
                  <a:lnTo>
                    <a:pt x="49276" y="49580"/>
                  </a:lnTo>
                  <a:lnTo>
                    <a:pt x="79930" y="40218"/>
                  </a:lnTo>
                  <a:lnTo>
                    <a:pt x="79896" y="39914"/>
                  </a:lnTo>
                  <a:lnTo>
                    <a:pt x="79828" y="39644"/>
                  </a:lnTo>
                  <a:lnTo>
                    <a:pt x="79693" y="39373"/>
                  </a:lnTo>
                  <a:lnTo>
                    <a:pt x="79524" y="39137"/>
                  </a:lnTo>
                  <a:lnTo>
                    <a:pt x="79288" y="38900"/>
                  </a:lnTo>
                  <a:lnTo>
                    <a:pt x="79051" y="38697"/>
                  </a:lnTo>
                  <a:lnTo>
                    <a:pt x="78781" y="38562"/>
                  </a:lnTo>
                  <a:lnTo>
                    <a:pt x="78510" y="38427"/>
                  </a:lnTo>
                  <a:lnTo>
                    <a:pt x="48296" y="36399"/>
                  </a:lnTo>
                  <a:lnTo>
                    <a:pt x="37481" y="2096"/>
                  </a:lnTo>
                  <a:lnTo>
                    <a:pt x="575"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36"/>
            <p:cNvSpPr/>
            <p:nvPr/>
          </p:nvSpPr>
          <p:spPr>
            <a:xfrm>
              <a:off x="3155600" y="3121950"/>
              <a:ext cx="1220075" cy="1239500"/>
            </a:xfrm>
            <a:custGeom>
              <a:avLst/>
              <a:gdLst/>
              <a:ahLst/>
              <a:cxnLst/>
              <a:rect l="l" t="t" r="r" b="b"/>
              <a:pathLst>
                <a:path w="48803" h="49580" extrusionOk="0">
                  <a:moveTo>
                    <a:pt x="102" y="0"/>
                  </a:moveTo>
                  <a:lnTo>
                    <a:pt x="1" y="34"/>
                  </a:lnTo>
                  <a:lnTo>
                    <a:pt x="10140" y="42381"/>
                  </a:lnTo>
                  <a:lnTo>
                    <a:pt x="10140" y="42415"/>
                  </a:lnTo>
                  <a:lnTo>
                    <a:pt x="46944" y="47484"/>
                  </a:lnTo>
                  <a:lnTo>
                    <a:pt x="47214" y="47552"/>
                  </a:lnTo>
                  <a:lnTo>
                    <a:pt x="47485" y="47653"/>
                  </a:lnTo>
                  <a:lnTo>
                    <a:pt x="47789" y="47822"/>
                  </a:lnTo>
                  <a:lnTo>
                    <a:pt x="47958" y="47958"/>
                  </a:lnTo>
                  <a:lnTo>
                    <a:pt x="48093" y="48093"/>
                  </a:lnTo>
                  <a:lnTo>
                    <a:pt x="48228" y="48262"/>
                  </a:lnTo>
                  <a:lnTo>
                    <a:pt x="48363" y="48465"/>
                  </a:lnTo>
                  <a:lnTo>
                    <a:pt x="48499" y="48701"/>
                  </a:lnTo>
                  <a:lnTo>
                    <a:pt x="48566" y="48972"/>
                  </a:lnTo>
                  <a:lnTo>
                    <a:pt x="48634" y="49242"/>
                  </a:lnTo>
                  <a:lnTo>
                    <a:pt x="48701" y="49580"/>
                  </a:lnTo>
                  <a:lnTo>
                    <a:pt x="48803" y="49580"/>
                  </a:lnTo>
                  <a:lnTo>
                    <a:pt x="48769" y="49208"/>
                  </a:lnTo>
                  <a:lnTo>
                    <a:pt x="48701" y="48904"/>
                  </a:lnTo>
                  <a:lnTo>
                    <a:pt x="48600" y="48634"/>
                  </a:lnTo>
                  <a:lnTo>
                    <a:pt x="48465" y="48397"/>
                  </a:lnTo>
                  <a:lnTo>
                    <a:pt x="48330" y="48194"/>
                  </a:lnTo>
                  <a:lnTo>
                    <a:pt x="48161" y="47991"/>
                  </a:lnTo>
                  <a:lnTo>
                    <a:pt x="47992" y="47856"/>
                  </a:lnTo>
                  <a:lnTo>
                    <a:pt x="47823" y="47721"/>
                  </a:lnTo>
                  <a:lnTo>
                    <a:pt x="47519" y="47552"/>
                  </a:lnTo>
                  <a:lnTo>
                    <a:pt x="47248" y="47417"/>
                  </a:lnTo>
                  <a:lnTo>
                    <a:pt x="46944" y="47349"/>
                  </a:lnTo>
                  <a:lnTo>
                    <a:pt x="10241" y="42314"/>
                  </a:lnTo>
                  <a:lnTo>
                    <a:pt x="10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36"/>
            <p:cNvSpPr/>
            <p:nvPr/>
          </p:nvSpPr>
          <p:spPr>
            <a:xfrm>
              <a:off x="3410775" y="4030225"/>
              <a:ext cx="938725" cy="152950"/>
            </a:xfrm>
            <a:custGeom>
              <a:avLst/>
              <a:gdLst/>
              <a:ahLst/>
              <a:cxnLst/>
              <a:rect l="l" t="t" r="r" b="b"/>
              <a:pathLst>
                <a:path w="37549" h="6118" extrusionOk="0">
                  <a:moveTo>
                    <a:pt x="37514" y="1"/>
                  </a:moveTo>
                  <a:lnTo>
                    <a:pt x="0" y="5983"/>
                  </a:lnTo>
                  <a:lnTo>
                    <a:pt x="0" y="6118"/>
                  </a:lnTo>
                  <a:lnTo>
                    <a:pt x="37548" y="136"/>
                  </a:lnTo>
                  <a:lnTo>
                    <a:pt x="3751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36"/>
            <p:cNvSpPr/>
            <p:nvPr/>
          </p:nvSpPr>
          <p:spPr>
            <a:xfrm>
              <a:off x="3221500" y="3172650"/>
              <a:ext cx="1062925" cy="897325"/>
            </a:xfrm>
            <a:custGeom>
              <a:avLst/>
              <a:gdLst/>
              <a:ahLst/>
              <a:cxnLst/>
              <a:rect l="l" t="t" r="r" b="b"/>
              <a:pathLst>
                <a:path w="42517" h="35893" extrusionOk="0">
                  <a:moveTo>
                    <a:pt x="1" y="0"/>
                  </a:moveTo>
                  <a:lnTo>
                    <a:pt x="8213" y="35892"/>
                  </a:lnTo>
                  <a:lnTo>
                    <a:pt x="42517" y="32141"/>
                  </a:lnTo>
                  <a:lnTo>
                    <a:pt x="32750" y="1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36"/>
            <p:cNvSpPr/>
            <p:nvPr/>
          </p:nvSpPr>
          <p:spPr>
            <a:xfrm>
              <a:off x="3642275" y="4047125"/>
              <a:ext cx="1124600" cy="188450"/>
            </a:xfrm>
            <a:custGeom>
              <a:avLst/>
              <a:gdLst/>
              <a:ahLst/>
              <a:cxnLst/>
              <a:rect l="l" t="t" r="r" b="b"/>
              <a:pathLst>
                <a:path w="44984" h="7538" extrusionOk="0">
                  <a:moveTo>
                    <a:pt x="28694" y="102"/>
                  </a:moveTo>
                  <a:lnTo>
                    <a:pt x="44173" y="1352"/>
                  </a:lnTo>
                  <a:lnTo>
                    <a:pt x="17237" y="7402"/>
                  </a:lnTo>
                  <a:lnTo>
                    <a:pt x="812" y="5239"/>
                  </a:lnTo>
                  <a:lnTo>
                    <a:pt x="28694" y="102"/>
                  </a:lnTo>
                  <a:close/>
                  <a:moveTo>
                    <a:pt x="28694" y="1"/>
                  </a:moveTo>
                  <a:lnTo>
                    <a:pt x="0" y="5273"/>
                  </a:lnTo>
                  <a:lnTo>
                    <a:pt x="17237" y="7537"/>
                  </a:lnTo>
                  <a:lnTo>
                    <a:pt x="44984" y="1285"/>
                  </a:lnTo>
                  <a:lnTo>
                    <a:pt x="2869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36"/>
            <p:cNvSpPr/>
            <p:nvPr/>
          </p:nvSpPr>
          <p:spPr>
            <a:xfrm>
              <a:off x="3744500" y="4053050"/>
              <a:ext cx="695400" cy="139425"/>
            </a:xfrm>
            <a:custGeom>
              <a:avLst/>
              <a:gdLst/>
              <a:ahLst/>
              <a:cxnLst/>
              <a:rect l="l" t="t" r="r" b="b"/>
              <a:pathLst>
                <a:path w="27816" h="5577" extrusionOk="0">
                  <a:moveTo>
                    <a:pt x="27782" y="0"/>
                  </a:moveTo>
                  <a:lnTo>
                    <a:pt x="1" y="5441"/>
                  </a:lnTo>
                  <a:lnTo>
                    <a:pt x="1" y="5577"/>
                  </a:lnTo>
                  <a:lnTo>
                    <a:pt x="27815" y="135"/>
                  </a:lnTo>
                  <a:lnTo>
                    <a:pt x="2778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36"/>
            <p:cNvSpPr/>
            <p:nvPr/>
          </p:nvSpPr>
          <p:spPr>
            <a:xfrm>
              <a:off x="3855200" y="4060650"/>
              <a:ext cx="670875" cy="146200"/>
            </a:xfrm>
            <a:custGeom>
              <a:avLst/>
              <a:gdLst/>
              <a:ahLst/>
              <a:cxnLst/>
              <a:rect l="l" t="t" r="r" b="b"/>
              <a:pathLst>
                <a:path w="26835" h="5848" extrusionOk="0">
                  <a:moveTo>
                    <a:pt x="26801" y="0"/>
                  </a:moveTo>
                  <a:lnTo>
                    <a:pt x="0" y="5712"/>
                  </a:lnTo>
                  <a:lnTo>
                    <a:pt x="34" y="5847"/>
                  </a:lnTo>
                  <a:lnTo>
                    <a:pt x="26835" y="102"/>
                  </a:lnTo>
                  <a:lnTo>
                    <a:pt x="2680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36"/>
            <p:cNvSpPr/>
            <p:nvPr/>
          </p:nvSpPr>
          <p:spPr>
            <a:xfrm>
              <a:off x="3968400" y="4068250"/>
              <a:ext cx="657375" cy="152950"/>
            </a:xfrm>
            <a:custGeom>
              <a:avLst/>
              <a:gdLst/>
              <a:ahLst/>
              <a:cxnLst/>
              <a:rect l="l" t="t" r="r" b="b"/>
              <a:pathLst>
                <a:path w="26295" h="6118" extrusionOk="0">
                  <a:moveTo>
                    <a:pt x="26261" y="0"/>
                  </a:moveTo>
                  <a:lnTo>
                    <a:pt x="1" y="6016"/>
                  </a:lnTo>
                  <a:lnTo>
                    <a:pt x="35" y="6118"/>
                  </a:lnTo>
                  <a:lnTo>
                    <a:pt x="26295" y="136"/>
                  </a:lnTo>
                  <a:lnTo>
                    <a:pt x="2626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36"/>
            <p:cNvSpPr/>
            <p:nvPr/>
          </p:nvSpPr>
          <p:spPr>
            <a:xfrm>
              <a:off x="3765625" y="4156125"/>
              <a:ext cx="439375" cy="49875"/>
            </a:xfrm>
            <a:custGeom>
              <a:avLst/>
              <a:gdLst/>
              <a:ahLst/>
              <a:cxnLst/>
              <a:rect l="l" t="t" r="r" b="b"/>
              <a:pathLst>
                <a:path w="17575" h="1995" extrusionOk="0">
                  <a:moveTo>
                    <a:pt x="1" y="0"/>
                  </a:moveTo>
                  <a:lnTo>
                    <a:pt x="1" y="135"/>
                  </a:lnTo>
                  <a:lnTo>
                    <a:pt x="17541" y="1994"/>
                  </a:lnTo>
                  <a:lnTo>
                    <a:pt x="17575" y="1859"/>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36"/>
            <p:cNvSpPr/>
            <p:nvPr/>
          </p:nvSpPr>
          <p:spPr>
            <a:xfrm>
              <a:off x="3897425" y="4131625"/>
              <a:ext cx="423350" cy="48175"/>
            </a:xfrm>
            <a:custGeom>
              <a:avLst/>
              <a:gdLst/>
              <a:ahLst/>
              <a:cxnLst/>
              <a:rect l="l" t="t" r="r" b="b"/>
              <a:pathLst>
                <a:path w="16934" h="1927" extrusionOk="0">
                  <a:moveTo>
                    <a:pt x="35" y="0"/>
                  </a:moveTo>
                  <a:lnTo>
                    <a:pt x="1" y="135"/>
                  </a:lnTo>
                  <a:lnTo>
                    <a:pt x="16933" y="1927"/>
                  </a:lnTo>
                  <a:lnTo>
                    <a:pt x="16933" y="1791"/>
                  </a:lnTo>
                  <a:lnTo>
                    <a:pt x="3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36"/>
            <p:cNvSpPr/>
            <p:nvPr/>
          </p:nvSpPr>
          <p:spPr>
            <a:xfrm>
              <a:off x="4016575" y="4109650"/>
              <a:ext cx="403900" cy="47350"/>
            </a:xfrm>
            <a:custGeom>
              <a:avLst/>
              <a:gdLst/>
              <a:ahLst/>
              <a:cxnLst/>
              <a:rect l="l" t="t" r="r" b="b"/>
              <a:pathLst>
                <a:path w="16156" h="1894" extrusionOk="0">
                  <a:moveTo>
                    <a:pt x="0" y="0"/>
                  </a:moveTo>
                  <a:lnTo>
                    <a:pt x="0" y="136"/>
                  </a:lnTo>
                  <a:lnTo>
                    <a:pt x="16121" y="1893"/>
                  </a:lnTo>
                  <a:lnTo>
                    <a:pt x="16155" y="1792"/>
                  </a:lnTo>
                  <a:lnTo>
                    <a:pt x="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36"/>
            <p:cNvSpPr/>
            <p:nvPr/>
          </p:nvSpPr>
          <p:spPr>
            <a:xfrm>
              <a:off x="4140775" y="4087675"/>
              <a:ext cx="387000" cy="45650"/>
            </a:xfrm>
            <a:custGeom>
              <a:avLst/>
              <a:gdLst/>
              <a:ahLst/>
              <a:cxnLst/>
              <a:rect l="l" t="t" r="r" b="b"/>
              <a:pathLst>
                <a:path w="15480" h="1826" extrusionOk="0">
                  <a:moveTo>
                    <a:pt x="34" y="1"/>
                  </a:moveTo>
                  <a:lnTo>
                    <a:pt x="0" y="102"/>
                  </a:lnTo>
                  <a:lnTo>
                    <a:pt x="15479" y="1826"/>
                  </a:lnTo>
                  <a:lnTo>
                    <a:pt x="15479" y="1691"/>
                  </a:lnTo>
                  <a:lnTo>
                    <a:pt x="3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36"/>
            <p:cNvSpPr/>
            <p:nvPr/>
          </p:nvSpPr>
          <p:spPr>
            <a:xfrm>
              <a:off x="4264125" y="4065725"/>
              <a:ext cx="368400" cy="43950"/>
            </a:xfrm>
            <a:custGeom>
              <a:avLst/>
              <a:gdLst/>
              <a:ahLst/>
              <a:cxnLst/>
              <a:rect l="l" t="t" r="r" b="b"/>
              <a:pathLst>
                <a:path w="14736" h="1758" extrusionOk="0">
                  <a:moveTo>
                    <a:pt x="34" y="0"/>
                  </a:moveTo>
                  <a:lnTo>
                    <a:pt x="1" y="135"/>
                  </a:lnTo>
                  <a:lnTo>
                    <a:pt x="14736" y="1757"/>
                  </a:lnTo>
                  <a:lnTo>
                    <a:pt x="14736" y="1622"/>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36"/>
            <p:cNvSpPr/>
            <p:nvPr/>
          </p:nvSpPr>
          <p:spPr>
            <a:xfrm>
              <a:off x="4651100" y="3870550"/>
              <a:ext cx="817900" cy="231525"/>
            </a:xfrm>
            <a:custGeom>
              <a:avLst/>
              <a:gdLst/>
              <a:ahLst/>
              <a:cxnLst/>
              <a:rect l="l" t="t" r="r" b="b"/>
              <a:pathLst>
                <a:path w="32716" h="9261" extrusionOk="0">
                  <a:moveTo>
                    <a:pt x="6388" y="0"/>
                  </a:moveTo>
                  <a:lnTo>
                    <a:pt x="6118" y="34"/>
                  </a:lnTo>
                  <a:lnTo>
                    <a:pt x="5915" y="68"/>
                  </a:lnTo>
                  <a:lnTo>
                    <a:pt x="5712" y="135"/>
                  </a:lnTo>
                  <a:lnTo>
                    <a:pt x="5577" y="203"/>
                  </a:lnTo>
                  <a:lnTo>
                    <a:pt x="5408" y="169"/>
                  </a:lnTo>
                  <a:lnTo>
                    <a:pt x="4969" y="169"/>
                  </a:lnTo>
                  <a:lnTo>
                    <a:pt x="4698" y="203"/>
                  </a:lnTo>
                  <a:lnTo>
                    <a:pt x="4428" y="270"/>
                  </a:lnTo>
                  <a:lnTo>
                    <a:pt x="4157" y="372"/>
                  </a:lnTo>
                  <a:lnTo>
                    <a:pt x="3921" y="541"/>
                  </a:lnTo>
                  <a:lnTo>
                    <a:pt x="3008" y="1318"/>
                  </a:lnTo>
                  <a:lnTo>
                    <a:pt x="1657" y="2501"/>
                  </a:lnTo>
                  <a:lnTo>
                    <a:pt x="981" y="3143"/>
                  </a:lnTo>
                  <a:lnTo>
                    <a:pt x="440" y="3718"/>
                  </a:lnTo>
                  <a:lnTo>
                    <a:pt x="237" y="3954"/>
                  </a:lnTo>
                  <a:lnTo>
                    <a:pt x="102" y="4157"/>
                  </a:lnTo>
                  <a:lnTo>
                    <a:pt x="0" y="4326"/>
                  </a:lnTo>
                  <a:lnTo>
                    <a:pt x="0" y="4394"/>
                  </a:lnTo>
                  <a:lnTo>
                    <a:pt x="34" y="4427"/>
                  </a:lnTo>
                  <a:lnTo>
                    <a:pt x="102" y="4495"/>
                  </a:lnTo>
                  <a:lnTo>
                    <a:pt x="169" y="4563"/>
                  </a:lnTo>
                  <a:lnTo>
                    <a:pt x="406" y="4630"/>
                  </a:lnTo>
                  <a:lnTo>
                    <a:pt x="676" y="4664"/>
                  </a:lnTo>
                  <a:lnTo>
                    <a:pt x="1014" y="4630"/>
                  </a:lnTo>
                  <a:lnTo>
                    <a:pt x="1386" y="4563"/>
                  </a:lnTo>
                  <a:lnTo>
                    <a:pt x="1758" y="4427"/>
                  </a:lnTo>
                  <a:lnTo>
                    <a:pt x="2163" y="4258"/>
                  </a:lnTo>
                  <a:lnTo>
                    <a:pt x="2535" y="4056"/>
                  </a:lnTo>
                  <a:lnTo>
                    <a:pt x="3313" y="3650"/>
                  </a:lnTo>
                  <a:lnTo>
                    <a:pt x="3955" y="3312"/>
                  </a:lnTo>
                  <a:lnTo>
                    <a:pt x="4631" y="3008"/>
                  </a:lnTo>
                  <a:lnTo>
                    <a:pt x="5340" y="3177"/>
                  </a:lnTo>
                  <a:lnTo>
                    <a:pt x="6084" y="3346"/>
                  </a:lnTo>
                  <a:lnTo>
                    <a:pt x="6895" y="3582"/>
                  </a:lnTo>
                  <a:lnTo>
                    <a:pt x="7706" y="3853"/>
                  </a:lnTo>
                  <a:lnTo>
                    <a:pt x="8450" y="4123"/>
                  </a:lnTo>
                  <a:lnTo>
                    <a:pt x="8720" y="4258"/>
                  </a:lnTo>
                  <a:lnTo>
                    <a:pt x="8923" y="4394"/>
                  </a:lnTo>
                  <a:lnTo>
                    <a:pt x="9058" y="4529"/>
                  </a:lnTo>
                  <a:lnTo>
                    <a:pt x="9092" y="4596"/>
                  </a:lnTo>
                  <a:lnTo>
                    <a:pt x="9092" y="4664"/>
                  </a:lnTo>
                  <a:lnTo>
                    <a:pt x="9058" y="4765"/>
                  </a:lnTo>
                  <a:lnTo>
                    <a:pt x="8990" y="4867"/>
                  </a:lnTo>
                  <a:lnTo>
                    <a:pt x="8889" y="4934"/>
                  </a:lnTo>
                  <a:lnTo>
                    <a:pt x="8754" y="4968"/>
                  </a:lnTo>
                  <a:lnTo>
                    <a:pt x="8416" y="5070"/>
                  </a:lnTo>
                  <a:lnTo>
                    <a:pt x="5949" y="5070"/>
                  </a:lnTo>
                  <a:lnTo>
                    <a:pt x="5408" y="5137"/>
                  </a:lnTo>
                  <a:lnTo>
                    <a:pt x="4833" y="5239"/>
                  </a:lnTo>
                  <a:lnTo>
                    <a:pt x="4293" y="5408"/>
                  </a:lnTo>
                  <a:lnTo>
                    <a:pt x="3786" y="5610"/>
                  </a:lnTo>
                  <a:lnTo>
                    <a:pt x="3583" y="5712"/>
                  </a:lnTo>
                  <a:lnTo>
                    <a:pt x="3414" y="5847"/>
                  </a:lnTo>
                  <a:lnTo>
                    <a:pt x="3313" y="5982"/>
                  </a:lnTo>
                  <a:lnTo>
                    <a:pt x="3245" y="6117"/>
                  </a:lnTo>
                  <a:lnTo>
                    <a:pt x="3211" y="6286"/>
                  </a:lnTo>
                  <a:lnTo>
                    <a:pt x="3245" y="6421"/>
                  </a:lnTo>
                  <a:lnTo>
                    <a:pt x="3380" y="6590"/>
                  </a:lnTo>
                  <a:lnTo>
                    <a:pt x="3549" y="6726"/>
                  </a:lnTo>
                  <a:lnTo>
                    <a:pt x="3820" y="6895"/>
                  </a:lnTo>
                  <a:lnTo>
                    <a:pt x="4090" y="6996"/>
                  </a:lnTo>
                  <a:lnTo>
                    <a:pt x="4428" y="7097"/>
                  </a:lnTo>
                  <a:lnTo>
                    <a:pt x="4800" y="7165"/>
                  </a:lnTo>
                  <a:lnTo>
                    <a:pt x="5543" y="7266"/>
                  </a:lnTo>
                  <a:lnTo>
                    <a:pt x="7030" y="7266"/>
                  </a:lnTo>
                  <a:lnTo>
                    <a:pt x="7605" y="7233"/>
                  </a:lnTo>
                  <a:lnTo>
                    <a:pt x="8179" y="7165"/>
                  </a:lnTo>
                  <a:lnTo>
                    <a:pt x="8923" y="7435"/>
                  </a:lnTo>
                  <a:lnTo>
                    <a:pt x="9768" y="7672"/>
                  </a:lnTo>
                  <a:lnTo>
                    <a:pt x="10782" y="7908"/>
                  </a:lnTo>
                  <a:lnTo>
                    <a:pt x="11322" y="8010"/>
                  </a:lnTo>
                  <a:lnTo>
                    <a:pt x="11931" y="8111"/>
                  </a:lnTo>
                  <a:lnTo>
                    <a:pt x="12505" y="8179"/>
                  </a:lnTo>
                  <a:lnTo>
                    <a:pt x="13080" y="8213"/>
                  </a:lnTo>
                  <a:lnTo>
                    <a:pt x="13654" y="8213"/>
                  </a:lnTo>
                  <a:lnTo>
                    <a:pt x="14229" y="8145"/>
                  </a:lnTo>
                  <a:lnTo>
                    <a:pt x="14736" y="8044"/>
                  </a:lnTo>
                  <a:lnTo>
                    <a:pt x="15243" y="7875"/>
                  </a:lnTo>
                  <a:lnTo>
                    <a:pt x="21630" y="8483"/>
                  </a:lnTo>
                  <a:lnTo>
                    <a:pt x="26429" y="8922"/>
                  </a:lnTo>
                  <a:lnTo>
                    <a:pt x="28254" y="9125"/>
                  </a:lnTo>
                  <a:lnTo>
                    <a:pt x="29336" y="9260"/>
                  </a:lnTo>
                  <a:lnTo>
                    <a:pt x="29505" y="9260"/>
                  </a:lnTo>
                  <a:lnTo>
                    <a:pt x="29674" y="9227"/>
                  </a:lnTo>
                  <a:lnTo>
                    <a:pt x="29843" y="9159"/>
                  </a:lnTo>
                  <a:lnTo>
                    <a:pt x="29978" y="9024"/>
                  </a:lnTo>
                  <a:lnTo>
                    <a:pt x="30147" y="8889"/>
                  </a:lnTo>
                  <a:lnTo>
                    <a:pt x="30316" y="8686"/>
                  </a:lnTo>
                  <a:lnTo>
                    <a:pt x="30620" y="8246"/>
                  </a:lnTo>
                  <a:lnTo>
                    <a:pt x="30891" y="7706"/>
                  </a:lnTo>
                  <a:lnTo>
                    <a:pt x="31161" y="7097"/>
                  </a:lnTo>
                  <a:lnTo>
                    <a:pt x="31431" y="6455"/>
                  </a:lnTo>
                  <a:lnTo>
                    <a:pt x="31668" y="5745"/>
                  </a:lnTo>
                  <a:lnTo>
                    <a:pt x="32107" y="4394"/>
                  </a:lnTo>
                  <a:lnTo>
                    <a:pt x="32445" y="3211"/>
                  </a:lnTo>
                  <a:lnTo>
                    <a:pt x="32716" y="2028"/>
                  </a:lnTo>
                  <a:lnTo>
                    <a:pt x="14668" y="2771"/>
                  </a:lnTo>
                  <a:lnTo>
                    <a:pt x="9024" y="203"/>
                  </a:lnTo>
                  <a:lnTo>
                    <a:pt x="8585" y="135"/>
                  </a:lnTo>
                  <a:lnTo>
                    <a:pt x="7537" y="34"/>
                  </a:lnTo>
                  <a:lnTo>
                    <a:pt x="6963"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36"/>
            <p:cNvSpPr/>
            <p:nvPr/>
          </p:nvSpPr>
          <p:spPr>
            <a:xfrm>
              <a:off x="4789675" y="3873925"/>
              <a:ext cx="59150" cy="26200"/>
            </a:xfrm>
            <a:custGeom>
              <a:avLst/>
              <a:gdLst/>
              <a:ahLst/>
              <a:cxnLst/>
              <a:rect l="l" t="t" r="r" b="b"/>
              <a:pathLst>
                <a:path w="2366" h="1048" extrusionOk="0">
                  <a:moveTo>
                    <a:pt x="68" y="0"/>
                  </a:moveTo>
                  <a:lnTo>
                    <a:pt x="0" y="135"/>
                  </a:lnTo>
                  <a:lnTo>
                    <a:pt x="2298" y="1048"/>
                  </a:lnTo>
                  <a:lnTo>
                    <a:pt x="2366" y="913"/>
                  </a:lnTo>
                  <a:lnTo>
                    <a:pt x="6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36"/>
            <p:cNvSpPr/>
            <p:nvPr/>
          </p:nvSpPr>
          <p:spPr>
            <a:xfrm>
              <a:off x="5516300" y="3174325"/>
              <a:ext cx="1225975" cy="1497225"/>
            </a:xfrm>
            <a:custGeom>
              <a:avLst/>
              <a:gdLst/>
              <a:ahLst/>
              <a:cxnLst/>
              <a:rect l="l" t="t" r="r" b="b"/>
              <a:pathLst>
                <a:path w="49039" h="59889" extrusionOk="0">
                  <a:moveTo>
                    <a:pt x="36196" y="1"/>
                  </a:moveTo>
                  <a:lnTo>
                    <a:pt x="35250" y="102"/>
                  </a:lnTo>
                  <a:lnTo>
                    <a:pt x="34270" y="271"/>
                  </a:lnTo>
                  <a:lnTo>
                    <a:pt x="33256" y="474"/>
                  </a:lnTo>
                  <a:lnTo>
                    <a:pt x="32208" y="778"/>
                  </a:lnTo>
                  <a:lnTo>
                    <a:pt x="31161" y="1082"/>
                  </a:lnTo>
                  <a:lnTo>
                    <a:pt x="30113" y="1420"/>
                  </a:lnTo>
                  <a:lnTo>
                    <a:pt x="29099" y="1792"/>
                  </a:lnTo>
                  <a:lnTo>
                    <a:pt x="27173" y="2569"/>
                  </a:lnTo>
                  <a:lnTo>
                    <a:pt x="25483" y="3279"/>
                  </a:lnTo>
                  <a:lnTo>
                    <a:pt x="24199" y="3820"/>
                  </a:lnTo>
                  <a:lnTo>
                    <a:pt x="22914" y="4394"/>
                  </a:lnTo>
                  <a:lnTo>
                    <a:pt x="21427" y="5104"/>
                  </a:lnTo>
                  <a:lnTo>
                    <a:pt x="18217" y="6692"/>
                  </a:lnTo>
                  <a:lnTo>
                    <a:pt x="15513" y="8078"/>
                  </a:lnTo>
                  <a:lnTo>
                    <a:pt x="14398" y="8653"/>
                  </a:lnTo>
                  <a:lnTo>
                    <a:pt x="12708" y="12235"/>
                  </a:lnTo>
                  <a:lnTo>
                    <a:pt x="8990" y="20211"/>
                  </a:lnTo>
                  <a:lnTo>
                    <a:pt x="6962" y="24605"/>
                  </a:lnTo>
                  <a:lnTo>
                    <a:pt x="5171" y="28559"/>
                  </a:lnTo>
                  <a:lnTo>
                    <a:pt x="3853" y="31567"/>
                  </a:lnTo>
                  <a:lnTo>
                    <a:pt x="3447" y="32581"/>
                  </a:lnTo>
                  <a:lnTo>
                    <a:pt x="3245" y="33155"/>
                  </a:lnTo>
                  <a:lnTo>
                    <a:pt x="3211" y="33324"/>
                  </a:lnTo>
                  <a:lnTo>
                    <a:pt x="3211" y="33561"/>
                  </a:lnTo>
                  <a:lnTo>
                    <a:pt x="3245" y="34169"/>
                  </a:lnTo>
                  <a:lnTo>
                    <a:pt x="3346" y="34879"/>
                  </a:lnTo>
                  <a:lnTo>
                    <a:pt x="3515" y="35724"/>
                  </a:lnTo>
                  <a:lnTo>
                    <a:pt x="3752" y="36636"/>
                  </a:lnTo>
                  <a:lnTo>
                    <a:pt x="3988" y="37616"/>
                  </a:lnTo>
                  <a:lnTo>
                    <a:pt x="4563" y="39610"/>
                  </a:lnTo>
                  <a:lnTo>
                    <a:pt x="5137" y="41537"/>
                  </a:lnTo>
                  <a:lnTo>
                    <a:pt x="5678" y="43193"/>
                  </a:lnTo>
                  <a:lnTo>
                    <a:pt x="6185" y="44747"/>
                  </a:lnTo>
                  <a:lnTo>
                    <a:pt x="0" y="59888"/>
                  </a:lnTo>
                  <a:lnTo>
                    <a:pt x="46403" y="59888"/>
                  </a:lnTo>
                  <a:lnTo>
                    <a:pt x="46775" y="57759"/>
                  </a:lnTo>
                  <a:lnTo>
                    <a:pt x="47586" y="52858"/>
                  </a:lnTo>
                  <a:lnTo>
                    <a:pt x="48464" y="47350"/>
                  </a:lnTo>
                  <a:lnTo>
                    <a:pt x="48802" y="45085"/>
                  </a:lnTo>
                  <a:lnTo>
                    <a:pt x="49005" y="43531"/>
                  </a:lnTo>
                  <a:lnTo>
                    <a:pt x="49039" y="42720"/>
                  </a:lnTo>
                  <a:lnTo>
                    <a:pt x="49005" y="41537"/>
                  </a:lnTo>
                  <a:lnTo>
                    <a:pt x="48971" y="40016"/>
                  </a:lnTo>
                  <a:lnTo>
                    <a:pt x="48904" y="38157"/>
                  </a:lnTo>
                  <a:lnTo>
                    <a:pt x="48667" y="33797"/>
                  </a:lnTo>
                  <a:lnTo>
                    <a:pt x="48363" y="28863"/>
                  </a:lnTo>
                  <a:lnTo>
                    <a:pt x="47991" y="23827"/>
                  </a:lnTo>
                  <a:lnTo>
                    <a:pt x="47653" y="19028"/>
                  </a:lnTo>
                  <a:lnTo>
                    <a:pt x="47282" y="14939"/>
                  </a:lnTo>
                  <a:lnTo>
                    <a:pt x="46977" y="11965"/>
                  </a:lnTo>
                  <a:lnTo>
                    <a:pt x="46910" y="11390"/>
                  </a:lnTo>
                  <a:lnTo>
                    <a:pt x="46808" y="10849"/>
                  </a:lnTo>
                  <a:lnTo>
                    <a:pt x="46673" y="10309"/>
                  </a:lnTo>
                  <a:lnTo>
                    <a:pt x="46538" y="9768"/>
                  </a:lnTo>
                  <a:lnTo>
                    <a:pt x="46234" y="8754"/>
                  </a:lnTo>
                  <a:lnTo>
                    <a:pt x="45828" y="7774"/>
                  </a:lnTo>
                  <a:lnTo>
                    <a:pt x="45389" y="6861"/>
                  </a:lnTo>
                  <a:lnTo>
                    <a:pt x="44916" y="5983"/>
                  </a:lnTo>
                  <a:lnTo>
                    <a:pt x="44375" y="5138"/>
                  </a:lnTo>
                  <a:lnTo>
                    <a:pt x="43801" y="4360"/>
                  </a:lnTo>
                  <a:lnTo>
                    <a:pt x="43192" y="3651"/>
                  </a:lnTo>
                  <a:lnTo>
                    <a:pt x="42550" y="2975"/>
                  </a:lnTo>
                  <a:lnTo>
                    <a:pt x="41874" y="2400"/>
                  </a:lnTo>
                  <a:lnTo>
                    <a:pt x="41232" y="1826"/>
                  </a:lnTo>
                  <a:lnTo>
                    <a:pt x="40556" y="1353"/>
                  </a:lnTo>
                  <a:lnTo>
                    <a:pt x="39880" y="947"/>
                  </a:lnTo>
                  <a:lnTo>
                    <a:pt x="39204" y="575"/>
                  </a:lnTo>
                  <a:lnTo>
                    <a:pt x="38562" y="305"/>
                  </a:lnTo>
                  <a:lnTo>
                    <a:pt x="38224" y="170"/>
                  </a:lnTo>
                  <a:lnTo>
                    <a:pt x="37852" y="102"/>
                  </a:lnTo>
                  <a:lnTo>
                    <a:pt x="37447" y="35"/>
                  </a:lnTo>
                  <a:lnTo>
                    <a:pt x="3704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36"/>
            <p:cNvSpPr/>
            <p:nvPr/>
          </p:nvSpPr>
          <p:spPr>
            <a:xfrm>
              <a:off x="5754550" y="4036975"/>
              <a:ext cx="123400" cy="635400"/>
            </a:xfrm>
            <a:custGeom>
              <a:avLst/>
              <a:gdLst/>
              <a:ahLst/>
              <a:cxnLst/>
              <a:rect l="l" t="t" r="r" b="b"/>
              <a:pathLst>
                <a:path w="4936" h="25416" extrusionOk="0">
                  <a:moveTo>
                    <a:pt x="4766" y="1"/>
                  </a:moveTo>
                  <a:lnTo>
                    <a:pt x="4800" y="4732"/>
                  </a:lnTo>
                  <a:lnTo>
                    <a:pt x="4800" y="8146"/>
                  </a:lnTo>
                  <a:lnTo>
                    <a:pt x="4800" y="9430"/>
                  </a:lnTo>
                  <a:lnTo>
                    <a:pt x="4766" y="10140"/>
                  </a:lnTo>
                  <a:lnTo>
                    <a:pt x="4699" y="10444"/>
                  </a:lnTo>
                  <a:lnTo>
                    <a:pt x="4530" y="11052"/>
                  </a:lnTo>
                  <a:lnTo>
                    <a:pt x="3989" y="12877"/>
                  </a:lnTo>
                  <a:lnTo>
                    <a:pt x="2367" y="18048"/>
                  </a:lnTo>
                  <a:lnTo>
                    <a:pt x="1" y="25382"/>
                  </a:lnTo>
                  <a:lnTo>
                    <a:pt x="136" y="25416"/>
                  </a:lnTo>
                  <a:lnTo>
                    <a:pt x="2536" y="17913"/>
                  </a:lnTo>
                  <a:lnTo>
                    <a:pt x="4124" y="12844"/>
                  </a:lnTo>
                  <a:lnTo>
                    <a:pt x="4665" y="11052"/>
                  </a:lnTo>
                  <a:lnTo>
                    <a:pt x="4834" y="10478"/>
                  </a:lnTo>
                  <a:lnTo>
                    <a:pt x="4901" y="10140"/>
                  </a:lnTo>
                  <a:lnTo>
                    <a:pt x="4901" y="9430"/>
                  </a:lnTo>
                  <a:lnTo>
                    <a:pt x="4935" y="8214"/>
                  </a:lnTo>
                  <a:lnTo>
                    <a:pt x="4935" y="4834"/>
                  </a:lnTo>
                  <a:lnTo>
                    <a:pt x="490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36"/>
            <p:cNvSpPr/>
            <p:nvPr/>
          </p:nvSpPr>
          <p:spPr>
            <a:xfrm>
              <a:off x="6200675" y="3613675"/>
              <a:ext cx="1181200" cy="1057875"/>
            </a:xfrm>
            <a:custGeom>
              <a:avLst/>
              <a:gdLst/>
              <a:ahLst/>
              <a:cxnLst/>
              <a:rect l="l" t="t" r="r" b="b"/>
              <a:pathLst>
                <a:path w="47248" h="42315" extrusionOk="0">
                  <a:moveTo>
                    <a:pt x="43395" y="1"/>
                  </a:moveTo>
                  <a:lnTo>
                    <a:pt x="42550" y="35"/>
                  </a:lnTo>
                  <a:lnTo>
                    <a:pt x="41638" y="136"/>
                  </a:lnTo>
                  <a:lnTo>
                    <a:pt x="40658" y="271"/>
                  </a:lnTo>
                  <a:lnTo>
                    <a:pt x="39610" y="508"/>
                  </a:lnTo>
                  <a:lnTo>
                    <a:pt x="38495" y="778"/>
                  </a:lnTo>
                  <a:lnTo>
                    <a:pt x="37312" y="1082"/>
                  </a:lnTo>
                  <a:lnTo>
                    <a:pt x="36095" y="1454"/>
                  </a:lnTo>
                  <a:lnTo>
                    <a:pt x="34811" y="1894"/>
                  </a:lnTo>
                  <a:lnTo>
                    <a:pt x="33459" y="2299"/>
                  </a:lnTo>
                  <a:lnTo>
                    <a:pt x="32040" y="2671"/>
                  </a:lnTo>
                  <a:lnTo>
                    <a:pt x="30586" y="2941"/>
                  </a:lnTo>
                  <a:lnTo>
                    <a:pt x="29099" y="3212"/>
                  </a:lnTo>
                  <a:lnTo>
                    <a:pt x="27578" y="3414"/>
                  </a:lnTo>
                  <a:lnTo>
                    <a:pt x="26058" y="3583"/>
                  </a:lnTo>
                  <a:lnTo>
                    <a:pt x="24537" y="3719"/>
                  </a:lnTo>
                  <a:lnTo>
                    <a:pt x="23016" y="3854"/>
                  </a:lnTo>
                  <a:lnTo>
                    <a:pt x="20076" y="3989"/>
                  </a:lnTo>
                  <a:lnTo>
                    <a:pt x="17270" y="4090"/>
                  </a:lnTo>
                  <a:lnTo>
                    <a:pt x="14736" y="4158"/>
                  </a:lnTo>
                  <a:lnTo>
                    <a:pt x="12539" y="4259"/>
                  </a:lnTo>
                  <a:lnTo>
                    <a:pt x="12066" y="4293"/>
                  </a:lnTo>
                  <a:lnTo>
                    <a:pt x="11626" y="4361"/>
                  </a:lnTo>
                  <a:lnTo>
                    <a:pt x="11187" y="4462"/>
                  </a:lnTo>
                  <a:lnTo>
                    <a:pt x="10815" y="4563"/>
                  </a:lnTo>
                  <a:lnTo>
                    <a:pt x="10444" y="4665"/>
                  </a:lnTo>
                  <a:lnTo>
                    <a:pt x="10106" y="4834"/>
                  </a:lnTo>
                  <a:lnTo>
                    <a:pt x="9801" y="4969"/>
                  </a:lnTo>
                  <a:lnTo>
                    <a:pt x="9531" y="5172"/>
                  </a:lnTo>
                  <a:lnTo>
                    <a:pt x="9261" y="5341"/>
                  </a:lnTo>
                  <a:lnTo>
                    <a:pt x="9024" y="5544"/>
                  </a:lnTo>
                  <a:lnTo>
                    <a:pt x="8788" y="5746"/>
                  </a:lnTo>
                  <a:lnTo>
                    <a:pt x="8585" y="5983"/>
                  </a:lnTo>
                  <a:lnTo>
                    <a:pt x="8247" y="6456"/>
                  </a:lnTo>
                  <a:lnTo>
                    <a:pt x="7976" y="6963"/>
                  </a:lnTo>
                  <a:lnTo>
                    <a:pt x="7740" y="7470"/>
                  </a:lnTo>
                  <a:lnTo>
                    <a:pt x="7571" y="8011"/>
                  </a:lnTo>
                  <a:lnTo>
                    <a:pt x="7402" y="8551"/>
                  </a:lnTo>
                  <a:lnTo>
                    <a:pt x="7267" y="9092"/>
                  </a:lnTo>
                  <a:lnTo>
                    <a:pt x="7064" y="10072"/>
                  </a:lnTo>
                  <a:lnTo>
                    <a:pt x="6929" y="10545"/>
                  </a:lnTo>
                  <a:lnTo>
                    <a:pt x="6827" y="10917"/>
                  </a:lnTo>
                  <a:lnTo>
                    <a:pt x="6625" y="11627"/>
                  </a:lnTo>
                  <a:lnTo>
                    <a:pt x="6287" y="12877"/>
                  </a:lnTo>
                  <a:lnTo>
                    <a:pt x="5442" y="16696"/>
                  </a:lnTo>
                  <a:lnTo>
                    <a:pt x="4326" y="21766"/>
                  </a:lnTo>
                  <a:lnTo>
                    <a:pt x="3110" y="27376"/>
                  </a:lnTo>
                  <a:lnTo>
                    <a:pt x="947" y="37684"/>
                  </a:lnTo>
                  <a:lnTo>
                    <a:pt x="0" y="42314"/>
                  </a:lnTo>
                  <a:lnTo>
                    <a:pt x="37819" y="42314"/>
                  </a:lnTo>
                  <a:lnTo>
                    <a:pt x="39407" y="36501"/>
                  </a:lnTo>
                  <a:lnTo>
                    <a:pt x="40962" y="30519"/>
                  </a:lnTo>
                  <a:lnTo>
                    <a:pt x="42787" y="23523"/>
                  </a:lnTo>
                  <a:lnTo>
                    <a:pt x="43666" y="19941"/>
                  </a:lnTo>
                  <a:lnTo>
                    <a:pt x="44544" y="16392"/>
                  </a:lnTo>
                  <a:lnTo>
                    <a:pt x="45355" y="13013"/>
                  </a:lnTo>
                  <a:lnTo>
                    <a:pt x="46031" y="9937"/>
                  </a:lnTo>
                  <a:lnTo>
                    <a:pt x="46606" y="7200"/>
                  </a:lnTo>
                  <a:lnTo>
                    <a:pt x="47011" y="4969"/>
                  </a:lnTo>
                  <a:lnTo>
                    <a:pt x="47147" y="4056"/>
                  </a:lnTo>
                  <a:lnTo>
                    <a:pt x="47248" y="3313"/>
                  </a:lnTo>
                  <a:lnTo>
                    <a:pt x="47248" y="2705"/>
                  </a:lnTo>
                  <a:lnTo>
                    <a:pt x="47248" y="2299"/>
                  </a:lnTo>
                  <a:lnTo>
                    <a:pt x="47147" y="2029"/>
                  </a:lnTo>
                  <a:lnTo>
                    <a:pt x="47079" y="1758"/>
                  </a:lnTo>
                  <a:lnTo>
                    <a:pt x="46944" y="1488"/>
                  </a:lnTo>
                  <a:lnTo>
                    <a:pt x="46809" y="1251"/>
                  </a:lnTo>
                  <a:lnTo>
                    <a:pt x="46640" y="1049"/>
                  </a:lnTo>
                  <a:lnTo>
                    <a:pt x="46437" y="880"/>
                  </a:lnTo>
                  <a:lnTo>
                    <a:pt x="46234" y="711"/>
                  </a:lnTo>
                  <a:lnTo>
                    <a:pt x="45998" y="542"/>
                  </a:lnTo>
                  <a:lnTo>
                    <a:pt x="45761" y="406"/>
                  </a:lnTo>
                  <a:lnTo>
                    <a:pt x="45491" y="305"/>
                  </a:lnTo>
                  <a:lnTo>
                    <a:pt x="45186" y="204"/>
                  </a:lnTo>
                  <a:lnTo>
                    <a:pt x="44882" y="136"/>
                  </a:lnTo>
                  <a:lnTo>
                    <a:pt x="44173" y="35"/>
                  </a:lnTo>
                  <a:lnTo>
                    <a:pt x="433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36"/>
            <p:cNvSpPr/>
            <p:nvPr/>
          </p:nvSpPr>
          <p:spPr>
            <a:xfrm>
              <a:off x="4208375" y="3374575"/>
              <a:ext cx="1863900" cy="1002100"/>
            </a:xfrm>
            <a:custGeom>
              <a:avLst/>
              <a:gdLst/>
              <a:ahLst/>
              <a:cxnLst/>
              <a:rect l="l" t="t" r="r" b="b"/>
              <a:pathLst>
                <a:path w="74556" h="40084" extrusionOk="0">
                  <a:moveTo>
                    <a:pt x="69824" y="0"/>
                  </a:moveTo>
                  <a:lnTo>
                    <a:pt x="69080" y="237"/>
                  </a:lnTo>
                  <a:lnTo>
                    <a:pt x="68303" y="541"/>
                  </a:lnTo>
                  <a:lnTo>
                    <a:pt x="67357" y="981"/>
                  </a:lnTo>
                  <a:lnTo>
                    <a:pt x="66343" y="1454"/>
                  </a:lnTo>
                  <a:lnTo>
                    <a:pt x="65870" y="1758"/>
                  </a:lnTo>
                  <a:lnTo>
                    <a:pt x="65396" y="2062"/>
                  </a:lnTo>
                  <a:lnTo>
                    <a:pt x="64957" y="2366"/>
                  </a:lnTo>
                  <a:lnTo>
                    <a:pt x="64552" y="2738"/>
                  </a:lnTo>
                  <a:lnTo>
                    <a:pt x="64214" y="3076"/>
                  </a:lnTo>
                  <a:lnTo>
                    <a:pt x="63909" y="3448"/>
                  </a:lnTo>
                  <a:lnTo>
                    <a:pt x="61746" y="6794"/>
                  </a:lnTo>
                  <a:lnTo>
                    <a:pt x="59989" y="9396"/>
                  </a:lnTo>
                  <a:lnTo>
                    <a:pt x="58029" y="12302"/>
                  </a:lnTo>
                  <a:lnTo>
                    <a:pt x="56001" y="15209"/>
                  </a:lnTo>
                  <a:lnTo>
                    <a:pt x="55021" y="16561"/>
                  </a:lnTo>
                  <a:lnTo>
                    <a:pt x="54075" y="17845"/>
                  </a:lnTo>
                  <a:lnTo>
                    <a:pt x="53196" y="18960"/>
                  </a:lnTo>
                  <a:lnTo>
                    <a:pt x="52419" y="19940"/>
                  </a:lnTo>
                  <a:lnTo>
                    <a:pt x="51709" y="20718"/>
                  </a:lnTo>
                  <a:lnTo>
                    <a:pt x="51438" y="21022"/>
                  </a:lnTo>
                  <a:lnTo>
                    <a:pt x="51168" y="21259"/>
                  </a:lnTo>
                  <a:lnTo>
                    <a:pt x="48498" y="23523"/>
                  </a:lnTo>
                  <a:lnTo>
                    <a:pt x="46842" y="24942"/>
                  </a:lnTo>
                  <a:lnTo>
                    <a:pt x="45085" y="26429"/>
                  </a:lnTo>
                  <a:lnTo>
                    <a:pt x="43395" y="27849"/>
                  </a:lnTo>
                  <a:lnTo>
                    <a:pt x="41840" y="29066"/>
                  </a:lnTo>
                  <a:lnTo>
                    <a:pt x="41164" y="29539"/>
                  </a:lnTo>
                  <a:lnTo>
                    <a:pt x="40556" y="29944"/>
                  </a:lnTo>
                  <a:lnTo>
                    <a:pt x="40083" y="30248"/>
                  </a:lnTo>
                  <a:lnTo>
                    <a:pt x="39711" y="30384"/>
                  </a:lnTo>
                  <a:lnTo>
                    <a:pt x="39508" y="30451"/>
                  </a:lnTo>
                  <a:lnTo>
                    <a:pt x="39170" y="30451"/>
                  </a:lnTo>
                  <a:lnTo>
                    <a:pt x="38190" y="30485"/>
                  </a:lnTo>
                  <a:lnTo>
                    <a:pt x="36872" y="30417"/>
                  </a:lnTo>
                  <a:lnTo>
                    <a:pt x="35250" y="30350"/>
                  </a:lnTo>
                  <a:lnTo>
                    <a:pt x="31363" y="30079"/>
                  </a:lnTo>
                  <a:lnTo>
                    <a:pt x="27071" y="29741"/>
                  </a:lnTo>
                  <a:lnTo>
                    <a:pt x="22813" y="29403"/>
                  </a:lnTo>
                  <a:lnTo>
                    <a:pt x="19163" y="29066"/>
                  </a:lnTo>
                  <a:lnTo>
                    <a:pt x="15648" y="28728"/>
                  </a:lnTo>
                  <a:lnTo>
                    <a:pt x="14938" y="28018"/>
                  </a:lnTo>
                  <a:lnTo>
                    <a:pt x="13350" y="26396"/>
                  </a:lnTo>
                  <a:lnTo>
                    <a:pt x="12471" y="25551"/>
                  </a:lnTo>
                  <a:lnTo>
                    <a:pt x="11660" y="24773"/>
                  </a:lnTo>
                  <a:lnTo>
                    <a:pt x="11018" y="24266"/>
                  </a:lnTo>
                  <a:lnTo>
                    <a:pt x="10815" y="24097"/>
                  </a:lnTo>
                  <a:lnTo>
                    <a:pt x="10680" y="24064"/>
                  </a:lnTo>
                  <a:lnTo>
                    <a:pt x="8145" y="24064"/>
                  </a:lnTo>
                  <a:lnTo>
                    <a:pt x="7064" y="22982"/>
                  </a:lnTo>
                  <a:lnTo>
                    <a:pt x="6117" y="22813"/>
                  </a:lnTo>
                  <a:lnTo>
                    <a:pt x="4022" y="22441"/>
                  </a:lnTo>
                  <a:lnTo>
                    <a:pt x="1859" y="22103"/>
                  </a:lnTo>
                  <a:lnTo>
                    <a:pt x="1048" y="22002"/>
                  </a:lnTo>
                  <a:lnTo>
                    <a:pt x="676" y="22002"/>
                  </a:lnTo>
                  <a:lnTo>
                    <a:pt x="372" y="22103"/>
                  </a:lnTo>
                  <a:lnTo>
                    <a:pt x="237" y="22171"/>
                  </a:lnTo>
                  <a:lnTo>
                    <a:pt x="101" y="22272"/>
                  </a:lnTo>
                  <a:lnTo>
                    <a:pt x="34" y="22374"/>
                  </a:lnTo>
                  <a:lnTo>
                    <a:pt x="0" y="22509"/>
                  </a:lnTo>
                  <a:lnTo>
                    <a:pt x="0" y="22712"/>
                  </a:lnTo>
                  <a:lnTo>
                    <a:pt x="34" y="22948"/>
                  </a:lnTo>
                  <a:lnTo>
                    <a:pt x="101" y="23050"/>
                  </a:lnTo>
                  <a:lnTo>
                    <a:pt x="203" y="23151"/>
                  </a:lnTo>
                  <a:lnTo>
                    <a:pt x="575" y="23388"/>
                  </a:lnTo>
                  <a:lnTo>
                    <a:pt x="1014" y="23658"/>
                  </a:lnTo>
                  <a:lnTo>
                    <a:pt x="1555" y="23895"/>
                  </a:lnTo>
                  <a:lnTo>
                    <a:pt x="2501" y="24300"/>
                  </a:lnTo>
                  <a:lnTo>
                    <a:pt x="2940" y="24469"/>
                  </a:lnTo>
                  <a:lnTo>
                    <a:pt x="2535" y="24503"/>
                  </a:lnTo>
                  <a:lnTo>
                    <a:pt x="2129" y="24604"/>
                  </a:lnTo>
                  <a:lnTo>
                    <a:pt x="1690" y="24706"/>
                  </a:lnTo>
                  <a:lnTo>
                    <a:pt x="1487" y="24807"/>
                  </a:lnTo>
                  <a:lnTo>
                    <a:pt x="1284" y="24875"/>
                  </a:lnTo>
                  <a:lnTo>
                    <a:pt x="1082" y="25010"/>
                  </a:lnTo>
                  <a:lnTo>
                    <a:pt x="946" y="25145"/>
                  </a:lnTo>
                  <a:lnTo>
                    <a:pt x="811" y="25280"/>
                  </a:lnTo>
                  <a:lnTo>
                    <a:pt x="744" y="25449"/>
                  </a:lnTo>
                  <a:lnTo>
                    <a:pt x="744" y="25652"/>
                  </a:lnTo>
                  <a:lnTo>
                    <a:pt x="811" y="25855"/>
                  </a:lnTo>
                  <a:lnTo>
                    <a:pt x="879" y="25956"/>
                  </a:lnTo>
                  <a:lnTo>
                    <a:pt x="980" y="26058"/>
                  </a:lnTo>
                  <a:lnTo>
                    <a:pt x="1115" y="26091"/>
                  </a:lnTo>
                  <a:lnTo>
                    <a:pt x="1284" y="26125"/>
                  </a:lnTo>
                  <a:lnTo>
                    <a:pt x="1690" y="26159"/>
                  </a:lnTo>
                  <a:lnTo>
                    <a:pt x="2129" y="26159"/>
                  </a:lnTo>
                  <a:lnTo>
                    <a:pt x="2535" y="26125"/>
                  </a:lnTo>
                  <a:lnTo>
                    <a:pt x="2907" y="26058"/>
                  </a:lnTo>
                  <a:lnTo>
                    <a:pt x="3245" y="25990"/>
                  </a:lnTo>
                  <a:lnTo>
                    <a:pt x="4394" y="27139"/>
                  </a:lnTo>
                  <a:lnTo>
                    <a:pt x="5577" y="28288"/>
                  </a:lnTo>
                  <a:lnTo>
                    <a:pt x="6962" y="29674"/>
                  </a:lnTo>
                  <a:lnTo>
                    <a:pt x="8415" y="31026"/>
                  </a:lnTo>
                  <a:lnTo>
                    <a:pt x="9835" y="32276"/>
                  </a:lnTo>
                  <a:lnTo>
                    <a:pt x="10443" y="32783"/>
                  </a:lnTo>
                  <a:lnTo>
                    <a:pt x="10984" y="33189"/>
                  </a:lnTo>
                  <a:lnTo>
                    <a:pt x="11423" y="33493"/>
                  </a:lnTo>
                  <a:lnTo>
                    <a:pt x="11592" y="33594"/>
                  </a:lnTo>
                  <a:lnTo>
                    <a:pt x="11761" y="33628"/>
                  </a:lnTo>
                  <a:lnTo>
                    <a:pt x="12336" y="33797"/>
                  </a:lnTo>
                  <a:lnTo>
                    <a:pt x="12944" y="33898"/>
                  </a:lnTo>
                  <a:lnTo>
                    <a:pt x="13586" y="33966"/>
                  </a:lnTo>
                  <a:lnTo>
                    <a:pt x="14195" y="34000"/>
                  </a:lnTo>
                  <a:lnTo>
                    <a:pt x="15175" y="34067"/>
                  </a:lnTo>
                  <a:lnTo>
                    <a:pt x="15580" y="34067"/>
                  </a:lnTo>
                  <a:lnTo>
                    <a:pt x="19095" y="35081"/>
                  </a:lnTo>
                  <a:lnTo>
                    <a:pt x="22813" y="36129"/>
                  </a:lnTo>
                  <a:lnTo>
                    <a:pt x="27173" y="37278"/>
                  </a:lnTo>
                  <a:lnTo>
                    <a:pt x="29437" y="37853"/>
                  </a:lnTo>
                  <a:lnTo>
                    <a:pt x="31701" y="38427"/>
                  </a:lnTo>
                  <a:lnTo>
                    <a:pt x="33898" y="38934"/>
                  </a:lnTo>
                  <a:lnTo>
                    <a:pt x="35926" y="39373"/>
                  </a:lnTo>
                  <a:lnTo>
                    <a:pt x="37785" y="39711"/>
                  </a:lnTo>
                  <a:lnTo>
                    <a:pt x="39373" y="39948"/>
                  </a:lnTo>
                  <a:lnTo>
                    <a:pt x="40083" y="40049"/>
                  </a:lnTo>
                  <a:lnTo>
                    <a:pt x="40657" y="40083"/>
                  </a:lnTo>
                  <a:lnTo>
                    <a:pt x="41164" y="40083"/>
                  </a:lnTo>
                  <a:lnTo>
                    <a:pt x="41570" y="40049"/>
                  </a:lnTo>
                  <a:lnTo>
                    <a:pt x="41975" y="39948"/>
                  </a:lnTo>
                  <a:lnTo>
                    <a:pt x="42449" y="39813"/>
                  </a:lnTo>
                  <a:lnTo>
                    <a:pt x="42989" y="39576"/>
                  </a:lnTo>
                  <a:lnTo>
                    <a:pt x="43631" y="39306"/>
                  </a:lnTo>
                  <a:lnTo>
                    <a:pt x="45017" y="38562"/>
                  </a:lnTo>
                  <a:lnTo>
                    <a:pt x="46639" y="37684"/>
                  </a:lnTo>
                  <a:lnTo>
                    <a:pt x="48397" y="36636"/>
                  </a:lnTo>
                  <a:lnTo>
                    <a:pt x="50289" y="35453"/>
                  </a:lnTo>
                  <a:lnTo>
                    <a:pt x="52182" y="34236"/>
                  </a:lnTo>
                  <a:lnTo>
                    <a:pt x="54108" y="32986"/>
                  </a:lnTo>
                  <a:lnTo>
                    <a:pt x="57792" y="30553"/>
                  </a:lnTo>
                  <a:lnTo>
                    <a:pt x="60902" y="28423"/>
                  </a:lnTo>
                  <a:lnTo>
                    <a:pt x="63842" y="26362"/>
                  </a:lnTo>
                  <a:lnTo>
                    <a:pt x="64112" y="26396"/>
                  </a:lnTo>
                  <a:lnTo>
                    <a:pt x="64788" y="26463"/>
                  </a:lnTo>
                  <a:lnTo>
                    <a:pt x="65802" y="26531"/>
                  </a:lnTo>
                  <a:lnTo>
                    <a:pt x="66410" y="26497"/>
                  </a:lnTo>
                  <a:lnTo>
                    <a:pt x="67019" y="26463"/>
                  </a:lnTo>
                  <a:lnTo>
                    <a:pt x="67695" y="26396"/>
                  </a:lnTo>
                  <a:lnTo>
                    <a:pt x="68371" y="26294"/>
                  </a:lnTo>
                  <a:lnTo>
                    <a:pt x="69080" y="26125"/>
                  </a:lnTo>
                  <a:lnTo>
                    <a:pt x="69756" y="25889"/>
                  </a:lnTo>
                  <a:lnTo>
                    <a:pt x="70398" y="25618"/>
                  </a:lnTo>
                  <a:lnTo>
                    <a:pt x="70703" y="25449"/>
                  </a:lnTo>
                  <a:lnTo>
                    <a:pt x="71007" y="25247"/>
                  </a:lnTo>
                  <a:lnTo>
                    <a:pt x="71277" y="25044"/>
                  </a:lnTo>
                  <a:lnTo>
                    <a:pt x="71547" y="24807"/>
                  </a:lnTo>
                  <a:lnTo>
                    <a:pt x="71818" y="24537"/>
                  </a:lnTo>
                  <a:lnTo>
                    <a:pt x="72054" y="24266"/>
                  </a:lnTo>
                  <a:lnTo>
                    <a:pt x="72291" y="23962"/>
                  </a:lnTo>
                  <a:lnTo>
                    <a:pt x="72494" y="23624"/>
                  </a:lnTo>
                  <a:lnTo>
                    <a:pt x="72697" y="23286"/>
                  </a:lnTo>
                  <a:lnTo>
                    <a:pt x="72899" y="22881"/>
                  </a:lnTo>
                  <a:lnTo>
                    <a:pt x="73271" y="22036"/>
                  </a:lnTo>
                  <a:lnTo>
                    <a:pt x="73575" y="21090"/>
                  </a:lnTo>
                  <a:lnTo>
                    <a:pt x="73846" y="20109"/>
                  </a:lnTo>
                  <a:lnTo>
                    <a:pt x="74082" y="19028"/>
                  </a:lnTo>
                  <a:lnTo>
                    <a:pt x="74285" y="17913"/>
                  </a:lnTo>
                  <a:lnTo>
                    <a:pt x="74420" y="16764"/>
                  </a:lnTo>
                  <a:lnTo>
                    <a:pt x="74522" y="15614"/>
                  </a:lnTo>
                  <a:lnTo>
                    <a:pt x="74555" y="14432"/>
                  </a:lnTo>
                  <a:lnTo>
                    <a:pt x="74522" y="13249"/>
                  </a:lnTo>
                  <a:lnTo>
                    <a:pt x="74454" y="12066"/>
                  </a:lnTo>
                  <a:lnTo>
                    <a:pt x="74353" y="10917"/>
                  </a:lnTo>
                  <a:lnTo>
                    <a:pt x="74184" y="9835"/>
                  </a:lnTo>
                  <a:lnTo>
                    <a:pt x="73947" y="8754"/>
                  </a:lnTo>
                  <a:lnTo>
                    <a:pt x="73643" y="7774"/>
                  </a:lnTo>
                  <a:lnTo>
                    <a:pt x="73305" y="6827"/>
                  </a:lnTo>
                  <a:lnTo>
                    <a:pt x="73001" y="5982"/>
                  </a:lnTo>
                  <a:lnTo>
                    <a:pt x="72663" y="5171"/>
                  </a:lnTo>
                  <a:lnTo>
                    <a:pt x="72325" y="4394"/>
                  </a:lnTo>
                  <a:lnTo>
                    <a:pt x="71683" y="3076"/>
                  </a:lnTo>
                  <a:lnTo>
                    <a:pt x="71074" y="1961"/>
                  </a:lnTo>
                  <a:lnTo>
                    <a:pt x="70567" y="1116"/>
                  </a:lnTo>
                  <a:lnTo>
                    <a:pt x="70196" y="474"/>
                  </a:lnTo>
                  <a:lnTo>
                    <a:pt x="69824"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36"/>
            <p:cNvSpPr/>
            <p:nvPr/>
          </p:nvSpPr>
          <p:spPr>
            <a:xfrm>
              <a:off x="4242150" y="3984600"/>
              <a:ext cx="143675" cy="48175"/>
            </a:xfrm>
            <a:custGeom>
              <a:avLst/>
              <a:gdLst/>
              <a:ahLst/>
              <a:cxnLst/>
              <a:rect l="l" t="t" r="r" b="b"/>
              <a:pathLst>
                <a:path w="5747" h="1927" extrusionOk="0">
                  <a:moveTo>
                    <a:pt x="2130" y="1"/>
                  </a:moveTo>
                  <a:lnTo>
                    <a:pt x="1725" y="34"/>
                  </a:lnTo>
                  <a:lnTo>
                    <a:pt x="1353" y="68"/>
                  </a:lnTo>
                  <a:lnTo>
                    <a:pt x="677" y="203"/>
                  </a:lnTo>
                  <a:lnTo>
                    <a:pt x="1" y="372"/>
                  </a:lnTo>
                  <a:lnTo>
                    <a:pt x="35" y="508"/>
                  </a:lnTo>
                  <a:lnTo>
                    <a:pt x="711" y="339"/>
                  </a:lnTo>
                  <a:lnTo>
                    <a:pt x="1387" y="203"/>
                  </a:lnTo>
                  <a:lnTo>
                    <a:pt x="1758" y="170"/>
                  </a:lnTo>
                  <a:lnTo>
                    <a:pt x="2130" y="136"/>
                  </a:lnTo>
                  <a:lnTo>
                    <a:pt x="2468" y="102"/>
                  </a:lnTo>
                  <a:lnTo>
                    <a:pt x="2772" y="136"/>
                  </a:lnTo>
                  <a:lnTo>
                    <a:pt x="3212" y="203"/>
                  </a:lnTo>
                  <a:lnTo>
                    <a:pt x="3482" y="271"/>
                  </a:lnTo>
                  <a:lnTo>
                    <a:pt x="3583" y="305"/>
                  </a:lnTo>
                  <a:lnTo>
                    <a:pt x="5679" y="1927"/>
                  </a:lnTo>
                  <a:lnTo>
                    <a:pt x="5746" y="1826"/>
                  </a:lnTo>
                  <a:lnTo>
                    <a:pt x="3651" y="203"/>
                  </a:lnTo>
                  <a:lnTo>
                    <a:pt x="3550" y="170"/>
                  </a:lnTo>
                  <a:lnTo>
                    <a:pt x="3245" y="68"/>
                  </a:lnTo>
                  <a:lnTo>
                    <a:pt x="27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36"/>
            <p:cNvSpPr/>
            <p:nvPr/>
          </p:nvSpPr>
          <p:spPr>
            <a:xfrm>
              <a:off x="4412000" y="3974475"/>
              <a:ext cx="27900" cy="13525"/>
            </a:xfrm>
            <a:custGeom>
              <a:avLst/>
              <a:gdLst/>
              <a:ahLst/>
              <a:cxnLst/>
              <a:rect l="l" t="t" r="r" b="b"/>
              <a:pathLst>
                <a:path w="1116" h="541" extrusionOk="0">
                  <a:moveTo>
                    <a:pt x="34" y="0"/>
                  </a:moveTo>
                  <a:lnTo>
                    <a:pt x="0" y="101"/>
                  </a:lnTo>
                  <a:lnTo>
                    <a:pt x="1082" y="541"/>
                  </a:lnTo>
                  <a:lnTo>
                    <a:pt x="1115" y="406"/>
                  </a:lnTo>
                  <a:lnTo>
                    <a:pt x="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36"/>
            <p:cNvSpPr/>
            <p:nvPr/>
          </p:nvSpPr>
          <p:spPr>
            <a:xfrm>
              <a:off x="5815400" y="3941500"/>
              <a:ext cx="163925" cy="89600"/>
            </a:xfrm>
            <a:custGeom>
              <a:avLst/>
              <a:gdLst/>
              <a:ahLst/>
              <a:cxnLst/>
              <a:rect l="l" t="t" r="r" b="b"/>
              <a:pathLst>
                <a:path w="6557" h="3584" extrusionOk="0">
                  <a:moveTo>
                    <a:pt x="6489" y="1"/>
                  </a:moveTo>
                  <a:lnTo>
                    <a:pt x="0" y="3482"/>
                  </a:lnTo>
                  <a:lnTo>
                    <a:pt x="68" y="3583"/>
                  </a:lnTo>
                  <a:lnTo>
                    <a:pt x="6557" y="102"/>
                  </a:lnTo>
                  <a:lnTo>
                    <a:pt x="64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36"/>
            <p:cNvSpPr/>
            <p:nvPr/>
          </p:nvSpPr>
          <p:spPr>
            <a:xfrm>
              <a:off x="5935375" y="3942350"/>
              <a:ext cx="62550" cy="23700"/>
            </a:xfrm>
            <a:custGeom>
              <a:avLst/>
              <a:gdLst/>
              <a:ahLst/>
              <a:cxnLst/>
              <a:rect l="l" t="t" r="r" b="b"/>
              <a:pathLst>
                <a:path w="2502" h="948" extrusionOk="0">
                  <a:moveTo>
                    <a:pt x="1724" y="1"/>
                  </a:moveTo>
                  <a:lnTo>
                    <a:pt x="0" y="947"/>
                  </a:lnTo>
                  <a:lnTo>
                    <a:pt x="2501" y="609"/>
                  </a:lnTo>
                  <a:lnTo>
                    <a:pt x="172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36"/>
            <p:cNvSpPr/>
            <p:nvPr/>
          </p:nvSpPr>
          <p:spPr>
            <a:xfrm>
              <a:off x="5933675" y="3940675"/>
              <a:ext cx="65100" cy="26200"/>
            </a:xfrm>
            <a:custGeom>
              <a:avLst/>
              <a:gdLst/>
              <a:ahLst/>
              <a:cxnLst/>
              <a:rect l="l" t="t" r="r" b="b"/>
              <a:pathLst>
                <a:path w="2604" h="1048" extrusionOk="0">
                  <a:moveTo>
                    <a:pt x="1792" y="135"/>
                  </a:moveTo>
                  <a:lnTo>
                    <a:pt x="2400" y="609"/>
                  </a:lnTo>
                  <a:lnTo>
                    <a:pt x="372" y="879"/>
                  </a:lnTo>
                  <a:lnTo>
                    <a:pt x="372" y="879"/>
                  </a:lnTo>
                  <a:lnTo>
                    <a:pt x="1792" y="135"/>
                  </a:lnTo>
                  <a:close/>
                  <a:moveTo>
                    <a:pt x="1758" y="0"/>
                  </a:moveTo>
                  <a:lnTo>
                    <a:pt x="34" y="946"/>
                  </a:lnTo>
                  <a:lnTo>
                    <a:pt x="1" y="980"/>
                  </a:lnTo>
                  <a:lnTo>
                    <a:pt x="1" y="1014"/>
                  </a:lnTo>
                  <a:lnTo>
                    <a:pt x="34" y="1048"/>
                  </a:lnTo>
                  <a:lnTo>
                    <a:pt x="68" y="1048"/>
                  </a:lnTo>
                  <a:lnTo>
                    <a:pt x="2569" y="710"/>
                  </a:lnTo>
                  <a:lnTo>
                    <a:pt x="2603" y="710"/>
                  </a:lnTo>
                  <a:lnTo>
                    <a:pt x="2603" y="676"/>
                  </a:lnTo>
                  <a:lnTo>
                    <a:pt x="2603" y="642"/>
                  </a:lnTo>
                  <a:lnTo>
                    <a:pt x="2603" y="609"/>
                  </a:lnTo>
                  <a:lnTo>
                    <a:pt x="1826" y="34"/>
                  </a:lnTo>
                  <a:lnTo>
                    <a:pt x="175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36"/>
            <p:cNvSpPr/>
            <p:nvPr/>
          </p:nvSpPr>
          <p:spPr>
            <a:xfrm>
              <a:off x="6250525" y="3644100"/>
              <a:ext cx="1125450" cy="1027450"/>
            </a:xfrm>
            <a:custGeom>
              <a:avLst/>
              <a:gdLst/>
              <a:ahLst/>
              <a:cxnLst/>
              <a:rect l="l" t="t" r="r" b="b"/>
              <a:pathLst>
                <a:path w="45018" h="41098" extrusionOk="0">
                  <a:moveTo>
                    <a:pt x="43564" y="1"/>
                  </a:moveTo>
                  <a:lnTo>
                    <a:pt x="43091" y="34"/>
                  </a:lnTo>
                  <a:lnTo>
                    <a:pt x="42550" y="68"/>
                  </a:lnTo>
                  <a:lnTo>
                    <a:pt x="41976" y="136"/>
                  </a:lnTo>
                  <a:lnTo>
                    <a:pt x="41367" y="271"/>
                  </a:lnTo>
                  <a:lnTo>
                    <a:pt x="40016" y="541"/>
                  </a:lnTo>
                  <a:lnTo>
                    <a:pt x="38495" y="947"/>
                  </a:lnTo>
                  <a:lnTo>
                    <a:pt x="35047" y="1927"/>
                  </a:lnTo>
                  <a:lnTo>
                    <a:pt x="31871" y="2806"/>
                  </a:lnTo>
                  <a:lnTo>
                    <a:pt x="30147" y="3279"/>
                  </a:lnTo>
                  <a:lnTo>
                    <a:pt x="28356" y="3752"/>
                  </a:lnTo>
                  <a:lnTo>
                    <a:pt x="27511" y="3955"/>
                  </a:lnTo>
                  <a:lnTo>
                    <a:pt x="26632" y="4124"/>
                  </a:lnTo>
                  <a:lnTo>
                    <a:pt x="25753" y="4259"/>
                  </a:lnTo>
                  <a:lnTo>
                    <a:pt x="24875" y="4394"/>
                  </a:lnTo>
                  <a:lnTo>
                    <a:pt x="23151" y="4597"/>
                  </a:lnTo>
                  <a:lnTo>
                    <a:pt x="21427" y="4732"/>
                  </a:lnTo>
                  <a:lnTo>
                    <a:pt x="19704" y="4800"/>
                  </a:lnTo>
                  <a:lnTo>
                    <a:pt x="18048" y="4833"/>
                  </a:lnTo>
                  <a:lnTo>
                    <a:pt x="11829" y="4833"/>
                  </a:lnTo>
                  <a:lnTo>
                    <a:pt x="10950" y="4867"/>
                  </a:lnTo>
                  <a:lnTo>
                    <a:pt x="10173" y="4935"/>
                  </a:lnTo>
                  <a:lnTo>
                    <a:pt x="9497" y="5036"/>
                  </a:lnTo>
                  <a:lnTo>
                    <a:pt x="8923" y="5171"/>
                  </a:lnTo>
                  <a:lnTo>
                    <a:pt x="8686" y="5273"/>
                  </a:lnTo>
                  <a:lnTo>
                    <a:pt x="8483" y="5374"/>
                  </a:lnTo>
                  <a:lnTo>
                    <a:pt x="8382" y="5442"/>
                  </a:lnTo>
                  <a:lnTo>
                    <a:pt x="8281" y="5577"/>
                  </a:lnTo>
                  <a:lnTo>
                    <a:pt x="8044" y="5983"/>
                  </a:lnTo>
                  <a:lnTo>
                    <a:pt x="7774" y="6523"/>
                  </a:lnTo>
                  <a:lnTo>
                    <a:pt x="7503" y="7233"/>
                  </a:lnTo>
                  <a:lnTo>
                    <a:pt x="7199" y="8044"/>
                  </a:lnTo>
                  <a:lnTo>
                    <a:pt x="6895" y="9024"/>
                  </a:lnTo>
                  <a:lnTo>
                    <a:pt x="6253" y="11289"/>
                  </a:lnTo>
                  <a:lnTo>
                    <a:pt x="5577" y="13925"/>
                  </a:lnTo>
                  <a:lnTo>
                    <a:pt x="4901" y="16865"/>
                  </a:lnTo>
                  <a:lnTo>
                    <a:pt x="4191" y="19974"/>
                  </a:lnTo>
                  <a:lnTo>
                    <a:pt x="3515" y="23185"/>
                  </a:lnTo>
                  <a:lnTo>
                    <a:pt x="2231" y="29505"/>
                  </a:lnTo>
                  <a:lnTo>
                    <a:pt x="1116" y="35081"/>
                  </a:lnTo>
                  <a:lnTo>
                    <a:pt x="338" y="39205"/>
                  </a:lnTo>
                  <a:lnTo>
                    <a:pt x="0" y="41063"/>
                  </a:lnTo>
                  <a:lnTo>
                    <a:pt x="136" y="41097"/>
                  </a:lnTo>
                  <a:lnTo>
                    <a:pt x="1149" y="35555"/>
                  </a:lnTo>
                  <a:lnTo>
                    <a:pt x="2231" y="30012"/>
                  </a:lnTo>
                  <a:lnTo>
                    <a:pt x="3549" y="23624"/>
                  </a:lnTo>
                  <a:lnTo>
                    <a:pt x="4225" y="20380"/>
                  </a:lnTo>
                  <a:lnTo>
                    <a:pt x="4935" y="17203"/>
                  </a:lnTo>
                  <a:lnTo>
                    <a:pt x="5644" y="14229"/>
                  </a:lnTo>
                  <a:lnTo>
                    <a:pt x="6320" y="11525"/>
                  </a:lnTo>
                  <a:lnTo>
                    <a:pt x="6962" y="9193"/>
                  </a:lnTo>
                  <a:lnTo>
                    <a:pt x="7267" y="8213"/>
                  </a:lnTo>
                  <a:lnTo>
                    <a:pt x="7571" y="7368"/>
                  </a:lnTo>
                  <a:lnTo>
                    <a:pt x="7841" y="6625"/>
                  </a:lnTo>
                  <a:lnTo>
                    <a:pt x="8112" y="6084"/>
                  </a:lnTo>
                  <a:lnTo>
                    <a:pt x="8348" y="5678"/>
                  </a:lnTo>
                  <a:lnTo>
                    <a:pt x="8450" y="5543"/>
                  </a:lnTo>
                  <a:lnTo>
                    <a:pt x="8551" y="5476"/>
                  </a:lnTo>
                  <a:lnTo>
                    <a:pt x="8754" y="5374"/>
                  </a:lnTo>
                  <a:lnTo>
                    <a:pt x="8990" y="5273"/>
                  </a:lnTo>
                  <a:lnTo>
                    <a:pt x="9531" y="5138"/>
                  </a:lnTo>
                  <a:lnTo>
                    <a:pt x="10207" y="5070"/>
                  </a:lnTo>
                  <a:lnTo>
                    <a:pt x="10984" y="5002"/>
                  </a:lnTo>
                  <a:lnTo>
                    <a:pt x="11863" y="4969"/>
                  </a:lnTo>
                  <a:lnTo>
                    <a:pt x="12809" y="4935"/>
                  </a:lnTo>
                  <a:lnTo>
                    <a:pt x="19738" y="4935"/>
                  </a:lnTo>
                  <a:lnTo>
                    <a:pt x="21427" y="4833"/>
                  </a:lnTo>
                  <a:lnTo>
                    <a:pt x="23151" y="4732"/>
                  </a:lnTo>
                  <a:lnTo>
                    <a:pt x="24908" y="4529"/>
                  </a:lnTo>
                  <a:lnTo>
                    <a:pt x="25787" y="4394"/>
                  </a:lnTo>
                  <a:lnTo>
                    <a:pt x="26666" y="4225"/>
                  </a:lnTo>
                  <a:lnTo>
                    <a:pt x="27545" y="4056"/>
                  </a:lnTo>
                  <a:lnTo>
                    <a:pt x="28390" y="3853"/>
                  </a:lnTo>
                  <a:lnTo>
                    <a:pt x="30181" y="3414"/>
                  </a:lnTo>
                  <a:lnTo>
                    <a:pt x="31904" y="2941"/>
                  </a:lnTo>
                  <a:lnTo>
                    <a:pt x="35081" y="2028"/>
                  </a:lnTo>
                  <a:lnTo>
                    <a:pt x="38528" y="1082"/>
                  </a:lnTo>
                  <a:lnTo>
                    <a:pt x="40016" y="677"/>
                  </a:lnTo>
                  <a:lnTo>
                    <a:pt x="41367" y="372"/>
                  </a:lnTo>
                  <a:lnTo>
                    <a:pt x="41976" y="271"/>
                  </a:lnTo>
                  <a:lnTo>
                    <a:pt x="42516" y="203"/>
                  </a:lnTo>
                  <a:lnTo>
                    <a:pt x="43057" y="136"/>
                  </a:lnTo>
                  <a:lnTo>
                    <a:pt x="43970" y="136"/>
                  </a:lnTo>
                  <a:lnTo>
                    <a:pt x="44342" y="203"/>
                  </a:lnTo>
                  <a:lnTo>
                    <a:pt x="44679" y="271"/>
                  </a:lnTo>
                  <a:lnTo>
                    <a:pt x="44950" y="406"/>
                  </a:lnTo>
                  <a:lnTo>
                    <a:pt x="45017" y="305"/>
                  </a:lnTo>
                  <a:lnTo>
                    <a:pt x="44713" y="170"/>
                  </a:lnTo>
                  <a:lnTo>
                    <a:pt x="44375" y="68"/>
                  </a:lnTo>
                  <a:lnTo>
                    <a:pt x="44004" y="34"/>
                  </a:lnTo>
                  <a:lnTo>
                    <a:pt x="43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36"/>
            <p:cNvSpPr/>
            <p:nvPr/>
          </p:nvSpPr>
          <p:spPr>
            <a:xfrm>
              <a:off x="5770600" y="2335325"/>
              <a:ext cx="692875" cy="986900"/>
            </a:xfrm>
            <a:custGeom>
              <a:avLst/>
              <a:gdLst/>
              <a:ahLst/>
              <a:cxnLst/>
              <a:rect l="l" t="t" r="r" b="b"/>
              <a:pathLst>
                <a:path w="27715" h="39476" extrusionOk="0">
                  <a:moveTo>
                    <a:pt x="7673" y="1"/>
                  </a:moveTo>
                  <a:lnTo>
                    <a:pt x="6895" y="68"/>
                  </a:lnTo>
                  <a:lnTo>
                    <a:pt x="6084" y="136"/>
                  </a:lnTo>
                  <a:lnTo>
                    <a:pt x="5307" y="271"/>
                  </a:lnTo>
                  <a:lnTo>
                    <a:pt x="4597" y="440"/>
                  </a:lnTo>
                  <a:lnTo>
                    <a:pt x="3888" y="643"/>
                  </a:lnTo>
                  <a:lnTo>
                    <a:pt x="3212" y="846"/>
                  </a:lnTo>
                  <a:lnTo>
                    <a:pt x="2637" y="1116"/>
                  </a:lnTo>
                  <a:lnTo>
                    <a:pt x="2096" y="1386"/>
                  </a:lnTo>
                  <a:lnTo>
                    <a:pt x="1657" y="1724"/>
                  </a:lnTo>
                  <a:lnTo>
                    <a:pt x="1285" y="2062"/>
                  </a:lnTo>
                  <a:lnTo>
                    <a:pt x="1150" y="2231"/>
                  </a:lnTo>
                  <a:lnTo>
                    <a:pt x="1015" y="2400"/>
                  </a:lnTo>
                  <a:lnTo>
                    <a:pt x="913" y="2603"/>
                  </a:lnTo>
                  <a:lnTo>
                    <a:pt x="846" y="2806"/>
                  </a:lnTo>
                  <a:lnTo>
                    <a:pt x="1" y="18521"/>
                  </a:lnTo>
                  <a:lnTo>
                    <a:pt x="1285" y="18521"/>
                  </a:lnTo>
                  <a:lnTo>
                    <a:pt x="1725" y="19974"/>
                  </a:lnTo>
                  <a:lnTo>
                    <a:pt x="2198" y="21495"/>
                  </a:lnTo>
                  <a:lnTo>
                    <a:pt x="2806" y="23287"/>
                  </a:lnTo>
                  <a:lnTo>
                    <a:pt x="3448" y="25112"/>
                  </a:lnTo>
                  <a:lnTo>
                    <a:pt x="3786" y="25956"/>
                  </a:lnTo>
                  <a:lnTo>
                    <a:pt x="4158" y="26734"/>
                  </a:lnTo>
                  <a:lnTo>
                    <a:pt x="4462" y="27444"/>
                  </a:lnTo>
                  <a:lnTo>
                    <a:pt x="4800" y="27984"/>
                  </a:lnTo>
                  <a:lnTo>
                    <a:pt x="5104" y="28424"/>
                  </a:lnTo>
                  <a:lnTo>
                    <a:pt x="5239" y="28559"/>
                  </a:lnTo>
                  <a:lnTo>
                    <a:pt x="5375" y="28660"/>
                  </a:lnTo>
                  <a:lnTo>
                    <a:pt x="5713" y="28795"/>
                  </a:lnTo>
                  <a:lnTo>
                    <a:pt x="6084" y="28897"/>
                  </a:lnTo>
                  <a:lnTo>
                    <a:pt x="6490" y="28964"/>
                  </a:lnTo>
                  <a:lnTo>
                    <a:pt x="6963" y="28998"/>
                  </a:lnTo>
                  <a:lnTo>
                    <a:pt x="7470" y="29032"/>
                  </a:lnTo>
                  <a:lnTo>
                    <a:pt x="7977" y="28998"/>
                  </a:lnTo>
                  <a:lnTo>
                    <a:pt x="9025" y="28964"/>
                  </a:lnTo>
                  <a:lnTo>
                    <a:pt x="10005" y="28863"/>
                  </a:lnTo>
                  <a:lnTo>
                    <a:pt x="10816" y="28762"/>
                  </a:lnTo>
                  <a:lnTo>
                    <a:pt x="11593" y="28660"/>
                  </a:lnTo>
                  <a:lnTo>
                    <a:pt x="14094" y="37751"/>
                  </a:lnTo>
                  <a:lnTo>
                    <a:pt x="13858" y="37887"/>
                  </a:lnTo>
                  <a:lnTo>
                    <a:pt x="13351" y="38292"/>
                  </a:lnTo>
                  <a:lnTo>
                    <a:pt x="13080" y="38529"/>
                  </a:lnTo>
                  <a:lnTo>
                    <a:pt x="12877" y="38799"/>
                  </a:lnTo>
                  <a:lnTo>
                    <a:pt x="12776" y="38934"/>
                  </a:lnTo>
                  <a:lnTo>
                    <a:pt x="12708" y="39070"/>
                  </a:lnTo>
                  <a:lnTo>
                    <a:pt x="12675" y="39205"/>
                  </a:lnTo>
                  <a:lnTo>
                    <a:pt x="12675" y="39340"/>
                  </a:lnTo>
                  <a:lnTo>
                    <a:pt x="12708" y="39374"/>
                  </a:lnTo>
                  <a:lnTo>
                    <a:pt x="12844" y="39408"/>
                  </a:lnTo>
                  <a:lnTo>
                    <a:pt x="13351" y="39475"/>
                  </a:lnTo>
                  <a:lnTo>
                    <a:pt x="14094" y="39475"/>
                  </a:lnTo>
                  <a:lnTo>
                    <a:pt x="15040" y="39408"/>
                  </a:lnTo>
                  <a:lnTo>
                    <a:pt x="16190" y="39340"/>
                  </a:lnTo>
                  <a:lnTo>
                    <a:pt x="17474" y="39205"/>
                  </a:lnTo>
                  <a:lnTo>
                    <a:pt x="18826" y="39036"/>
                  </a:lnTo>
                  <a:lnTo>
                    <a:pt x="20211" y="38867"/>
                  </a:lnTo>
                  <a:lnTo>
                    <a:pt x="21631" y="38664"/>
                  </a:lnTo>
                  <a:lnTo>
                    <a:pt x="22983" y="38427"/>
                  </a:lnTo>
                  <a:lnTo>
                    <a:pt x="24233" y="38191"/>
                  </a:lnTo>
                  <a:lnTo>
                    <a:pt x="25382" y="37954"/>
                  </a:lnTo>
                  <a:lnTo>
                    <a:pt x="26328" y="37718"/>
                  </a:lnTo>
                  <a:lnTo>
                    <a:pt x="27072" y="37447"/>
                  </a:lnTo>
                  <a:lnTo>
                    <a:pt x="27342" y="37312"/>
                  </a:lnTo>
                  <a:lnTo>
                    <a:pt x="27545" y="37211"/>
                  </a:lnTo>
                  <a:lnTo>
                    <a:pt x="27680" y="37076"/>
                  </a:lnTo>
                  <a:lnTo>
                    <a:pt x="27714" y="36940"/>
                  </a:lnTo>
                  <a:lnTo>
                    <a:pt x="27714" y="36670"/>
                  </a:lnTo>
                  <a:lnTo>
                    <a:pt x="27613" y="36298"/>
                  </a:lnTo>
                  <a:lnTo>
                    <a:pt x="27342" y="35318"/>
                  </a:lnTo>
                  <a:lnTo>
                    <a:pt x="26937" y="34135"/>
                  </a:lnTo>
                  <a:lnTo>
                    <a:pt x="26497" y="32817"/>
                  </a:lnTo>
                  <a:lnTo>
                    <a:pt x="26024" y="31465"/>
                  </a:lnTo>
                  <a:lnTo>
                    <a:pt x="25585" y="30147"/>
                  </a:lnTo>
                  <a:lnTo>
                    <a:pt x="25416" y="29505"/>
                  </a:lnTo>
                  <a:lnTo>
                    <a:pt x="25281" y="28931"/>
                  </a:lnTo>
                  <a:lnTo>
                    <a:pt x="25179" y="28424"/>
                  </a:lnTo>
                  <a:lnTo>
                    <a:pt x="25146" y="27950"/>
                  </a:lnTo>
                  <a:lnTo>
                    <a:pt x="25112" y="27444"/>
                  </a:lnTo>
                  <a:lnTo>
                    <a:pt x="25112" y="26835"/>
                  </a:lnTo>
                  <a:lnTo>
                    <a:pt x="25179" y="25382"/>
                  </a:lnTo>
                  <a:lnTo>
                    <a:pt x="25382" y="21766"/>
                  </a:lnTo>
                  <a:lnTo>
                    <a:pt x="25517" y="19839"/>
                  </a:lnTo>
                  <a:lnTo>
                    <a:pt x="25585" y="18048"/>
                  </a:lnTo>
                  <a:lnTo>
                    <a:pt x="25653" y="16460"/>
                  </a:lnTo>
                  <a:lnTo>
                    <a:pt x="25653" y="15784"/>
                  </a:lnTo>
                  <a:lnTo>
                    <a:pt x="25653" y="15175"/>
                  </a:lnTo>
                  <a:lnTo>
                    <a:pt x="25585" y="14905"/>
                  </a:lnTo>
                  <a:lnTo>
                    <a:pt x="25484" y="14567"/>
                  </a:lnTo>
                  <a:lnTo>
                    <a:pt x="25315" y="14195"/>
                  </a:lnTo>
                  <a:lnTo>
                    <a:pt x="25112" y="13790"/>
                  </a:lnTo>
                  <a:lnTo>
                    <a:pt x="24841" y="13317"/>
                  </a:lnTo>
                  <a:lnTo>
                    <a:pt x="24537" y="12843"/>
                  </a:lnTo>
                  <a:lnTo>
                    <a:pt x="23794" y="11796"/>
                  </a:lnTo>
                  <a:lnTo>
                    <a:pt x="22915" y="10647"/>
                  </a:lnTo>
                  <a:lnTo>
                    <a:pt x="21901" y="9464"/>
                  </a:lnTo>
                  <a:lnTo>
                    <a:pt x="20786" y="8247"/>
                  </a:lnTo>
                  <a:lnTo>
                    <a:pt x="19637" y="6997"/>
                  </a:lnTo>
                  <a:lnTo>
                    <a:pt x="18386" y="5780"/>
                  </a:lnTo>
                  <a:lnTo>
                    <a:pt x="17170" y="4631"/>
                  </a:lnTo>
                  <a:lnTo>
                    <a:pt x="15919" y="3549"/>
                  </a:lnTo>
                  <a:lnTo>
                    <a:pt x="14736" y="2569"/>
                  </a:lnTo>
                  <a:lnTo>
                    <a:pt x="13587" y="1724"/>
                  </a:lnTo>
                  <a:lnTo>
                    <a:pt x="13046" y="1386"/>
                  </a:lnTo>
                  <a:lnTo>
                    <a:pt x="12539" y="1048"/>
                  </a:lnTo>
                  <a:lnTo>
                    <a:pt x="12066" y="778"/>
                  </a:lnTo>
                  <a:lnTo>
                    <a:pt x="11593" y="541"/>
                  </a:lnTo>
                  <a:lnTo>
                    <a:pt x="11188" y="373"/>
                  </a:lnTo>
                  <a:lnTo>
                    <a:pt x="10782" y="271"/>
                  </a:lnTo>
                  <a:lnTo>
                    <a:pt x="10039" y="136"/>
                  </a:lnTo>
                  <a:lnTo>
                    <a:pt x="9261" y="68"/>
                  </a:lnTo>
                  <a:lnTo>
                    <a:pt x="8484"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36"/>
            <p:cNvSpPr/>
            <p:nvPr/>
          </p:nvSpPr>
          <p:spPr>
            <a:xfrm>
              <a:off x="5855950" y="2859175"/>
              <a:ext cx="42275" cy="53250"/>
            </a:xfrm>
            <a:custGeom>
              <a:avLst/>
              <a:gdLst/>
              <a:ahLst/>
              <a:cxnLst/>
              <a:rect l="l" t="t" r="r" b="b"/>
              <a:pathLst>
                <a:path w="1691" h="2130" extrusionOk="0">
                  <a:moveTo>
                    <a:pt x="1589" y="1"/>
                  </a:moveTo>
                  <a:lnTo>
                    <a:pt x="1487" y="271"/>
                  </a:lnTo>
                  <a:lnTo>
                    <a:pt x="1386" y="541"/>
                  </a:lnTo>
                  <a:lnTo>
                    <a:pt x="1149" y="947"/>
                  </a:lnTo>
                  <a:lnTo>
                    <a:pt x="879" y="1319"/>
                  </a:lnTo>
                  <a:lnTo>
                    <a:pt x="643" y="1589"/>
                  </a:lnTo>
                  <a:lnTo>
                    <a:pt x="372" y="1792"/>
                  </a:lnTo>
                  <a:lnTo>
                    <a:pt x="169" y="1927"/>
                  </a:lnTo>
                  <a:lnTo>
                    <a:pt x="0" y="2028"/>
                  </a:lnTo>
                  <a:lnTo>
                    <a:pt x="34" y="2130"/>
                  </a:lnTo>
                  <a:lnTo>
                    <a:pt x="237" y="2028"/>
                  </a:lnTo>
                  <a:lnTo>
                    <a:pt x="440" y="1893"/>
                  </a:lnTo>
                  <a:lnTo>
                    <a:pt x="710" y="1657"/>
                  </a:lnTo>
                  <a:lnTo>
                    <a:pt x="981" y="1386"/>
                  </a:lnTo>
                  <a:lnTo>
                    <a:pt x="1251" y="1014"/>
                  </a:lnTo>
                  <a:lnTo>
                    <a:pt x="1487" y="575"/>
                  </a:lnTo>
                  <a:lnTo>
                    <a:pt x="1589" y="305"/>
                  </a:lnTo>
                  <a:lnTo>
                    <a:pt x="1690" y="34"/>
                  </a:lnTo>
                  <a:lnTo>
                    <a:pt x="158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36"/>
            <p:cNvSpPr/>
            <p:nvPr/>
          </p:nvSpPr>
          <p:spPr>
            <a:xfrm>
              <a:off x="5819625" y="2644575"/>
              <a:ext cx="29600" cy="30425"/>
            </a:xfrm>
            <a:custGeom>
              <a:avLst/>
              <a:gdLst/>
              <a:ahLst/>
              <a:cxnLst/>
              <a:rect l="l" t="t" r="r" b="b"/>
              <a:pathLst>
                <a:path w="1184" h="1217" extrusionOk="0">
                  <a:moveTo>
                    <a:pt x="608" y="0"/>
                  </a:moveTo>
                  <a:lnTo>
                    <a:pt x="473" y="34"/>
                  </a:lnTo>
                  <a:lnTo>
                    <a:pt x="372" y="68"/>
                  </a:lnTo>
                  <a:lnTo>
                    <a:pt x="271" y="102"/>
                  </a:lnTo>
                  <a:lnTo>
                    <a:pt x="169" y="169"/>
                  </a:lnTo>
                  <a:lnTo>
                    <a:pt x="102" y="271"/>
                  </a:lnTo>
                  <a:lnTo>
                    <a:pt x="68" y="372"/>
                  </a:lnTo>
                  <a:lnTo>
                    <a:pt x="34" y="473"/>
                  </a:lnTo>
                  <a:lnTo>
                    <a:pt x="0" y="609"/>
                  </a:lnTo>
                  <a:lnTo>
                    <a:pt x="34" y="710"/>
                  </a:lnTo>
                  <a:lnTo>
                    <a:pt x="68" y="845"/>
                  </a:lnTo>
                  <a:lnTo>
                    <a:pt x="102" y="947"/>
                  </a:lnTo>
                  <a:lnTo>
                    <a:pt x="169" y="1014"/>
                  </a:lnTo>
                  <a:lnTo>
                    <a:pt x="271" y="1116"/>
                  </a:lnTo>
                  <a:lnTo>
                    <a:pt x="372" y="1149"/>
                  </a:lnTo>
                  <a:lnTo>
                    <a:pt x="473" y="1183"/>
                  </a:lnTo>
                  <a:lnTo>
                    <a:pt x="608" y="1217"/>
                  </a:lnTo>
                  <a:lnTo>
                    <a:pt x="710" y="1183"/>
                  </a:lnTo>
                  <a:lnTo>
                    <a:pt x="845" y="1149"/>
                  </a:lnTo>
                  <a:lnTo>
                    <a:pt x="946" y="1116"/>
                  </a:lnTo>
                  <a:lnTo>
                    <a:pt x="1014" y="1014"/>
                  </a:lnTo>
                  <a:lnTo>
                    <a:pt x="1082" y="947"/>
                  </a:lnTo>
                  <a:lnTo>
                    <a:pt x="1149" y="845"/>
                  </a:lnTo>
                  <a:lnTo>
                    <a:pt x="1183" y="710"/>
                  </a:lnTo>
                  <a:lnTo>
                    <a:pt x="1183" y="609"/>
                  </a:lnTo>
                  <a:lnTo>
                    <a:pt x="1183" y="473"/>
                  </a:lnTo>
                  <a:lnTo>
                    <a:pt x="1149" y="372"/>
                  </a:lnTo>
                  <a:lnTo>
                    <a:pt x="1082" y="271"/>
                  </a:lnTo>
                  <a:lnTo>
                    <a:pt x="1014" y="169"/>
                  </a:lnTo>
                  <a:lnTo>
                    <a:pt x="946" y="102"/>
                  </a:lnTo>
                  <a:lnTo>
                    <a:pt x="845" y="68"/>
                  </a:lnTo>
                  <a:lnTo>
                    <a:pt x="710" y="34"/>
                  </a:lnTo>
                  <a:lnTo>
                    <a:pt x="608"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36"/>
            <p:cNvSpPr/>
            <p:nvPr/>
          </p:nvSpPr>
          <p:spPr>
            <a:xfrm>
              <a:off x="5807775" y="2560075"/>
              <a:ext cx="51575" cy="4250"/>
            </a:xfrm>
            <a:custGeom>
              <a:avLst/>
              <a:gdLst/>
              <a:ahLst/>
              <a:cxnLst/>
              <a:rect l="l" t="t" r="r" b="b"/>
              <a:pathLst>
                <a:path w="2063" h="170" extrusionOk="0">
                  <a:moveTo>
                    <a:pt x="102" y="1"/>
                  </a:moveTo>
                  <a:lnTo>
                    <a:pt x="35" y="34"/>
                  </a:lnTo>
                  <a:lnTo>
                    <a:pt x="1" y="102"/>
                  </a:lnTo>
                  <a:lnTo>
                    <a:pt x="35" y="170"/>
                  </a:lnTo>
                  <a:lnTo>
                    <a:pt x="2029" y="170"/>
                  </a:lnTo>
                  <a:lnTo>
                    <a:pt x="2063" y="102"/>
                  </a:lnTo>
                  <a:lnTo>
                    <a:pt x="2029" y="34"/>
                  </a:lnTo>
                  <a:lnTo>
                    <a:pt x="196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36"/>
            <p:cNvSpPr/>
            <p:nvPr/>
          </p:nvSpPr>
          <p:spPr>
            <a:xfrm>
              <a:off x="6060425" y="3007025"/>
              <a:ext cx="68450" cy="120850"/>
            </a:xfrm>
            <a:custGeom>
              <a:avLst/>
              <a:gdLst/>
              <a:ahLst/>
              <a:cxnLst/>
              <a:rect l="l" t="t" r="r" b="b"/>
              <a:pathLst>
                <a:path w="2738" h="4834" extrusionOk="0">
                  <a:moveTo>
                    <a:pt x="2738" y="1"/>
                  </a:moveTo>
                  <a:lnTo>
                    <a:pt x="0" y="1792"/>
                  </a:lnTo>
                  <a:lnTo>
                    <a:pt x="845" y="4834"/>
                  </a:lnTo>
                  <a:lnTo>
                    <a:pt x="273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36"/>
            <p:cNvSpPr/>
            <p:nvPr/>
          </p:nvSpPr>
          <p:spPr>
            <a:xfrm>
              <a:off x="6058725" y="3005350"/>
              <a:ext cx="71850" cy="124225"/>
            </a:xfrm>
            <a:custGeom>
              <a:avLst/>
              <a:gdLst/>
              <a:ahLst/>
              <a:cxnLst/>
              <a:rect l="l" t="t" r="r" b="b"/>
              <a:pathLst>
                <a:path w="2874" h="4969" extrusionOk="0">
                  <a:moveTo>
                    <a:pt x="2704" y="203"/>
                  </a:moveTo>
                  <a:lnTo>
                    <a:pt x="913" y="4698"/>
                  </a:lnTo>
                  <a:lnTo>
                    <a:pt x="136" y="1893"/>
                  </a:lnTo>
                  <a:lnTo>
                    <a:pt x="2704" y="203"/>
                  </a:lnTo>
                  <a:close/>
                  <a:moveTo>
                    <a:pt x="2772" y="0"/>
                  </a:moveTo>
                  <a:lnTo>
                    <a:pt x="34" y="1825"/>
                  </a:lnTo>
                  <a:lnTo>
                    <a:pt x="1" y="1825"/>
                  </a:lnTo>
                  <a:lnTo>
                    <a:pt x="1" y="1893"/>
                  </a:lnTo>
                  <a:lnTo>
                    <a:pt x="845" y="4901"/>
                  </a:lnTo>
                  <a:lnTo>
                    <a:pt x="879" y="4935"/>
                  </a:lnTo>
                  <a:lnTo>
                    <a:pt x="913" y="4968"/>
                  </a:lnTo>
                  <a:lnTo>
                    <a:pt x="947" y="4935"/>
                  </a:lnTo>
                  <a:lnTo>
                    <a:pt x="2873" y="68"/>
                  </a:lnTo>
                  <a:lnTo>
                    <a:pt x="2873" y="34"/>
                  </a:lnTo>
                  <a:lnTo>
                    <a:pt x="28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36"/>
            <p:cNvSpPr/>
            <p:nvPr/>
          </p:nvSpPr>
          <p:spPr>
            <a:xfrm>
              <a:off x="6060425" y="2659775"/>
              <a:ext cx="34650" cy="38050"/>
            </a:xfrm>
            <a:custGeom>
              <a:avLst/>
              <a:gdLst/>
              <a:ahLst/>
              <a:cxnLst/>
              <a:rect l="l" t="t" r="r" b="b"/>
              <a:pathLst>
                <a:path w="1386" h="1522" extrusionOk="0">
                  <a:moveTo>
                    <a:pt x="0" y="1"/>
                  </a:moveTo>
                  <a:lnTo>
                    <a:pt x="1386" y="1521"/>
                  </a:lnTo>
                  <a:lnTo>
                    <a:pt x="1386" y="1217"/>
                  </a:lnTo>
                  <a:lnTo>
                    <a:pt x="1352" y="947"/>
                  </a:lnTo>
                  <a:lnTo>
                    <a:pt x="1284" y="744"/>
                  </a:lnTo>
                  <a:lnTo>
                    <a:pt x="1183" y="541"/>
                  </a:lnTo>
                  <a:lnTo>
                    <a:pt x="1082" y="406"/>
                  </a:lnTo>
                  <a:lnTo>
                    <a:pt x="980" y="271"/>
                  </a:lnTo>
                  <a:lnTo>
                    <a:pt x="845" y="170"/>
                  </a:lnTo>
                  <a:lnTo>
                    <a:pt x="710" y="102"/>
                  </a:lnTo>
                  <a:lnTo>
                    <a:pt x="440" y="34"/>
                  </a:lnTo>
                  <a:lnTo>
                    <a:pt x="237"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36"/>
            <p:cNvSpPr/>
            <p:nvPr/>
          </p:nvSpPr>
          <p:spPr>
            <a:xfrm>
              <a:off x="6060425" y="2659775"/>
              <a:ext cx="34650" cy="38050"/>
            </a:xfrm>
            <a:custGeom>
              <a:avLst/>
              <a:gdLst/>
              <a:ahLst/>
              <a:cxnLst/>
              <a:rect l="l" t="t" r="r" b="b"/>
              <a:pathLst>
                <a:path w="1386" h="1522" fill="none" extrusionOk="0">
                  <a:moveTo>
                    <a:pt x="0" y="1"/>
                  </a:moveTo>
                  <a:lnTo>
                    <a:pt x="0" y="1"/>
                  </a:lnTo>
                  <a:lnTo>
                    <a:pt x="237" y="1"/>
                  </a:lnTo>
                  <a:lnTo>
                    <a:pt x="440" y="34"/>
                  </a:lnTo>
                  <a:lnTo>
                    <a:pt x="710" y="102"/>
                  </a:lnTo>
                  <a:lnTo>
                    <a:pt x="845" y="170"/>
                  </a:lnTo>
                  <a:lnTo>
                    <a:pt x="980" y="271"/>
                  </a:lnTo>
                  <a:lnTo>
                    <a:pt x="1082" y="406"/>
                  </a:lnTo>
                  <a:lnTo>
                    <a:pt x="1183" y="541"/>
                  </a:lnTo>
                  <a:lnTo>
                    <a:pt x="1284" y="744"/>
                  </a:lnTo>
                  <a:lnTo>
                    <a:pt x="1352" y="947"/>
                  </a:lnTo>
                  <a:lnTo>
                    <a:pt x="1386" y="1217"/>
                  </a:lnTo>
                  <a:lnTo>
                    <a:pt x="1386" y="15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36"/>
            <p:cNvSpPr/>
            <p:nvPr/>
          </p:nvSpPr>
          <p:spPr>
            <a:xfrm>
              <a:off x="6058725" y="2658100"/>
              <a:ext cx="37200" cy="40575"/>
            </a:xfrm>
            <a:custGeom>
              <a:avLst/>
              <a:gdLst/>
              <a:ahLst/>
              <a:cxnLst/>
              <a:rect l="l" t="t" r="r" b="b"/>
              <a:pathLst>
                <a:path w="1488" h="1623" extrusionOk="0">
                  <a:moveTo>
                    <a:pt x="68" y="0"/>
                  </a:moveTo>
                  <a:lnTo>
                    <a:pt x="1" y="34"/>
                  </a:lnTo>
                  <a:lnTo>
                    <a:pt x="1" y="68"/>
                  </a:lnTo>
                  <a:lnTo>
                    <a:pt x="34" y="101"/>
                  </a:lnTo>
                  <a:lnTo>
                    <a:pt x="68" y="135"/>
                  </a:lnTo>
                  <a:lnTo>
                    <a:pt x="170" y="101"/>
                  </a:lnTo>
                  <a:lnTo>
                    <a:pt x="406" y="135"/>
                  </a:lnTo>
                  <a:lnTo>
                    <a:pt x="541" y="169"/>
                  </a:lnTo>
                  <a:lnTo>
                    <a:pt x="710" y="203"/>
                  </a:lnTo>
                  <a:lnTo>
                    <a:pt x="845" y="270"/>
                  </a:lnTo>
                  <a:lnTo>
                    <a:pt x="1014" y="406"/>
                  </a:lnTo>
                  <a:lnTo>
                    <a:pt x="1183" y="608"/>
                  </a:lnTo>
                  <a:lnTo>
                    <a:pt x="1319" y="879"/>
                  </a:lnTo>
                  <a:lnTo>
                    <a:pt x="1386" y="1183"/>
                  </a:lnTo>
                  <a:lnTo>
                    <a:pt x="1386" y="1588"/>
                  </a:lnTo>
                  <a:lnTo>
                    <a:pt x="1386" y="1622"/>
                  </a:lnTo>
                  <a:lnTo>
                    <a:pt x="1488" y="1622"/>
                  </a:lnTo>
                  <a:lnTo>
                    <a:pt x="1488" y="1588"/>
                  </a:lnTo>
                  <a:lnTo>
                    <a:pt x="1488" y="1183"/>
                  </a:lnTo>
                  <a:lnTo>
                    <a:pt x="1420" y="811"/>
                  </a:lnTo>
                  <a:lnTo>
                    <a:pt x="1285" y="541"/>
                  </a:lnTo>
                  <a:lnTo>
                    <a:pt x="1183" y="406"/>
                  </a:lnTo>
                  <a:lnTo>
                    <a:pt x="1082" y="304"/>
                  </a:lnTo>
                  <a:lnTo>
                    <a:pt x="913" y="169"/>
                  </a:lnTo>
                  <a:lnTo>
                    <a:pt x="744" y="101"/>
                  </a:lnTo>
                  <a:lnTo>
                    <a:pt x="575" y="34"/>
                  </a:lnTo>
                  <a:lnTo>
                    <a:pt x="40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36"/>
            <p:cNvSpPr/>
            <p:nvPr/>
          </p:nvSpPr>
          <p:spPr>
            <a:xfrm>
              <a:off x="5777375" y="2116500"/>
              <a:ext cx="1230225" cy="1056175"/>
            </a:xfrm>
            <a:custGeom>
              <a:avLst/>
              <a:gdLst/>
              <a:ahLst/>
              <a:cxnLst/>
              <a:rect l="l" t="t" r="r" b="b"/>
              <a:pathLst>
                <a:path w="49209" h="42247" extrusionOk="0">
                  <a:moveTo>
                    <a:pt x="16696" y="0"/>
                  </a:moveTo>
                  <a:lnTo>
                    <a:pt x="15479" y="34"/>
                  </a:lnTo>
                  <a:lnTo>
                    <a:pt x="14262" y="136"/>
                  </a:lnTo>
                  <a:lnTo>
                    <a:pt x="13046" y="305"/>
                  </a:lnTo>
                  <a:lnTo>
                    <a:pt x="11829" y="507"/>
                  </a:lnTo>
                  <a:lnTo>
                    <a:pt x="10646" y="778"/>
                  </a:lnTo>
                  <a:lnTo>
                    <a:pt x="9463" y="1116"/>
                  </a:lnTo>
                  <a:lnTo>
                    <a:pt x="8348" y="1521"/>
                  </a:lnTo>
                  <a:lnTo>
                    <a:pt x="7267" y="1961"/>
                  </a:lnTo>
                  <a:lnTo>
                    <a:pt x="6219" y="2468"/>
                  </a:lnTo>
                  <a:lnTo>
                    <a:pt x="5712" y="2738"/>
                  </a:lnTo>
                  <a:lnTo>
                    <a:pt x="5239" y="3042"/>
                  </a:lnTo>
                  <a:lnTo>
                    <a:pt x="4766" y="3346"/>
                  </a:lnTo>
                  <a:lnTo>
                    <a:pt x="4326" y="3650"/>
                  </a:lnTo>
                  <a:lnTo>
                    <a:pt x="3887" y="3988"/>
                  </a:lnTo>
                  <a:lnTo>
                    <a:pt x="3448" y="4360"/>
                  </a:lnTo>
                  <a:lnTo>
                    <a:pt x="2704" y="5036"/>
                  </a:lnTo>
                  <a:lnTo>
                    <a:pt x="2028" y="5678"/>
                  </a:lnTo>
                  <a:lnTo>
                    <a:pt x="1487" y="6287"/>
                  </a:lnTo>
                  <a:lnTo>
                    <a:pt x="1014" y="6827"/>
                  </a:lnTo>
                  <a:lnTo>
                    <a:pt x="642" y="7368"/>
                  </a:lnTo>
                  <a:lnTo>
                    <a:pt x="372" y="7875"/>
                  </a:lnTo>
                  <a:lnTo>
                    <a:pt x="169" y="8382"/>
                  </a:lnTo>
                  <a:lnTo>
                    <a:pt x="34" y="8889"/>
                  </a:lnTo>
                  <a:lnTo>
                    <a:pt x="0" y="9396"/>
                  </a:lnTo>
                  <a:lnTo>
                    <a:pt x="34" y="9869"/>
                  </a:lnTo>
                  <a:lnTo>
                    <a:pt x="169" y="10410"/>
                  </a:lnTo>
                  <a:lnTo>
                    <a:pt x="372" y="10917"/>
                  </a:lnTo>
                  <a:lnTo>
                    <a:pt x="642" y="11491"/>
                  </a:lnTo>
                  <a:lnTo>
                    <a:pt x="947" y="12100"/>
                  </a:lnTo>
                  <a:lnTo>
                    <a:pt x="1352" y="12742"/>
                  </a:lnTo>
                  <a:lnTo>
                    <a:pt x="1792" y="13418"/>
                  </a:lnTo>
                  <a:lnTo>
                    <a:pt x="2265" y="14127"/>
                  </a:lnTo>
                  <a:lnTo>
                    <a:pt x="2670" y="14770"/>
                  </a:lnTo>
                  <a:lnTo>
                    <a:pt x="3346" y="15952"/>
                  </a:lnTo>
                  <a:lnTo>
                    <a:pt x="3955" y="17000"/>
                  </a:lnTo>
                  <a:lnTo>
                    <a:pt x="4563" y="18048"/>
                  </a:lnTo>
                  <a:lnTo>
                    <a:pt x="4901" y="18555"/>
                  </a:lnTo>
                  <a:lnTo>
                    <a:pt x="5273" y="19062"/>
                  </a:lnTo>
                  <a:lnTo>
                    <a:pt x="5678" y="19602"/>
                  </a:lnTo>
                  <a:lnTo>
                    <a:pt x="6151" y="20143"/>
                  </a:lnTo>
                  <a:lnTo>
                    <a:pt x="6692" y="20718"/>
                  </a:lnTo>
                  <a:lnTo>
                    <a:pt x="7300" y="21326"/>
                  </a:lnTo>
                  <a:lnTo>
                    <a:pt x="8010" y="21968"/>
                  </a:lnTo>
                  <a:lnTo>
                    <a:pt x="8787" y="22644"/>
                  </a:lnTo>
                  <a:lnTo>
                    <a:pt x="9599" y="26531"/>
                  </a:lnTo>
                  <a:lnTo>
                    <a:pt x="10511" y="26531"/>
                  </a:lnTo>
                  <a:lnTo>
                    <a:pt x="10477" y="25753"/>
                  </a:lnTo>
                  <a:lnTo>
                    <a:pt x="10443" y="24942"/>
                  </a:lnTo>
                  <a:lnTo>
                    <a:pt x="10443" y="23996"/>
                  </a:lnTo>
                  <a:lnTo>
                    <a:pt x="10477" y="22982"/>
                  </a:lnTo>
                  <a:lnTo>
                    <a:pt x="10511" y="22543"/>
                  </a:lnTo>
                  <a:lnTo>
                    <a:pt x="10579" y="22103"/>
                  </a:lnTo>
                  <a:lnTo>
                    <a:pt x="10680" y="21732"/>
                  </a:lnTo>
                  <a:lnTo>
                    <a:pt x="10781" y="21394"/>
                  </a:lnTo>
                  <a:lnTo>
                    <a:pt x="10917" y="21157"/>
                  </a:lnTo>
                  <a:lnTo>
                    <a:pt x="11018" y="21056"/>
                  </a:lnTo>
                  <a:lnTo>
                    <a:pt x="11086" y="20988"/>
                  </a:lnTo>
                  <a:lnTo>
                    <a:pt x="11288" y="20887"/>
                  </a:lnTo>
                  <a:lnTo>
                    <a:pt x="11491" y="20819"/>
                  </a:lnTo>
                  <a:lnTo>
                    <a:pt x="11728" y="20785"/>
                  </a:lnTo>
                  <a:lnTo>
                    <a:pt x="12167" y="20785"/>
                  </a:lnTo>
                  <a:lnTo>
                    <a:pt x="12370" y="20853"/>
                  </a:lnTo>
                  <a:lnTo>
                    <a:pt x="12573" y="20954"/>
                  </a:lnTo>
                  <a:lnTo>
                    <a:pt x="12775" y="21123"/>
                  </a:lnTo>
                  <a:lnTo>
                    <a:pt x="12978" y="21292"/>
                  </a:lnTo>
                  <a:lnTo>
                    <a:pt x="13147" y="21563"/>
                  </a:lnTo>
                  <a:lnTo>
                    <a:pt x="13282" y="21867"/>
                  </a:lnTo>
                  <a:lnTo>
                    <a:pt x="13418" y="22205"/>
                  </a:lnTo>
                  <a:lnTo>
                    <a:pt x="13519" y="22644"/>
                  </a:lnTo>
                  <a:lnTo>
                    <a:pt x="13587" y="23117"/>
                  </a:lnTo>
                  <a:lnTo>
                    <a:pt x="13587" y="23692"/>
                  </a:lnTo>
                  <a:lnTo>
                    <a:pt x="13587" y="24300"/>
                  </a:lnTo>
                  <a:lnTo>
                    <a:pt x="13553" y="24942"/>
                  </a:lnTo>
                  <a:lnTo>
                    <a:pt x="13485" y="25551"/>
                  </a:lnTo>
                  <a:lnTo>
                    <a:pt x="13316" y="26666"/>
                  </a:lnTo>
                  <a:lnTo>
                    <a:pt x="13113" y="27646"/>
                  </a:lnTo>
                  <a:lnTo>
                    <a:pt x="12911" y="28491"/>
                  </a:lnTo>
                  <a:lnTo>
                    <a:pt x="12573" y="29741"/>
                  </a:lnTo>
                  <a:lnTo>
                    <a:pt x="12471" y="30181"/>
                  </a:lnTo>
                  <a:lnTo>
                    <a:pt x="12471" y="30350"/>
                  </a:lnTo>
                  <a:lnTo>
                    <a:pt x="12471" y="30485"/>
                  </a:lnTo>
                  <a:lnTo>
                    <a:pt x="12573" y="30789"/>
                  </a:lnTo>
                  <a:lnTo>
                    <a:pt x="12742" y="31161"/>
                  </a:lnTo>
                  <a:lnTo>
                    <a:pt x="13012" y="31566"/>
                  </a:lnTo>
                  <a:lnTo>
                    <a:pt x="13418" y="32040"/>
                  </a:lnTo>
                  <a:lnTo>
                    <a:pt x="13958" y="32580"/>
                  </a:lnTo>
                  <a:lnTo>
                    <a:pt x="14634" y="33121"/>
                  </a:lnTo>
                  <a:lnTo>
                    <a:pt x="15006" y="33391"/>
                  </a:lnTo>
                  <a:lnTo>
                    <a:pt x="15445" y="33662"/>
                  </a:lnTo>
                  <a:lnTo>
                    <a:pt x="15919" y="33966"/>
                  </a:lnTo>
                  <a:lnTo>
                    <a:pt x="16425" y="34236"/>
                  </a:lnTo>
                  <a:lnTo>
                    <a:pt x="17000" y="34507"/>
                  </a:lnTo>
                  <a:lnTo>
                    <a:pt x="17608" y="34709"/>
                  </a:lnTo>
                  <a:lnTo>
                    <a:pt x="18284" y="34878"/>
                  </a:lnTo>
                  <a:lnTo>
                    <a:pt x="18960" y="35014"/>
                  </a:lnTo>
                  <a:lnTo>
                    <a:pt x="19670" y="35115"/>
                  </a:lnTo>
                  <a:lnTo>
                    <a:pt x="20380" y="35149"/>
                  </a:lnTo>
                  <a:lnTo>
                    <a:pt x="21056" y="35183"/>
                  </a:lnTo>
                  <a:lnTo>
                    <a:pt x="21732" y="35216"/>
                  </a:lnTo>
                  <a:lnTo>
                    <a:pt x="22948" y="35183"/>
                  </a:lnTo>
                  <a:lnTo>
                    <a:pt x="23962" y="35115"/>
                  </a:lnTo>
                  <a:lnTo>
                    <a:pt x="24875" y="35047"/>
                  </a:lnTo>
                  <a:lnTo>
                    <a:pt x="25382" y="34405"/>
                  </a:lnTo>
                  <a:lnTo>
                    <a:pt x="25922" y="33628"/>
                  </a:lnTo>
                  <a:lnTo>
                    <a:pt x="26666" y="32648"/>
                  </a:lnTo>
                  <a:lnTo>
                    <a:pt x="27477" y="31499"/>
                  </a:lnTo>
                  <a:lnTo>
                    <a:pt x="28356" y="30181"/>
                  </a:lnTo>
                  <a:lnTo>
                    <a:pt x="29268" y="28761"/>
                  </a:lnTo>
                  <a:lnTo>
                    <a:pt x="30113" y="27274"/>
                  </a:lnTo>
                  <a:lnTo>
                    <a:pt x="30924" y="25720"/>
                  </a:lnTo>
                  <a:lnTo>
                    <a:pt x="31296" y="24942"/>
                  </a:lnTo>
                  <a:lnTo>
                    <a:pt x="31668" y="24165"/>
                  </a:lnTo>
                  <a:lnTo>
                    <a:pt x="31972" y="23388"/>
                  </a:lnTo>
                  <a:lnTo>
                    <a:pt x="32276" y="22610"/>
                  </a:lnTo>
                  <a:lnTo>
                    <a:pt x="32513" y="21799"/>
                  </a:lnTo>
                  <a:lnTo>
                    <a:pt x="32749" y="20988"/>
                  </a:lnTo>
                  <a:lnTo>
                    <a:pt x="32918" y="20177"/>
                  </a:lnTo>
                  <a:lnTo>
                    <a:pt x="33053" y="19332"/>
                  </a:lnTo>
                  <a:lnTo>
                    <a:pt x="33155" y="18521"/>
                  </a:lnTo>
                  <a:lnTo>
                    <a:pt x="33155" y="17676"/>
                  </a:lnTo>
                  <a:lnTo>
                    <a:pt x="33155" y="16831"/>
                  </a:lnTo>
                  <a:lnTo>
                    <a:pt x="33053" y="15952"/>
                  </a:lnTo>
                  <a:lnTo>
                    <a:pt x="32918" y="15107"/>
                  </a:lnTo>
                  <a:lnTo>
                    <a:pt x="32715" y="14229"/>
                  </a:lnTo>
                  <a:lnTo>
                    <a:pt x="32851" y="14330"/>
                  </a:lnTo>
                  <a:lnTo>
                    <a:pt x="33222" y="14634"/>
                  </a:lnTo>
                  <a:lnTo>
                    <a:pt x="33459" y="14871"/>
                  </a:lnTo>
                  <a:lnTo>
                    <a:pt x="33729" y="15175"/>
                  </a:lnTo>
                  <a:lnTo>
                    <a:pt x="34033" y="15513"/>
                  </a:lnTo>
                  <a:lnTo>
                    <a:pt x="34304" y="15885"/>
                  </a:lnTo>
                  <a:lnTo>
                    <a:pt x="34574" y="16324"/>
                  </a:lnTo>
                  <a:lnTo>
                    <a:pt x="34811" y="16831"/>
                  </a:lnTo>
                  <a:lnTo>
                    <a:pt x="35047" y="17372"/>
                  </a:lnTo>
                  <a:lnTo>
                    <a:pt x="35216" y="17980"/>
                  </a:lnTo>
                  <a:lnTo>
                    <a:pt x="35318" y="18656"/>
                  </a:lnTo>
                  <a:lnTo>
                    <a:pt x="35385" y="19332"/>
                  </a:lnTo>
                  <a:lnTo>
                    <a:pt x="35385" y="19738"/>
                  </a:lnTo>
                  <a:lnTo>
                    <a:pt x="35352" y="20109"/>
                  </a:lnTo>
                  <a:lnTo>
                    <a:pt x="35318" y="20515"/>
                  </a:lnTo>
                  <a:lnTo>
                    <a:pt x="35250" y="20920"/>
                  </a:lnTo>
                  <a:lnTo>
                    <a:pt x="34912" y="22746"/>
                  </a:lnTo>
                  <a:lnTo>
                    <a:pt x="34743" y="23726"/>
                  </a:lnTo>
                  <a:lnTo>
                    <a:pt x="34608" y="24807"/>
                  </a:lnTo>
                  <a:lnTo>
                    <a:pt x="34473" y="25889"/>
                  </a:lnTo>
                  <a:lnTo>
                    <a:pt x="34405" y="27038"/>
                  </a:lnTo>
                  <a:lnTo>
                    <a:pt x="34371" y="28187"/>
                  </a:lnTo>
                  <a:lnTo>
                    <a:pt x="34439" y="29370"/>
                  </a:lnTo>
                  <a:lnTo>
                    <a:pt x="34540" y="30553"/>
                  </a:lnTo>
                  <a:lnTo>
                    <a:pt x="34642" y="31127"/>
                  </a:lnTo>
                  <a:lnTo>
                    <a:pt x="34743" y="31735"/>
                  </a:lnTo>
                  <a:lnTo>
                    <a:pt x="34878" y="32310"/>
                  </a:lnTo>
                  <a:lnTo>
                    <a:pt x="35014" y="32918"/>
                  </a:lnTo>
                  <a:lnTo>
                    <a:pt x="35216" y="33493"/>
                  </a:lnTo>
                  <a:lnTo>
                    <a:pt x="35419" y="34067"/>
                  </a:lnTo>
                  <a:lnTo>
                    <a:pt x="35656" y="34642"/>
                  </a:lnTo>
                  <a:lnTo>
                    <a:pt x="35926" y="35216"/>
                  </a:lnTo>
                  <a:lnTo>
                    <a:pt x="36230" y="35757"/>
                  </a:lnTo>
                  <a:lnTo>
                    <a:pt x="36568" y="36298"/>
                  </a:lnTo>
                  <a:lnTo>
                    <a:pt x="36940" y="36839"/>
                  </a:lnTo>
                  <a:lnTo>
                    <a:pt x="37346" y="37346"/>
                  </a:lnTo>
                  <a:lnTo>
                    <a:pt x="37785" y="37853"/>
                  </a:lnTo>
                  <a:lnTo>
                    <a:pt x="38258" y="38360"/>
                  </a:lnTo>
                  <a:lnTo>
                    <a:pt x="38765" y="38833"/>
                  </a:lnTo>
                  <a:lnTo>
                    <a:pt x="39272" y="39272"/>
                  </a:lnTo>
                  <a:lnTo>
                    <a:pt x="39745" y="39678"/>
                  </a:lnTo>
                  <a:lnTo>
                    <a:pt x="40252" y="40016"/>
                  </a:lnTo>
                  <a:lnTo>
                    <a:pt x="40725" y="40354"/>
                  </a:lnTo>
                  <a:lnTo>
                    <a:pt x="41232" y="40691"/>
                  </a:lnTo>
                  <a:lnTo>
                    <a:pt x="41705" y="40962"/>
                  </a:lnTo>
                  <a:lnTo>
                    <a:pt x="42178" y="41198"/>
                  </a:lnTo>
                  <a:lnTo>
                    <a:pt x="42618" y="41435"/>
                  </a:lnTo>
                  <a:lnTo>
                    <a:pt x="43091" y="41604"/>
                  </a:lnTo>
                  <a:lnTo>
                    <a:pt x="43530" y="41773"/>
                  </a:lnTo>
                  <a:lnTo>
                    <a:pt x="43936" y="41908"/>
                  </a:lnTo>
                  <a:lnTo>
                    <a:pt x="44747" y="42111"/>
                  </a:lnTo>
                  <a:lnTo>
                    <a:pt x="45119" y="42179"/>
                  </a:lnTo>
                  <a:lnTo>
                    <a:pt x="45491" y="42246"/>
                  </a:lnTo>
                  <a:lnTo>
                    <a:pt x="46437" y="42246"/>
                  </a:lnTo>
                  <a:lnTo>
                    <a:pt x="46707" y="42179"/>
                  </a:lnTo>
                  <a:lnTo>
                    <a:pt x="46944" y="42145"/>
                  </a:lnTo>
                  <a:lnTo>
                    <a:pt x="47180" y="42043"/>
                  </a:lnTo>
                  <a:lnTo>
                    <a:pt x="47383" y="41976"/>
                  </a:lnTo>
                  <a:lnTo>
                    <a:pt x="47552" y="41841"/>
                  </a:lnTo>
                  <a:lnTo>
                    <a:pt x="47687" y="41705"/>
                  </a:lnTo>
                  <a:lnTo>
                    <a:pt x="47822" y="41570"/>
                  </a:lnTo>
                  <a:lnTo>
                    <a:pt x="47890" y="41435"/>
                  </a:lnTo>
                  <a:lnTo>
                    <a:pt x="47924" y="41232"/>
                  </a:lnTo>
                  <a:lnTo>
                    <a:pt x="47958" y="41063"/>
                  </a:lnTo>
                  <a:lnTo>
                    <a:pt x="47924" y="40860"/>
                  </a:lnTo>
                  <a:lnTo>
                    <a:pt x="47856" y="40658"/>
                  </a:lnTo>
                  <a:lnTo>
                    <a:pt x="47789" y="40455"/>
                  </a:lnTo>
                  <a:lnTo>
                    <a:pt x="47316" y="39576"/>
                  </a:lnTo>
                  <a:lnTo>
                    <a:pt x="46944" y="38731"/>
                  </a:lnTo>
                  <a:lnTo>
                    <a:pt x="46775" y="38292"/>
                  </a:lnTo>
                  <a:lnTo>
                    <a:pt x="46640" y="37819"/>
                  </a:lnTo>
                  <a:lnTo>
                    <a:pt x="46538" y="37346"/>
                  </a:lnTo>
                  <a:lnTo>
                    <a:pt x="46437" y="36805"/>
                  </a:lnTo>
                  <a:lnTo>
                    <a:pt x="46403" y="36230"/>
                  </a:lnTo>
                  <a:lnTo>
                    <a:pt x="46369" y="35622"/>
                  </a:lnTo>
                  <a:lnTo>
                    <a:pt x="46403" y="34912"/>
                  </a:lnTo>
                  <a:lnTo>
                    <a:pt x="46471" y="34135"/>
                  </a:lnTo>
                  <a:lnTo>
                    <a:pt x="46606" y="33324"/>
                  </a:lnTo>
                  <a:lnTo>
                    <a:pt x="46775" y="32378"/>
                  </a:lnTo>
                  <a:lnTo>
                    <a:pt x="46978" y="31330"/>
                  </a:lnTo>
                  <a:lnTo>
                    <a:pt x="47282" y="30215"/>
                  </a:lnTo>
                  <a:lnTo>
                    <a:pt x="47586" y="28964"/>
                  </a:lnTo>
                  <a:lnTo>
                    <a:pt x="47890" y="27612"/>
                  </a:lnTo>
                  <a:lnTo>
                    <a:pt x="48194" y="26159"/>
                  </a:lnTo>
                  <a:lnTo>
                    <a:pt x="48465" y="24638"/>
                  </a:lnTo>
                  <a:lnTo>
                    <a:pt x="48701" y="23050"/>
                  </a:lnTo>
                  <a:lnTo>
                    <a:pt x="48904" y="21461"/>
                  </a:lnTo>
                  <a:lnTo>
                    <a:pt x="49073" y="19839"/>
                  </a:lnTo>
                  <a:lnTo>
                    <a:pt x="49174" y="18217"/>
                  </a:lnTo>
                  <a:lnTo>
                    <a:pt x="49208" y="16628"/>
                  </a:lnTo>
                  <a:lnTo>
                    <a:pt x="49174" y="15107"/>
                  </a:lnTo>
                  <a:lnTo>
                    <a:pt x="49107" y="14330"/>
                  </a:lnTo>
                  <a:lnTo>
                    <a:pt x="49039" y="13620"/>
                  </a:lnTo>
                  <a:lnTo>
                    <a:pt x="48972" y="12911"/>
                  </a:lnTo>
                  <a:lnTo>
                    <a:pt x="48836" y="12201"/>
                  </a:lnTo>
                  <a:lnTo>
                    <a:pt x="48701" y="11559"/>
                  </a:lnTo>
                  <a:lnTo>
                    <a:pt x="48532" y="10917"/>
                  </a:lnTo>
                  <a:lnTo>
                    <a:pt x="48329" y="10308"/>
                  </a:lnTo>
                  <a:lnTo>
                    <a:pt x="48093" y="9734"/>
                  </a:lnTo>
                  <a:lnTo>
                    <a:pt x="47856" y="9193"/>
                  </a:lnTo>
                  <a:lnTo>
                    <a:pt x="47586" y="8686"/>
                  </a:lnTo>
                  <a:lnTo>
                    <a:pt x="47248" y="8213"/>
                  </a:lnTo>
                  <a:lnTo>
                    <a:pt x="46910" y="7807"/>
                  </a:lnTo>
                  <a:lnTo>
                    <a:pt x="46538" y="7436"/>
                  </a:lnTo>
                  <a:lnTo>
                    <a:pt x="46133" y="7064"/>
                  </a:lnTo>
                  <a:lnTo>
                    <a:pt x="45693" y="6726"/>
                  </a:lnTo>
                  <a:lnTo>
                    <a:pt x="45220" y="6422"/>
                  </a:lnTo>
                  <a:lnTo>
                    <a:pt x="44747" y="6118"/>
                  </a:lnTo>
                  <a:lnTo>
                    <a:pt x="44240" y="5881"/>
                  </a:lnTo>
                  <a:lnTo>
                    <a:pt x="43699" y="5644"/>
                  </a:lnTo>
                  <a:lnTo>
                    <a:pt x="43159" y="5408"/>
                  </a:lnTo>
                  <a:lnTo>
                    <a:pt x="42618" y="5239"/>
                  </a:lnTo>
                  <a:lnTo>
                    <a:pt x="42043" y="5104"/>
                  </a:lnTo>
                  <a:lnTo>
                    <a:pt x="41469" y="4969"/>
                  </a:lnTo>
                  <a:lnTo>
                    <a:pt x="40894" y="4867"/>
                  </a:lnTo>
                  <a:lnTo>
                    <a:pt x="40286" y="4766"/>
                  </a:lnTo>
                  <a:lnTo>
                    <a:pt x="39711" y="4732"/>
                  </a:lnTo>
                  <a:lnTo>
                    <a:pt x="39103" y="4698"/>
                  </a:lnTo>
                  <a:lnTo>
                    <a:pt x="38495" y="4732"/>
                  </a:lnTo>
                  <a:lnTo>
                    <a:pt x="37920" y="4766"/>
                  </a:lnTo>
                  <a:lnTo>
                    <a:pt x="37312" y="4833"/>
                  </a:lnTo>
                  <a:lnTo>
                    <a:pt x="36737" y="4901"/>
                  </a:lnTo>
                  <a:lnTo>
                    <a:pt x="36163" y="5036"/>
                  </a:lnTo>
                  <a:lnTo>
                    <a:pt x="35588" y="5171"/>
                  </a:lnTo>
                  <a:lnTo>
                    <a:pt x="35047" y="5374"/>
                  </a:lnTo>
                  <a:lnTo>
                    <a:pt x="34507" y="5577"/>
                  </a:lnTo>
                  <a:lnTo>
                    <a:pt x="34000" y="5813"/>
                  </a:lnTo>
                  <a:lnTo>
                    <a:pt x="33493" y="6050"/>
                  </a:lnTo>
                  <a:lnTo>
                    <a:pt x="33020" y="6354"/>
                  </a:lnTo>
                  <a:lnTo>
                    <a:pt x="32546" y="6692"/>
                  </a:lnTo>
                  <a:lnTo>
                    <a:pt x="32141" y="7030"/>
                  </a:lnTo>
                  <a:lnTo>
                    <a:pt x="31735" y="7436"/>
                  </a:lnTo>
                  <a:lnTo>
                    <a:pt x="31364" y="7841"/>
                  </a:lnTo>
                  <a:lnTo>
                    <a:pt x="30992" y="8281"/>
                  </a:lnTo>
                  <a:lnTo>
                    <a:pt x="30688" y="8754"/>
                  </a:lnTo>
                  <a:lnTo>
                    <a:pt x="30519" y="8450"/>
                  </a:lnTo>
                  <a:lnTo>
                    <a:pt x="30045" y="7638"/>
                  </a:lnTo>
                  <a:lnTo>
                    <a:pt x="29708" y="7064"/>
                  </a:lnTo>
                  <a:lnTo>
                    <a:pt x="29268" y="6456"/>
                  </a:lnTo>
                  <a:lnTo>
                    <a:pt x="28761" y="5780"/>
                  </a:lnTo>
                  <a:lnTo>
                    <a:pt x="28187" y="5070"/>
                  </a:lnTo>
                  <a:lnTo>
                    <a:pt x="27578" y="4326"/>
                  </a:lnTo>
                  <a:lnTo>
                    <a:pt x="26869" y="3617"/>
                  </a:lnTo>
                  <a:lnTo>
                    <a:pt x="26091" y="2941"/>
                  </a:lnTo>
                  <a:lnTo>
                    <a:pt x="25686" y="2603"/>
                  </a:lnTo>
                  <a:lnTo>
                    <a:pt x="25246" y="2265"/>
                  </a:lnTo>
                  <a:lnTo>
                    <a:pt x="24807" y="1961"/>
                  </a:lnTo>
                  <a:lnTo>
                    <a:pt x="24368" y="1690"/>
                  </a:lnTo>
                  <a:lnTo>
                    <a:pt x="23894" y="1420"/>
                  </a:lnTo>
                  <a:lnTo>
                    <a:pt x="23421" y="1150"/>
                  </a:lnTo>
                  <a:lnTo>
                    <a:pt x="22914" y="947"/>
                  </a:lnTo>
                  <a:lnTo>
                    <a:pt x="22407" y="744"/>
                  </a:lnTo>
                  <a:lnTo>
                    <a:pt x="21867" y="575"/>
                  </a:lnTo>
                  <a:lnTo>
                    <a:pt x="21326" y="440"/>
                  </a:lnTo>
                  <a:lnTo>
                    <a:pt x="20211" y="271"/>
                  </a:lnTo>
                  <a:lnTo>
                    <a:pt x="19062" y="102"/>
                  </a:lnTo>
                  <a:lnTo>
                    <a:pt x="17879" y="34"/>
                  </a:lnTo>
                  <a:lnTo>
                    <a:pt x="16696"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36"/>
            <p:cNvSpPr/>
            <p:nvPr/>
          </p:nvSpPr>
          <p:spPr>
            <a:xfrm>
              <a:off x="6527650" y="2334475"/>
              <a:ext cx="68475" cy="138600"/>
            </a:xfrm>
            <a:custGeom>
              <a:avLst/>
              <a:gdLst/>
              <a:ahLst/>
              <a:cxnLst/>
              <a:rect l="l" t="t" r="r" b="b"/>
              <a:pathLst>
                <a:path w="2739" h="5544" extrusionOk="0">
                  <a:moveTo>
                    <a:pt x="643" y="1"/>
                  </a:moveTo>
                  <a:lnTo>
                    <a:pt x="508" y="204"/>
                  </a:lnTo>
                  <a:lnTo>
                    <a:pt x="372" y="474"/>
                  </a:lnTo>
                  <a:lnTo>
                    <a:pt x="237" y="778"/>
                  </a:lnTo>
                  <a:lnTo>
                    <a:pt x="102" y="1184"/>
                  </a:lnTo>
                  <a:lnTo>
                    <a:pt x="34" y="1623"/>
                  </a:lnTo>
                  <a:lnTo>
                    <a:pt x="1" y="2096"/>
                  </a:lnTo>
                  <a:lnTo>
                    <a:pt x="34" y="2367"/>
                  </a:lnTo>
                  <a:lnTo>
                    <a:pt x="68" y="2637"/>
                  </a:lnTo>
                  <a:lnTo>
                    <a:pt x="203" y="3043"/>
                  </a:lnTo>
                  <a:lnTo>
                    <a:pt x="372" y="3448"/>
                  </a:lnTo>
                  <a:lnTo>
                    <a:pt x="609" y="3820"/>
                  </a:lnTo>
                  <a:lnTo>
                    <a:pt x="913" y="4192"/>
                  </a:lnTo>
                  <a:lnTo>
                    <a:pt x="1285" y="4563"/>
                  </a:lnTo>
                  <a:lnTo>
                    <a:pt x="1691" y="4901"/>
                  </a:lnTo>
                  <a:lnTo>
                    <a:pt x="2164" y="5239"/>
                  </a:lnTo>
                  <a:lnTo>
                    <a:pt x="2671" y="5544"/>
                  </a:lnTo>
                  <a:lnTo>
                    <a:pt x="2738" y="5442"/>
                  </a:lnTo>
                  <a:lnTo>
                    <a:pt x="2231" y="5138"/>
                  </a:lnTo>
                  <a:lnTo>
                    <a:pt x="1758" y="4834"/>
                  </a:lnTo>
                  <a:lnTo>
                    <a:pt x="1353" y="4496"/>
                  </a:lnTo>
                  <a:lnTo>
                    <a:pt x="1015" y="4124"/>
                  </a:lnTo>
                  <a:lnTo>
                    <a:pt x="710" y="3786"/>
                  </a:lnTo>
                  <a:lnTo>
                    <a:pt x="508" y="3381"/>
                  </a:lnTo>
                  <a:lnTo>
                    <a:pt x="305" y="3009"/>
                  </a:lnTo>
                  <a:lnTo>
                    <a:pt x="203" y="2603"/>
                  </a:lnTo>
                  <a:lnTo>
                    <a:pt x="170" y="2333"/>
                  </a:lnTo>
                  <a:lnTo>
                    <a:pt x="136" y="2096"/>
                  </a:lnTo>
                  <a:lnTo>
                    <a:pt x="170" y="1623"/>
                  </a:lnTo>
                  <a:lnTo>
                    <a:pt x="237" y="1184"/>
                  </a:lnTo>
                  <a:lnTo>
                    <a:pt x="339" y="812"/>
                  </a:lnTo>
                  <a:lnTo>
                    <a:pt x="474" y="508"/>
                  </a:lnTo>
                  <a:lnTo>
                    <a:pt x="609" y="271"/>
                  </a:lnTo>
                  <a:lnTo>
                    <a:pt x="744" y="69"/>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36"/>
            <p:cNvSpPr/>
            <p:nvPr/>
          </p:nvSpPr>
          <p:spPr>
            <a:xfrm>
              <a:off x="3455550" y="2996900"/>
              <a:ext cx="1052775" cy="1073075"/>
            </a:xfrm>
            <a:custGeom>
              <a:avLst/>
              <a:gdLst/>
              <a:ahLst/>
              <a:cxnLst/>
              <a:rect l="l" t="t" r="r" b="b"/>
              <a:pathLst>
                <a:path w="42111" h="42923" extrusionOk="0">
                  <a:moveTo>
                    <a:pt x="14803" y="0"/>
                  </a:moveTo>
                  <a:lnTo>
                    <a:pt x="11018" y="1082"/>
                  </a:lnTo>
                  <a:lnTo>
                    <a:pt x="8213" y="1859"/>
                  </a:lnTo>
                  <a:lnTo>
                    <a:pt x="6523" y="2366"/>
                  </a:lnTo>
                  <a:lnTo>
                    <a:pt x="6050" y="2535"/>
                  </a:lnTo>
                  <a:lnTo>
                    <a:pt x="5408" y="2704"/>
                  </a:lnTo>
                  <a:lnTo>
                    <a:pt x="5036" y="2839"/>
                  </a:lnTo>
                  <a:lnTo>
                    <a:pt x="4630" y="3008"/>
                  </a:lnTo>
                  <a:lnTo>
                    <a:pt x="4191" y="3211"/>
                  </a:lnTo>
                  <a:lnTo>
                    <a:pt x="3786" y="3448"/>
                  </a:lnTo>
                  <a:lnTo>
                    <a:pt x="3346" y="3718"/>
                  </a:lnTo>
                  <a:lnTo>
                    <a:pt x="2907" y="4056"/>
                  </a:lnTo>
                  <a:lnTo>
                    <a:pt x="2467" y="4462"/>
                  </a:lnTo>
                  <a:lnTo>
                    <a:pt x="2062" y="4901"/>
                  </a:lnTo>
                  <a:lnTo>
                    <a:pt x="1656" y="5408"/>
                  </a:lnTo>
                  <a:lnTo>
                    <a:pt x="1285" y="6016"/>
                  </a:lnTo>
                  <a:lnTo>
                    <a:pt x="980" y="6692"/>
                  </a:lnTo>
                  <a:lnTo>
                    <a:pt x="676" y="7436"/>
                  </a:lnTo>
                  <a:lnTo>
                    <a:pt x="575" y="7841"/>
                  </a:lnTo>
                  <a:lnTo>
                    <a:pt x="473" y="8281"/>
                  </a:lnTo>
                  <a:lnTo>
                    <a:pt x="271" y="9294"/>
                  </a:lnTo>
                  <a:lnTo>
                    <a:pt x="136" y="10410"/>
                  </a:lnTo>
                  <a:lnTo>
                    <a:pt x="68" y="11593"/>
                  </a:lnTo>
                  <a:lnTo>
                    <a:pt x="0" y="12877"/>
                  </a:lnTo>
                  <a:lnTo>
                    <a:pt x="0" y="14195"/>
                  </a:lnTo>
                  <a:lnTo>
                    <a:pt x="34" y="15547"/>
                  </a:lnTo>
                  <a:lnTo>
                    <a:pt x="68" y="16899"/>
                  </a:lnTo>
                  <a:lnTo>
                    <a:pt x="136" y="18217"/>
                  </a:lnTo>
                  <a:lnTo>
                    <a:pt x="237" y="19535"/>
                  </a:lnTo>
                  <a:lnTo>
                    <a:pt x="372" y="20785"/>
                  </a:lnTo>
                  <a:lnTo>
                    <a:pt x="473" y="21934"/>
                  </a:lnTo>
                  <a:lnTo>
                    <a:pt x="609" y="23016"/>
                  </a:lnTo>
                  <a:lnTo>
                    <a:pt x="778" y="23962"/>
                  </a:lnTo>
                  <a:lnTo>
                    <a:pt x="913" y="24773"/>
                  </a:lnTo>
                  <a:lnTo>
                    <a:pt x="1048" y="25415"/>
                  </a:lnTo>
                  <a:lnTo>
                    <a:pt x="541" y="32580"/>
                  </a:lnTo>
                  <a:lnTo>
                    <a:pt x="169" y="37650"/>
                  </a:lnTo>
                  <a:lnTo>
                    <a:pt x="0" y="40252"/>
                  </a:lnTo>
                  <a:lnTo>
                    <a:pt x="0" y="42922"/>
                  </a:lnTo>
                  <a:lnTo>
                    <a:pt x="25449" y="40016"/>
                  </a:lnTo>
                  <a:lnTo>
                    <a:pt x="25449" y="38562"/>
                  </a:lnTo>
                  <a:lnTo>
                    <a:pt x="25483" y="37413"/>
                  </a:lnTo>
                  <a:lnTo>
                    <a:pt x="25517" y="36906"/>
                  </a:lnTo>
                  <a:lnTo>
                    <a:pt x="25551" y="36534"/>
                  </a:lnTo>
                  <a:lnTo>
                    <a:pt x="25584" y="36230"/>
                  </a:lnTo>
                  <a:lnTo>
                    <a:pt x="25618" y="35960"/>
                  </a:lnTo>
                  <a:lnTo>
                    <a:pt x="25618" y="35419"/>
                  </a:lnTo>
                  <a:lnTo>
                    <a:pt x="25584" y="35047"/>
                  </a:lnTo>
                  <a:lnTo>
                    <a:pt x="25551" y="34912"/>
                  </a:lnTo>
                  <a:lnTo>
                    <a:pt x="25584" y="34304"/>
                  </a:lnTo>
                  <a:lnTo>
                    <a:pt x="25720" y="32749"/>
                  </a:lnTo>
                  <a:lnTo>
                    <a:pt x="25821" y="31769"/>
                  </a:lnTo>
                  <a:lnTo>
                    <a:pt x="25956" y="30688"/>
                  </a:lnTo>
                  <a:lnTo>
                    <a:pt x="26159" y="29606"/>
                  </a:lnTo>
                  <a:lnTo>
                    <a:pt x="26362" y="28525"/>
                  </a:lnTo>
                  <a:lnTo>
                    <a:pt x="26700" y="27342"/>
                  </a:lnTo>
                  <a:lnTo>
                    <a:pt x="27071" y="25922"/>
                  </a:lnTo>
                  <a:lnTo>
                    <a:pt x="27950" y="22847"/>
                  </a:lnTo>
                  <a:lnTo>
                    <a:pt x="29032" y="19231"/>
                  </a:lnTo>
                  <a:lnTo>
                    <a:pt x="29370" y="20143"/>
                  </a:lnTo>
                  <a:lnTo>
                    <a:pt x="30147" y="22239"/>
                  </a:lnTo>
                  <a:lnTo>
                    <a:pt x="30654" y="23455"/>
                  </a:lnTo>
                  <a:lnTo>
                    <a:pt x="31161" y="24638"/>
                  </a:lnTo>
                  <a:lnTo>
                    <a:pt x="31668" y="25652"/>
                  </a:lnTo>
                  <a:lnTo>
                    <a:pt x="31871" y="26058"/>
                  </a:lnTo>
                  <a:lnTo>
                    <a:pt x="32107" y="26362"/>
                  </a:lnTo>
                  <a:lnTo>
                    <a:pt x="32513" y="26970"/>
                  </a:lnTo>
                  <a:lnTo>
                    <a:pt x="32952" y="27578"/>
                  </a:lnTo>
                  <a:lnTo>
                    <a:pt x="33763" y="28863"/>
                  </a:lnTo>
                  <a:lnTo>
                    <a:pt x="34169" y="29403"/>
                  </a:lnTo>
                  <a:lnTo>
                    <a:pt x="34574" y="29910"/>
                  </a:lnTo>
                  <a:lnTo>
                    <a:pt x="34811" y="30079"/>
                  </a:lnTo>
                  <a:lnTo>
                    <a:pt x="35014" y="30248"/>
                  </a:lnTo>
                  <a:lnTo>
                    <a:pt x="35216" y="30384"/>
                  </a:lnTo>
                  <a:lnTo>
                    <a:pt x="35419" y="30485"/>
                  </a:lnTo>
                  <a:lnTo>
                    <a:pt x="35656" y="30519"/>
                  </a:lnTo>
                  <a:lnTo>
                    <a:pt x="35892" y="30553"/>
                  </a:lnTo>
                  <a:lnTo>
                    <a:pt x="36163" y="30519"/>
                  </a:lnTo>
                  <a:lnTo>
                    <a:pt x="36433" y="30485"/>
                  </a:lnTo>
                  <a:lnTo>
                    <a:pt x="36737" y="30417"/>
                  </a:lnTo>
                  <a:lnTo>
                    <a:pt x="37041" y="30282"/>
                  </a:lnTo>
                  <a:lnTo>
                    <a:pt x="37346" y="30147"/>
                  </a:lnTo>
                  <a:lnTo>
                    <a:pt x="37650" y="29978"/>
                  </a:lnTo>
                  <a:lnTo>
                    <a:pt x="37954" y="29741"/>
                  </a:lnTo>
                  <a:lnTo>
                    <a:pt x="38258" y="29505"/>
                  </a:lnTo>
                  <a:lnTo>
                    <a:pt x="38562" y="29234"/>
                  </a:lnTo>
                  <a:lnTo>
                    <a:pt x="38833" y="28930"/>
                  </a:lnTo>
                  <a:lnTo>
                    <a:pt x="39103" y="28592"/>
                  </a:lnTo>
                  <a:lnTo>
                    <a:pt x="39373" y="28221"/>
                  </a:lnTo>
                  <a:lnTo>
                    <a:pt x="39576" y="27849"/>
                  </a:lnTo>
                  <a:lnTo>
                    <a:pt x="39779" y="27409"/>
                  </a:lnTo>
                  <a:lnTo>
                    <a:pt x="40117" y="26497"/>
                  </a:lnTo>
                  <a:lnTo>
                    <a:pt x="40455" y="25551"/>
                  </a:lnTo>
                  <a:lnTo>
                    <a:pt x="40725" y="24604"/>
                  </a:lnTo>
                  <a:lnTo>
                    <a:pt x="40962" y="23692"/>
                  </a:lnTo>
                  <a:lnTo>
                    <a:pt x="41165" y="22881"/>
                  </a:lnTo>
                  <a:lnTo>
                    <a:pt x="41300" y="22137"/>
                  </a:lnTo>
                  <a:lnTo>
                    <a:pt x="41401" y="21596"/>
                  </a:lnTo>
                  <a:lnTo>
                    <a:pt x="41435" y="21225"/>
                  </a:lnTo>
                  <a:lnTo>
                    <a:pt x="41435" y="20988"/>
                  </a:lnTo>
                  <a:lnTo>
                    <a:pt x="41401" y="20785"/>
                  </a:lnTo>
                  <a:lnTo>
                    <a:pt x="41300" y="20481"/>
                  </a:lnTo>
                  <a:lnTo>
                    <a:pt x="41232" y="20312"/>
                  </a:lnTo>
                  <a:lnTo>
                    <a:pt x="41198" y="20245"/>
                  </a:lnTo>
                  <a:lnTo>
                    <a:pt x="41334" y="20109"/>
                  </a:lnTo>
                  <a:lnTo>
                    <a:pt x="41638" y="19738"/>
                  </a:lnTo>
                  <a:lnTo>
                    <a:pt x="41807" y="19501"/>
                  </a:lnTo>
                  <a:lnTo>
                    <a:pt x="41942" y="19264"/>
                  </a:lnTo>
                  <a:lnTo>
                    <a:pt x="42077" y="18994"/>
                  </a:lnTo>
                  <a:lnTo>
                    <a:pt x="42111" y="18690"/>
                  </a:lnTo>
                  <a:lnTo>
                    <a:pt x="42077" y="18555"/>
                  </a:lnTo>
                  <a:lnTo>
                    <a:pt x="41976" y="18352"/>
                  </a:lnTo>
                  <a:lnTo>
                    <a:pt x="41807" y="18115"/>
                  </a:lnTo>
                  <a:lnTo>
                    <a:pt x="41604" y="17879"/>
                  </a:lnTo>
                  <a:lnTo>
                    <a:pt x="41029" y="17338"/>
                  </a:lnTo>
                  <a:lnTo>
                    <a:pt x="40320" y="16797"/>
                  </a:lnTo>
                  <a:lnTo>
                    <a:pt x="39576" y="16324"/>
                  </a:lnTo>
                  <a:lnTo>
                    <a:pt x="39204" y="16088"/>
                  </a:lnTo>
                  <a:lnTo>
                    <a:pt x="38833" y="15919"/>
                  </a:lnTo>
                  <a:lnTo>
                    <a:pt x="38495" y="15783"/>
                  </a:lnTo>
                  <a:lnTo>
                    <a:pt x="38190" y="15682"/>
                  </a:lnTo>
                  <a:lnTo>
                    <a:pt x="37886" y="15648"/>
                  </a:lnTo>
                  <a:lnTo>
                    <a:pt x="37650" y="15682"/>
                  </a:lnTo>
                  <a:lnTo>
                    <a:pt x="37447" y="15750"/>
                  </a:lnTo>
                  <a:lnTo>
                    <a:pt x="37278" y="15851"/>
                  </a:lnTo>
                  <a:lnTo>
                    <a:pt x="37143" y="15986"/>
                  </a:lnTo>
                  <a:lnTo>
                    <a:pt x="37041" y="16155"/>
                  </a:lnTo>
                  <a:lnTo>
                    <a:pt x="36940" y="16324"/>
                  </a:lnTo>
                  <a:lnTo>
                    <a:pt x="36872" y="16493"/>
                  </a:lnTo>
                  <a:lnTo>
                    <a:pt x="36771" y="16865"/>
                  </a:lnTo>
                  <a:lnTo>
                    <a:pt x="36737" y="17237"/>
                  </a:lnTo>
                  <a:lnTo>
                    <a:pt x="36737" y="17575"/>
                  </a:lnTo>
                  <a:lnTo>
                    <a:pt x="36737" y="17879"/>
                  </a:lnTo>
                  <a:lnTo>
                    <a:pt x="36399" y="16189"/>
                  </a:lnTo>
                  <a:lnTo>
                    <a:pt x="36061" y="14770"/>
                  </a:lnTo>
                  <a:lnTo>
                    <a:pt x="35791" y="13587"/>
                  </a:lnTo>
                  <a:lnTo>
                    <a:pt x="35656" y="12877"/>
                  </a:lnTo>
                  <a:lnTo>
                    <a:pt x="35453" y="11829"/>
                  </a:lnTo>
                  <a:lnTo>
                    <a:pt x="35250" y="10511"/>
                  </a:lnTo>
                  <a:lnTo>
                    <a:pt x="34980" y="9058"/>
                  </a:lnTo>
                  <a:lnTo>
                    <a:pt x="34676" y="7638"/>
                  </a:lnTo>
                  <a:lnTo>
                    <a:pt x="34507" y="6996"/>
                  </a:lnTo>
                  <a:lnTo>
                    <a:pt x="34304" y="6388"/>
                  </a:lnTo>
                  <a:lnTo>
                    <a:pt x="34101" y="5847"/>
                  </a:lnTo>
                  <a:lnTo>
                    <a:pt x="33865" y="5408"/>
                  </a:lnTo>
                  <a:lnTo>
                    <a:pt x="33763" y="5205"/>
                  </a:lnTo>
                  <a:lnTo>
                    <a:pt x="33628" y="5036"/>
                  </a:lnTo>
                  <a:lnTo>
                    <a:pt x="33493" y="4935"/>
                  </a:lnTo>
                  <a:lnTo>
                    <a:pt x="33358" y="4833"/>
                  </a:lnTo>
                  <a:lnTo>
                    <a:pt x="33020" y="4664"/>
                  </a:lnTo>
                  <a:lnTo>
                    <a:pt x="32513" y="4462"/>
                  </a:lnTo>
                  <a:lnTo>
                    <a:pt x="31093" y="4022"/>
                  </a:lnTo>
                  <a:lnTo>
                    <a:pt x="29370" y="3515"/>
                  </a:lnTo>
                  <a:lnTo>
                    <a:pt x="27477" y="3008"/>
                  </a:lnTo>
                  <a:lnTo>
                    <a:pt x="23996" y="2130"/>
                  </a:lnTo>
                  <a:lnTo>
                    <a:pt x="22745" y="1859"/>
                  </a:lnTo>
                  <a:lnTo>
                    <a:pt x="22137" y="1724"/>
                  </a:lnTo>
                  <a:lnTo>
                    <a:pt x="20684" y="1420"/>
                  </a:lnTo>
                  <a:lnTo>
                    <a:pt x="18183" y="812"/>
                  </a:lnTo>
                  <a:lnTo>
                    <a:pt x="14803" y="0"/>
                  </a:lnTo>
                  <a:close/>
                </a:path>
              </a:pathLst>
            </a:custGeom>
            <a:solidFill>
              <a:srgbClr val="D9F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36"/>
            <p:cNvSpPr/>
            <p:nvPr/>
          </p:nvSpPr>
          <p:spPr>
            <a:xfrm>
              <a:off x="3563700" y="3130400"/>
              <a:ext cx="152100" cy="455425"/>
            </a:xfrm>
            <a:custGeom>
              <a:avLst/>
              <a:gdLst/>
              <a:ahLst/>
              <a:cxnLst/>
              <a:rect l="l" t="t" r="r" b="b"/>
              <a:pathLst>
                <a:path w="6084" h="18217" extrusionOk="0">
                  <a:moveTo>
                    <a:pt x="6050" y="0"/>
                  </a:moveTo>
                  <a:lnTo>
                    <a:pt x="4867" y="304"/>
                  </a:lnTo>
                  <a:lnTo>
                    <a:pt x="3955" y="5948"/>
                  </a:lnTo>
                  <a:lnTo>
                    <a:pt x="3786" y="6117"/>
                  </a:lnTo>
                  <a:lnTo>
                    <a:pt x="3650" y="6286"/>
                  </a:lnTo>
                  <a:lnTo>
                    <a:pt x="3481" y="6523"/>
                  </a:lnTo>
                  <a:lnTo>
                    <a:pt x="3312" y="6827"/>
                  </a:lnTo>
                  <a:lnTo>
                    <a:pt x="3177" y="7165"/>
                  </a:lnTo>
                  <a:lnTo>
                    <a:pt x="3042" y="7571"/>
                  </a:lnTo>
                  <a:lnTo>
                    <a:pt x="2907" y="8010"/>
                  </a:lnTo>
                  <a:lnTo>
                    <a:pt x="2839" y="8483"/>
                  </a:lnTo>
                  <a:lnTo>
                    <a:pt x="2501" y="10139"/>
                  </a:lnTo>
                  <a:lnTo>
                    <a:pt x="2096" y="12133"/>
                  </a:lnTo>
                  <a:lnTo>
                    <a:pt x="1859" y="13080"/>
                  </a:lnTo>
                  <a:lnTo>
                    <a:pt x="1623" y="13924"/>
                  </a:lnTo>
                  <a:lnTo>
                    <a:pt x="1420" y="14567"/>
                  </a:lnTo>
                  <a:lnTo>
                    <a:pt x="1285" y="14803"/>
                  </a:lnTo>
                  <a:lnTo>
                    <a:pt x="1183" y="14972"/>
                  </a:lnTo>
                  <a:lnTo>
                    <a:pt x="980" y="15310"/>
                  </a:lnTo>
                  <a:lnTo>
                    <a:pt x="778" y="15783"/>
                  </a:lnTo>
                  <a:lnTo>
                    <a:pt x="575" y="16290"/>
                  </a:lnTo>
                  <a:lnTo>
                    <a:pt x="372" y="16831"/>
                  </a:lnTo>
                  <a:lnTo>
                    <a:pt x="102" y="17743"/>
                  </a:lnTo>
                  <a:lnTo>
                    <a:pt x="0" y="18183"/>
                  </a:lnTo>
                  <a:lnTo>
                    <a:pt x="102" y="18217"/>
                  </a:lnTo>
                  <a:lnTo>
                    <a:pt x="237" y="17811"/>
                  </a:lnTo>
                  <a:lnTo>
                    <a:pt x="507" y="16899"/>
                  </a:lnTo>
                  <a:lnTo>
                    <a:pt x="676" y="16358"/>
                  </a:lnTo>
                  <a:lnTo>
                    <a:pt x="879" y="15851"/>
                  </a:lnTo>
                  <a:lnTo>
                    <a:pt x="1082" y="15378"/>
                  </a:lnTo>
                  <a:lnTo>
                    <a:pt x="1285" y="15040"/>
                  </a:lnTo>
                  <a:lnTo>
                    <a:pt x="1386" y="14871"/>
                  </a:lnTo>
                  <a:lnTo>
                    <a:pt x="1521" y="14634"/>
                  </a:lnTo>
                  <a:lnTo>
                    <a:pt x="1724" y="13992"/>
                  </a:lnTo>
                  <a:lnTo>
                    <a:pt x="1961" y="13147"/>
                  </a:lnTo>
                  <a:lnTo>
                    <a:pt x="2197" y="12235"/>
                  </a:lnTo>
                  <a:lnTo>
                    <a:pt x="2603" y="10241"/>
                  </a:lnTo>
                  <a:lnTo>
                    <a:pt x="2941" y="8517"/>
                  </a:lnTo>
                  <a:lnTo>
                    <a:pt x="3042" y="8044"/>
                  </a:lnTo>
                  <a:lnTo>
                    <a:pt x="3143" y="7571"/>
                  </a:lnTo>
                  <a:lnTo>
                    <a:pt x="3312" y="7165"/>
                  </a:lnTo>
                  <a:lnTo>
                    <a:pt x="3481" y="6793"/>
                  </a:lnTo>
                  <a:lnTo>
                    <a:pt x="3650" y="6523"/>
                  </a:lnTo>
                  <a:lnTo>
                    <a:pt x="3786" y="6286"/>
                  </a:lnTo>
                  <a:lnTo>
                    <a:pt x="3921" y="6151"/>
                  </a:lnTo>
                  <a:lnTo>
                    <a:pt x="4056" y="6016"/>
                  </a:lnTo>
                  <a:lnTo>
                    <a:pt x="4968" y="406"/>
                  </a:lnTo>
                  <a:lnTo>
                    <a:pt x="6084" y="102"/>
                  </a:lnTo>
                  <a:lnTo>
                    <a:pt x="605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36"/>
            <p:cNvSpPr/>
            <p:nvPr/>
          </p:nvSpPr>
          <p:spPr>
            <a:xfrm>
              <a:off x="3536650" y="3482725"/>
              <a:ext cx="67625" cy="71850"/>
            </a:xfrm>
            <a:custGeom>
              <a:avLst/>
              <a:gdLst/>
              <a:ahLst/>
              <a:cxnLst/>
              <a:rect l="l" t="t" r="r" b="b"/>
              <a:pathLst>
                <a:path w="2705" h="2874" extrusionOk="0">
                  <a:moveTo>
                    <a:pt x="2705" y="0"/>
                  </a:moveTo>
                  <a:lnTo>
                    <a:pt x="2603" y="34"/>
                  </a:lnTo>
                  <a:lnTo>
                    <a:pt x="2367" y="68"/>
                  </a:lnTo>
                  <a:lnTo>
                    <a:pt x="2062" y="203"/>
                  </a:lnTo>
                  <a:lnTo>
                    <a:pt x="1657" y="406"/>
                  </a:lnTo>
                  <a:lnTo>
                    <a:pt x="1454" y="575"/>
                  </a:lnTo>
                  <a:lnTo>
                    <a:pt x="1251" y="744"/>
                  </a:lnTo>
                  <a:lnTo>
                    <a:pt x="1015" y="981"/>
                  </a:lnTo>
                  <a:lnTo>
                    <a:pt x="812" y="1251"/>
                  </a:lnTo>
                  <a:lnTo>
                    <a:pt x="575" y="1555"/>
                  </a:lnTo>
                  <a:lnTo>
                    <a:pt x="373" y="1927"/>
                  </a:lnTo>
                  <a:lnTo>
                    <a:pt x="170" y="2366"/>
                  </a:lnTo>
                  <a:lnTo>
                    <a:pt x="1" y="2839"/>
                  </a:lnTo>
                  <a:lnTo>
                    <a:pt x="102" y="2873"/>
                  </a:lnTo>
                  <a:lnTo>
                    <a:pt x="305" y="2400"/>
                  </a:lnTo>
                  <a:lnTo>
                    <a:pt x="474" y="1994"/>
                  </a:lnTo>
                  <a:lnTo>
                    <a:pt x="677" y="1656"/>
                  </a:lnTo>
                  <a:lnTo>
                    <a:pt x="880" y="1352"/>
                  </a:lnTo>
                  <a:lnTo>
                    <a:pt x="1116" y="1082"/>
                  </a:lnTo>
                  <a:lnTo>
                    <a:pt x="1319" y="845"/>
                  </a:lnTo>
                  <a:lnTo>
                    <a:pt x="1522" y="676"/>
                  </a:lnTo>
                  <a:lnTo>
                    <a:pt x="1724" y="507"/>
                  </a:lnTo>
                  <a:lnTo>
                    <a:pt x="2096" y="305"/>
                  </a:lnTo>
                  <a:lnTo>
                    <a:pt x="2400" y="203"/>
                  </a:lnTo>
                  <a:lnTo>
                    <a:pt x="2603" y="136"/>
                  </a:lnTo>
                  <a:lnTo>
                    <a:pt x="2705" y="136"/>
                  </a:lnTo>
                  <a:lnTo>
                    <a:pt x="270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36"/>
            <p:cNvSpPr/>
            <p:nvPr/>
          </p:nvSpPr>
          <p:spPr>
            <a:xfrm>
              <a:off x="3517225" y="3149825"/>
              <a:ext cx="87900" cy="57475"/>
            </a:xfrm>
            <a:custGeom>
              <a:avLst/>
              <a:gdLst/>
              <a:ahLst/>
              <a:cxnLst/>
              <a:rect l="l" t="t" r="r" b="b"/>
              <a:pathLst>
                <a:path w="3516" h="2299" extrusionOk="0">
                  <a:moveTo>
                    <a:pt x="102" y="1"/>
                  </a:moveTo>
                  <a:lnTo>
                    <a:pt x="0" y="34"/>
                  </a:lnTo>
                  <a:lnTo>
                    <a:pt x="34" y="136"/>
                  </a:lnTo>
                  <a:lnTo>
                    <a:pt x="136" y="136"/>
                  </a:lnTo>
                  <a:lnTo>
                    <a:pt x="406" y="102"/>
                  </a:lnTo>
                  <a:lnTo>
                    <a:pt x="778" y="136"/>
                  </a:lnTo>
                  <a:lnTo>
                    <a:pt x="981" y="170"/>
                  </a:lnTo>
                  <a:lnTo>
                    <a:pt x="1251" y="237"/>
                  </a:lnTo>
                  <a:lnTo>
                    <a:pt x="1488" y="339"/>
                  </a:lnTo>
                  <a:lnTo>
                    <a:pt x="1758" y="474"/>
                  </a:lnTo>
                  <a:lnTo>
                    <a:pt x="2062" y="643"/>
                  </a:lnTo>
                  <a:lnTo>
                    <a:pt x="2332" y="879"/>
                  </a:lnTo>
                  <a:lnTo>
                    <a:pt x="2603" y="1150"/>
                  </a:lnTo>
                  <a:lnTo>
                    <a:pt x="2907" y="1454"/>
                  </a:lnTo>
                  <a:lnTo>
                    <a:pt x="3177" y="1859"/>
                  </a:lnTo>
                  <a:lnTo>
                    <a:pt x="3414" y="2299"/>
                  </a:lnTo>
                  <a:lnTo>
                    <a:pt x="3515" y="2265"/>
                  </a:lnTo>
                  <a:lnTo>
                    <a:pt x="3279" y="1792"/>
                  </a:lnTo>
                  <a:lnTo>
                    <a:pt x="2975" y="1386"/>
                  </a:lnTo>
                  <a:lnTo>
                    <a:pt x="2704" y="1048"/>
                  </a:lnTo>
                  <a:lnTo>
                    <a:pt x="2400" y="744"/>
                  </a:lnTo>
                  <a:lnTo>
                    <a:pt x="2096" y="541"/>
                  </a:lnTo>
                  <a:lnTo>
                    <a:pt x="1826" y="372"/>
                  </a:lnTo>
                  <a:lnTo>
                    <a:pt x="1521" y="237"/>
                  </a:lnTo>
                  <a:lnTo>
                    <a:pt x="1251" y="136"/>
                  </a:lnTo>
                  <a:lnTo>
                    <a:pt x="1014" y="68"/>
                  </a:lnTo>
                  <a:lnTo>
                    <a:pt x="778" y="34"/>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36"/>
            <p:cNvSpPr/>
            <p:nvPr/>
          </p:nvSpPr>
          <p:spPr>
            <a:xfrm>
              <a:off x="3496100" y="3143075"/>
              <a:ext cx="332075" cy="623575"/>
            </a:xfrm>
            <a:custGeom>
              <a:avLst/>
              <a:gdLst/>
              <a:ahLst/>
              <a:cxnLst/>
              <a:rect l="l" t="t" r="r" b="b"/>
              <a:pathLst>
                <a:path w="13283" h="24943" extrusionOk="0">
                  <a:moveTo>
                    <a:pt x="12877" y="0"/>
                  </a:moveTo>
                  <a:lnTo>
                    <a:pt x="12809" y="102"/>
                  </a:lnTo>
                  <a:lnTo>
                    <a:pt x="12877" y="169"/>
                  </a:lnTo>
                  <a:lnTo>
                    <a:pt x="12945" y="271"/>
                  </a:lnTo>
                  <a:lnTo>
                    <a:pt x="13012" y="372"/>
                  </a:lnTo>
                  <a:lnTo>
                    <a:pt x="13080" y="575"/>
                  </a:lnTo>
                  <a:lnTo>
                    <a:pt x="13114" y="811"/>
                  </a:lnTo>
                  <a:lnTo>
                    <a:pt x="13147" y="1082"/>
                  </a:lnTo>
                  <a:lnTo>
                    <a:pt x="13147" y="1420"/>
                  </a:lnTo>
                  <a:lnTo>
                    <a:pt x="13080" y="1893"/>
                  </a:lnTo>
                  <a:lnTo>
                    <a:pt x="12978" y="2467"/>
                  </a:lnTo>
                  <a:lnTo>
                    <a:pt x="12708" y="3785"/>
                  </a:lnTo>
                  <a:lnTo>
                    <a:pt x="12370" y="5340"/>
                  </a:lnTo>
                  <a:lnTo>
                    <a:pt x="12370" y="5374"/>
                  </a:lnTo>
                  <a:lnTo>
                    <a:pt x="12472" y="5610"/>
                  </a:lnTo>
                  <a:lnTo>
                    <a:pt x="12607" y="6219"/>
                  </a:lnTo>
                  <a:lnTo>
                    <a:pt x="12674" y="6591"/>
                  </a:lnTo>
                  <a:lnTo>
                    <a:pt x="12742" y="6996"/>
                  </a:lnTo>
                  <a:lnTo>
                    <a:pt x="12742" y="7435"/>
                  </a:lnTo>
                  <a:lnTo>
                    <a:pt x="12708" y="7841"/>
                  </a:lnTo>
                  <a:lnTo>
                    <a:pt x="12269" y="10207"/>
                  </a:lnTo>
                  <a:lnTo>
                    <a:pt x="11390" y="14499"/>
                  </a:lnTo>
                  <a:lnTo>
                    <a:pt x="10883" y="16763"/>
                  </a:lnTo>
                  <a:lnTo>
                    <a:pt x="10444" y="18757"/>
                  </a:lnTo>
                  <a:lnTo>
                    <a:pt x="10072" y="20312"/>
                  </a:lnTo>
                  <a:lnTo>
                    <a:pt x="9937" y="20819"/>
                  </a:lnTo>
                  <a:lnTo>
                    <a:pt x="9835" y="21123"/>
                  </a:lnTo>
                  <a:lnTo>
                    <a:pt x="9565" y="21596"/>
                  </a:lnTo>
                  <a:lnTo>
                    <a:pt x="9159" y="22171"/>
                  </a:lnTo>
                  <a:lnTo>
                    <a:pt x="8653" y="22813"/>
                  </a:lnTo>
                  <a:lnTo>
                    <a:pt x="8348" y="23151"/>
                  </a:lnTo>
                  <a:lnTo>
                    <a:pt x="8044" y="23455"/>
                  </a:lnTo>
                  <a:lnTo>
                    <a:pt x="7672" y="23759"/>
                  </a:lnTo>
                  <a:lnTo>
                    <a:pt x="7334" y="24030"/>
                  </a:lnTo>
                  <a:lnTo>
                    <a:pt x="6963" y="24266"/>
                  </a:lnTo>
                  <a:lnTo>
                    <a:pt x="6591" y="24469"/>
                  </a:lnTo>
                  <a:lnTo>
                    <a:pt x="6185" y="24638"/>
                  </a:lnTo>
                  <a:lnTo>
                    <a:pt x="5780" y="24739"/>
                  </a:lnTo>
                  <a:lnTo>
                    <a:pt x="5374" y="24807"/>
                  </a:lnTo>
                  <a:lnTo>
                    <a:pt x="4969" y="24807"/>
                  </a:lnTo>
                  <a:lnTo>
                    <a:pt x="4529" y="24739"/>
                  </a:lnTo>
                  <a:lnTo>
                    <a:pt x="4090" y="24638"/>
                  </a:lnTo>
                  <a:lnTo>
                    <a:pt x="3684" y="24503"/>
                  </a:lnTo>
                  <a:lnTo>
                    <a:pt x="3279" y="24300"/>
                  </a:lnTo>
                  <a:lnTo>
                    <a:pt x="2907" y="24097"/>
                  </a:lnTo>
                  <a:lnTo>
                    <a:pt x="2569" y="23861"/>
                  </a:lnTo>
                  <a:lnTo>
                    <a:pt x="2231" y="23590"/>
                  </a:lnTo>
                  <a:lnTo>
                    <a:pt x="1893" y="23286"/>
                  </a:lnTo>
                  <a:lnTo>
                    <a:pt x="1623" y="22982"/>
                  </a:lnTo>
                  <a:lnTo>
                    <a:pt x="1319" y="22678"/>
                  </a:lnTo>
                  <a:lnTo>
                    <a:pt x="1082" y="22340"/>
                  </a:lnTo>
                  <a:lnTo>
                    <a:pt x="845" y="22002"/>
                  </a:lnTo>
                  <a:lnTo>
                    <a:pt x="440" y="21326"/>
                  </a:lnTo>
                  <a:lnTo>
                    <a:pt x="102" y="20616"/>
                  </a:lnTo>
                  <a:lnTo>
                    <a:pt x="1" y="20684"/>
                  </a:lnTo>
                  <a:lnTo>
                    <a:pt x="339" y="21360"/>
                  </a:lnTo>
                  <a:lnTo>
                    <a:pt x="508" y="21731"/>
                  </a:lnTo>
                  <a:lnTo>
                    <a:pt x="744" y="22069"/>
                  </a:lnTo>
                  <a:lnTo>
                    <a:pt x="981" y="22407"/>
                  </a:lnTo>
                  <a:lnTo>
                    <a:pt x="1251" y="22745"/>
                  </a:lnTo>
                  <a:lnTo>
                    <a:pt x="1521" y="23083"/>
                  </a:lnTo>
                  <a:lnTo>
                    <a:pt x="1826" y="23387"/>
                  </a:lnTo>
                  <a:lnTo>
                    <a:pt x="2164" y="23692"/>
                  </a:lnTo>
                  <a:lnTo>
                    <a:pt x="2502" y="23962"/>
                  </a:lnTo>
                  <a:lnTo>
                    <a:pt x="2873" y="24199"/>
                  </a:lnTo>
                  <a:lnTo>
                    <a:pt x="3245" y="24435"/>
                  </a:lnTo>
                  <a:lnTo>
                    <a:pt x="3651" y="24604"/>
                  </a:lnTo>
                  <a:lnTo>
                    <a:pt x="4056" y="24739"/>
                  </a:lnTo>
                  <a:lnTo>
                    <a:pt x="4529" y="24874"/>
                  </a:lnTo>
                  <a:lnTo>
                    <a:pt x="4969" y="24942"/>
                  </a:lnTo>
                  <a:lnTo>
                    <a:pt x="5205" y="24942"/>
                  </a:lnTo>
                  <a:lnTo>
                    <a:pt x="5645" y="24908"/>
                  </a:lnTo>
                  <a:lnTo>
                    <a:pt x="6050" y="24807"/>
                  </a:lnTo>
                  <a:lnTo>
                    <a:pt x="6456" y="24672"/>
                  </a:lnTo>
                  <a:lnTo>
                    <a:pt x="6861" y="24469"/>
                  </a:lnTo>
                  <a:lnTo>
                    <a:pt x="7267" y="24232"/>
                  </a:lnTo>
                  <a:lnTo>
                    <a:pt x="7639" y="23962"/>
                  </a:lnTo>
                  <a:lnTo>
                    <a:pt x="7977" y="23658"/>
                  </a:lnTo>
                  <a:lnTo>
                    <a:pt x="8315" y="23354"/>
                  </a:lnTo>
                  <a:lnTo>
                    <a:pt x="8619" y="23049"/>
                  </a:lnTo>
                  <a:lnTo>
                    <a:pt x="8889" y="22712"/>
                  </a:lnTo>
                  <a:lnTo>
                    <a:pt x="9362" y="22103"/>
                  </a:lnTo>
                  <a:lnTo>
                    <a:pt x="9734" y="21562"/>
                  </a:lnTo>
                  <a:lnTo>
                    <a:pt x="9937" y="21157"/>
                  </a:lnTo>
                  <a:lnTo>
                    <a:pt x="10038" y="20853"/>
                  </a:lnTo>
                  <a:lnTo>
                    <a:pt x="10207" y="20346"/>
                  </a:lnTo>
                  <a:lnTo>
                    <a:pt x="10579" y="18825"/>
                  </a:lnTo>
                  <a:lnTo>
                    <a:pt x="11018" y="16797"/>
                  </a:lnTo>
                  <a:lnTo>
                    <a:pt x="11491" y="14533"/>
                  </a:lnTo>
                  <a:lnTo>
                    <a:pt x="12370" y="10207"/>
                  </a:lnTo>
                  <a:lnTo>
                    <a:pt x="12843" y="7841"/>
                  </a:lnTo>
                  <a:lnTo>
                    <a:pt x="12877" y="7469"/>
                  </a:lnTo>
                  <a:lnTo>
                    <a:pt x="12877" y="7064"/>
                  </a:lnTo>
                  <a:lnTo>
                    <a:pt x="12809" y="6658"/>
                  </a:lnTo>
                  <a:lnTo>
                    <a:pt x="12742" y="6286"/>
                  </a:lnTo>
                  <a:lnTo>
                    <a:pt x="12607" y="5678"/>
                  </a:lnTo>
                  <a:lnTo>
                    <a:pt x="12505" y="5340"/>
                  </a:lnTo>
                  <a:lnTo>
                    <a:pt x="12843" y="3684"/>
                  </a:lnTo>
                  <a:lnTo>
                    <a:pt x="13114" y="2434"/>
                  </a:lnTo>
                  <a:lnTo>
                    <a:pt x="13249" y="1453"/>
                  </a:lnTo>
                  <a:lnTo>
                    <a:pt x="13283" y="1082"/>
                  </a:lnTo>
                  <a:lnTo>
                    <a:pt x="13249" y="778"/>
                  </a:lnTo>
                  <a:lnTo>
                    <a:pt x="13181" y="507"/>
                  </a:lnTo>
                  <a:lnTo>
                    <a:pt x="13114" y="304"/>
                  </a:lnTo>
                  <a:lnTo>
                    <a:pt x="13046" y="169"/>
                  </a:lnTo>
                  <a:lnTo>
                    <a:pt x="12945" y="68"/>
                  </a:lnTo>
                  <a:lnTo>
                    <a:pt x="1287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36"/>
            <p:cNvSpPr/>
            <p:nvPr/>
          </p:nvSpPr>
          <p:spPr>
            <a:xfrm>
              <a:off x="3824775" y="3080550"/>
              <a:ext cx="93800" cy="112400"/>
            </a:xfrm>
            <a:custGeom>
              <a:avLst/>
              <a:gdLst/>
              <a:ahLst/>
              <a:cxnLst/>
              <a:rect l="l" t="t" r="r" b="b"/>
              <a:pathLst>
                <a:path w="3752" h="4496" extrusionOk="0">
                  <a:moveTo>
                    <a:pt x="3617" y="0"/>
                  </a:moveTo>
                  <a:lnTo>
                    <a:pt x="1386" y="4326"/>
                  </a:lnTo>
                  <a:lnTo>
                    <a:pt x="68" y="3312"/>
                  </a:lnTo>
                  <a:lnTo>
                    <a:pt x="0" y="3414"/>
                  </a:lnTo>
                  <a:lnTo>
                    <a:pt x="1420" y="4495"/>
                  </a:lnTo>
                  <a:lnTo>
                    <a:pt x="3752" y="68"/>
                  </a:lnTo>
                  <a:lnTo>
                    <a:pt x="361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36"/>
            <p:cNvSpPr/>
            <p:nvPr/>
          </p:nvSpPr>
          <p:spPr>
            <a:xfrm>
              <a:off x="3998825" y="3053500"/>
              <a:ext cx="72700" cy="130150"/>
            </a:xfrm>
            <a:custGeom>
              <a:avLst/>
              <a:gdLst/>
              <a:ahLst/>
              <a:cxnLst/>
              <a:rect l="l" t="t" r="r" b="b"/>
              <a:pathLst>
                <a:path w="2908" h="5206" extrusionOk="0">
                  <a:moveTo>
                    <a:pt x="2806" y="1"/>
                  </a:moveTo>
                  <a:lnTo>
                    <a:pt x="1961" y="4834"/>
                  </a:lnTo>
                  <a:lnTo>
                    <a:pt x="575" y="1792"/>
                  </a:lnTo>
                  <a:lnTo>
                    <a:pt x="1" y="1792"/>
                  </a:lnTo>
                  <a:lnTo>
                    <a:pt x="1" y="1927"/>
                  </a:lnTo>
                  <a:lnTo>
                    <a:pt x="507" y="1927"/>
                  </a:lnTo>
                  <a:lnTo>
                    <a:pt x="2028" y="5205"/>
                  </a:lnTo>
                  <a:lnTo>
                    <a:pt x="2907" y="35"/>
                  </a:lnTo>
                  <a:lnTo>
                    <a:pt x="28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36"/>
            <p:cNvSpPr/>
            <p:nvPr/>
          </p:nvSpPr>
          <p:spPr>
            <a:xfrm>
              <a:off x="4180475" y="3201375"/>
              <a:ext cx="29600" cy="277150"/>
            </a:xfrm>
            <a:custGeom>
              <a:avLst/>
              <a:gdLst/>
              <a:ahLst/>
              <a:cxnLst/>
              <a:rect l="l" t="t" r="r" b="b"/>
              <a:pathLst>
                <a:path w="1184" h="11086" extrusionOk="0">
                  <a:moveTo>
                    <a:pt x="1048" y="0"/>
                  </a:moveTo>
                  <a:lnTo>
                    <a:pt x="981" y="1453"/>
                  </a:lnTo>
                  <a:lnTo>
                    <a:pt x="744" y="4732"/>
                  </a:lnTo>
                  <a:lnTo>
                    <a:pt x="609" y="6624"/>
                  </a:lnTo>
                  <a:lnTo>
                    <a:pt x="440" y="8416"/>
                  </a:lnTo>
                  <a:lnTo>
                    <a:pt x="204" y="9936"/>
                  </a:lnTo>
                  <a:lnTo>
                    <a:pt x="102" y="10579"/>
                  </a:lnTo>
                  <a:lnTo>
                    <a:pt x="1" y="11052"/>
                  </a:lnTo>
                  <a:lnTo>
                    <a:pt x="102" y="11085"/>
                  </a:lnTo>
                  <a:lnTo>
                    <a:pt x="237" y="10579"/>
                  </a:lnTo>
                  <a:lnTo>
                    <a:pt x="339" y="9970"/>
                  </a:lnTo>
                  <a:lnTo>
                    <a:pt x="542" y="8449"/>
                  </a:lnTo>
                  <a:lnTo>
                    <a:pt x="744" y="6624"/>
                  </a:lnTo>
                  <a:lnTo>
                    <a:pt x="880" y="4766"/>
                  </a:lnTo>
                  <a:lnTo>
                    <a:pt x="1082" y="1453"/>
                  </a:lnTo>
                  <a:lnTo>
                    <a:pt x="118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36"/>
            <p:cNvSpPr/>
            <p:nvPr/>
          </p:nvSpPr>
          <p:spPr>
            <a:xfrm>
              <a:off x="4292850" y="3443025"/>
              <a:ext cx="82825" cy="173225"/>
            </a:xfrm>
            <a:custGeom>
              <a:avLst/>
              <a:gdLst/>
              <a:ahLst/>
              <a:cxnLst/>
              <a:rect l="l" t="t" r="r" b="b"/>
              <a:pathLst>
                <a:path w="3313" h="6929" extrusionOk="0">
                  <a:moveTo>
                    <a:pt x="3211" y="0"/>
                  </a:moveTo>
                  <a:lnTo>
                    <a:pt x="1724" y="3008"/>
                  </a:lnTo>
                  <a:lnTo>
                    <a:pt x="1454" y="3042"/>
                  </a:lnTo>
                  <a:lnTo>
                    <a:pt x="1251" y="3075"/>
                  </a:lnTo>
                  <a:lnTo>
                    <a:pt x="1048" y="3177"/>
                  </a:lnTo>
                  <a:lnTo>
                    <a:pt x="812" y="3278"/>
                  </a:lnTo>
                  <a:lnTo>
                    <a:pt x="643" y="3413"/>
                  </a:lnTo>
                  <a:lnTo>
                    <a:pt x="474" y="3616"/>
                  </a:lnTo>
                  <a:lnTo>
                    <a:pt x="440" y="3718"/>
                  </a:lnTo>
                  <a:lnTo>
                    <a:pt x="406" y="3819"/>
                  </a:lnTo>
                  <a:lnTo>
                    <a:pt x="271" y="4596"/>
                  </a:lnTo>
                  <a:lnTo>
                    <a:pt x="136" y="5610"/>
                  </a:lnTo>
                  <a:lnTo>
                    <a:pt x="1" y="6928"/>
                  </a:lnTo>
                  <a:lnTo>
                    <a:pt x="136" y="6928"/>
                  </a:lnTo>
                  <a:lnTo>
                    <a:pt x="271" y="5644"/>
                  </a:lnTo>
                  <a:lnTo>
                    <a:pt x="373" y="4630"/>
                  </a:lnTo>
                  <a:lnTo>
                    <a:pt x="508" y="3853"/>
                  </a:lnTo>
                  <a:lnTo>
                    <a:pt x="541" y="3751"/>
                  </a:lnTo>
                  <a:lnTo>
                    <a:pt x="609" y="3650"/>
                  </a:lnTo>
                  <a:lnTo>
                    <a:pt x="778" y="3481"/>
                  </a:lnTo>
                  <a:lnTo>
                    <a:pt x="981" y="3346"/>
                  </a:lnTo>
                  <a:lnTo>
                    <a:pt x="1184" y="3244"/>
                  </a:lnTo>
                  <a:lnTo>
                    <a:pt x="1589" y="3143"/>
                  </a:lnTo>
                  <a:lnTo>
                    <a:pt x="1758" y="3109"/>
                  </a:lnTo>
                  <a:lnTo>
                    <a:pt x="1792" y="3109"/>
                  </a:lnTo>
                  <a:lnTo>
                    <a:pt x="3313" y="68"/>
                  </a:lnTo>
                  <a:lnTo>
                    <a:pt x="321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36"/>
            <p:cNvSpPr/>
            <p:nvPr/>
          </p:nvSpPr>
          <p:spPr>
            <a:xfrm>
              <a:off x="4265825" y="3552850"/>
              <a:ext cx="37200" cy="63400"/>
            </a:xfrm>
            <a:custGeom>
              <a:avLst/>
              <a:gdLst/>
              <a:ahLst/>
              <a:cxnLst/>
              <a:rect l="l" t="t" r="r" b="b"/>
              <a:pathLst>
                <a:path w="1488" h="2536" extrusionOk="0">
                  <a:moveTo>
                    <a:pt x="1386" y="1"/>
                  </a:moveTo>
                  <a:lnTo>
                    <a:pt x="1149" y="372"/>
                  </a:lnTo>
                  <a:lnTo>
                    <a:pt x="710" y="1116"/>
                  </a:lnTo>
                  <a:lnTo>
                    <a:pt x="237" y="1927"/>
                  </a:lnTo>
                  <a:lnTo>
                    <a:pt x="68" y="2265"/>
                  </a:lnTo>
                  <a:lnTo>
                    <a:pt x="0" y="2535"/>
                  </a:lnTo>
                  <a:lnTo>
                    <a:pt x="135" y="2535"/>
                  </a:lnTo>
                  <a:lnTo>
                    <a:pt x="203" y="2299"/>
                  </a:lnTo>
                  <a:lnTo>
                    <a:pt x="372" y="1961"/>
                  </a:lnTo>
                  <a:lnTo>
                    <a:pt x="811" y="1150"/>
                  </a:lnTo>
                  <a:lnTo>
                    <a:pt x="1487" y="68"/>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36"/>
            <p:cNvSpPr/>
            <p:nvPr/>
          </p:nvSpPr>
          <p:spPr>
            <a:xfrm>
              <a:off x="3940525" y="3267275"/>
              <a:ext cx="22850" cy="22825"/>
            </a:xfrm>
            <a:custGeom>
              <a:avLst/>
              <a:gdLst/>
              <a:ahLst/>
              <a:cxnLst/>
              <a:rect l="l" t="t" r="r" b="b"/>
              <a:pathLst>
                <a:path w="914" h="913" extrusionOk="0">
                  <a:moveTo>
                    <a:pt x="474" y="102"/>
                  </a:moveTo>
                  <a:lnTo>
                    <a:pt x="575" y="136"/>
                  </a:lnTo>
                  <a:lnTo>
                    <a:pt x="710" y="203"/>
                  </a:lnTo>
                  <a:lnTo>
                    <a:pt x="778" y="304"/>
                  </a:lnTo>
                  <a:lnTo>
                    <a:pt x="778" y="440"/>
                  </a:lnTo>
                  <a:lnTo>
                    <a:pt x="778" y="575"/>
                  </a:lnTo>
                  <a:lnTo>
                    <a:pt x="710" y="676"/>
                  </a:lnTo>
                  <a:lnTo>
                    <a:pt x="575" y="744"/>
                  </a:lnTo>
                  <a:lnTo>
                    <a:pt x="474" y="778"/>
                  </a:lnTo>
                  <a:lnTo>
                    <a:pt x="339" y="744"/>
                  </a:lnTo>
                  <a:lnTo>
                    <a:pt x="237" y="676"/>
                  </a:lnTo>
                  <a:lnTo>
                    <a:pt x="136" y="575"/>
                  </a:lnTo>
                  <a:lnTo>
                    <a:pt x="136" y="440"/>
                  </a:lnTo>
                  <a:lnTo>
                    <a:pt x="136" y="304"/>
                  </a:lnTo>
                  <a:lnTo>
                    <a:pt x="237" y="203"/>
                  </a:lnTo>
                  <a:lnTo>
                    <a:pt x="339" y="136"/>
                  </a:lnTo>
                  <a:lnTo>
                    <a:pt x="474" y="102"/>
                  </a:lnTo>
                  <a:close/>
                  <a:moveTo>
                    <a:pt x="474" y="0"/>
                  </a:moveTo>
                  <a:lnTo>
                    <a:pt x="271" y="34"/>
                  </a:lnTo>
                  <a:lnTo>
                    <a:pt x="136" y="136"/>
                  </a:lnTo>
                  <a:lnTo>
                    <a:pt x="34" y="271"/>
                  </a:lnTo>
                  <a:lnTo>
                    <a:pt x="1" y="440"/>
                  </a:lnTo>
                  <a:lnTo>
                    <a:pt x="34" y="609"/>
                  </a:lnTo>
                  <a:lnTo>
                    <a:pt x="136" y="778"/>
                  </a:lnTo>
                  <a:lnTo>
                    <a:pt x="271" y="879"/>
                  </a:lnTo>
                  <a:lnTo>
                    <a:pt x="474" y="913"/>
                  </a:lnTo>
                  <a:lnTo>
                    <a:pt x="643" y="879"/>
                  </a:lnTo>
                  <a:lnTo>
                    <a:pt x="778" y="778"/>
                  </a:lnTo>
                  <a:lnTo>
                    <a:pt x="879" y="609"/>
                  </a:lnTo>
                  <a:lnTo>
                    <a:pt x="913" y="440"/>
                  </a:lnTo>
                  <a:lnTo>
                    <a:pt x="879" y="271"/>
                  </a:lnTo>
                  <a:lnTo>
                    <a:pt x="778" y="136"/>
                  </a:lnTo>
                  <a:lnTo>
                    <a:pt x="643" y="34"/>
                  </a:lnTo>
                  <a:lnTo>
                    <a:pt x="47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36"/>
            <p:cNvSpPr/>
            <p:nvPr/>
          </p:nvSpPr>
          <p:spPr>
            <a:xfrm>
              <a:off x="3921100" y="3466675"/>
              <a:ext cx="22825" cy="22825"/>
            </a:xfrm>
            <a:custGeom>
              <a:avLst/>
              <a:gdLst/>
              <a:ahLst/>
              <a:cxnLst/>
              <a:rect l="l" t="t" r="r" b="b"/>
              <a:pathLst>
                <a:path w="913" h="913" extrusionOk="0">
                  <a:moveTo>
                    <a:pt x="440" y="102"/>
                  </a:moveTo>
                  <a:lnTo>
                    <a:pt x="575" y="135"/>
                  </a:lnTo>
                  <a:lnTo>
                    <a:pt x="676" y="203"/>
                  </a:lnTo>
                  <a:lnTo>
                    <a:pt x="744" y="304"/>
                  </a:lnTo>
                  <a:lnTo>
                    <a:pt x="778" y="440"/>
                  </a:lnTo>
                  <a:lnTo>
                    <a:pt x="744" y="575"/>
                  </a:lnTo>
                  <a:lnTo>
                    <a:pt x="676" y="676"/>
                  </a:lnTo>
                  <a:lnTo>
                    <a:pt x="575" y="744"/>
                  </a:lnTo>
                  <a:lnTo>
                    <a:pt x="440" y="778"/>
                  </a:lnTo>
                  <a:lnTo>
                    <a:pt x="304" y="744"/>
                  </a:lnTo>
                  <a:lnTo>
                    <a:pt x="203" y="676"/>
                  </a:lnTo>
                  <a:lnTo>
                    <a:pt x="135" y="575"/>
                  </a:lnTo>
                  <a:lnTo>
                    <a:pt x="102" y="440"/>
                  </a:lnTo>
                  <a:lnTo>
                    <a:pt x="135" y="304"/>
                  </a:lnTo>
                  <a:lnTo>
                    <a:pt x="203" y="203"/>
                  </a:lnTo>
                  <a:lnTo>
                    <a:pt x="304" y="135"/>
                  </a:lnTo>
                  <a:lnTo>
                    <a:pt x="440" y="102"/>
                  </a:lnTo>
                  <a:close/>
                  <a:moveTo>
                    <a:pt x="440" y="0"/>
                  </a:moveTo>
                  <a:lnTo>
                    <a:pt x="271" y="34"/>
                  </a:lnTo>
                  <a:lnTo>
                    <a:pt x="135" y="135"/>
                  </a:lnTo>
                  <a:lnTo>
                    <a:pt x="34" y="271"/>
                  </a:lnTo>
                  <a:lnTo>
                    <a:pt x="0" y="440"/>
                  </a:lnTo>
                  <a:lnTo>
                    <a:pt x="34" y="642"/>
                  </a:lnTo>
                  <a:lnTo>
                    <a:pt x="135" y="778"/>
                  </a:lnTo>
                  <a:lnTo>
                    <a:pt x="271" y="879"/>
                  </a:lnTo>
                  <a:lnTo>
                    <a:pt x="440" y="913"/>
                  </a:lnTo>
                  <a:lnTo>
                    <a:pt x="609" y="879"/>
                  </a:lnTo>
                  <a:lnTo>
                    <a:pt x="778" y="778"/>
                  </a:lnTo>
                  <a:lnTo>
                    <a:pt x="879" y="642"/>
                  </a:lnTo>
                  <a:lnTo>
                    <a:pt x="913" y="440"/>
                  </a:lnTo>
                  <a:lnTo>
                    <a:pt x="879" y="271"/>
                  </a:lnTo>
                  <a:lnTo>
                    <a:pt x="778"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36"/>
            <p:cNvSpPr/>
            <p:nvPr/>
          </p:nvSpPr>
          <p:spPr>
            <a:xfrm>
              <a:off x="3905050" y="3716775"/>
              <a:ext cx="22825" cy="22825"/>
            </a:xfrm>
            <a:custGeom>
              <a:avLst/>
              <a:gdLst/>
              <a:ahLst/>
              <a:cxnLst/>
              <a:rect l="l" t="t" r="r" b="b"/>
              <a:pathLst>
                <a:path w="913" h="913" extrusionOk="0">
                  <a:moveTo>
                    <a:pt x="608" y="135"/>
                  </a:moveTo>
                  <a:lnTo>
                    <a:pt x="710" y="237"/>
                  </a:lnTo>
                  <a:lnTo>
                    <a:pt x="777" y="338"/>
                  </a:lnTo>
                  <a:lnTo>
                    <a:pt x="811" y="473"/>
                  </a:lnTo>
                  <a:lnTo>
                    <a:pt x="777" y="575"/>
                  </a:lnTo>
                  <a:lnTo>
                    <a:pt x="710" y="710"/>
                  </a:lnTo>
                  <a:lnTo>
                    <a:pt x="608" y="777"/>
                  </a:lnTo>
                  <a:lnTo>
                    <a:pt x="473" y="811"/>
                  </a:lnTo>
                  <a:lnTo>
                    <a:pt x="338" y="777"/>
                  </a:lnTo>
                  <a:lnTo>
                    <a:pt x="237" y="710"/>
                  </a:lnTo>
                  <a:lnTo>
                    <a:pt x="169" y="575"/>
                  </a:lnTo>
                  <a:lnTo>
                    <a:pt x="135" y="473"/>
                  </a:lnTo>
                  <a:lnTo>
                    <a:pt x="169" y="338"/>
                  </a:lnTo>
                  <a:lnTo>
                    <a:pt x="237" y="237"/>
                  </a:lnTo>
                  <a:lnTo>
                    <a:pt x="338" y="135"/>
                  </a:lnTo>
                  <a:close/>
                  <a:moveTo>
                    <a:pt x="473" y="0"/>
                  </a:moveTo>
                  <a:lnTo>
                    <a:pt x="304" y="34"/>
                  </a:lnTo>
                  <a:lnTo>
                    <a:pt x="135" y="135"/>
                  </a:lnTo>
                  <a:lnTo>
                    <a:pt x="34" y="270"/>
                  </a:lnTo>
                  <a:lnTo>
                    <a:pt x="0" y="473"/>
                  </a:lnTo>
                  <a:lnTo>
                    <a:pt x="34" y="642"/>
                  </a:lnTo>
                  <a:lnTo>
                    <a:pt x="135" y="777"/>
                  </a:lnTo>
                  <a:lnTo>
                    <a:pt x="304" y="879"/>
                  </a:lnTo>
                  <a:lnTo>
                    <a:pt x="473" y="913"/>
                  </a:lnTo>
                  <a:lnTo>
                    <a:pt x="642" y="879"/>
                  </a:lnTo>
                  <a:lnTo>
                    <a:pt x="811" y="777"/>
                  </a:lnTo>
                  <a:lnTo>
                    <a:pt x="879" y="642"/>
                  </a:lnTo>
                  <a:lnTo>
                    <a:pt x="913" y="473"/>
                  </a:lnTo>
                  <a:lnTo>
                    <a:pt x="879" y="270"/>
                  </a:lnTo>
                  <a:lnTo>
                    <a:pt x="811" y="135"/>
                  </a:lnTo>
                  <a:lnTo>
                    <a:pt x="642" y="34"/>
                  </a:lnTo>
                  <a:lnTo>
                    <a:pt x="47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36"/>
            <p:cNvSpPr/>
            <p:nvPr/>
          </p:nvSpPr>
          <p:spPr>
            <a:xfrm>
              <a:off x="3915175" y="3917000"/>
              <a:ext cx="22850" cy="22850"/>
            </a:xfrm>
            <a:custGeom>
              <a:avLst/>
              <a:gdLst/>
              <a:ahLst/>
              <a:cxnLst/>
              <a:rect l="l" t="t" r="r" b="b"/>
              <a:pathLst>
                <a:path w="914" h="914" extrusionOk="0">
                  <a:moveTo>
                    <a:pt x="474" y="102"/>
                  </a:moveTo>
                  <a:lnTo>
                    <a:pt x="609" y="136"/>
                  </a:lnTo>
                  <a:lnTo>
                    <a:pt x="710" y="204"/>
                  </a:lnTo>
                  <a:lnTo>
                    <a:pt x="778" y="305"/>
                  </a:lnTo>
                  <a:lnTo>
                    <a:pt x="812" y="440"/>
                  </a:lnTo>
                  <a:lnTo>
                    <a:pt x="778" y="575"/>
                  </a:lnTo>
                  <a:lnTo>
                    <a:pt x="710" y="677"/>
                  </a:lnTo>
                  <a:lnTo>
                    <a:pt x="609" y="744"/>
                  </a:lnTo>
                  <a:lnTo>
                    <a:pt x="474" y="778"/>
                  </a:lnTo>
                  <a:lnTo>
                    <a:pt x="339" y="744"/>
                  </a:lnTo>
                  <a:lnTo>
                    <a:pt x="237" y="677"/>
                  </a:lnTo>
                  <a:lnTo>
                    <a:pt x="170" y="575"/>
                  </a:lnTo>
                  <a:lnTo>
                    <a:pt x="136" y="440"/>
                  </a:lnTo>
                  <a:lnTo>
                    <a:pt x="170" y="305"/>
                  </a:lnTo>
                  <a:lnTo>
                    <a:pt x="237" y="204"/>
                  </a:lnTo>
                  <a:lnTo>
                    <a:pt x="339" y="136"/>
                  </a:lnTo>
                  <a:lnTo>
                    <a:pt x="474" y="102"/>
                  </a:lnTo>
                  <a:close/>
                  <a:moveTo>
                    <a:pt x="474" y="1"/>
                  </a:moveTo>
                  <a:lnTo>
                    <a:pt x="271" y="35"/>
                  </a:lnTo>
                  <a:lnTo>
                    <a:pt x="136" y="136"/>
                  </a:lnTo>
                  <a:lnTo>
                    <a:pt x="34" y="271"/>
                  </a:lnTo>
                  <a:lnTo>
                    <a:pt x="1" y="440"/>
                  </a:lnTo>
                  <a:lnTo>
                    <a:pt x="34" y="643"/>
                  </a:lnTo>
                  <a:lnTo>
                    <a:pt x="136" y="778"/>
                  </a:lnTo>
                  <a:lnTo>
                    <a:pt x="271" y="880"/>
                  </a:lnTo>
                  <a:lnTo>
                    <a:pt x="474" y="913"/>
                  </a:lnTo>
                  <a:lnTo>
                    <a:pt x="643" y="880"/>
                  </a:lnTo>
                  <a:lnTo>
                    <a:pt x="778" y="778"/>
                  </a:lnTo>
                  <a:lnTo>
                    <a:pt x="879" y="643"/>
                  </a:lnTo>
                  <a:lnTo>
                    <a:pt x="913" y="440"/>
                  </a:lnTo>
                  <a:lnTo>
                    <a:pt x="879" y="271"/>
                  </a:lnTo>
                  <a:lnTo>
                    <a:pt x="778" y="136"/>
                  </a:lnTo>
                  <a:lnTo>
                    <a:pt x="643" y="35"/>
                  </a:lnTo>
                  <a:lnTo>
                    <a:pt x="474"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36"/>
            <p:cNvSpPr/>
            <p:nvPr/>
          </p:nvSpPr>
          <p:spPr>
            <a:xfrm>
              <a:off x="4390875" y="3396550"/>
              <a:ext cx="10150" cy="23675"/>
            </a:xfrm>
            <a:custGeom>
              <a:avLst/>
              <a:gdLst/>
              <a:ahLst/>
              <a:cxnLst/>
              <a:rect l="l" t="t" r="r" b="b"/>
              <a:pathLst>
                <a:path w="406" h="947" extrusionOk="0">
                  <a:moveTo>
                    <a:pt x="102" y="0"/>
                  </a:moveTo>
                  <a:lnTo>
                    <a:pt x="34" y="68"/>
                  </a:lnTo>
                  <a:lnTo>
                    <a:pt x="0" y="135"/>
                  </a:lnTo>
                  <a:lnTo>
                    <a:pt x="34" y="271"/>
                  </a:lnTo>
                  <a:lnTo>
                    <a:pt x="68" y="575"/>
                  </a:lnTo>
                  <a:lnTo>
                    <a:pt x="102" y="778"/>
                  </a:lnTo>
                  <a:lnTo>
                    <a:pt x="102" y="947"/>
                  </a:lnTo>
                  <a:lnTo>
                    <a:pt x="406" y="68"/>
                  </a:lnTo>
                  <a:lnTo>
                    <a:pt x="304" y="34"/>
                  </a:lnTo>
                  <a:lnTo>
                    <a:pt x="169"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36"/>
            <p:cNvSpPr/>
            <p:nvPr/>
          </p:nvSpPr>
          <p:spPr>
            <a:xfrm>
              <a:off x="4390025" y="3394850"/>
              <a:ext cx="11850" cy="27075"/>
            </a:xfrm>
            <a:custGeom>
              <a:avLst/>
              <a:gdLst/>
              <a:ahLst/>
              <a:cxnLst/>
              <a:rect l="l" t="t" r="r" b="b"/>
              <a:pathLst>
                <a:path w="474" h="1083" extrusionOk="0">
                  <a:moveTo>
                    <a:pt x="203" y="136"/>
                  </a:moveTo>
                  <a:lnTo>
                    <a:pt x="338" y="170"/>
                  </a:lnTo>
                  <a:lnTo>
                    <a:pt x="169" y="677"/>
                  </a:lnTo>
                  <a:lnTo>
                    <a:pt x="102" y="339"/>
                  </a:lnTo>
                  <a:lnTo>
                    <a:pt x="102" y="203"/>
                  </a:lnTo>
                  <a:lnTo>
                    <a:pt x="136" y="136"/>
                  </a:lnTo>
                  <a:close/>
                  <a:moveTo>
                    <a:pt x="169" y="1"/>
                  </a:moveTo>
                  <a:lnTo>
                    <a:pt x="68" y="34"/>
                  </a:lnTo>
                  <a:lnTo>
                    <a:pt x="0" y="102"/>
                  </a:lnTo>
                  <a:lnTo>
                    <a:pt x="0" y="170"/>
                  </a:lnTo>
                  <a:lnTo>
                    <a:pt x="0" y="372"/>
                  </a:lnTo>
                  <a:lnTo>
                    <a:pt x="34" y="643"/>
                  </a:lnTo>
                  <a:lnTo>
                    <a:pt x="68" y="846"/>
                  </a:lnTo>
                  <a:lnTo>
                    <a:pt x="68" y="1015"/>
                  </a:lnTo>
                  <a:lnTo>
                    <a:pt x="68" y="1048"/>
                  </a:lnTo>
                  <a:lnTo>
                    <a:pt x="102" y="1082"/>
                  </a:lnTo>
                  <a:lnTo>
                    <a:pt x="169" y="1082"/>
                  </a:lnTo>
                  <a:lnTo>
                    <a:pt x="203" y="1048"/>
                  </a:lnTo>
                  <a:lnTo>
                    <a:pt x="474" y="136"/>
                  </a:lnTo>
                  <a:lnTo>
                    <a:pt x="474" y="102"/>
                  </a:lnTo>
                  <a:lnTo>
                    <a:pt x="440" y="68"/>
                  </a:lnTo>
                  <a:lnTo>
                    <a:pt x="305" y="34"/>
                  </a:lnTo>
                  <a:lnTo>
                    <a:pt x="169"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36"/>
            <p:cNvSpPr/>
            <p:nvPr/>
          </p:nvSpPr>
          <p:spPr>
            <a:xfrm>
              <a:off x="4486350" y="3443850"/>
              <a:ext cx="13525" cy="24525"/>
            </a:xfrm>
            <a:custGeom>
              <a:avLst/>
              <a:gdLst/>
              <a:ahLst/>
              <a:cxnLst/>
              <a:rect l="l" t="t" r="r" b="b"/>
              <a:pathLst>
                <a:path w="541" h="981" extrusionOk="0">
                  <a:moveTo>
                    <a:pt x="102" y="1"/>
                  </a:moveTo>
                  <a:lnTo>
                    <a:pt x="0" y="778"/>
                  </a:lnTo>
                  <a:lnTo>
                    <a:pt x="68" y="846"/>
                  </a:lnTo>
                  <a:lnTo>
                    <a:pt x="203" y="947"/>
                  </a:lnTo>
                  <a:lnTo>
                    <a:pt x="304" y="981"/>
                  </a:lnTo>
                  <a:lnTo>
                    <a:pt x="372" y="981"/>
                  </a:lnTo>
                  <a:lnTo>
                    <a:pt x="440" y="913"/>
                  </a:lnTo>
                  <a:lnTo>
                    <a:pt x="507" y="778"/>
                  </a:lnTo>
                  <a:lnTo>
                    <a:pt x="541" y="609"/>
                  </a:lnTo>
                  <a:lnTo>
                    <a:pt x="507" y="474"/>
                  </a:lnTo>
                  <a:lnTo>
                    <a:pt x="440" y="339"/>
                  </a:lnTo>
                  <a:lnTo>
                    <a:pt x="372" y="204"/>
                  </a:lnTo>
                  <a:lnTo>
                    <a:pt x="169" y="68"/>
                  </a:lnTo>
                  <a:lnTo>
                    <a:pt x="10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36"/>
            <p:cNvSpPr/>
            <p:nvPr/>
          </p:nvSpPr>
          <p:spPr>
            <a:xfrm>
              <a:off x="4484650" y="3442175"/>
              <a:ext cx="16925" cy="27900"/>
            </a:xfrm>
            <a:custGeom>
              <a:avLst/>
              <a:gdLst/>
              <a:ahLst/>
              <a:cxnLst/>
              <a:rect l="l" t="t" r="r" b="b"/>
              <a:pathLst>
                <a:path w="677" h="1116" extrusionOk="0">
                  <a:moveTo>
                    <a:pt x="203" y="169"/>
                  </a:moveTo>
                  <a:lnTo>
                    <a:pt x="339" y="271"/>
                  </a:lnTo>
                  <a:lnTo>
                    <a:pt x="440" y="440"/>
                  </a:lnTo>
                  <a:lnTo>
                    <a:pt x="541" y="609"/>
                  </a:lnTo>
                  <a:lnTo>
                    <a:pt x="541" y="710"/>
                  </a:lnTo>
                  <a:lnTo>
                    <a:pt x="508" y="845"/>
                  </a:lnTo>
                  <a:lnTo>
                    <a:pt x="474" y="947"/>
                  </a:lnTo>
                  <a:lnTo>
                    <a:pt x="406" y="980"/>
                  </a:lnTo>
                  <a:lnTo>
                    <a:pt x="339" y="980"/>
                  </a:lnTo>
                  <a:lnTo>
                    <a:pt x="237" y="947"/>
                  </a:lnTo>
                  <a:lnTo>
                    <a:pt x="136" y="845"/>
                  </a:lnTo>
                  <a:lnTo>
                    <a:pt x="203" y="169"/>
                  </a:lnTo>
                  <a:close/>
                  <a:moveTo>
                    <a:pt x="136" y="0"/>
                  </a:moveTo>
                  <a:lnTo>
                    <a:pt x="102" y="68"/>
                  </a:lnTo>
                  <a:lnTo>
                    <a:pt x="1" y="845"/>
                  </a:lnTo>
                  <a:lnTo>
                    <a:pt x="1" y="879"/>
                  </a:lnTo>
                  <a:lnTo>
                    <a:pt x="136" y="1014"/>
                  </a:lnTo>
                  <a:lnTo>
                    <a:pt x="271" y="1082"/>
                  </a:lnTo>
                  <a:lnTo>
                    <a:pt x="372" y="1115"/>
                  </a:lnTo>
                  <a:lnTo>
                    <a:pt x="440" y="1115"/>
                  </a:lnTo>
                  <a:lnTo>
                    <a:pt x="508" y="1082"/>
                  </a:lnTo>
                  <a:lnTo>
                    <a:pt x="575" y="1048"/>
                  </a:lnTo>
                  <a:lnTo>
                    <a:pt x="643" y="879"/>
                  </a:lnTo>
                  <a:lnTo>
                    <a:pt x="677" y="676"/>
                  </a:lnTo>
                  <a:lnTo>
                    <a:pt x="643" y="541"/>
                  </a:lnTo>
                  <a:lnTo>
                    <a:pt x="575" y="372"/>
                  </a:lnTo>
                  <a:lnTo>
                    <a:pt x="474" y="271"/>
                  </a:lnTo>
                  <a:lnTo>
                    <a:pt x="305" y="68"/>
                  </a:lnTo>
                  <a:lnTo>
                    <a:pt x="203"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36"/>
            <p:cNvSpPr/>
            <p:nvPr/>
          </p:nvSpPr>
          <p:spPr>
            <a:xfrm>
              <a:off x="3770700" y="2523750"/>
              <a:ext cx="456275" cy="374325"/>
            </a:xfrm>
            <a:custGeom>
              <a:avLst/>
              <a:gdLst/>
              <a:ahLst/>
              <a:cxnLst/>
              <a:rect l="l" t="t" r="r" b="b"/>
              <a:pathLst>
                <a:path w="18251" h="14973" extrusionOk="0">
                  <a:moveTo>
                    <a:pt x="6625" y="0"/>
                  </a:moveTo>
                  <a:lnTo>
                    <a:pt x="6287" y="34"/>
                  </a:lnTo>
                  <a:lnTo>
                    <a:pt x="5881" y="68"/>
                  </a:lnTo>
                  <a:lnTo>
                    <a:pt x="5509" y="136"/>
                  </a:lnTo>
                  <a:lnTo>
                    <a:pt x="5138" y="237"/>
                  </a:lnTo>
                  <a:lnTo>
                    <a:pt x="4732" y="406"/>
                  </a:lnTo>
                  <a:lnTo>
                    <a:pt x="4360" y="609"/>
                  </a:lnTo>
                  <a:lnTo>
                    <a:pt x="3617" y="1082"/>
                  </a:lnTo>
                  <a:lnTo>
                    <a:pt x="3211" y="1352"/>
                  </a:lnTo>
                  <a:lnTo>
                    <a:pt x="2839" y="1656"/>
                  </a:lnTo>
                  <a:lnTo>
                    <a:pt x="2468" y="1994"/>
                  </a:lnTo>
                  <a:lnTo>
                    <a:pt x="2096" y="2366"/>
                  </a:lnTo>
                  <a:lnTo>
                    <a:pt x="1758" y="2772"/>
                  </a:lnTo>
                  <a:lnTo>
                    <a:pt x="1420" y="3211"/>
                  </a:lnTo>
                  <a:lnTo>
                    <a:pt x="1116" y="3684"/>
                  </a:lnTo>
                  <a:lnTo>
                    <a:pt x="845" y="4191"/>
                  </a:lnTo>
                  <a:lnTo>
                    <a:pt x="609" y="4766"/>
                  </a:lnTo>
                  <a:lnTo>
                    <a:pt x="406" y="5340"/>
                  </a:lnTo>
                  <a:lnTo>
                    <a:pt x="237" y="5982"/>
                  </a:lnTo>
                  <a:lnTo>
                    <a:pt x="102" y="6692"/>
                  </a:lnTo>
                  <a:lnTo>
                    <a:pt x="34" y="7436"/>
                  </a:lnTo>
                  <a:lnTo>
                    <a:pt x="0" y="8247"/>
                  </a:lnTo>
                  <a:lnTo>
                    <a:pt x="68" y="11153"/>
                  </a:lnTo>
                  <a:lnTo>
                    <a:pt x="136" y="13249"/>
                  </a:lnTo>
                  <a:lnTo>
                    <a:pt x="237" y="14533"/>
                  </a:lnTo>
                  <a:lnTo>
                    <a:pt x="271" y="14972"/>
                  </a:lnTo>
                  <a:lnTo>
                    <a:pt x="9599" y="14431"/>
                  </a:lnTo>
                  <a:lnTo>
                    <a:pt x="15682" y="10950"/>
                  </a:lnTo>
                  <a:lnTo>
                    <a:pt x="16054" y="10612"/>
                  </a:lnTo>
                  <a:lnTo>
                    <a:pt x="16459" y="10241"/>
                  </a:lnTo>
                  <a:lnTo>
                    <a:pt x="16933" y="9734"/>
                  </a:lnTo>
                  <a:lnTo>
                    <a:pt x="17169" y="9430"/>
                  </a:lnTo>
                  <a:lnTo>
                    <a:pt x="17406" y="9092"/>
                  </a:lnTo>
                  <a:lnTo>
                    <a:pt x="17642" y="8720"/>
                  </a:lnTo>
                  <a:lnTo>
                    <a:pt x="17811" y="8348"/>
                  </a:lnTo>
                  <a:lnTo>
                    <a:pt x="17980" y="7943"/>
                  </a:lnTo>
                  <a:lnTo>
                    <a:pt x="18115" y="7503"/>
                  </a:lnTo>
                  <a:lnTo>
                    <a:pt x="18217" y="7064"/>
                  </a:lnTo>
                  <a:lnTo>
                    <a:pt x="18251" y="6557"/>
                  </a:lnTo>
                  <a:lnTo>
                    <a:pt x="18217" y="6084"/>
                  </a:lnTo>
                  <a:lnTo>
                    <a:pt x="18149" y="5611"/>
                  </a:lnTo>
                  <a:lnTo>
                    <a:pt x="18048" y="5137"/>
                  </a:lnTo>
                  <a:lnTo>
                    <a:pt x="17879" y="4698"/>
                  </a:lnTo>
                  <a:lnTo>
                    <a:pt x="17676" y="4259"/>
                  </a:lnTo>
                  <a:lnTo>
                    <a:pt x="17473" y="3819"/>
                  </a:lnTo>
                  <a:lnTo>
                    <a:pt x="17203" y="3414"/>
                  </a:lnTo>
                  <a:lnTo>
                    <a:pt x="16933" y="3008"/>
                  </a:lnTo>
                  <a:lnTo>
                    <a:pt x="16628" y="2670"/>
                  </a:lnTo>
                  <a:lnTo>
                    <a:pt x="16290" y="2299"/>
                  </a:lnTo>
                  <a:lnTo>
                    <a:pt x="15952" y="1994"/>
                  </a:lnTo>
                  <a:lnTo>
                    <a:pt x="15614" y="1690"/>
                  </a:lnTo>
                  <a:lnTo>
                    <a:pt x="15277" y="1420"/>
                  </a:lnTo>
                  <a:lnTo>
                    <a:pt x="14905" y="1149"/>
                  </a:lnTo>
                  <a:lnTo>
                    <a:pt x="14567" y="947"/>
                  </a:lnTo>
                  <a:lnTo>
                    <a:pt x="14195" y="778"/>
                  </a:lnTo>
                  <a:lnTo>
                    <a:pt x="13823" y="643"/>
                  </a:lnTo>
                  <a:lnTo>
                    <a:pt x="13452" y="507"/>
                  </a:lnTo>
                  <a:lnTo>
                    <a:pt x="13012" y="406"/>
                  </a:lnTo>
                  <a:lnTo>
                    <a:pt x="12573" y="338"/>
                  </a:lnTo>
                  <a:lnTo>
                    <a:pt x="11694" y="271"/>
                  </a:lnTo>
                  <a:lnTo>
                    <a:pt x="10815" y="271"/>
                  </a:lnTo>
                  <a:lnTo>
                    <a:pt x="10038" y="305"/>
                  </a:lnTo>
                  <a:lnTo>
                    <a:pt x="9396" y="338"/>
                  </a:lnTo>
                  <a:lnTo>
                    <a:pt x="8788" y="406"/>
                  </a:lnTo>
                  <a:lnTo>
                    <a:pt x="8382" y="271"/>
                  </a:lnTo>
                  <a:lnTo>
                    <a:pt x="7909" y="169"/>
                  </a:lnTo>
                  <a:lnTo>
                    <a:pt x="7334" y="68"/>
                  </a:lnTo>
                  <a:lnTo>
                    <a:pt x="6996" y="34"/>
                  </a:lnTo>
                  <a:lnTo>
                    <a:pt x="662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36"/>
            <p:cNvSpPr/>
            <p:nvPr/>
          </p:nvSpPr>
          <p:spPr>
            <a:xfrm>
              <a:off x="3783375" y="2652175"/>
              <a:ext cx="393750" cy="521325"/>
            </a:xfrm>
            <a:custGeom>
              <a:avLst/>
              <a:gdLst/>
              <a:ahLst/>
              <a:cxnLst/>
              <a:rect l="l" t="t" r="r" b="b"/>
              <a:pathLst>
                <a:path w="15750" h="20853" extrusionOk="0">
                  <a:moveTo>
                    <a:pt x="8450" y="0"/>
                  </a:moveTo>
                  <a:lnTo>
                    <a:pt x="6084" y="1893"/>
                  </a:lnTo>
                  <a:lnTo>
                    <a:pt x="4833" y="2873"/>
                  </a:lnTo>
                  <a:lnTo>
                    <a:pt x="3955" y="3583"/>
                  </a:lnTo>
                  <a:lnTo>
                    <a:pt x="3786" y="3752"/>
                  </a:lnTo>
                  <a:lnTo>
                    <a:pt x="3583" y="4022"/>
                  </a:lnTo>
                  <a:lnTo>
                    <a:pt x="3042" y="4732"/>
                  </a:lnTo>
                  <a:lnTo>
                    <a:pt x="2366" y="5644"/>
                  </a:lnTo>
                  <a:lnTo>
                    <a:pt x="1690" y="6625"/>
                  </a:lnTo>
                  <a:lnTo>
                    <a:pt x="507" y="8382"/>
                  </a:lnTo>
                  <a:lnTo>
                    <a:pt x="0" y="9159"/>
                  </a:lnTo>
                  <a:lnTo>
                    <a:pt x="474" y="10072"/>
                  </a:lnTo>
                  <a:lnTo>
                    <a:pt x="1285" y="11593"/>
                  </a:lnTo>
                  <a:lnTo>
                    <a:pt x="1386" y="11964"/>
                  </a:lnTo>
                  <a:lnTo>
                    <a:pt x="1521" y="12404"/>
                  </a:lnTo>
                  <a:lnTo>
                    <a:pt x="1589" y="12911"/>
                  </a:lnTo>
                  <a:lnTo>
                    <a:pt x="1656" y="13418"/>
                  </a:lnTo>
                  <a:lnTo>
                    <a:pt x="1724" y="14229"/>
                  </a:lnTo>
                  <a:lnTo>
                    <a:pt x="1724" y="14601"/>
                  </a:lnTo>
                  <a:lnTo>
                    <a:pt x="1758" y="14803"/>
                  </a:lnTo>
                  <a:lnTo>
                    <a:pt x="1859" y="15344"/>
                  </a:lnTo>
                  <a:lnTo>
                    <a:pt x="1927" y="15648"/>
                  </a:lnTo>
                  <a:lnTo>
                    <a:pt x="2028" y="15952"/>
                  </a:lnTo>
                  <a:lnTo>
                    <a:pt x="2130" y="16223"/>
                  </a:lnTo>
                  <a:lnTo>
                    <a:pt x="2265" y="16426"/>
                  </a:lnTo>
                  <a:lnTo>
                    <a:pt x="2366" y="16493"/>
                  </a:lnTo>
                  <a:lnTo>
                    <a:pt x="2501" y="16561"/>
                  </a:lnTo>
                  <a:lnTo>
                    <a:pt x="2873" y="16696"/>
                  </a:lnTo>
                  <a:lnTo>
                    <a:pt x="3346" y="16797"/>
                  </a:lnTo>
                  <a:lnTo>
                    <a:pt x="3819" y="16899"/>
                  </a:lnTo>
                  <a:lnTo>
                    <a:pt x="4766" y="17068"/>
                  </a:lnTo>
                  <a:lnTo>
                    <a:pt x="5137" y="17135"/>
                  </a:lnTo>
                  <a:lnTo>
                    <a:pt x="5340" y="17169"/>
                  </a:lnTo>
                  <a:lnTo>
                    <a:pt x="5408" y="17237"/>
                  </a:lnTo>
                  <a:lnTo>
                    <a:pt x="5475" y="17372"/>
                  </a:lnTo>
                  <a:lnTo>
                    <a:pt x="5678" y="17811"/>
                  </a:lnTo>
                  <a:lnTo>
                    <a:pt x="5915" y="18420"/>
                  </a:lnTo>
                  <a:lnTo>
                    <a:pt x="6118" y="19062"/>
                  </a:lnTo>
                  <a:lnTo>
                    <a:pt x="6523" y="20312"/>
                  </a:lnTo>
                  <a:lnTo>
                    <a:pt x="6658" y="20853"/>
                  </a:lnTo>
                  <a:lnTo>
                    <a:pt x="9261" y="15851"/>
                  </a:lnTo>
                  <a:lnTo>
                    <a:pt x="11694" y="15851"/>
                  </a:lnTo>
                  <a:lnTo>
                    <a:pt x="11964" y="15445"/>
                  </a:lnTo>
                  <a:lnTo>
                    <a:pt x="12269" y="15006"/>
                  </a:lnTo>
                  <a:lnTo>
                    <a:pt x="12505" y="14533"/>
                  </a:lnTo>
                  <a:lnTo>
                    <a:pt x="12776" y="14060"/>
                  </a:lnTo>
                  <a:lnTo>
                    <a:pt x="13012" y="13519"/>
                  </a:lnTo>
                  <a:lnTo>
                    <a:pt x="13249" y="12978"/>
                  </a:lnTo>
                  <a:lnTo>
                    <a:pt x="13654" y="11863"/>
                  </a:lnTo>
                  <a:lnTo>
                    <a:pt x="14060" y="10680"/>
                  </a:lnTo>
                  <a:lnTo>
                    <a:pt x="14364" y="9497"/>
                  </a:lnTo>
                  <a:lnTo>
                    <a:pt x="14668" y="8281"/>
                  </a:lnTo>
                  <a:lnTo>
                    <a:pt x="14905" y="7132"/>
                  </a:lnTo>
                  <a:lnTo>
                    <a:pt x="15141" y="5982"/>
                  </a:lnTo>
                  <a:lnTo>
                    <a:pt x="15310" y="4935"/>
                  </a:lnTo>
                  <a:lnTo>
                    <a:pt x="15581" y="3144"/>
                  </a:lnTo>
                  <a:lnTo>
                    <a:pt x="15716" y="1927"/>
                  </a:lnTo>
                  <a:lnTo>
                    <a:pt x="15750" y="1487"/>
                  </a:lnTo>
                  <a:lnTo>
                    <a:pt x="15378" y="1690"/>
                  </a:lnTo>
                  <a:lnTo>
                    <a:pt x="15074" y="1859"/>
                  </a:lnTo>
                  <a:lnTo>
                    <a:pt x="14770" y="1994"/>
                  </a:lnTo>
                  <a:lnTo>
                    <a:pt x="14499" y="2096"/>
                  </a:lnTo>
                  <a:lnTo>
                    <a:pt x="14263" y="2163"/>
                  </a:lnTo>
                  <a:lnTo>
                    <a:pt x="14094" y="2163"/>
                  </a:lnTo>
                  <a:lnTo>
                    <a:pt x="13891" y="2197"/>
                  </a:lnTo>
                  <a:lnTo>
                    <a:pt x="13756" y="2163"/>
                  </a:lnTo>
                  <a:lnTo>
                    <a:pt x="13519" y="2096"/>
                  </a:lnTo>
                  <a:lnTo>
                    <a:pt x="13384" y="2028"/>
                  </a:lnTo>
                  <a:lnTo>
                    <a:pt x="13282" y="1927"/>
                  </a:lnTo>
                  <a:lnTo>
                    <a:pt x="13249" y="1893"/>
                  </a:lnTo>
                  <a:lnTo>
                    <a:pt x="13181" y="1927"/>
                  </a:lnTo>
                  <a:lnTo>
                    <a:pt x="12978" y="1994"/>
                  </a:lnTo>
                  <a:lnTo>
                    <a:pt x="12674" y="1994"/>
                  </a:lnTo>
                  <a:lnTo>
                    <a:pt x="12505" y="1961"/>
                  </a:lnTo>
                  <a:lnTo>
                    <a:pt x="12336" y="1893"/>
                  </a:lnTo>
                  <a:lnTo>
                    <a:pt x="12269" y="1859"/>
                  </a:lnTo>
                  <a:lnTo>
                    <a:pt x="12235" y="1792"/>
                  </a:lnTo>
                  <a:lnTo>
                    <a:pt x="12235" y="1724"/>
                  </a:lnTo>
                  <a:lnTo>
                    <a:pt x="12302" y="1623"/>
                  </a:lnTo>
                  <a:lnTo>
                    <a:pt x="12471" y="1420"/>
                  </a:lnTo>
                  <a:lnTo>
                    <a:pt x="12742" y="1217"/>
                  </a:lnTo>
                  <a:lnTo>
                    <a:pt x="13249" y="845"/>
                  </a:lnTo>
                  <a:lnTo>
                    <a:pt x="13519" y="676"/>
                  </a:lnTo>
                  <a:lnTo>
                    <a:pt x="13519" y="676"/>
                  </a:lnTo>
                  <a:lnTo>
                    <a:pt x="13113" y="778"/>
                  </a:lnTo>
                  <a:lnTo>
                    <a:pt x="12133" y="1014"/>
                  </a:lnTo>
                  <a:lnTo>
                    <a:pt x="11525" y="1150"/>
                  </a:lnTo>
                  <a:lnTo>
                    <a:pt x="10951" y="1251"/>
                  </a:lnTo>
                  <a:lnTo>
                    <a:pt x="10444" y="1285"/>
                  </a:lnTo>
                  <a:lnTo>
                    <a:pt x="10038" y="1285"/>
                  </a:lnTo>
                  <a:lnTo>
                    <a:pt x="9869" y="1251"/>
                  </a:lnTo>
                  <a:lnTo>
                    <a:pt x="9801" y="1217"/>
                  </a:lnTo>
                  <a:lnTo>
                    <a:pt x="9768" y="1150"/>
                  </a:lnTo>
                  <a:lnTo>
                    <a:pt x="9768" y="1082"/>
                  </a:lnTo>
                  <a:lnTo>
                    <a:pt x="9835" y="1014"/>
                  </a:lnTo>
                  <a:lnTo>
                    <a:pt x="9903" y="913"/>
                  </a:lnTo>
                  <a:lnTo>
                    <a:pt x="10139" y="744"/>
                  </a:lnTo>
                  <a:lnTo>
                    <a:pt x="10680" y="406"/>
                  </a:lnTo>
                  <a:lnTo>
                    <a:pt x="10951" y="237"/>
                  </a:lnTo>
                  <a:lnTo>
                    <a:pt x="10951" y="237"/>
                  </a:lnTo>
                  <a:lnTo>
                    <a:pt x="9869" y="474"/>
                  </a:lnTo>
                  <a:lnTo>
                    <a:pt x="8247" y="778"/>
                  </a:lnTo>
                  <a:lnTo>
                    <a:pt x="8145" y="812"/>
                  </a:lnTo>
                  <a:lnTo>
                    <a:pt x="8078" y="778"/>
                  </a:lnTo>
                  <a:lnTo>
                    <a:pt x="8010" y="744"/>
                  </a:lnTo>
                  <a:lnTo>
                    <a:pt x="8010" y="710"/>
                  </a:lnTo>
                  <a:lnTo>
                    <a:pt x="8010" y="575"/>
                  </a:lnTo>
                  <a:lnTo>
                    <a:pt x="8078" y="440"/>
                  </a:lnTo>
                  <a:lnTo>
                    <a:pt x="8314" y="136"/>
                  </a:lnTo>
                  <a:lnTo>
                    <a:pt x="8450"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36"/>
            <p:cNvSpPr/>
            <p:nvPr/>
          </p:nvSpPr>
          <p:spPr>
            <a:xfrm>
              <a:off x="4039375" y="2744275"/>
              <a:ext cx="62550" cy="155475"/>
            </a:xfrm>
            <a:custGeom>
              <a:avLst/>
              <a:gdLst/>
              <a:ahLst/>
              <a:cxnLst/>
              <a:rect l="l" t="t" r="r" b="b"/>
              <a:pathLst>
                <a:path w="2502" h="6219" extrusionOk="0">
                  <a:moveTo>
                    <a:pt x="2400" y="0"/>
                  </a:moveTo>
                  <a:lnTo>
                    <a:pt x="1420" y="6084"/>
                  </a:lnTo>
                  <a:lnTo>
                    <a:pt x="35" y="5644"/>
                  </a:lnTo>
                  <a:lnTo>
                    <a:pt x="1" y="5779"/>
                  </a:lnTo>
                  <a:lnTo>
                    <a:pt x="1522" y="6219"/>
                  </a:lnTo>
                  <a:lnTo>
                    <a:pt x="2502" y="34"/>
                  </a:lnTo>
                  <a:lnTo>
                    <a:pt x="240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36"/>
            <p:cNvSpPr/>
            <p:nvPr/>
          </p:nvSpPr>
          <p:spPr>
            <a:xfrm>
              <a:off x="3980250" y="2928450"/>
              <a:ext cx="90425" cy="40600"/>
            </a:xfrm>
            <a:custGeom>
              <a:avLst/>
              <a:gdLst/>
              <a:ahLst/>
              <a:cxnLst/>
              <a:rect l="l" t="t" r="r" b="b"/>
              <a:pathLst>
                <a:path w="3617" h="1624" extrusionOk="0">
                  <a:moveTo>
                    <a:pt x="0" y="1"/>
                  </a:moveTo>
                  <a:lnTo>
                    <a:pt x="34" y="170"/>
                  </a:lnTo>
                  <a:lnTo>
                    <a:pt x="68" y="305"/>
                  </a:lnTo>
                  <a:lnTo>
                    <a:pt x="135" y="542"/>
                  </a:lnTo>
                  <a:lnTo>
                    <a:pt x="270" y="744"/>
                  </a:lnTo>
                  <a:lnTo>
                    <a:pt x="473" y="1015"/>
                  </a:lnTo>
                  <a:lnTo>
                    <a:pt x="744" y="1251"/>
                  </a:lnTo>
                  <a:lnTo>
                    <a:pt x="1082" y="1488"/>
                  </a:lnTo>
                  <a:lnTo>
                    <a:pt x="1250" y="1556"/>
                  </a:lnTo>
                  <a:lnTo>
                    <a:pt x="1453" y="1623"/>
                  </a:lnTo>
                  <a:lnTo>
                    <a:pt x="1893" y="1623"/>
                  </a:lnTo>
                  <a:lnTo>
                    <a:pt x="2095" y="1589"/>
                  </a:lnTo>
                  <a:lnTo>
                    <a:pt x="2298" y="1556"/>
                  </a:lnTo>
                  <a:lnTo>
                    <a:pt x="2704" y="1387"/>
                  </a:lnTo>
                  <a:lnTo>
                    <a:pt x="3076" y="1218"/>
                  </a:lnTo>
                  <a:lnTo>
                    <a:pt x="3346" y="1049"/>
                  </a:lnTo>
                  <a:lnTo>
                    <a:pt x="3616" y="88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36"/>
            <p:cNvSpPr/>
            <p:nvPr/>
          </p:nvSpPr>
          <p:spPr>
            <a:xfrm>
              <a:off x="3998825" y="2767075"/>
              <a:ext cx="18625" cy="18625"/>
            </a:xfrm>
            <a:custGeom>
              <a:avLst/>
              <a:gdLst/>
              <a:ahLst/>
              <a:cxnLst/>
              <a:rect l="l" t="t" r="r" b="b"/>
              <a:pathLst>
                <a:path w="745" h="745" extrusionOk="0">
                  <a:moveTo>
                    <a:pt x="372" y="1"/>
                  </a:moveTo>
                  <a:lnTo>
                    <a:pt x="237" y="35"/>
                  </a:lnTo>
                  <a:lnTo>
                    <a:pt x="102" y="102"/>
                  </a:lnTo>
                  <a:lnTo>
                    <a:pt x="34" y="237"/>
                  </a:lnTo>
                  <a:lnTo>
                    <a:pt x="1" y="373"/>
                  </a:lnTo>
                  <a:lnTo>
                    <a:pt x="34" y="508"/>
                  </a:lnTo>
                  <a:lnTo>
                    <a:pt x="102" y="609"/>
                  </a:lnTo>
                  <a:lnTo>
                    <a:pt x="237" y="711"/>
                  </a:lnTo>
                  <a:lnTo>
                    <a:pt x="372" y="744"/>
                  </a:lnTo>
                  <a:lnTo>
                    <a:pt x="507" y="711"/>
                  </a:lnTo>
                  <a:lnTo>
                    <a:pt x="643" y="609"/>
                  </a:lnTo>
                  <a:lnTo>
                    <a:pt x="710" y="508"/>
                  </a:lnTo>
                  <a:lnTo>
                    <a:pt x="744" y="373"/>
                  </a:lnTo>
                  <a:lnTo>
                    <a:pt x="710" y="237"/>
                  </a:lnTo>
                  <a:lnTo>
                    <a:pt x="643" y="102"/>
                  </a:lnTo>
                  <a:lnTo>
                    <a:pt x="507" y="35"/>
                  </a:lnTo>
                  <a:lnTo>
                    <a:pt x="37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36"/>
            <p:cNvSpPr/>
            <p:nvPr/>
          </p:nvSpPr>
          <p:spPr>
            <a:xfrm>
              <a:off x="3997125" y="2765400"/>
              <a:ext cx="22000" cy="21150"/>
            </a:xfrm>
            <a:custGeom>
              <a:avLst/>
              <a:gdLst/>
              <a:ahLst/>
              <a:cxnLst/>
              <a:rect l="l" t="t" r="r" b="b"/>
              <a:pathLst>
                <a:path w="880" h="846" extrusionOk="0">
                  <a:moveTo>
                    <a:pt x="542" y="135"/>
                  </a:moveTo>
                  <a:lnTo>
                    <a:pt x="643" y="203"/>
                  </a:lnTo>
                  <a:lnTo>
                    <a:pt x="711" y="304"/>
                  </a:lnTo>
                  <a:lnTo>
                    <a:pt x="744" y="440"/>
                  </a:lnTo>
                  <a:lnTo>
                    <a:pt x="711" y="541"/>
                  </a:lnTo>
                  <a:lnTo>
                    <a:pt x="643" y="642"/>
                  </a:lnTo>
                  <a:lnTo>
                    <a:pt x="542" y="710"/>
                  </a:lnTo>
                  <a:lnTo>
                    <a:pt x="440" y="744"/>
                  </a:lnTo>
                  <a:lnTo>
                    <a:pt x="305" y="710"/>
                  </a:lnTo>
                  <a:lnTo>
                    <a:pt x="204" y="642"/>
                  </a:lnTo>
                  <a:lnTo>
                    <a:pt x="136" y="541"/>
                  </a:lnTo>
                  <a:lnTo>
                    <a:pt x="136" y="440"/>
                  </a:lnTo>
                  <a:lnTo>
                    <a:pt x="136" y="304"/>
                  </a:lnTo>
                  <a:lnTo>
                    <a:pt x="204" y="203"/>
                  </a:lnTo>
                  <a:lnTo>
                    <a:pt x="305" y="135"/>
                  </a:lnTo>
                  <a:close/>
                  <a:moveTo>
                    <a:pt x="440" y="0"/>
                  </a:moveTo>
                  <a:lnTo>
                    <a:pt x="271" y="34"/>
                  </a:lnTo>
                  <a:lnTo>
                    <a:pt x="136" y="135"/>
                  </a:lnTo>
                  <a:lnTo>
                    <a:pt x="35" y="271"/>
                  </a:lnTo>
                  <a:lnTo>
                    <a:pt x="1" y="440"/>
                  </a:lnTo>
                  <a:lnTo>
                    <a:pt x="35" y="609"/>
                  </a:lnTo>
                  <a:lnTo>
                    <a:pt x="136" y="744"/>
                  </a:lnTo>
                  <a:lnTo>
                    <a:pt x="271" y="811"/>
                  </a:lnTo>
                  <a:lnTo>
                    <a:pt x="440" y="845"/>
                  </a:lnTo>
                  <a:lnTo>
                    <a:pt x="609" y="811"/>
                  </a:lnTo>
                  <a:lnTo>
                    <a:pt x="744" y="744"/>
                  </a:lnTo>
                  <a:lnTo>
                    <a:pt x="846" y="609"/>
                  </a:lnTo>
                  <a:lnTo>
                    <a:pt x="880" y="440"/>
                  </a:lnTo>
                  <a:lnTo>
                    <a:pt x="846" y="271"/>
                  </a:lnTo>
                  <a:lnTo>
                    <a:pt x="744" y="135"/>
                  </a:lnTo>
                  <a:lnTo>
                    <a:pt x="609" y="34"/>
                  </a:lnTo>
                  <a:lnTo>
                    <a:pt x="44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36"/>
            <p:cNvSpPr/>
            <p:nvPr/>
          </p:nvSpPr>
          <p:spPr>
            <a:xfrm>
              <a:off x="4112900" y="2794125"/>
              <a:ext cx="17750" cy="17750"/>
            </a:xfrm>
            <a:custGeom>
              <a:avLst/>
              <a:gdLst/>
              <a:ahLst/>
              <a:cxnLst/>
              <a:rect l="l" t="t" r="r" b="b"/>
              <a:pathLst>
                <a:path w="710" h="710" extrusionOk="0">
                  <a:moveTo>
                    <a:pt x="203" y="0"/>
                  </a:moveTo>
                  <a:lnTo>
                    <a:pt x="101" y="102"/>
                  </a:lnTo>
                  <a:lnTo>
                    <a:pt x="0" y="203"/>
                  </a:lnTo>
                  <a:lnTo>
                    <a:pt x="0" y="338"/>
                  </a:lnTo>
                  <a:lnTo>
                    <a:pt x="0" y="507"/>
                  </a:lnTo>
                  <a:lnTo>
                    <a:pt x="101" y="609"/>
                  </a:lnTo>
                  <a:lnTo>
                    <a:pt x="203" y="676"/>
                  </a:lnTo>
                  <a:lnTo>
                    <a:pt x="338" y="710"/>
                  </a:lnTo>
                  <a:lnTo>
                    <a:pt x="507" y="676"/>
                  </a:lnTo>
                  <a:lnTo>
                    <a:pt x="608" y="609"/>
                  </a:lnTo>
                  <a:lnTo>
                    <a:pt x="676" y="507"/>
                  </a:lnTo>
                  <a:lnTo>
                    <a:pt x="710" y="338"/>
                  </a:lnTo>
                  <a:lnTo>
                    <a:pt x="676" y="203"/>
                  </a:lnTo>
                  <a:lnTo>
                    <a:pt x="608" y="102"/>
                  </a:lnTo>
                  <a:lnTo>
                    <a:pt x="5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36"/>
            <p:cNvSpPr/>
            <p:nvPr/>
          </p:nvSpPr>
          <p:spPr>
            <a:xfrm>
              <a:off x="4111200" y="2792425"/>
              <a:ext cx="21150" cy="21150"/>
            </a:xfrm>
            <a:custGeom>
              <a:avLst/>
              <a:gdLst/>
              <a:ahLst/>
              <a:cxnLst/>
              <a:rect l="l" t="t" r="r" b="b"/>
              <a:pathLst>
                <a:path w="846" h="846" extrusionOk="0">
                  <a:moveTo>
                    <a:pt x="406" y="102"/>
                  </a:moveTo>
                  <a:lnTo>
                    <a:pt x="541" y="136"/>
                  </a:lnTo>
                  <a:lnTo>
                    <a:pt x="643" y="203"/>
                  </a:lnTo>
                  <a:lnTo>
                    <a:pt x="710" y="305"/>
                  </a:lnTo>
                  <a:lnTo>
                    <a:pt x="744" y="406"/>
                  </a:lnTo>
                  <a:lnTo>
                    <a:pt x="710" y="541"/>
                  </a:lnTo>
                  <a:lnTo>
                    <a:pt x="643" y="643"/>
                  </a:lnTo>
                  <a:lnTo>
                    <a:pt x="541" y="710"/>
                  </a:lnTo>
                  <a:lnTo>
                    <a:pt x="305" y="710"/>
                  </a:lnTo>
                  <a:lnTo>
                    <a:pt x="203" y="643"/>
                  </a:lnTo>
                  <a:lnTo>
                    <a:pt x="136" y="541"/>
                  </a:lnTo>
                  <a:lnTo>
                    <a:pt x="102" y="406"/>
                  </a:lnTo>
                  <a:lnTo>
                    <a:pt x="136" y="305"/>
                  </a:lnTo>
                  <a:lnTo>
                    <a:pt x="203" y="203"/>
                  </a:lnTo>
                  <a:lnTo>
                    <a:pt x="305" y="136"/>
                  </a:lnTo>
                  <a:lnTo>
                    <a:pt x="406" y="102"/>
                  </a:lnTo>
                  <a:close/>
                  <a:moveTo>
                    <a:pt x="406" y="1"/>
                  </a:moveTo>
                  <a:lnTo>
                    <a:pt x="271" y="34"/>
                  </a:lnTo>
                  <a:lnTo>
                    <a:pt x="102" y="102"/>
                  </a:lnTo>
                  <a:lnTo>
                    <a:pt x="34" y="237"/>
                  </a:lnTo>
                  <a:lnTo>
                    <a:pt x="0" y="406"/>
                  </a:lnTo>
                  <a:lnTo>
                    <a:pt x="34" y="575"/>
                  </a:lnTo>
                  <a:lnTo>
                    <a:pt x="102" y="710"/>
                  </a:lnTo>
                  <a:lnTo>
                    <a:pt x="271" y="812"/>
                  </a:lnTo>
                  <a:lnTo>
                    <a:pt x="406" y="846"/>
                  </a:lnTo>
                  <a:lnTo>
                    <a:pt x="575" y="812"/>
                  </a:lnTo>
                  <a:lnTo>
                    <a:pt x="710" y="710"/>
                  </a:lnTo>
                  <a:lnTo>
                    <a:pt x="812" y="575"/>
                  </a:lnTo>
                  <a:lnTo>
                    <a:pt x="845" y="406"/>
                  </a:lnTo>
                  <a:lnTo>
                    <a:pt x="812" y="237"/>
                  </a:lnTo>
                  <a:lnTo>
                    <a:pt x="710" y="102"/>
                  </a:lnTo>
                  <a:lnTo>
                    <a:pt x="575" y="34"/>
                  </a:lnTo>
                  <a:lnTo>
                    <a:pt x="40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36"/>
            <p:cNvSpPr/>
            <p:nvPr/>
          </p:nvSpPr>
          <p:spPr>
            <a:xfrm>
              <a:off x="3992900" y="2712150"/>
              <a:ext cx="57500" cy="17775"/>
            </a:xfrm>
            <a:custGeom>
              <a:avLst/>
              <a:gdLst/>
              <a:ahLst/>
              <a:cxnLst/>
              <a:rect l="l" t="t" r="r" b="b"/>
              <a:pathLst>
                <a:path w="2300" h="711" extrusionOk="0">
                  <a:moveTo>
                    <a:pt x="305" y="1"/>
                  </a:moveTo>
                  <a:lnTo>
                    <a:pt x="35" y="35"/>
                  </a:lnTo>
                  <a:lnTo>
                    <a:pt x="1" y="69"/>
                  </a:lnTo>
                  <a:lnTo>
                    <a:pt x="1" y="102"/>
                  </a:lnTo>
                  <a:lnTo>
                    <a:pt x="1" y="136"/>
                  </a:lnTo>
                  <a:lnTo>
                    <a:pt x="542" y="136"/>
                  </a:lnTo>
                  <a:lnTo>
                    <a:pt x="880" y="170"/>
                  </a:lnTo>
                  <a:lnTo>
                    <a:pt x="1218" y="204"/>
                  </a:lnTo>
                  <a:lnTo>
                    <a:pt x="1556" y="305"/>
                  </a:lnTo>
                  <a:lnTo>
                    <a:pt x="1894" y="474"/>
                  </a:lnTo>
                  <a:lnTo>
                    <a:pt x="2063" y="576"/>
                  </a:lnTo>
                  <a:lnTo>
                    <a:pt x="2198" y="711"/>
                  </a:lnTo>
                  <a:lnTo>
                    <a:pt x="2265" y="711"/>
                  </a:lnTo>
                  <a:lnTo>
                    <a:pt x="2299" y="643"/>
                  </a:lnTo>
                  <a:lnTo>
                    <a:pt x="2265" y="609"/>
                  </a:lnTo>
                  <a:lnTo>
                    <a:pt x="2130" y="474"/>
                  </a:lnTo>
                  <a:lnTo>
                    <a:pt x="1961" y="373"/>
                  </a:lnTo>
                  <a:lnTo>
                    <a:pt x="1623" y="204"/>
                  </a:lnTo>
                  <a:lnTo>
                    <a:pt x="1251" y="102"/>
                  </a:lnTo>
                  <a:lnTo>
                    <a:pt x="913" y="35"/>
                  </a:lnTo>
                  <a:lnTo>
                    <a:pt x="57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36"/>
            <p:cNvSpPr/>
            <p:nvPr/>
          </p:nvSpPr>
          <p:spPr>
            <a:xfrm>
              <a:off x="4111200" y="2751025"/>
              <a:ext cx="57475" cy="17775"/>
            </a:xfrm>
            <a:custGeom>
              <a:avLst/>
              <a:gdLst/>
              <a:ahLst/>
              <a:cxnLst/>
              <a:rect l="l" t="t" r="r" b="b"/>
              <a:pathLst>
                <a:path w="2299" h="711" extrusionOk="0">
                  <a:moveTo>
                    <a:pt x="34" y="1"/>
                  </a:moveTo>
                  <a:lnTo>
                    <a:pt x="0" y="34"/>
                  </a:lnTo>
                  <a:lnTo>
                    <a:pt x="0" y="68"/>
                  </a:lnTo>
                  <a:lnTo>
                    <a:pt x="0" y="136"/>
                  </a:lnTo>
                  <a:lnTo>
                    <a:pt x="879" y="136"/>
                  </a:lnTo>
                  <a:lnTo>
                    <a:pt x="1217" y="203"/>
                  </a:lnTo>
                  <a:lnTo>
                    <a:pt x="1555" y="305"/>
                  </a:lnTo>
                  <a:lnTo>
                    <a:pt x="1893" y="474"/>
                  </a:lnTo>
                  <a:lnTo>
                    <a:pt x="2062" y="575"/>
                  </a:lnTo>
                  <a:lnTo>
                    <a:pt x="2197" y="677"/>
                  </a:lnTo>
                  <a:lnTo>
                    <a:pt x="2231" y="710"/>
                  </a:lnTo>
                  <a:lnTo>
                    <a:pt x="2299" y="677"/>
                  </a:lnTo>
                  <a:lnTo>
                    <a:pt x="2299" y="643"/>
                  </a:lnTo>
                  <a:lnTo>
                    <a:pt x="2299" y="609"/>
                  </a:lnTo>
                  <a:lnTo>
                    <a:pt x="2130" y="474"/>
                  </a:lnTo>
                  <a:lnTo>
                    <a:pt x="1994" y="372"/>
                  </a:lnTo>
                  <a:lnTo>
                    <a:pt x="1623" y="203"/>
                  </a:lnTo>
                  <a:lnTo>
                    <a:pt x="1251" y="68"/>
                  </a:lnTo>
                  <a:lnTo>
                    <a:pt x="913" y="34"/>
                  </a:lnTo>
                  <a:lnTo>
                    <a:pt x="57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36"/>
            <p:cNvSpPr/>
            <p:nvPr/>
          </p:nvSpPr>
          <p:spPr>
            <a:xfrm>
              <a:off x="3952350" y="3027325"/>
              <a:ext cx="62550" cy="54100"/>
            </a:xfrm>
            <a:custGeom>
              <a:avLst/>
              <a:gdLst/>
              <a:ahLst/>
              <a:cxnLst/>
              <a:rect l="l" t="t" r="r" b="b"/>
              <a:pathLst>
                <a:path w="2502" h="2164" extrusionOk="0">
                  <a:moveTo>
                    <a:pt x="1" y="0"/>
                  </a:moveTo>
                  <a:lnTo>
                    <a:pt x="1826" y="2163"/>
                  </a:lnTo>
                  <a:lnTo>
                    <a:pt x="2502" y="845"/>
                  </a:ln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36"/>
            <p:cNvSpPr/>
            <p:nvPr/>
          </p:nvSpPr>
          <p:spPr>
            <a:xfrm>
              <a:off x="3950675" y="3025625"/>
              <a:ext cx="65925" cy="57475"/>
            </a:xfrm>
            <a:custGeom>
              <a:avLst/>
              <a:gdLst/>
              <a:ahLst/>
              <a:cxnLst/>
              <a:rect l="l" t="t" r="r" b="b"/>
              <a:pathLst>
                <a:path w="2637" h="2299" extrusionOk="0">
                  <a:moveTo>
                    <a:pt x="237" y="203"/>
                  </a:moveTo>
                  <a:lnTo>
                    <a:pt x="2501" y="947"/>
                  </a:lnTo>
                  <a:lnTo>
                    <a:pt x="1859" y="2130"/>
                  </a:lnTo>
                  <a:lnTo>
                    <a:pt x="237" y="203"/>
                  </a:lnTo>
                  <a:close/>
                  <a:moveTo>
                    <a:pt x="34" y="1"/>
                  </a:moveTo>
                  <a:lnTo>
                    <a:pt x="0" y="34"/>
                  </a:lnTo>
                  <a:lnTo>
                    <a:pt x="0" y="68"/>
                  </a:lnTo>
                  <a:lnTo>
                    <a:pt x="0" y="102"/>
                  </a:lnTo>
                  <a:lnTo>
                    <a:pt x="1825" y="2265"/>
                  </a:lnTo>
                  <a:lnTo>
                    <a:pt x="1893" y="2299"/>
                  </a:lnTo>
                  <a:lnTo>
                    <a:pt x="1927" y="2265"/>
                  </a:lnTo>
                  <a:lnTo>
                    <a:pt x="2636" y="947"/>
                  </a:lnTo>
                  <a:lnTo>
                    <a:pt x="2636" y="879"/>
                  </a:lnTo>
                  <a:lnTo>
                    <a:pt x="2602" y="845"/>
                  </a:lnTo>
                  <a:lnTo>
                    <a:pt x="6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36"/>
            <p:cNvSpPr/>
            <p:nvPr/>
          </p:nvSpPr>
          <p:spPr>
            <a:xfrm>
              <a:off x="4391700" y="3072100"/>
              <a:ext cx="348975" cy="392050"/>
            </a:xfrm>
            <a:custGeom>
              <a:avLst/>
              <a:gdLst/>
              <a:ahLst/>
              <a:cxnLst/>
              <a:rect l="l" t="t" r="r" b="b"/>
              <a:pathLst>
                <a:path w="13959" h="15682" extrusionOk="0">
                  <a:moveTo>
                    <a:pt x="9768" y="0"/>
                  </a:moveTo>
                  <a:lnTo>
                    <a:pt x="9633" y="34"/>
                  </a:lnTo>
                  <a:lnTo>
                    <a:pt x="9464" y="68"/>
                  </a:lnTo>
                  <a:lnTo>
                    <a:pt x="9329" y="169"/>
                  </a:lnTo>
                  <a:lnTo>
                    <a:pt x="9227" y="237"/>
                  </a:lnTo>
                  <a:lnTo>
                    <a:pt x="9126" y="406"/>
                  </a:lnTo>
                  <a:lnTo>
                    <a:pt x="8889" y="811"/>
                  </a:lnTo>
                  <a:lnTo>
                    <a:pt x="8247" y="2062"/>
                  </a:lnTo>
                  <a:lnTo>
                    <a:pt x="7876" y="2772"/>
                  </a:lnTo>
                  <a:lnTo>
                    <a:pt x="7470" y="3481"/>
                  </a:lnTo>
                  <a:lnTo>
                    <a:pt x="7031" y="4124"/>
                  </a:lnTo>
                  <a:lnTo>
                    <a:pt x="6828" y="4428"/>
                  </a:lnTo>
                  <a:lnTo>
                    <a:pt x="6625" y="4664"/>
                  </a:lnTo>
                  <a:lnTo>
                    <a:pt x="6388" y="4901"/>
                  </a:lnTo>
                  <a:lnTo>
                    <a:pt x="6152" y="5104"/>
                  </a:lnTo>
                  <a:lnTo>
                    <a:pt x="5882" y="5306"/>
                  </a:lnTo>
                  <a:lnTo>
                    <a:pt x="5577" y="5475"/>
                  </a:lnTo>
                  <a:lnTo>
                    <a:pt x="5003" y="5746"/>
                  </a:lnTo>
                  <a:lnTo>
                    <a:pt x="4395" y="5982"/>
                  </a:lnTo>
                  <a:lnTo>
                    <a:pt x="3854" y="6151"/>
                  </a:lnTo>
                  <a:lnTo>
                    <a:pt x="3414" y="6286"/>
                  </a:lnTo>
                  <a:lnTo>
                    <a:pt x="3009" y="6354"/>
                  </a:lnTo>
                  <a:lnTo>
                    <a:pt x="3414" y="5002"/>
                  </a:lnTo>
                  <a:lnTo>
                    <a:pt x="3752" y="3752"/>
                  </a:lnTo>
                  <a:lnTo>
                    <a:pt x="3888" y="3143"/>
                  </a:lnTo>
                  <a:lnTo>
                    <a:pt x="3989" y="2603"/>
                  </a:lnTo>
                  <a:lnTo>
                    <a:pt x="4023" y="2197"/>
                  </a:lnTo>
                  <a:lnTo>
                    <a:pt x="3989" y="1859"/>
                  </a:lnTo>
                  <a:lnTo>
                    <a:pt x="3955" y="1758"/>
                  </a:lnTo>
                  <a:lnTo>
                    <a:pt x="3921" y="1656"/>
                  </a:lnTo>
                  <a:lnTo>
                    <a:pt x="3786" y="1521"/>
                  </a:lnTo>
                  <a:lnTo>
                    <a:pt x="3617" y="1454"/>
                  </a:lnTo>
                  <a:lnTo>
                    <a:pt x="3110" y="1454"/>
                  </a:lnTo>
                  <a:lnTo>
                    <a:pt x="3043" y="1521"/>
                  </a:lnTo>
                  <a:lnTo>
                    <a:pt x="2907" y="1724"/>
                  </a:lnTo>
                  <a:lnTo>
                    <a:pt x="2536" y="2400"/>
                  </a:lnTo>
                  <a:lnTo>
                    <a:pt x="2063" y="3380"/>
                  </a:lnTo>
                  <a:lnTo>
                    <a:pt x="1589" y="4529"/>
                  </a:lnTo>
                  <a:lnTo>
                    <a:pt x="1082" y="5746"/>
                  </a:lnTo>
                  <a:lnTo>
                    <a:pt x="643" y="6929"/>
                  </a:lnTo>
                  <a:lnTo>
                    <a:pt x="271" y="7909"/>
                  </a:lnTo>
                  <a:lnTo>
                    <a:pt x="69" y="8585"/>
                  </a:lnTo>
                  <a:lnTo>
                    <a:pt x="1" y="8855"/>
                  </a:lnTo>
                  <a:lnTo>
                    <a:pt x="1" y="9125"/>
                  </a:lnTo>
                  <a:lnTo>
                    <a:pt x="1" y="9396"/>
                  </a:lnTo>
                  <a:lnTo>
                    <a:pt x="1" y="9666"/>
                  </a:lnTo>
                  <a:lnTo>
                    <a:pt x="136" y="10207"/>
                  </a:lnTo>
                  <a:lnTo>
                    <a:pt x="271" y="10748"/>
                  </a:lnTo>
                  <a:lnTo>
                    <a:pt x="440" y="11187"/>
                  </a:lnTo>
                  <a:lnTo>
                    <a:pt x="575" y="11559"/>
                  </a:lnTo>
                  <a:lnTo>
                    <a:pt x="744" y="11863"/>
                  </a:lnTo>
                  <a:lnTo>
                    <a:pt x="69" y="13925"/>
                  </a:lnTo>
                  <a:lnTo>
                    <a:pt x="238" y="14296"/>
                  </a:lnTo>
                  <a:lnTo>
                    <a:pt x="440" y="14634"/>
                  </a:lnTo>
                  <a:lnTo>
                    <a:pt x="711" y="14905"/>
                  </a:lnTo>
                  <a:lnTo>
                    <a:pt x="981" y="15141"/>
                  </a:lnTo>
                  <a:lnTo>
                    <a:pt x="1285" y="15310"/>
                  </a:lnTo>
                  <a:lnTo>
                    <a:pt x="1589" y="15445"/>
                  </a:lnTo>
                  <a:lnTo>
                    <a:pt x="1894" y="15547"/>
                  </a:lnTo>
                  <a:lnTo>
                    <a:pt x="2232" y="15614"/>
                  </a:lnTo>
                  <a:lnTo>
                    <a:pt x="2536" y="15648"/>
                  </a:lnTo>
                  <a:lnTo>
                    <a:pt x="2806" y="15682"/>
                  </a:lnTo>
                  <a:lnTo>
                    <a:pt x="3651" y="15682"/>
                  </a:lnTo>
                  <a:lnTo>
                    <a:pt x="3786" y="15648"/>
                  </a:lnTo>
                  <a:lnTo>
                    <a:pt x="3989" y="14195"/>
                  </a:lnTo>
                  <a:lnTo>
                    <a:pt x="6084" y="12437"/>
                  </a:lnTo>
                  <a:lnTo>
                    <a:pt x="7774" y="11897"/>
                  </a:lnTo>
                  <a:lnTo>
                    <a:pt x="9058" y="11424"/>
                  </a:lnTo>
                  <a:lnTo>
                    <a:pt x="9599" y="11221"/>
                  </a:lnTo>
                  <a:lnTo>
                    <a:pt x="9971" y="11052"/>
                  </a:lnTo>
                  <a:lnTo>
                    <a:pt x="10748" y="10545"/>
                  </a:lnTo>
                  <a:lnTo>
                    <a:pt x="11830" y="9835"/>
                  </a:lnTo>
                  <a:lnTo>
                    <a:pt x="12776" y="9092"/>
                  </a:lnTo>
                  <a:lnTo>
                    <a:pt x="13114" y="8821"/>
                  </a:lnTo>
                  <a:lnTo>
                    <a:pt x="13283" y="8618"/>
                  </a:lnTo>
                  <a:lnTo>
                    <a:pt x="13351" y="8483"/>
                  </a:lnTo>
                  <a:lnTo>
                    <a:pt x="13351" y="8348"/>
                  </a:lnTo>
                  <a:lnTo>
                    <a:pt x="13384" y="8247"/>
                  </a:lnTo>
                  <a:lnTo>
                    <a:pt x="13351" y="8111"/>
                  </a:lnTo>
                  <a:lnTo>
                    <a:pt x="13317" y="8010"/>
                  </a:lnTo>
                  <a:lnTo>
                    <a:pt x="13249" y="7909"/>
                  </a:lnTo>
                  <a:lnTo>
                    <a:pt x="13148" y="7841"/>
                  </a:lnTo>
                  <a:lnTo>
                    <a:pt x="13046" y="7807"/>
                  </a:lnTo>
                  <a:lnTo>
                    <a:pt x="12844" y="7807"/>
                  </a:lnTo>
                  <a:lnTo>
                    <a:pt x="12607" y="7909"/>
                  </a:lnTo>
                  <a:lnTo>
                    <a:pt x="11965" y="8247"/>
                  </a:lnTo>
                  <a:lnTo>
                    <a:pt x="11289" y="8618"/>
                  </a:lnTo>
                  <a:lnTo>
                    <a:pt x="10883" y="8855"/>
                  </a:lnTo>
                  <a:lnTo>
                    <a:pt x="10512" y="8956"/>
                  </a:lnTo>
                  <a:lnTo>
                    <a:pt x="10039" y="9024"/>
                  </a:lnTo>
                  <a:lnTo>
                    <a:pt x="9430" y="9092"/>
                  </a:lnTo>
                  <a:lnTo>
                    <a:pt x="13148" y="6523"/>
                  </a:lnTo>
                  <a:lnTo>
                    <a:pt x="13283" y="6388"/>
                  </a:lnTo>
                  <a:lnTo>
                    <a:pt x="13418" y="6253"/>
                  </a:lnTo>
                  <a:lnTo>
                    <a:pt x="13587" y="6084"/>
                  </a:lnTo>
                  <a:lnTo>
                    <a:pt x="13722" y="5881"/>
                  </a:lnTo>
                  <a:lnTo>
                    <a:pt x="13824" y="5678"/>
                  </a:lnTo>
                  <a:lnTo>
                    <a:pt x="13891" y="5475"/>
                  </a:lnTo>
                  <a:lnTo>
                    <a:pt x="13959" y="5273"/>
                  </a:lnTo>
                  <a:lnTo>
                    <a:pt x="13925" y="5070"/>
                  </a:lnTo>
                  <a:lnTo>
                    <a:pt x="13891" y="4901"/>
                  </a:lnTo>
                  <a:lnTo>
                    <a:pt x="13790" y="4799"/>
                  </a:lnTo>
                  <a:lnTo>
                    <a:pt x="13689" y="4732"/>
                  </a:lnTo>
                  <a:lnTo>
                    <a:pt x="13553" y="4698"/>
                  </a:lnTo>
                  <a:lnTo>
                    <a:pt x="13452" y="4732"/>
                  </a:lnTo>
                  <a:lnTo>
                    <a:pt x="13317" y="4766"/>
                  </a:lnTo>
                  <a:lnTo>
                    <a:pt x="13182" y="4833"/>
                  </a:lnTo>
                  <a:lnTo>
                    <a:pt x="13080" y="4935"/>
                  </a:lnTo>
                  <a:lnTo>
                    <a:pt x="12607" y="5239"/>
                  </a:lnTo>
                  <a:lnTo>
                    <a:pt x="11864" y="5712"/>
                  </a:lnTo>
                  <a:lnTo>
                    <a:pt x="10917" y="6286"/>
                  </a:lnTo>
                  <a:lnTo>
                    <a:pt x="11458" y="5746"/>
                  </a:lnTo>
                  <a:lnTo>
                    <a:pt x="11897" y="5306"/>
                  </a:lnTo>
                  <a:lnTo>
                    <a:pt x="12235" y="4935"/>
                  </a:lnTo>
                  <a:lnTo>
                    <a:pt x="12573" y="4529"/>
                  </a:lnTo>
                  <a:lnTo>
                    <a:pt x="12979" y="3921"/>
                  </a:lnTo>
                  <a:lnTo>
                    <a:pt x="13182" y="3617"/>
                  </a:lnTo>
                  <a:lnTo>
                    <a:pt x="13384" y="3245"/>
                  </a:lnTo>
                  <a:lnTo>
                    <a:pt x="13553" y="2907"/>
                  </a:lnTo>
                  <a:lnTo>
                    <a:pt x="13689" y="2535"/>
                  </a:lnTo>
                  <a:lnTo>
                    <a:pt x="13756" y="2231"/>
                  </a:lnTo>
                  <a:lnTo>
                    <a:pt x="13722" y="1961"/>
                  </a:lnTo>
                  <a:lnTo>
                    <a:pt x="13655" y="1792"/>
                  </a:lnTo>
                  <a:lnTo>
                    <a:pt x="13553" y="1656"/>
                  </a:lnTo>
                  <a:lnTo>
                    <a:pt x="13418" y="1555"/>
                  </a:lnTo>
                  <a:lnTo>
                    <a:pt x="13249" y="1521"/>
                  </a:lnTo>
                  <a:lnTo>
                    <a:pt x="12979" y="1521"/>
                  </a:lnTo>
                  <a:lnTo>
                    <a:pt x="12877" y="1623"/>
                  </a:lnTo>
                  <a:lnTo>
                    <a:pt x="12742" y="1758"/>
                  </a:lnTo>
                  <a:lnTo>
                    <a:pt x="12438" y="2163"/>
                  </a:lnTo>
                  <a:lnTo>
                    <a:pt x="11762" y="3211"/>
                  </a:lnTo>
                  <a:lnTo>
                    <a:pt x="11661" y="3346"/>
                  </a:lnTo>
                  <a:lnTo>
                    <a:pt x="11492" y="3515"/>
                  </a:lnTo>
                  <a:lnTo>
                    <a:pt x="11052" y="3921"/>
                  </a:lnTo>
                  <a:lnTo>
                    <a:pt x="10512" y="4394"/>
                  </a:lnTo>
                  <a:lnTo>
                    <a:pt x="9903" y="4867"/>
                  </a:lnTo>
                  <a:lnTo>
                    <a:pt x="8822" y="5678"/>
                  </a:lnTo>
                  <a:lnTo>
                    <a:pt x="8349" y="6016"/>
                  </a:lnTo>
                  <a:lnTo>
                    <a:pt x="7909" y="5746"/>
                  </a:lnTo>
                  <a:lnTo>
                    <a:pt x="8281" y="5171"/>
                  </a:lnTo>
                  <a:lnTo>
                    <a:pt x="8653" y="4428"/>
                  </a:lnTo>
                  <a:lnTo>
                    <a:pt x="9025" y="3617"/>
                  </a:lnTo>
                  <a:lnTo>
                    <a:pt x="9396" y="2772"/>
                  </a:lnTo>
                  <a:lnTo>
                    <a:pt x="9734" y="1961"/>
                  </a:lnTo>
                  <a:lnTo>
                    <a:pt x="10005" y="1251"/>
                  </a:lnTo>
                  <a:lnTo>
                    <a:pt x="10174" y="710"/>
                  </a:lnTo>
                  <a:lnTo>
                    <a:pt x="10208" y="406"/>
                  </a:lnTo>
                  <a:lnTo>
                    <a:pt x="10208" y="271"/>
                  </a:lnTo>
                  <a:lnTo>
                    <a:pt x="10140" y="169"/>
                  </a:lnTo>
                  <a:lnTo>
                    <a:pt x="10039" y="102"/>
                  </a:lnTo>
                  <a:lnTo>
                    <a:pt x="9903" y="34"/>
                  </a:lnTo>
                  <a:lnTo>
                    <a:pt x="976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36"/>
            <p:cNvSpPr/>
            <p:nvPr/>
          </p:nvSpPr>
          <p:spPr>
            <a:xfrm>
              <a:off x="4613075" y="3228400"/>
              <a:ext cx="52425" cy="34675"/>
            </a:xfrm>
            <a:custGeom>
              <a:avLst/>
              <a:gdLst/>
              <a:ahLst/>
              <a:cxnLst/>
              <a:rect l="l" t="t" r="r" b="b"/>
              <a:pathLst>
                <a:path w="2097" h="1387" extrusionOk="0">
                  <a:moveTo>
                    <a:pt x="2028" y="1"/>
                  </a:moveTo>
                  <a:lnTo>
                    <a:pt x="1" y="1285"/>
                  </a:lnTo>
                  <a:lnTo>
                    <a:pt x="68" y="1386"/>
                  </a:lnTo>
                  <a:lnTo>
                    <a:pt x="2096" y="102"/>
                  </a:lnTo>
                  <a:lnTo>
                    <a:pt x="2028"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36"/>
            <p:cNvSpPr/>
            <p:nvPr/>
          </p:nvSpPr>
          <p:spPr>
            <a:xfrm>
              <a:off x="3753800" y="2682600"/>
              <a:ext cx="123375" cy="162250"/>
            </a:xfrm>
            <a:custGeom>
              <a:avLst/>
              <a:gdLst/>
              <a:ahLst/>
              <a:cxnLst/>
              <a:rect l="l" t="t" r="r" b="b"/>
              <a:pathLst>
                <a:path w="4935" h="6490" extrusionOk="0">
                  <a:moveTo>
                    <a:pt x="2839" y="0"/>
                  </a:moveTo>
                  <a:lnTo>
                    <a:pt x="2265" y="34"/>
                  </a:lnTo>
                  <a:lnTo>
                    <a:pt x="1927" y="102"/>
                  </a:lnTo>
                  <a:lnTo>
                    <a:pt x="1589" y="169"/>
                  </a:lnTo>
                  <a:lnTo>
                    <a:pt x="1319" y="304"/>
                  </a:lnTo>
                  <a:lnTo>
                    <a:pt x="1082" y="439"/>
                  </a:lnTo>
                  <a:lnTo>
                    <a:pt x="845" y="642"/>
                  </a:lnTo>
                  <a:lnTo>
                    <a:pt x="676" y="811"/>
                  </a:lnTo>
                  <a:lnTo>
                    <a:pt x="507" y="1048"/>
                  </a:lnTo>
                  <a:lnTo>
                    <a:pt x="406" y="1284"/>
                  </a:lnTo>
                  <a:lnTo>
                    <a:pt x="271" y="1555"/>
                  </a:lnTo>
                  <a:lnTo>
                    <a:pt x="203" y="1825"/>
                  </a:lnTo>
                  <a:lnTo>
                    <a:pt x="102" y="2433"/>
                  </a:lnTo>
                  <a:lnTo>
                    <a:pt x="34" y="3109"/>
                  </a:lnTo>
                  <a:lnTo>
                    <a:pt x="1" y="3785"/>
                  </a:lnTo>
                  <a:lnTo>
                    <a:pt x="1" y="4123"/>
                  </a:lnTo>
                  <a:lnTo>
                    <a:pt x="68" y="4427"/>
                  </a:lnTo>
                  <a:lnTo>
                    <a:pt x="136" y="4732"/>
                  </a:lnTo>
                  <a:lnTo>
                    <a:pt x="203" y="5002"/>
                  </a:lnTo>
                  <a:lnTo>
                    <a:pt x="339" y="5239"/>
                  </a:lnTo>
                  <a:lnTo>
                    <a:pt x="474" y="5475"/>
                  </a:lnTo>
                  <a:lnTo>
                    <a:pt x="609" y="5678"/>
                  </a:lnTo>
                  <a:lnTo>
                    <a:pt x="778" y="5847"/>
                  </a:lnTo>
                  <a:lnTo>
                    <a:pt x="947" y="5982"/>
                  </a:lnTo>
                  <a:lnTo>
                    <a:pt x="1116" y="6117"/>
                  </a:lnTo>
                  <a:lnTo>
                    <a:pt x="1488" y="6320"/>
                  </a:lnTo>
                  <a:lnTo>
                    <a:pt x="1826" y="6455"/>
                  </a:lnTo>
                  <a:lnTo>
                    <a:pt x="2130" y="6489"/>
                  </a:lnTo>
                  <a:lnTo>
                    <a:pt x="2400" y="6489"/>
                  </a:lnTo>
                  <a:lnTo>
                    <a:pt x="2704" y="6421"/>
                  </a:lnTo>
                  <a:lnTo>
                    <a:pt x="3042" y="6354"/>
                  </a:lnTo>
                  <a:lnTo>
                    <a:pt x="3346" y="6185"/>
                  </a:lnTo>
                  <a:lnTo>
                    <a:pt x="3684" y="6016"/>
                  </a:lnTo>
                  <a:lnTo>
                    <a:pt x="3989" y="5746"/>
                  </a:lnTo>
                  <a:lnTo>
                    <a:pt x="4259" y="5441"/>
                  </a:lnTo>
                  <a:lnTo>
                    <a:pt x="4495" y="5036"/>
                  </a:lnTo>
                  <a:lnTo>
                    <a:pt x="4597" y="4833"/>
                  </a:lnTo>
                  <a:lnTo>
                    <a:pt x="4698" y="4596"/>
                  </a:lnTo>
                  <a:lnTo>
                    <a:pt x="4833" y="4090"/>
                  </a:lnTo>
                  <a:lnTo>
                    <a:pt x="4901" y="3515"/>
                  </a:lnTo>
                  <a:lnTo>
                    <a:pt x="4935" y="2974"/>
                  </a:lnTo>
                  <a:lnTo>
                    <a:pt x="4901" y="2400"/>
                  </a:lnTo>
                  <a:lnTo>
                    <a:pt x="4833" y="1859"/>
                  </a:lnTo>
                  <a:lnTo>
                    <a:pt x="4698" y="1386"/>
                  </a:lnTo>
                  <a:lnTo>
                    <a:pt x="4495" y="946"/>
                  </a:lnTo>
                  <a:lnTo>
                    <a:pt x="4394" y="744"/>
                  </a:lnTo>
                  <a:lnTo>
                    <a:pt x="4293" y="608"/>
                  </a:lnTo>
                  <a:lnTo>
                    <a:pt x="4158" y="473"/>
                  </a:lnTo>
                  <a:lnTo>
                    <a:pt x="4022" y="338"/>
                  </a:lnTo>
                  <a:lnTo>
                    <a:pt x="3752" y="169"/>
                  </a:lnTo>
                  <a:lnTo>
                    <a:pt x="3448" y="68"/>
                  </a:lnTo>
                  <a:lnTo>
                    <a:pt x="314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36"/>
            <p:cNvSpPr/>
            <p:nvPr/>
          </p:nvSpPr>
          <p:spPr>
            <a:xfrm>
              <a:off x="3819700" y="2523750"/>
              <a:ext cx="170700" cy="171550"/>
            </a:xfrm>
            <a:custGeom>
              <a:avLst/>
              <a:gdLst/>
              <a:ahLst/>
              <a:cxnLst/>
              <a:rect l="l" t="t" r="r" b="b"/>
              <a:pathLst>
                <a:path w="6828" h="6862" extrusionOk="0">
                  <a:moveTo>
                    <a:pt x="5847" y="0"/>
                  </a:moveTo>
                  <a:lnTo>
                    <a:pt x="5408" y="68"/>
                  </a:lnTo>
                  <a:lnTo>
                    <a:pt x="5003" y="271"/>
                  </a:lnTo>
                  <a:lnTo>
                    <a:pt x="4529" y="575"/>
                  </a:lnTo>
                  <a:lnTo>
                    <a:pt x="3989" y="980"/>
                  </a:lnTo>
                  <a:lnTo>
                    <a:pt x="3684" y="1251"/>
                  </a:lnTo>
                  <a:lnTo>
                    <a:pt x="3380" y="1521"/>
                  </a:lnTo>
                  <a:lnTo>
                    <a:pt x="3042" y="1859"/>
                  </a:lnTo>
                  <a:lnTo>
                    <a:pt x="2738" y="2231"/>
                  </a:lnTo>
                  <a:lnTo>
                    <a:pt x="2400" y="2670"/>
                  </a:lnTo>
                  <a:lnTo>
                    <a:pt x="2096" y="3110"/>
                  </a:lnTo>
                  <a:lnTo>
                    <a:pt x="1792" y="3617"/>
                  </a:lnTo>
                  <a:lnTo>
                    <a:pt x="1522" y="4157"/>
                  </a:lnTo>
                  <a:lnTo>
                    <a:pt x="1386" y="4124"/>
                  </a:lnTo>
                  <a:lnTo>
                    <a:pt x="1015" y="4124"/>
                  </a:lnTo>
                  <a:lnTo>
                    <a:pt x="812" y="4157"/>
                  </a:lnTo>
                  <a:lnTo>
                    <a:pt x="575" y="4259"/>
                  </a:lnTo>
                  <a:lnTo>
                    <a:pt x="339" y="4428"/>
                  </a:lnTo>
                  <a:lnTo>
                    <a:pt x="237" y="4563"/>
                  </a:lnTo>
                  <a:lnTo>
                    <a:pt x="136" y="4698"/>
                  </a:lnTo>
                  <a:lnTo>
                    <a:pt x="68" y="4833"/>
                  </a:lnTo>
                  <a:lnTo>
                    <a:pt x="1" y="5002"/>
                  </a:lnTo>
                  <a:lnTo>
                    <a:pt x="1" y="5104"/>
                  </a:lnTo>
                  <a:lnTo>
                    <a:pt x="1" y="5239"/>
                  </a:lnTo>
                  <a:lnTo>
                    <a:pt x="68" y="5408"/>
                  </a:lnTo>
                  <a:lnTo>
                    <a:pt x="170" y="5577"/>
                  </a:lnTo>
                  <a:lnTo>
                    <a:pt x="305" y="5678"/>
                  </a:lnTo>
                  <a:lnTo>
                    <a:pt x="440" y="5746"/>
                  </a:lnTo>
                  <a:lnTo>
                    <a:pt x="575" y="5813"/>
                  </a:lnTo>
                  <a:lnTo>
                    <a:pt x="237" y="6354"/>
                  </a:lnTo>
                  <a:lnTo>
                    <a:pt x="339" y="6456"/>
                  </a:lnTo>
                  <a:lnTo>
                    <a:pt x="440" y="6557"/>
                  </a:lnTo>
                  <a:lnTo>
                    <a:pt x="609" y="6692"/>
                  </a:lnTo>
                  <a:lnTo>
                    <a:pt x="778" y="6760"/>
                  </a:lnTo>
                  <a:lnTo>
                    <a:pt x="981" y="6861"/>
                  </a:lnTo>
                  <a:lnTo>
                    <a:pt x="1251" y="6861"/>
                  </a:lnTo>
                  <a:lnTo>
                    <a:pt x="1522" y="6827"/>
                  </a:lnTo>
                  <a:lnTo>
                    <a:pt x="1758" y="6084"/>
                  </a:lnTo>
                  <a:lnTo>
                    <a:pt x="1859" y="6050"/>
                  </a:lnTo>
                  <a:lnTo>
                    <a:pt x="2096" y="5949"/>
                  </a:lnTo>
                  <a:lnTo>
                    <a:pt x="2231" y="5847"/>
                  </a:lnTo>
                  <a:lnTo>
                    <a:pt x="2366" y="5746"/>
                  </a:lnTo>
                  <a:lnTo>
                    <a:pt x="2468" y="5577"/>
                  </a:lnTo>
                  <a:lnTo>
                    <a:pt x="2569" y="5408"/>
                  </a:lnTo>
                  <a:lnTo>
                    <a:pt x="2603" y="5239"/>
                  </a:lnTo>
                  <a:lnTo>
                    <a:pt x="2603" y="5070"/>
                  </a:lnTo>
                  <a:lnTo>
                    <a:pt x="2603" y="4799"/>
                  </a:lnTo>
                  <a:lnTo>
                    <a:pt x="2569" y="4630"/>
                  </a:lnTo>
                  <a:lnTo>
                    <a:pt x="2569" y="4563"/>
                  </a:lnTo>
                  <a:lnTo>
                    <a:pt x="2907" y="4022"/>
                  </a:lnTo>
                  <a:lnTo>
                    <a:pt x="3347" y="3448"/>
                  </a:lnTo>
                  <a:lnTo>
                    <a:pt x="3887" y="2772"/>
                  </a:lnTo>
                  <a:lnTo>
                    <a:pt x="4563" y="2028"/>
                  </a:lnTo>
                  <a:lnTo>
                    <a:pt x="4901" y="1690"/>
                  </a:lnTo>
                  <a:lnTo>
                    <a:pt x="5273" y="1352"/>
                  </a:lnTo>
                  <a:lnTo>
                    <a:pt x="5645" y="1048"/>
                  </a:lnTo>
                  <a:lnTo>
                    <a:pt x="6050" y="811"/>
                  </a:lnTo>
                  <a:lnTo>
                    <a:pt x="6456" y="575"/>
                  </a:lnTo>
                  <a:lnTo>
                    <a:pt x="6828" y="406"/>
                  </a:lnTo>
                  <a:lnTo>
                    <a:pt x="6794" y="338"/>
                  </a:lnTo>
                  <a:lnTo>
                    <a:pt x="6726" y="237"/>
                  </a:lnTo>
                  <a:lnTo>
                    <a:pt x="6625" y="136"/>
                  </a:lnTo>
                  <a:lnTo>
                    <a:pt x="6456" y="68"/>
                  </a:lnTo>
                  <a:lnTo>
                    <a:pt x="6185"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36"/>
            <p:cNvSpPr/>
            <p:nvPr/>
          </p:nvSpPr>
          <p:spPr>
            <a:xfrm>
              <a:off x="3801950" y="2575275"/>
              <a:ext cx="71850" cy="109025"/>
            </a:xfrm>
            <a:custGeom>
              <a:avLst/>
              <a:gdLst/>
              <a:ahLst/>
              <a:cxnLst/>
              <a:rect l="l" t="t" r="r" b="b"/>
              <a:pathLst>
                <a:path w="2874" h="4361" extrusionOk="0">
                  <a:moveTo>
                    <a:pt x="2164" y="1"/>
                  </a:moveTo>
                  <a:lnTo>
                    <a:pt x="2029" y="35"/>
                  </a:lnTo>
                  <a:lnTo>
                    <a:pt x="1894" y="102"/>
                  </a:lnTo>
                  <a:lnTo>
                    <a:pt x="1792" y="204"/>
                  </a:lnTo>
                  <a:lnTo>
                    <a:pt x="1691" y="305"/>
                  </a:lnTo>
                  <a:lnTo>
                    <a:pt x="1420" y="846"/>
                  </a:lnTo>
                  <a:lnTo>
                    <a:pt x="880" y="2063"/>
                  </a:lnTo>
                  <a:lnTo>
                    <a:pt x="575" y="2738"/>
                  </a:lnTo>
                  <a:lnTo>
                    <a:pt x="305" y="3381"/>
                  </a:lnTo>
                  <a:lnTo>
                    <a:pt x="102" y="3955"/>
                  </a:lnTo>
                  <a:lnTo>
                    <a:pt x="1" y="4327"/>
                  </a:lnTo>
                  <a:lnTo>
                    <a:pt x="102" y="4361"/>
                  </a:lnTo>
                  <a:lnTo>
                    <a:pt x="204" y="4023"/>
                  </a:lnTo>
                  <a:lnTo>
                    <a:pt x="373" y="3550"/>
                  </a:lnTo>
                  <a:lnTo>
                    <a:pt x="846" y="2367"/>
                  </a:lnTo>
                  <a:lnTo>
                    <a:pt x="1420" y="1184"/>
                  </a:lnTo>
                  <a:lnTo>
                    <a:pt x="1792" y="373"/>
                  </a:lnTo>
                  <a:lnTo>
                    <a:pt x="1860" y="271"/>
                  </a:lnTo>
                  <a:lnTo>
                    <a:pt x="1961" y="204"/>
                  </a:lnTo>
                  <a:lnTo>
                    <a:pt x="2063" y="136"/>
                  </a:lnTo>
                  <a:lnTo>
                    <a:pt x="2198" y="102"/>
                  </a:lnTo>
                  <a:lnTo>
                    <a:pt x="2333" y="102"/>
                  </a:lnTo>
                  <a:lnTo>
                    <a:pt x="2468" y="170"/>
                  </a:lnTo>
                  <a:lnTo>
                    <a:pt x="2603" y="238"/>
                  </a:lnTo>
                  <a:lnTo>
                    <a:pt x="2738" y="373"/>
                  </a:lnTo>
                  <a:lnTo>
                    <a:pt x="2772" y="440"/>
                  </a:lnTo>
                  <a:lnTo>
                    <a:pt x="2772" y="576"/>
                  </a:lnTo>
                  <a:lnTo>
                    <a:pt x="2738" y="913"/>
                  </a:lnTo>
                  <a:lnTo>
                    <a:pt x="2603" y="1387"/>
                  </a:lnTo>
                  <a:lnTo>
                    <a:pt x="2400" y="1927"/>
                  </a:lnTo>
                  <a:lnTo>
                    <a:pt x="1927" y="3144"/>
                  </a:lnTo>
                  <a:lnTo>
                    <a:pt x="1387" y="4327"/>
                  </a:lnTo>
                  <a:lnTo>
                    <a:pt x="1522" y="4361"/>
                  </a:lnTo>
                  <a:lnTo>
                    <a:pt x="1860" y="3651"/>
                  </a:lnTo>
                  <a:lnTo>
                    <a:pt x="2367" y="2367"/>
                  </a:lnTo>
                  <a:lnTo>
                    <a:pt x="2637" y="1691"/>
                  </a:lnTo>
                  <a:lnTo>
                    <a:pt x="2806" y="1082"/>
                  </a:lnTo>
                  <a:lnTo>
                    <a:pt x="2874" y="812"/>
                  </a:lnTo>
                  <a:lnTo>
                    <a:pt x="2874" y="609"/>
                  </a:lnTo>
                  <a:lnTo>
                    <a:pt x="2874" y="407"/>
                  </a:lnTo>
                  <a:lnTo>
                    <a:pt x="2840" y="305"/>
                  </a:lnTo>
                  <a:lnTo>
                    <a:pt x="2671" y="136"/>
                  </a:lnTo>
                  <a:lnTo>
                    <a:pt x="2536" y="35"/>
                  </a:lnTo>
                  <a:lnTo>
                    <a:pt x="2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36"/>
            <p:cNvSpPr/>
            <p:nvPr/>
          </p:nvSpPr>
          <p:spPr>
            <a:xfrm>
              <a:off x="3824775" y="2697800"/>
              <a:ext cx="26225" cy="102250"/>
            </a:xfrm>
            <a:custGeom>
              <a:avLst/>
              <a:gdLst/>
              <a:ahLst/>
              <a:cxnLst/>
              <a:rect l="l" t="t" r="r" b="b"/>
              <a:pathLst>
                <a:path w="1049" h="4090" extrusionOk="0">
                  <a:moveTo>
                    <a:pt x="102" y="0"/>
                  </a:moveTo>
                  <a:lnTo>
                    <a:pt x="0" y="68"/>
                  </a:lnTo>
                  <a:lnTo>
                    <a:pt x="203" y="406"/>
                  </a:lnTo>
                  <a:lnTo>
                    <a:pt x="372" y="778"/>
                  </a:lnTo>
                  <a:lnTo>
                    <a:pt x="575" y="1285"/>
                  </a:lnTo>
                  <a:lnTo>
                    <a:pt x="744" y="1859"/>
                  </a:lnTo>
                  <a:lnTo>
                    <a:pt x="812" y="2197"/>
                  </a:lnTo>
                  <a:lnTo>
                    <a:pt x="879" y="2535"/>
                  </a:lnTo>
                  <a:lnTo>
                    <a:pt x="913" y="2907"/>
                  </a:lnTo>
                  <a:lnTo>
                    <a:pt x="913" y="3279"/>
                  </a:lnTo>
                  <a:lnTo>
                    <a:pt x="913" y="3684"/>
                  </a:lnTo>
                  <a:lnTo>
                    <a:pt x="845" y="4056"/>
                  </a:lnTo>
                  <a:lnTo>
                    <a:pt x="981" y="4090"/>
                  </a:lnTo>
                  <a:lnTo>
                    <a:pt x="1014" y="3684"/>
                  </a:lnTo>
                  <a:lnTo>
                    <a:pt x="1048" y="3279"/>
                  </a:lnTo>
                  <a:lnTo>
                    <a:pt x="1014" y="2907"/>
                  </a:lnTo>
                  <a:lnTo>
                    <a:pt x="981" y="2535"/>
                  </a:lnTo>
                  <a:lnTo>
                    <a:pt x="947" y="2163"/>
                  </a:lnTo>
                  <a:lnTo>
                    <a:pt x="845" y="1825"/>
                  </a:lnTo>
                  <a:lnTo>
                    <a:pt x="676" y="1217"/>
                  </a:lnTo>
                  <a:lnTo>
                    <a:pt x="474" y="744"/>
                  </a:lnTo>
                  <a:lnTo>
                    <a:pt x="305" y="338"/>
                  </a:lnTo>
                  <a:lnTo>
                    <a:pt x="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36"/>
            <p:cNvSpPr/>
            <p:nvPr/>
          </p:nvSpPr>
          <p:spPr>
            <a:xfrm>
              <a:off x="3823925" y="2826225"/>
              <a:ext cx="109025" cy="74375"/>
            </a:xfrm>
            <a:custGeom>
              <a:avLst/>
              <a:gdLst/>
              <a:ahLst/>
              <a:cxnLst/>
              <a:rect l="l" t="t" r="r" b="b"/>
              <a:pathLst>
                <a:path w="4361" h="2975" extrusionOk="0">
                  <a:moveTo>
                    <a:pt x="203" y="1"/>
                  </a:moveTo>
                  <a:lnTo>
                    <a:pt x="1" y="170"/>
                  </a:lnTo>
                  <a:lnTo>
                    <a:pt x="406" y="575"/>
                  </a:lnTo>
                  <a:lnTo>
                    <a:pt x="812" y="947"/>
                  </a:lnTo>
                  <a:lnTo>
                    <a:pt x="1319" y="1386"/>
                  </a:lnTo>
                  <a:lnTo>
                    <a:pt x="1961" y="1826"/>
                  </a:lnTo>
                  <a:lnTo>
                    <a:pt x="2671" y="2299"/>
                  </a:lnTo>
                  <a:lnTo>
                    <a:pt x="3042" y="2501"/>
                  </a:lnTo>
                  <a:lnTo>
                    <a:pt x="3448" y="2670"/>
                  </a:lnTo>
                  <a:lnTo>
                    <a:pt x="3887" y="2839"/>
                  </a:lnTo>
                  <a:lnTo>
                    <a:pt x="4293" y="2975"/>
                  </a:lnTo>
                  <a:lnTo>
                    <a:pt x="4360" y="2738"/>
                  </a:lnTo>
                  <a:lnTo>
                    <a:pt x="3955" y="2603"/>
                  </a:lnTo>
                  <a:lnTo>
                    <a:pt x="3549" y="2468"/>
                  </a:lnTo>
                  <a:lnTo>
                    <a:pt x="3144" y="2265"/>
                  </a:lnTo>
                  <a:lnTo>
                    <a:pt x="2772" y="2062"/>
                  </a:lnTo>
                  <a:lnTo>
                    <a:pt x="2062" y="1623"/>
                  </a:lnTo>
                  <a:lnTo>
                    <a:pt x="1454" y="1150"/>
                  </a:lnTo>
                  <a:lnTo>
                    <a:pt x="947" y="710"/>
                  </a:lnTo>
                  <a:lnTo>
                    <a:pt x="541" y="372"/>
                  </a:lnTo>
                  <a:lnTo>
                    <a:pt x="20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36"/>
            <p:cNvSpPr/>
            <p:nvPr/>
          </p:nvSpPr>
          <p:spPr>
            <a:xfrm>
              <a:off x="3921950" y="2883675"/>
              <a:ext cx="68450" cy="60025"/>
            </a:xfrm>
            <a:custGeom>
              <a:avLst/>
              <a:gdLst/>
              <a:ahLst/>
              <a:cxnLst/>
              <a:rect l="l" t="t" r="r" b="b"/>
              <a:pathLst>
                <a:path w="2738" h="2401" extrusionOk="0">
                  <a:moveTo>
                    <a:pt x="1386" y="1"/>
                  </a:moveTo>
                  <a:lnTo>
                    <a:pt x="1115" y="34"/>
                  </a:lnTo>
                  <a:lnTo>
                    <a:pt x="845" y="102"/>
                  </a:lnTo>
                  <a:lnTo>
                    <a:pt x="608" y="203"/>
                  </a:lnTo>
                  <a:lnTo>
                    <a:pt x="406" y="372"/>
                  </a:lnTo>
                  <a:lnTo>
                    <a:pt x="237" y="541"/>
                  </a:lnTo>
                  <a:lnTo>
                    <a:pt x="135" y="744"/>
                  </a:lnTo>
                  <a:lnTo>
                    <a:pt x="34" y="947"/>
                  </a:lnTo>
                  <a:lnTo>
                    <a:pt x="0" y="1217"/>
                  </a:lnTo>
                  <a:lnTo>
                    <a:pt x="34" y="1454"/>
                  </a:lnTo>
                  <a:lnTo>
                    <a:pt x="135" y="1657"/>
                  </a:lnTo>
                  <a:lnTo>
                    <a:pt x="237" y="1860"/>
                  </a:lnTo>
                  <a:lnTo>
                    <a:pt x="406" y="2028"/>
                  </a:lnTo>
                  <a:lnTo>
                    <a:pt x="608" y="2197"/>
                  </a:lnTo>
                  <a:lnTo>
                    <a:pt x="845" y="2299"/>
                  </a:lnTo>
                  <a:lnTo>
                    <a:pt x="1115" y="2366"/>
                  </a:lnTo>
                  <a:lnTo>
                    <a:pt x="1386" y="2400"/>
                  </a:lnTo>
                  <a:lnTo>
                    <a:pt x="1656" y="2366"/>
                  </a:lnTo>
                  <a:lnTo>
                    <a:pt x="1926" y="2299"/>
                  </a:lnTo>
                  <a:lnTo>
                    <a:pt x="2129" y="2197"/>
                  </a:lnTo>
                  <a:lnTo>
                    <a:pt x="2332" y="2028"/>
                  </a:lnTo>
                  <a:lnTo>
                    <a:pt x="2501" y="1860"/>
                  </a:lnTo>
                  <a:lnTo>
                    <a:pt x="2636" y="1657"/>
                  </a:lnTo>
                  <a:lnTo>
                    <a:pt x="2738" y="1454"/>
                  </a:lnTo>
                  <a:lnTo>
                    <a:pt x="2738" y="1217"/>
                  </a:lnTo>
                  <a:lnTo>
                    <a:pt x="2738" y="947"/>
                  </a:lnTo>
                  <a:lnTo>
                    <a:pt x="2636" y="744"/>
                  </a:lnTo>
                  <a:lnTo>
                    <a:pt x="2501" y="541"/>
                  </a:lnTo>
                  <a:lnTo>
                    <a:pt x="2332" y="372"/>
                  </a:lnTo>
                  <a:lnTo>
                    <a:pt x="2129" y="203"/>
                  </a:lnTo>
                  <a:lnTo>
                    <a:pt x="1926" y="102"/>
                  </a:lnTo>
                  <a:lnTo>
                    <a:pt x="1656" y="34"/>
                  </a:lnTo>
                  <a:lnTo>
                    <a:pt x="138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36"/>
            <p:cNvSpPr/>
            <p:nvPr/>
          </p:nvSpPr>
          <p:spPr>
            <a:xfrm>
              <a:off x="3921100" y="2882825"/>
              <a:ext cx="71000" cy="61725"/>
            </a:xfrm>
            <a:custGeom>
              <a:avLst/>
              <a:gdLst/>
              <a:ahLst/>
              <a:cxnLst/>
              <a:rect l="l" t="t" r="r" b="b"/>
              <a:pathLst>
                <a:path w="2840" h="2469" extrusionOk="0">
                  <a:moveTo>
                    <a:pt x="1420" y="102"/>
                  </a:moveTo>
                  <a:lnTo>
                    <a:pt x="1690" y="136"/>
                  </a:lnTo>
                  <a:lnTo>
                    <a:pt x="1927" y="204"/>
                  </a:lnTo>
                  <a:lnTo>
                    <a:pt x="2129" y="305"/>
                  </a:lnTo>
                  <a:lnTo>
                    <a:pt x="2332" y="440"/>
                  </a:lnTo>
                  <a:lnTo>
                    <a:pt x="2501" y="609"/>
                  </a:lnTo>
                  <a:lnTo>
                    <a:pt x="2636" y="812"/>
                  </a:lnTo>
                  <a:lnTo>
                    <a:pt x="2704" y="1015"/>
                  </a:lnTo>
                  <a:lnTo>
                    <a:pt x="2738" y="1251"/>
                  </a:lnTo>
                  <a:lnTo>
                    <a:pt x="2704" y="1454"/>
                  </a:lnTo>
                  <a:lnTo>
                    <a:pt x="2636" y="1657"/>
                  </a:lnTo>
                  <a:lnTo>
                    <a:pt x="2501" y="1860"/>
                  </a:lnTo>
                  <a:lnTo>
                    <a:pt x="2332" y="2029"/>
                  </a:lnTo>
                  <a:lnTo>
                    <a:pt x="2129" y="2164"/>
                  </a:lnTo>
                  <a:lnTo>
                    <a:pt x="1927" y="2265"/>
                  </a:lnTo>
                  <a:lnTo>
                    <a:pt x="1690" y="2333"/>
                  </a:lnTo>
                  <a:lnTo>
                    <a:pt x="1420" y="2367"/>
                  </a:lnTo>
                  <a:lnTo>
                    <a:pt x="1149" y="2333"/>
                  </a:lnTo>
                  <a:lnTo>
                    <a:pt x="913" y="2265"/>
                  </a:lnTo>
                  <a:lnTo>
                    <a:pt x="676" y="2164"/>
                  </a:lnTo>
                  <a:lnTo>
                    <a:pt x="473" y="2029"/>
                  </a:lnTo>
                  <a:lnTo>
                    <a:pt x="338" y="1860"/>
                  </a:lnTo>
                  <a:lnTo>
                    <a:pt x="203" y="1657"/>
                  </a:lnTo>
                  <a:lnTo>
                    <a:pt x="135" y="1454"/>
                  </a:lnTo>
                  <a:lnTo>
                    <a:pt x="102" y="1251"/>
                  </a:lnTo>
                  <a:lnTo>
                    <a:pt x="135" y="1015"/>
                  </a:lnTo>
                  <a:lnTo>
                    <a:pt x="203" y="812"/>
                  </a:lnTo>
                  <a:lnTo>
                    <a:pt x="338" y="609"/>
                  </a:lnTo>
                  <a:lnTo>
                    <a:pt x="473" y="440"/>
                  </a:lnTo>
                  <a:lnTo>
                    <a:pt x="676" y="305"/>
                  </a:lnTo>
                  <a:lnTo>
                    <a:pt x="913" y="204"/>
                  </a:lnTo>
                  <a:lnTo>
                    <a:pt x="1149" y="136"/>
                  </a:lnTo>
                  <a:lnTo>
                    <a:pt x="1420" y="102"/>
                  </a:lnTo>
                  <a:close/>
                  <a:moveTo>
                    <a:pt x="1116" y="1"/>
                  </a:moveTo>
                  <a:lnTo>
                    <a:pt x="845" y="68"/>
                  </a:lnTo>
                  <a:lnTo>
                    <a:pt x="609" y="204"/>
                  </a:lnTo>
                  <a:lnTo>
                    <a:pt x="406" y="339"/>
                  </a:lnTo>
                  <a:lnTo>
                    <a:pt x="237" y="542"/>
                  </a:lnTo>
                  <a:lnTo>
                    <a:pt x="102" y="744"/>
                  </a:lnTo>
                  <a:lnTo>
                    <a:pt x="0" y="981"/>
                  </a:lnTo>
                  <a:lnTo>
                    <a:pt x="0" y="1251"/>
                  </a:lnTo>
                  <a:lnTo>
                    <a:pt x="0" y="1488"/>
                  </a:lnTo>
                  <a:lnTo>
                    <a:pt x="102" y="1725"/>
                  </a:lnTo>
                  <a:lnTo>
                    <a:pt x="237" y="1927"/>
                  </a:lnTo>
                  <a:lnTo>
                    <a:pt x="406" y="2130"/>
                  </a:lnTo>
                  <a:lnTo>
                    <a:pt x="609" y="2265"/>
                  </a:lnTo>
                  <a:lnTo>
                    <a:pt x="845" y="2400"/>
                  </a:lnTo>
                  <a:lnTo>
                    <a:pt x="1116" y="2468"/>
                  </a:lnTo>
                  <a:lnTo>
                    <a:pt x="1690" y="2468"/>
                  </a:lnTo>
                  <a:lnTo>
                    <a:pt x="1960" y="2400"/>
                  </a:lnTo>
                  <a:lnTo>
                    <a:pt x="2197" y="2265"/>
                  </a:lnTo>
                  <a:lnTo>
                    <a:pt x="2434" y="2130"/>
                  </a:lnTo>
                  <a:lnTo>
                    <a:pt x="2603" y="1927"/>
                  </a:lnTo>
                  <a:lnTo>
                    <a:pt x="2738" y="1725"/>
                  </a:lnTo>
                  <a:lnTo>
                    <a:pt x="2805" y="1488"/>
                  </a:lnTo>
                  <a:lnTo>
                    <a:pt x="2839" y="1251"/>
                  </a:lnTo>
                  <a:lnTo>
                    <a:pt x="2805" y="981"/>
                  </a:lnTo>
                  <a:lnTo>
                    <a:pt x="2738" y="744"/>
                  </a:lnTo>
                  <a:lnTo>
                    <a:pt x="2603" y="542"/>
                  </a:lnTo>
                  <a:lnTo>
                    <a:pt x="2434" y="339"/>
                  </a:lnTo>
                  <a:lnTo>
                    <a:pt x="2197" y="204"/>
                  </a:lnTo>
                  <a:lnTo>
                    <a:pt x="1960" y="68"/>
                  </a:lnTo>
                  <a:lnTo>
                    <a:pt x="1690"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36"/>
            <p:cNvSpPr/>
            <p:nvPr/>
          </p:nvSpPr>
          <p:spPr>
            <a:xfrm>
              <a:off x="3675225" y="2808475"/>
              <a:ext cx="215475" cy="350675"/>
            </a:xfrm>
            <a:custGeom>
              <a:avLst/>
              <a:gdLst/>
              <a:ahLst/>
              <a:cxnLst/>
              <a:rect l="l" t="t" r="r" b="b"/>
              <a:pathLst>
                <a:path w="8619" h="14027" extrusionOk="0">
                  <a:moveTo>
                    <a:pt x="6016" y="1"/>
                  </a:moveTo>
                  <a:lnTo>
                    <a:pt x="5847" y="136"/>
                  </a:lnTo>
                  <a:lnTo>
                    <a:pt x="5509" y="474"/>
                  </a:lnTo>
                  <a:lnTo>
                    <a:pt x="4597" y="1420"/>
                  </a:lnTo>
                  <a:lnTo>
                    <a:pt x="3617" y="2400"/>
                  </a:lnTo>
                  <a:lnTo>
                    <a:pt x="3245" y="2738"/>
                  </a:lnTo>
                  <a:lnTo>
                    <a:pt x="3008" y="2941"/>
                  </a:lnTo>
                  <a:lnTo>
                    <a:pt x="2738" y="3110"/>
                  </a:lnTo>
                  <a:lnTo>
                    <a:pt x="2366" y="3448"/>
                  </a:lnTo>
                  <a:lnTo>
                    <a:pt x="1386" y="4428"/>
                  </a:lnTo>
                  <a:lnTo>
                    <a:pt x="879" y="4969"/>
                  </a:lnTo>
                  <a:lnTo>
                    <a:pt x="440" y="5442"/>
                  </a:lnTo>
                  <a:lnTo>
                    <a:pt x="136" y="5848"/>
                  </a:lnTo>
                  <a:lnTo>
                    <a:pt x="34" y="5983"/>
                  </a:lnTo>
                  <a:lnTo>
                    <a:pt x="0" y="6050"/>
                  </a:lnTo>
                  <a:lnTo>
                    <a:pt x="34" y="6186"/>
                  </a:lnTo>
                  <a:lnTo>
                    <a:pt x="68" y="6422"/>
                  </a:lnTo>
                  <a:lnTo>
                    <a:pt x="271" y="7132"/>
                  </a:lnTo>
                  <a:lnTo>
                    <a:pt x="879" y="9126"/>
                  </a:lnTo>
                  <a:lnTo>
                    <a:pt x="1792" y="11931"/>
                  </a:lnTo>
                  <a:lnTo>
                    <a:pt x="1521" y="13384"/>
                  </a:lnTo>
                  <a:lnTo>
                    <a:pt x="1690" y="13519"/>
                  </a:lnTo>
                  <a:lnTo>
                    <a:pt x="1893" y="13621"/>
                  </a:lnTo>
                  <a:lnTo>
                    <a:pt x="2163" y="13688"/>
                  </a:lnTo>
                  <a:lnTo>
                    <a:pt x="2434" y="13790"/>
                  </a:lnTo>
                  <a:lnTo>
                    <a:pt x="3110" y="13891"/>
                  </a:lnTo>
                  <a:lnTo>
                    <a:pt x="3786" y="13959"/>
                  </a:lnTo>
                  <a:lnTo>
                    <a:pt x="4462" y="14026"/>
                  </a:lnTo>
                  <a:lnTo>
                    <a:pt x="5543" y="14026"/>
                  </a:lnTo>
                  <a:lnTo>
                    <a:pt x="5644" y="13519"/>
                  </a:lnTo>
                  <a:lnTo>
                    <a:pt x="5813" y="12607"/>
                  </a:lnTo>
                  <a:lnTo>
                    <a:pt x="5813" y="12337"/>
                  </a:lnTo>
                  <a:lnTo>
                    <a:pt x="5780" y="11965"/>
                  </a:lnTo>
                  <a:lnTo>
                    <a:pt x="5678" y="10951"/>
                  </a:lnTo>
                  <a:lnTo>
                    <a:pt x="5509" y="9971"/>
                  </a:lnTo>
                  <a:lnTo>
                    <a:pt x="5442" y="9633"/>
                  </a:lnTo>
                  <a:lnTo>
                    <a:pt x="5374" y="9430"/>
                  </a:lnTo>
                  <a:lnTo>
                    <a:pt x="5340" y="9261"/>
                  </a:lnTo>
                  <a:lnTo>
                    <a:pt x="5340" y="9058"/>
                  </a:lnTo>
                  <a:lnTo>
                    <a:pt x="5442" y="8619"/>
                  </a:lnTo>
                  <a:lnTo>
                    <a:pt x="5543" y="8213"/>
                  </a:lnTo>
                  <a:lnTo>
                    <a:pt x="5611" y="8044"/>
                  </a:lnTo>
                  <a:lnTo>
                    <a:pt x="6287" y="7740"/>
                  </a:lnTo>
                  <a:lnTo>
                    <a:pt x="6760" y="7504"/>
                  </a:lnTo>
                  <a:lnTo>
                    <a:pt x="6929" y="7402"/>
                  </a:lnTo>
                  <a:lnTo>
                    <a:pt x="7030" y="7335"/>
                  </a:lnTo>
                  <a:lnTo>
                    <a:pt x="7064" y="7199"/>
                  </a:lnTo>
                  <a:lnTo>
                    <a:pt x="7064" y="6997"/>
                  </a:lnTo>
                  <a:lnTo>
                    <a:pt x="7030" y="6456"/>
                  </a:lnTo>
                  <a:lnTo>
                    <a:pt x="6963" y="5712"/>
                  </a:lnTo>
                  <a:lnTo>
                    <a:pt x="7233" y="5746"/>
                  </a:lnTo>
                  <a:lnTo>
                    <a:pt x="7469" y="5746"/>
                  </a:lnTo>
                  <a:lnTo>
                    <a:pt x="7706" y="5712"/>
                  </a:lnTo>
                  <a:lnTo>
                    <a:pt x="7807" y="5645"/>
                  </a:lnTo>
                  <a:lnTo>
                    <a:pt x="7875" y="5543"/>
                  </a:lnTo>
                  <a:lnTo>
                    <a:pt x="7943" y="5374"/>
                  </a:lnTo>
                  <a:lnTo>
                    <a:pt x="7976" y="5239"/>
                  </a:lnTo>
                  <a:lnTo>
                    <a:pt x="8010" y="4935"/>
                  </a:lnTo>
                  <a:lnTo>
                    <a:pt x="8010" y="4800"/>
                  </a:lnTo>
                  <a:lnTo>
                    <a:pt x="8112" y="4766"/>
                  </a:lnTo>
                  <a:lnTo>
                    <a:pt x="8213" y="4665"/>
                  </a:lnTo>
                  <a:lnTo>
                    <a:pt x="8416" y="4394"/>
                  </a:lnTo>
                  <a:lnTo>
                    <a:pt x="8551" y="4090"/>
                  </a:lnTo>
                  <a:lnTo>
                    <a:pt x="8619" y="3989"/>
                  </a:lnTo>
                  <a:lnTo>
                    <a:pt x="7841" y="3617"/>
                  </a:lnTo>
                  <a:lnTo>
                    <a:pt x="7267" y="3380"/>
                  </a:lnTo>
                  <a:lnTo>
                    <a:pt x="6996" y="3279"/>
                  </a:lnTo>
                  <a:lnTo>
                    <a:pt x="6827" y="3245"/>
                  </a:lnTo>
                  <a:lnTo>
                    <a:pt x="6354" y="3245"/>
                  </a:lnTo>
                  <a:lnTo>
                    <a:pt x="5678" y="3279"/>
                  </a:lnTo>
                  <a:lnTo>
                    <a:pt x="4833" y="3347"/>
                  </a:lnTo>
                  <a:lnTo>
                    <a:pt x="5475" y="2468"/>
                  </a:lnTo>
                  <a:lnTo>
                    <a:pt x="5982" y="1724"/>
                  </a:lnTo>
                  <a:lnTo>
                    <a:pt x="6354" y="1116"/>
                  </a:lnTo>
                  <a:lnTo>
                    <a:pt x="6422" y="913"/>
                  </a:lnTo>
                  <a:lnTo>
                    <a:pt x="6456" y="711"/>
                  </a:lnTo>
                  <a:lnTo>
                    <a:pt x="6456" y="508"/>
                  </a:lnTo>
                  <a:lnTo>
                    <a:pt x="6388" y="339"/>
                  </a:lnTo>
                  <a:lnTo>
                    <a:pt x="6320" y="170"/>
                  </a:lnTo>
                  <a:lnTo>
                    <a:pt x="6219" y="68"/>
                  </a:lnTo>
                  <a:lnTo>
                    <a:pt x="6118"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36"/>
            <p:cNvSpPr/>
            <p:nvPr/>
          </p:nvSpPr>
          <p:spPr>
            <a:xfrm>
              <a:off x="3719150" y="2806800"/>
              <a:ext cx="119175" cy="123375"/>
            </a:xfrm>
            <a:custGeom>
              <a:avLst/>
              <a:gdLst/>
              <a:ahLst/>
              <a:cxnLst/>
              <a:rect l="l" t="t" r="r" b="b"/>
              <a:pathLst>
                <a:path w="4767" h="4935" extrusionOk="0">
                  <a:moveTo>
                    <a:pt x="4327" y="0"/>
                  </a:moveTo>
                  <a:lnTo>
                    <a:pt x="4259" y="34"/>
                  </a:lnTo>
                  <a:lnTo>
                    <a:pt x="4293" y="135"/>
                  </a:lnTo>
                  <a:lnTo>
                    <a:pt x="4327" y="135"/>
                  </a:lnTo>
                  <a:lnTo>
                    <a:pt x="4394" y="169"/>
                  </a:lnTo>
                  <a:lnTo>
                    <a:pt x="4462" y="203"/>
                  </a:lnTo>
                  <a:lnTo>
                    <a:pt x="4530" y="271"/>
                  </a:lnTo>
                  <a:lnTo>
                    <a:pt x="4563" y="406"/>
                  </a:lnTo>
                  <a:lnTo>
                    <a:pt x="4631" y="609"/>
                  </a:lnTo>
                  <a:lnTo>
                    <a:pt x="4631" y="811"/>
                  </a:lnTo>
                  <a:lnTo>
                    <a:pt x="4563" y="1082"/>
                  </a:lnTo>
                  <a:lnTo>
                    <a:pt x="4462" y="1318"/>
                  </a:lnTo>
                  <a:lnTo>
                    <a:pt x="4361" y="1555"/>
                  </a:lnTo>
                  <a:lnTo>
                    <a:pt x="4090" y="1927"/>
                  </a:lnTo>
                  <a:lnTo>
                    <a:pt x="3955" y="2096"/>
                  </a:lnTo>
                  <a:lnTo>
                    <a:pt x="3043" y="3380"/>
                  </a:lnTo>
                  <a:lnTo>
                    <a:pt x="1623" y="3583"/>
                  </a:lnTo>
                  <a:lnTo>
                    <a:pt x="1" y="4833"/>
                  </a:lnTo>
                  <a:lnTo>
                    <a:pt x="102" y="4935"/>
                  </a:lnTo>
                  <a:lnTo>
                    <a:pt x="1657" y="3718"/>
                  </a:lnTo>
                  <a:lnTo>
                    <a:pt x="3110" y="3481"/>
                  </a:lnTo>
                  <a:lnTo>
                    <a:pt x="4056" y="2163"/>
                  </a:lnTo>
                  <a:lnTo>
                    <a:pt x="4192" y="1994"/>
                  </a:lnTo>
                  <a:lnTo>
                    <a:pt x="4462" y="1589"/>
                  </a:lnTo>
                  <a:lnTo>
                    <a:pt x="4597" y="1352"/>
                  </a:lnTo>
                  <a:lnTo>
                    <a:pt x="4699" y="1082"/>
                  </a:lnTo>
                  <a:lnTo>
                    <a:pt x="4766" y="811"/>
                  </a:lnTo>
                  <a:lnTo>
                    <a:pt x="4732" y="575"/>
                  </a:lnTo>
                  <a:lnTo>
                    <a:pt x="4699" y="372"/>
                  </a:lnTo>
                  <a:lnTo>
                    <a:pt x="4631" y="237"/>
                  </a:lnTo>
                  <a:lnTo>
                    <a:pt x="4563" y="135"/>
                  </a:lnTo>
                  <a:lnTo>
                    <a:pt x="4462" y="34"/>
                  </a:lnTo>
                  <a:lnTo>
                    <a:pt x="439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36"/>
            <p:cNvSpPr/>
            <p:nvPr/>
          </p:nvSpPr>
          <p:spPr>
            <a:xfrm>
              <a:off x="3790125" y="2928450"/>
              <a:ext cx="87050" cy="32975"/>
            </a:xfrm>
            <a:custGeom>
              <a:avLst/>
              <a:gdLst/>
              <a:ahLst/>
              <a:cxnLst/>
              <a:rect l="l" t="t" r="r" b="b"/>
              <a:pathLst>
                <a:path w="3482" h="1319" extrusionOk="0">
                  <a:moveTo>
                    <a:pt x="3347" y="1"/>
                  </a:moveTo>
                  <a:lnTo>
                    <a:pt x="3279" y="339"/>
                  </a:lnTo>
                  <a:lnTo>
                    <a:pt x="3211" y="643"/>
                  </a:lnTo>
                  <a:lnTo>
                    <a:pt x="3144" y="744"/>
                  </a:lnTo>
                  <a:lnTo>
                    <a:pt x="3076" y="880"/>
                  </a:lnTo>
                  <a:lnTo>
                    <a:pt x="3009" y="913"/>
                  </a:lnTo>
                  <a:lnTo>
                    <a:pt x="2941" y="947"/>
                  </a:lnTo>
                  <a:lnTo>
                    <a:pt x="2738" y="947"/>
                  </a:lnTo>
                  <a:lnTo>
                    <a:pt x="2536" y="913"/>
                  </a:lnTo>
                  <a:lnTo>
                    <a:pt x="2400" y="846"/>
                  </a:lnTo>
                  <a:lnTo>
                    <a:pt x="1691" y="744"/>
                  </a:lnTo>
                  <a:lnTo>
                    <a:pt x="1" y="1218"/>
                  </a:lnTo>
                  <a:lnTo>
                    <a:pt x="35" y="1319"/>
                  </a:lnTo>
                  <a:lnTo>
                    <a:pt x="1691" y="880"/>
                  </a:lnTo>
                  <a:lnTo>
                    <a:pt x="2367" y="947"/>
                  </a:lnTo>
                  <a:lnTo>
                    <a:pt x="2468" y="1015"/>
                  </a:lnTo>
                  <a:lnTo>
                    <a:pt x="2705" y="1082"/>
                  </a:lnTo>
                  <a:lnTo>
                    <a:pt x="2840" y="1082"/>
                  </a:lnTo>
                  <a:lnTo>
                    <a:pt x="2941" y="1049"/>
                  </a:lnTo>
                  <a:lnTo>
                    <a:pt x="3076" y="1015"/>
                  </a:lnTo>
                  <a:lnTo>
                    <a:pt x="3178" y="947"/>
                  </a:lnTo>
                  <a:lnTo>
                    <a:pt x="3245" y="846"/>
                  </a:lnTo>
                  <a:lnTo>
                    <a:pt x="3313" y="677"/>
                  </a:lnTo>
                  <a:lnTo>
                    <a:pt x="3414" y="373"/>
                  </a:lnTo>
                  <a:lnTo>
                    <a:pt x="348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36"/>
            <p:cNvSpPr/>
            <p:nvPr/>
          </p:nvSpPr>
          <p:spPr>
            <a:xfrm>
              <a:off x="3812950" y="2950425"/>
              <a:ext cx="40575" cy="61700"/>
            </a:xfrm>
            <a:custGeom>
              <a:avLst/>
              <a:gdLst/>
              <a:ahLst/>
              <a:cxnLst/>
              <a:rect l="l" t="t" r="r" b="b"/>
              <a:pathLst>
                <a:path w="1623" h="2468" extrusionOk="0">
                  <a:moveTo>
                    <a:pt x="1521" y="1"/>
                  </a:moveTo>
                  <a:lnTo>
                    <a:pt x="1386" y="34"/>
                  </a:lnTo>
                  <a:lnTo>
                    <a:pt x="1487" y="879"/>
                  </a:lnTo>
                  <a:lnTo>
                    <a:pt x="1487" y="1319"/>
                  </a:lnTo>
                  <a:lnTo>
                    <a:pt x="1487" y="1488"/>
                  </a:lnTo>
                  <a:lnTo>
                    <a:pt x="1454" y="1623"/>
                  </a:lnTo>
                  <a:lnTo>
                    <a:pt x="1420" y="1690"/>
                  </a:lnTo>
                  <a:lnTo>
                    <a:pt x="1318" y="1792"/>
                  </a:lnTo>
                  <a:lnTo>
                    <a:pt x="980" y="1961"/>
                  </a:lnTo>
                  <a:lnTo>
                    <a:pt x="575" y="2130"/>
                  </a:lnTo>
                  <a:lnTo>
                    <a:pt x="169" y="2265"/>
                  </a:lnTo>
                  <a:lnTo>
                    <a:pt x="304" y="1555"/>
                  </a:lnTo>
                  <a:lnTo>
                    <a:pt x="1014" y="1386"/>
                  </a:lnTo>
                  <a:lnTo>
                    <a:pt x="980" y="1285"/>
                  </a:lnTo>
                  <a:lnTo>
                    <a:pt x="203" y="1454"/>
                  </a:lnTo>
                  <a:lnTo>
                    <a:pt x="0" y="2468"/>
                  </a:lnTo>
                  <a:lnTo>
                    <a:pt x="102" y="2434"/>
                  </a:lnTo>
                  <a:lnTo>
                    <a:pt x="372" y="2333"/>
                  </a:lnTo>
                  <a:lnTo>
                    <a:pt x="845" y="2164"/>
                  </a:lnTo>
                  <a:lnTo>
                    <a:pt x="1116" y="2062"/>
                  </a:lnTo>
                  <a:lnTo>
                    <a:pt x="1318" y="1927"/>
                  </a:lnTo>
                  <a:lnTo>
                    <a:pt x="1487" y="1792"/>
                  </a:lnTo>
                  <a:lnTo>
                    <a:pt x="1589" y="1657"/>
                  </a:lnTo>
                  <a:lnTo>
                    <a:pt x="1623" y="1488"/>
                  </a:lnTo>
                  <a:lnTo>
                    <a:pt x="1623" y="1285"/>
                  </a:lnTo>
                  <a:lnTo>
                    <a:pt x="1589" y="744"/>
                  </a:lnTo>
                  <a:lnTo>
                    <a:pt x="152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36"/>
            <p:cNvSpPr/>
            <p:nvPr/>
          </p:nvSpPr>
          <p:spPr>
            <a:xfrm>
              <a:off x="3749575" y="2887900"/>
              <a:ext cx="142825" cy="62550"/>
            </a:xfrm>
            <a:custGeom>
              <a:avLst/>
              <a:gdLst/>
              <a:ahLst/>
              <a:cxnLst/>
              <a:rect l="l" t="t" r="r" b="b"/>
              <a:pathLst>
                <a:path w="5713" h="2502" extrusionOk="0">
                  <a:moveTo>
                    <a:pt x="3853" y="1"/>
                  </a:moveTo>
                  <a:lnTo>
                    <a:pt x="1859" y="136"/>
                  </a:lnTo>
                  <a:lnTo>
                    <a:pt x="1859" y="237"/>
                  </a:lnTo>
                  <a:lnTo>
                    <a:pt x="3820" y="136"/>
                  </a:lnTo>
                  <a:lnTo>
                    <a:pt x="5577" y="846"/>
                  </a:lnTo>
                  <a:lnTo>
                    <a:pt x="5543" y="1015"/>
                  </a:lnTo>
                  <a:lnTo>
                    <a:pt x="5442" y="1217"/>
                  </a:lnTo>
                  <a:lnTo>
                    <a:pt x="5374" y="1319"/>
                  </a:lnTo>
                  <a:lnTo>
                    <a:pt x="5273" y="1420"/>
                  </a:lnTo>
                  <a:lnTo>
                    <a:pt x="5171" y="1522"/>
                  </a:lnTo>
                  <a:lnTo>
                    <a:pt x="5036" y="1555"/>
                  </a:lnTo>
                  <a:lnTo>
                    <a:pt x="3752" y="1184"/>
                  </a:lnTo>
                  <a:lnTo>
                    <a:pt x="1150" y="1353"/>
                  </a:lnTo>
                  <a:lnTo>
                    <a:pt x="1" y="2400"/>
                  </a:lnTo>
                  <a:lnTo>
                    <a:pt x="68" y="2502"/>
                  </a:lnTo>
                  <a:lnTo>
                    <a:pt x="1217" y="1488"/>
                  </a:lnTo>
                  <a:lnTo>
                    <a:pt x="3718" y="1285"/>
                  </a:lnTo>
                  <a:lnTo>
                    <a:pt x="5002" y="1691"/>
                  </a:lnTo>
                  <a:lnTo>
                    <a:pt x="5036" y="1691"/>
                  </a:lnTo>
                  <a:lnTo>
                    <a:pt x="5239" y="1623"/>
                  </a:lnTo>
                  <a:lnTo>
                    <a:pt x="5374" y="1488"/>
                  </a:lnTo>
                  <a:lnTo>
                    <a:pt x="5476" y="1353"/>
                  </a:lnTo>
                  <a:lnTo>
                    <a:pt x="5577" y="1217"/>
                  </a:lnTo>
                  <a:lnTo>
                    <a:pt x="5678" y="947"/>
                  </a:lnTo>
                  <a:lnTo>
                    <a:pt x="5712" y="812"/>
                  </a:lnTo>
                  <a:lnTo>
                    <a:pt x="5712" y="744"/>
                  </a:lnTo>
                  <a:lnTo>
                    <a:pt x="3853"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5" name="Google Shape;7495;p36"/>
          <p:cNvGrpSpPr/>
          <p:nvPr/>
        </p:nvGrpSpPr>
        <p:grpSpPr>
          <a:xfrm>
            <a:off x="7814532" y="870397"/>
            <a:ext cx="524371" cy="524371"/>
            <a:chOff x="3109125" y="2538950"/>
            <a:chExt cx="358275" cy="358275"/>
          </a:xfrm>
        </p:grpSpPr>
        <p:sp>
          <p:nvSpPr>
            <p:cNvPr id="7496" name="Google Shape;7496;p36"/>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36"/>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36"/>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9" name="Google Shape;7499;p36"/>
          <p:cNvGrpSpPr/>
          <p:nvPr/>
        </p:nvGrpSpPr>
        <p:grpSpPr>
          <a:xfrm>
            <a:off x="5891081" y="367815"/>
            <a:ext cx="524335" cy="524371"/>
            <a:chOff x="3235875" y="2037075"/>
            <a:chExt cx="358250" cy="358275"/>
          </a:xfrm>
        </p:grpSpPr>
        <p:sp>
          <p:nvSpPr>
            <p:cNvPr id="7500" name="Google Shape;7500;p36"/>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36"/>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36"/>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36"/>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4" name="Google Shape;7504;p36"/>
          <p:cNvGrpSpPr/>
          <p:nvPr/>
        </p:nvGrpSpPr>
        <p:grpSpPr>
          <a:xfrm>
            <a:off x="4997112" y="925435"/>
            <a:ext cx="415553" cy="414309"/>
            <a:chOff x="3737750" y="1825000"/>
            <a:chExt cx="283925" cy="283075"/>
          </a:xfrm>
        </p:grpSpPr>
        <p:sp>
          <p:nvSpPr>
            <p:cNvPr id="7505" name="Google Shape;7505;p36"/>
            <p:cNvSpPr/>
            <p:nvPr/>
          </p:nvSpPr>
          <p:spPr>
            <a:xfrm>
              <a:off x="3737750" y="1825000"/>
              <a:ext cx="283925" cy="283075"/>
            </a:xfrm>
            <a:custGeom>
              <a:avLst/>
              <a:gdLst/>
              <a:ahLst/>
              <a:cxnLst/>
              <a:rect l="l" t="t" r="r" b="b"/>
              <a:pathLst>
                <a:path w="11357" h="11323" extrusionOk="0">
                  <a:moveTo>
                    <a:pt x="5678" y="1"/>
                  </a:moveTo>
                  <a:lnTo>
                    <a:pt x="5104" y="34"/>
                  </a:lnTo>
                  <a:lnTo>
                    <a:pt x="4529" y="102"/>
                  </a:lnTo>
                  <a:lnTo>
                    <a:pt x="3988" y="237"/>
                  </a:lnTo>
                  <a:lnTo>
                    <a:pt x="3481" y="440"/>
                  </a:lnTo>
                  <a:lnTo>
                    <a:pt x="2974" y="677"/>
                  </a:lnTo>
                  <a:lnTo>
                    <a:pt x="2501" y="947"/>
                  </a:lnTo>
                  <a:lnTo>
                    <a:pt x="2062" y="1285"/>
                  </a:lnTo>
                  <a:lnTo>
                    <a:pt x="1656" y="1657"/>
                  </a:lnTo>
                  <a:lnTo>
                    <a:pt x="1318" y="2062"/>
                  </a:lnTo>
                  <a:lnTo>
                    <a:pt x="981" y="2502"/>
                  </a:lnTo>
                  <a:lnTo>
                    <a:pt x="710" y="2975"/>
                  </a:lnTo>
                  <a:lnTo>
                    <a:pt x="474" y="3448"/>
                  </a:lnTo>
                  <a:lnTo>
                    <a:pt x="271" y="3989"/>
                  </a:lnTo>
                  <a:lnTo>
                    <a:pt x="136" y="4529"/>
                  </a:lnTo>
                  <a:lnTo>
                    <a:pt x="34" y="5070"/>
                  </a:lnTo>
                  <a:lnTo>
                    <a:pt x="0" y="5645"/>
                  </a:lnTo>
                  <a:lnTo>
                    <a:pt x="34" y="6253"/>
                  </a:lnTo>
                  <a:lnTo>
                    <a:pt x="136" y="6794"/>
                  </a:lnTo>
                  <a:lnTo>
                    <a:pt x="271" y="7334"/>
                  </a:lnTo>
                  <a:lnTo>
                    <a:pt x="474" y="7875"/>
                  </a:lnTo>
                  <a:lnTo>
                    <a:pt x="710" y="8348"/>
                  </a:lnTo>
                  <a:lnTo>
                    <a:pt x="981" y="8822"/>
                  </a:lnTo>
                  <a:lnTo>
                    <a:pt x="1318" y="9261"/>
                  </a:lnTo>
                  <a:lnTo>
                    <a:pt x="1656" y="9666"/>
                  </a:lnTo>
                  <a:lnTo>
                    <a:pt x="2062" y="10038"/>
                  </a:lnTo>
                  <a:lnTo>
                    <a:pt x="2501" y="10376"/>
                  </a:lnTo>
                  <a:lnTo>
                    <a:pt x="2974" y="10647"/>
                  </a:lnTo>
                  <a:lnTo>
                    <a:pt x="3481" y="10883"/>
                  </a:lnTo>
                  <a:lnTo>
                    <a:pt x="3988" y="11086"/>
                  </a:lnTo>
                  <a:lnTo>
                    <a:pt x="4529" y="11221"/>
                  </a:lnTo>
                  <a:lnTo>
                    <a:pt x="5104" y="11289"/>
                  </a:lnTo>
                  <a:lnTo>
                    <a:pt x="5678" y="11322"/>
                  </a:lnTo>
                  <a:lnTo>
                    <a:pt x="6253" y="11289"/>
                  </a:lnTo>
                  <a:lnTo>
                    <a:pt x="6827" y="11221"/>
                  </a:lnTo>
                  <a:lnTo>
                    <a:pt x="7368" y="11086"/>
                  </a:lnTo>
                  <a:lnTo>
                    <a:pt x="7875" y="10883"/>
                  </a:lnTo>
                  <a:lnTo>
                    <a:pt x="8382" y="10647"/>
                  </a:lnTo>
                  <a:lnTo>
                    <a:pt x="8855" y="10376"/>
                  </a:lnTo>
                  <a:lnTo>
                    <a:pt x="9294" y="10038"/>
                  </a:lnTo>
                  <a:lnTo>
                    <a:pt x="9700" y="9666"/>
                  </a:lnTo>
                  <a:lnTo>
                    <a:pt x="10038" y="9261"/>
                  </a:lnTo>
                  <a:lnTo>
                    <a:pt x="10376" y="8822"/>
                  </a:lnTo>
                  <a:lnTo>
                    <a:pt x="10646" y="8348"/>
                  </a:lnTo>
                  <a:lnTo>
                    <a:pt x="10917" y="7875"/>
                  </a:lnTo>
                  <a:lnTo>
                    <a:pt x="11086" y="7334"/>
                  </a:lnTo>
                  <a:lnTo>
                    <a:pt x="11221" y="6794"/>
                  </a:lnTo>
                  <a:lnTo>
                    <a:pt x="11322" y="6253"/>
                  </a:lnTo>
                  <a:lnTo>
                    <a:pt x="11356" y="5645"/>
                  </a:lnTo>
                  <a:lnTo>
                    <a:pt x="11322" y="5070"/>
                  </a:lnTo>
                  <a:lnTo>
                    <a:pt x="11221" y="4529"/>
                  </a:lnTo>
                  <a:lnTo>
                    <a:pt x="11086" y="3989"/>
                  </a:lnTo>
                  <a:lnTo>
                    <a:pt x="10917" y="3448"/>
                  </a:lnTo>
                  <a:lnTo>
                    <a:pt x="10646" y="2975"/>
                  </a:lnTo>
                  <a:lnTo>
                    <a:pt x="10376" y="2502"/>
                  </a:lnTo>
                  <a:lnTo>
                    <a:pt x="10038" y="2062"/>
                  </a:lnTo>
                  <a:lnTo>
                    <a:pt x="9700" y="1657"/>
                  </a:lnTo>
                  <a:lnTo>
                    <a:pt x="9294" y="1285"/>
                  </a:lnTo>
                  <a:lnTo>
                    <a:pt x="8855" y="947"/>
                  </a:lnTo>
                  <a:lnTo>
                    <a:pt x="8382" y="677"/>
                  </a:lnTo>
                  <a:lnTo>
                    <a:pt x="7875" y="440"/>
                  </a:lnTo>
                  <a:lnTo>
                    <a:pt x="7368" y="237"/>
                  </a:lnTo>
                  <a:lnTo>
                    <a:pt x="6827" y="102"/>
                  </a:lnTo>
                  <a:lnTo>
                    <a:pt x="6253" y="34"/>
                  </a:lnTo>
                  <a:lnTo>
                    <a:pt x="5678"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36"/>
            <p:cNvSpPr/>
            <p:nvPr/>
          </p:nvSpPr>
          <p:spPr>
            <a:xfrm>
              <a:off x="3811250" y="1899350"/>
              <a:ext cx="136900" cy="134375"/>
            </a:xfrm>
            <a:custGeom>
              <a:avLst/>
              <a:gdLst/>
              <a:ahLst/>
              <a:cxnLst/>
              <a:rect l="l" t="t" r="r" b="b"/>
              <a:pathLst>
                <a:path w="5476" h="5375" extrusionOk="0">
                  <a:moveTo>
                    <a:pt x="4800" y="1"/>
                  </a:moveTo>
                  <a:lnTo>
                    <a:pt x="3786" y="1420"/>
                  </a:lnTo>
                  <a:lnTo>
                    <a:pt x="3989" y="1623"/>
                  </a:lnTo>
                  <a:lnTo>
                    <a:pt x="4124" y="1826"/>
                  </a:lnTo>
                  <a:lnTo>
                    <a:pt x="4225" y="2029"/>
                  </a:lnTo>
                  <a:lnTo>
                    <a:pt x="4225" y="2265"/>
                  </a:lnTo>
                  <a:lnTo>
                    <a:pt x="4225" y="2468"/>
                  </a:lnTo>
                  <a:lnTo>
                    <a:pt x="4158" y="2704"/>
                  </a:lnTo>
                  <a:lnTo>
                    <a:pt x="4056" y="2941"/>
                  </a:lnTo>
                  <a:lnTo>
                    <a:pt x="3887" y="3144"/>
                  </a:lnTo>
                  <a:lnTo>
                    <a:pt x="3752" y="3380"/>
                  </a:lnTo>
                  <a:lnTo>
                    <a:pt x="3583" y="3583"/>
                  </a:lnTo>
                  <a:lnTo>
                    <a:pt x="3178" y="3921"/>
                  </a:lnTo>
                  <a:lnTo>
                    <a:pt x="2840" y="4192"/>
                  </a:lnTo>
                  <a:lnTo>
                    <a:pt x="2535" y="4327"/>
                  </a:lnTo>
                  <a:lnTo>
                    <a:pt x="2400" y="4360"/>
                  </a:lnTo>
                  <a:lnTo>
                    <a:pt x="2299" y="4360"/>
                  </a:lnTo>
                  <a:lnTo>
                    <a:pt x="2062" y="4327"/>
                  </a:lnTo>
                  <a:lnTo>
                    <a:pt x="1826" y="4225"/>
                  </a:lnTo>
                  <a:lnTo>
                    <a:pt x="1623" y="4124"/>
                  </a:lnTo>
                  <a:lnTo>
                    <a:pt x="1319" y="3854"/>
                  </a:lnTo>
                  <a:lnTo>
                    <a:pt x="1217" y="3718"/>
                  </a:lnTo>
                  <a:lnTo>
                    <a:pt x="1" y="4935"/>
                  </a:lnTo>
                  <a:lnTo>
                    <a:pt x="237" y="5104"/>
                  </a:lnTo>
                  <a:lnTo>
                    <a:pt x="508" y="5205"/>
                  </a:lnTo>
                  <a:lnTo>
                    <a:pt x="744" y="5307"/>
                  </a:lnTo>
                  <a:lnTo>
                    <a:pt x="981" y="5341"/>
                  </a:lnTo>
                  <a:lnTo>
                    <a:pt x="1217" y="5374"/>
                  </a:lnTo>
                  <a:lnTo>
                    <a:pt x="1454" y="5341"/>
                  </a:lnTo>
                  <a:lnTo>
                    <a:pt x="1860" y="5307"/>
                  </a:lnTo>
                  <a:lnTo>
                    <a:pt x="2231" y="5172"/>
                  </a:lnTo>
                  <a:lnTo>
                    <a:pt x="2502" y="5070"/>
                  </a:lnTo>
                  <a:lnTo>
                    <a:pt x="2738" y="4935"/>
                  </a:lnTo>
                  <a:lnTo>
                    <a:pt x="3042" y="4732"/>
                  </a:lnTo>
                  <a:lnTo>
                    <a:pt x="3718" y="4192"/>
                  </a:lnTo>
                  <a:lnTo>
                    <a:pt x="4124" y="3820"/>
                  </a:lnTo>
                  <a:lnTo>
                    <a:pt x="4563" y="3380"/>
                  </a:lnTo>
                  <a:lnTo>
                    <a:pt x="4935" y="2941"/>
                  </a:lnTo>
                  <a:lnTo>
                    <a:pt x="5104" y="2704"/>
                  </a:lnTo>
                  <a:lnTo>
                    <a:pt x="5239" y="2468"/>
                  </a:lnTo>
                  <a:lnTo>
                    <a:pt x="5341" y="2231"/>
                  </a:lnTo>
                  <a:lnTo>
                    <a:pt x="5442" y="1995"/>
                  </a:lnTo>
                  <a:lnTo>
                    <a:pt x="5476" y="1758"/>
                  </a:lnTo>
                  <a:lnTo>
                    <a:pt x="5476" y="1555"/>
                  </a:lnTo>
                  <a:lnTo>
                    <a:pt x="5442" y="1353"/>
                  </a:lnTo>
                  <a:lnTo>
                    <a:pt x="5408" y="1150"/>
                  </a:lnTo>
                  <a:lnTo>
                    <a:pt x="5273" y="778"/>
                  </a:lnTo>
                  <a:lnTo>
                    <a:pt x="5138" y="440"/>
                  </a:lnTo>
                  <a:lnTo>
                    <a:pt x="4969" y="204"/>
                  </a:lnTo>
                  <a:lnTo>
                    <a:pt x="480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36"/>
            <p:cNvSpPr/>
            <p:nvPr/>
          </p:nvSpPr>
          <p:spPr>
            <a:xfrm>
              <a:off x="3808725" y="1896825"/>
              <a:ext cx="141975" cy="139425"/>
            </a:xfrm>
            <a:custGeom>
              <a:avLst/>
              <a:gdLst/>
              <a:ahLst/>
              <a:cxnLst/>
              <a:rect l="l" t="t" r="r" b="b"/>
              <a:pathLst>
                <a:path w="5679" h="5577" extrusionOk="0">
                  <a:moveTo>
                    <a:pt x="4901" y="305"/>
                  </a:moveTo>
                  <a:lnTo>
                    <a:pt x="5137" y="642"/>
                  </a:lnTo>
                  <a:lnTo>
                    <a:pt x="5273" y="879"/>
                  </a:lnTo>
                  <a:lnTo>
                    <a:pt x="5374" y="1149"/>
                  </a:lnTo>
                  <a:lnTo>
                    <a:pt x="5442" y="1454"/>
                  </a:lnTo>
                  <a:lnTo>
                    <a:pt x="5442" y="1792"/>
                  </a:lnTo>
                  <a:lnTo>
                    <a:pt x="5442" y="1961"/>
                  </a:lnTo>
                  <a:lnTo>
                    <a:pt x="5374" y="2163"/>
                  </a:lnTo>
                  <a:lnTo>
                    <a:pt x="5340" y="2332"/>
                  </a:lnTo>
                  <a:lnTo>
                    <a:pt x="5239" y="2501"/>
                  </a:lnTo>
                  <a:lnTo>
                    <a:pt x="4935" y="2974"/>
                  </a:lnTo>
                  <a:lnTo>
                    <a:pt x="4563" y="3414"/>
                  </a:lnTo>
                  <a:lnTo>
                    <a:pt x="4157" y="3819"/>
                  </a:lnTo>
                  <a:lnTo>
                    <a:pt x="3752" y="4191"/>
                  </a:lnTo>
                  <a:lnTo>
                    <a:pt x="3076" y="4732"/>
                  </a:lnTo>
                  <a:lnTo>
                    <a:pt x="2772" y="4935"/>
                  </a:lnTo>
                  <a:lnTo>
                    <a:pt x="2535" y="5070"/>
                  </a:lnTo>
                  <a:lnTo>
                    <a:pt x="2298" y="5171"/>
                  </a:lnTo>
                  <a:lnTo>
                    <a:pt x="1961" y="5273"/>
                  </a:lnTo>
                  <a:lnTo>
                    <a:pt x="1589" y="5340"/>
                  </a:lnTo>
                  <a:lnTo>
                    <a:pt x="1183" y="5340"/>
                  </a:lnTo>
                  <a:lnTo>
                    <a:pt x="980" y="5306"/>
                  </a:lnTo>
                  <a:lnTo>
                    <a:pt x="744" y="5239"/>
                  </a:lnTo>
                  <a:lnTo>
                    <a:pt x="507" y="5137"/>
                  </a:lnTo>
                  <a:lnTo>
                    <a:pt x="304" y="5002"/>
                  </a:lnTo>
                  <a:lnTo>
                    <a:pt x="1285" y="4022"/>
                  </a:lnTo>
                  <a:lnTo>
                    <a:pt x="1521" y="4225"/>
                  </a:lnTo>
                  <a:lnTo>
                    <a:pt x="1690" y="4326"/>
                  </a:lnTo>
                  <a:lnTo>
                    <a:pt x="1859" y="4428"/>
                  </a:lnTo>
                  <a:lnTo>
                    <a:pt x="2028" y="4529"/>
                  </a:lnTo>
                  <a:lnTo>
                    <a:pt x="2231" y="4563"/>
                  </a:lnTo>
                  <a:lnTo>
                    <a:pt x="2467" y="4597"/>
                  </a:lnTo>
                  <a:lnTo>
                    <a:pt x="2670" y="4563"/>
                  </a:lnTo>
                  <a:lnTo>
                    <a:pt x="2873" y="4461"/>
                  </a:lnTo>
                  <a:lnTo>
                    <a:pt x="3143" y="4293"/>
                  </a:lnTo>
                  <a:lnTo>
                    <a:pt x="3414" y="4090"/>
                  </a:lnTo>
                  <a:lnTo>
                    <a:pt x="3684" y="3819"/>
                  </a:lnTo>
                  <a:lnTo>
                    <a:pt x="3955" y="3549"/>
                  </a:lnTo>
                  <a:lnTo>
                    <a:pt x="4191" y="3211"/>
                  </a:lnTo>
                  <a:lnTo>
                    <a:pt x="4360" y="2873"/>
                  </a:lnTo>
                  <a:lnTo>
                    <a:pt x="4428" y="2704"/>
                  </a:lnTo>
                  <a:lnTo>
                    <a:pt x="4461" y="2535"/>
                  </a:lnTo>
                  <a:lnTo>
                    <a:pt x="4461" y="2231"/>
                  </a:lnTo>
                  <a:lnTo>
                    <a:pt x="4394" y="1961"/>
                  </a:lnTo>
                  <a:lnTo>
                    <a:pt x="4259" y="1724"/>
                  </a:lnTo>
                  <a:lnTo>
                    <a:pt x="4056" y="1487"/>
                  </a:lnTo>
                  <a:lnTo>
                    <a:pt x="4901" y="305"/>
                  </a:lnTo>
                  <a:close/>
                  <a:moveTo>
                    <a:pt x="4833" y="0"/>
                  </a:moveTo>
                  <a:lnTo>
                    <a:pt x="4799" y="34"/>
                  </a:lnTo>
                  <a:lnTo>
                    <a:pt x="3786" y="1454"/>
                  </a:lnTo>
                  <a:lnTo>
                    <a:pt x="3752" y="1521"/>
                  </a:lnTo>
                  <a:lnTo>
                    <a:pt x="3819" y="1623"/>
                  </a:lnTo>
                  <a:lnTo>
                    <a:pt x="4022" y="1792"/>
                  </a:lnTo>
                  <a:lnTo>
                    <a:pt x="4157" y="2028"/>
                  </a:lnTo>
                  <a:lnTo>
                    <a:pt x="4225" y="2231"/>
                  </a:lnTo>
                  <a:lnTo>
                    <a:pt x="4225" y="2501"/>
                  </a:lnTo>
                  <a:lnTo>
                    <a:pt x="4123" y="2805"/>
                  </a:lnTo>
                  <a:lnTo>
                    <a:pt x="3955" y="3110"/>
                  </a:lnTo>
                  <a:lnTo>
                    <a:pt x="3752" y="3414"/>
                  </a:lnTo>
                  <a:lnTo>
                    <a:pt x="3515" y="3650"/>
                  </a:lnTo>
                  <a:lnTo>
                    <a:pt x="3245" y="3887"/>
                  </a:lnTo>
                  <a:lnTo>
                    <a:pt x="3008" y="4090"/>
                  </a:lnTo>
                  <a:lnTo>
                    <a:pt x="2772" y="4225"/>
                  </a:lnTo>
                  <a:lnTo>
                    <a:pt x="2603" y="4326"/>
                  </a:lnTo>
                  <a:lnTo>
                    <a:pt x="2366" y="4360"/>
                  </a:lnTo>
                  <a:lnTo>
                    <a:pt x="2163" y="4293"/>
                  </a:lnTo>
                  <a:lnTo>
                    <a:pt x="1961" y="4225"/>
                  </a:lnTo>
                  <a:lnTo>
                    <a:pt x="1792" y="4090"/>
                  </a:lnTo>
                  <a:lnTo>
                    <a:pt x="1521" y="3887"/>
                  </a:lnTo>
                  <a:lnTo>
                    <a:pt x="1386" y="3752"/>
                  </a:lnTo>
                  <a:lnTo>
                    <a:pt x="1352" y="3718"/>
                  </a:lnTo>
                  <a:lnTo>
                    <a:pt x="1251" y="3718"/>
                  </a:lnTo>
                  <a:lnTo>
                    <a:pt x="1217" y="3752"/>
                  </a:lnTo>
                  <a:lnTo>
                    <a:pt x="34" y="4935"/>
                  </a:lnTo>
                  <a:lnTo>
                    <a:pt x="0" y="5002"/>
                  </a:lnTo>
                  <a:lnTo>
                    <a:pt x="0" y="5036"/>
                  </a:lnTo>
                  <a:lnTo>
                    <a:pt x="0" y="5104"/>
                  </a:lnTo>
                  <a:lnTo>
                    <a:pt x="34" y="5137"/>
                  </a:lnTo>
                  <a:lnTo>
                    <a:pt x="372" y="5340"/>
                  </a:lnTo>
                  <a:lnTo>
                    <a:pt x="710" y="5475"/>
                  </a:lnTo>
                  <a:lnTo>
                    <a:pt x="1048" y="5543"/>
                  </a:lnTo>
                  <a:lnTo>
                    <a:pt x="1386" y="5577"/>
                  </a:lnTo>
                  <a:lnTo>
                    <a:pt x="1690" y="5577"/>
                  </a:lnTo>
                  <a:lnTo>
                    <a:pt x="1994" y="5509"/>
                  </a:lnTo>
                  <a:lnTo>
                    <a:pt x="2231" y="5442"/>
                  </a:lnTo>
                  <a:lnTo>
                    <a:pt x="2467" y="5374"/>
                  </a:lnTo>
                  <a:lnTo>
                    <a:pt x="2772" y="5205"/>
                  </a:lnTo>
                  <a:lnTo>
                    <a:pt x="2907" y="5137"/>
                  </a:lnTo>
                  <a:lnTo>
                    <a:pt x="3245" y="4901"/>
                  </a:lnTo>
                  <a:lnTo>
                    <a:pt x="3955" y="4360"/>
                  </a:lnTo>
                  <a:lnTo>
                    <a:pt x="4360" y="3988"/>
                  </a:lnTo>
                  <a:lnTo>
                    <a:pt x="4766" y="3549"/>
                  </a:lnTo>
                  <a:lnTo>
                    <a:pt x="5137" y="3110"/>
                  </a:lnTo>
                  <a:lnTo>
                    <a:pt x="5442" y="2636"/>
                  </a:lnTo>
                  <a:lnTo>
                    <a:pt x="5577" y="2366"/>
                  </a:lnTo>
                  <a:lnTo>
                    <a:pt x="5644" y="2130"/>
                  </a:lnTo>
                  <a:lnTo>
                    <a:pt x="5678" y="1893"/>
                  </a:lnTo>
                  <a:lnTo>
                    <a:pt x="5678" y="1656"/>
                  </a:lnTo>
                  <a:lnTo>
                    <a:pt x="5678" y="1454"/>
                  </a:lnTo>
                  <a:lnTo>
                    <a:pt x="5644" y="1217"/>
                  </a:lnTo>
                  <a:lnTo>
                    <a:pt x="5509" y="845"/>
                  </a:lnTo>
                  <a:lnTo>
                    <a:pt x="5340" y="507"/>
                  </a:lnTo>
                  <a:lnTo>
                    <a:pt x="5171" y="237"/>
                  </a:lnTo>
                  <a:lnTo>
                    <a:pt x="5002" y="34"/>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8" name="Google Shape;7508;p36"/>
          <p:cNvGrpSpPr/>
          <p:nvPr/>
        </p:nvGrpSpPr>
        <p:grpSpPr>
          <a:xfrm>
            <a:off x="5697021" y="1506315"/>
            <a:ext cx="615883" cy="640581"/>
            <a:chOff x="4114575" y="2101300"/>
            <a:chExt cx="420800" cy="437675"/>
          </a:xfrm>
        </p:grpSpPr>
        <p:sp>
          <p:nvSpPr>
            <p:cNvPr id="7509" name="Google Shape;7509;p36"/>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36"/>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36"/>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36"/>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3" name="Google Shape;7513;p36"/>
          <p:cNvGrpSpPr/>
          <p:nvPr/>
        </p:nvGrpSpPr>
        <p:grpSpPr>
          <a:xfrm>
            <a:off x="3181758" y="3597743"/>
            <a:ext cx="534251" cy="534287"/>
            <a:chOff x="4559000" y="1844425"/>
            <a:chExt cx="365025" cy="365050"/>
          </a:xfrm>
        </p:grpSpPr>
        <p:grpSp>
          <p:nvGrpSpPr>
            <p:cNvPr id="7514" name="Google Shape;7514;p36"/>
            <p:cNvGrpSpPr/>
            <p:nvPr/>
          </p:nvGrpSpPr>
          <p:grpSpPr>
            <a:xfrm>
              <a:off x="4559000" y="1844425"/>
              <a:ext cx="365025" cy="365050"/>
              <a:chOff x="4559000" y="1844425"/>
              <a:chExt cx="365025" cy="365050"/>
            </a:xfrm>
          </p:grpSpPr>
          <p:sp>
            <p:nvSpPr>
              <p:cNvPr id="7515" name="Google Shape;7515;p36"/>
              <p:cNvSpPr/>
              <p:nvPr/>
            </p:nvSpPr>
            <p:spPr>
              <a:xfrm>
                <a:off x="4559000" y="1844425"/>
                <a:ext cx="365025" cy="365050"/>
              </a:xfrm>
              <a:custGeom>
                <a:avLst/>
                <a:gdLst/>
                <a:ahLst/>
                <a:cxnLst/>
                <a:rect l="l" t="t" r="r" b="b"/>
                <a:pathLst>
                  <a:path w="14601" h="14602" extrusionOk="0">
                    <a:moveTo>
                      <a:pt x="7301" y="1"/>
                    </a:moveTo>
                    <a:lnTo>
                      <a:pt x="6557" y="35"/>
                    </a:lnTo>
                    <a:lnTo>
                      <a:pt x="5847" y="136"/>
                    </a:lnTo>
                    <a:lnTo>
                      <a:pt x="5138" y="339"/>
                    </a:lnTo>
                    <a:lnTo>
                      <a:pt x="4462" y="575"/>
                    </a:lnTo>
                    <a:lnTo>
                      <a:pt x="3820" y="880"/>
                    </a:lnTo>
                    <a:lnTo>
                      <a:pt x="3211" y="1251"/>
                    </a:lnTo>
                    <a:lnTo>
                      <a:pt x="2671" y="1657"/>
                    </a:lnTo>
                    <a:lnTo>
                      <a:pt x="2164" y="2130"/>
                    </a:lnTo>
                    <a:lnTo>
                      <a:pt x="1690" y="2671"/>
                    </a:lnTo>
                    <a:lnTo>
                      <a:pt x="1251" y="3212"/>
                    </a:lnTo>
                    <a:lnTo>
                      <a:pt x="879" y="3820"/>
                    </a:lnTo>
                    <a:lnTo>
                      <a:pt x="575" y="4462"/>
                    </a:lnTo>
                    <a:lnTo>
                      <a:pt x="339" y="5138"/>
                    </a:lnTo>
                    <a:lnTo>
                      <a:pt x="170" y="5814"/>
                    </a:lnTo>
                    <a:lnTo>
                      <a:pt x="34" y="6557"/>
                    </a:lnTo>
                    <a:lnTo>
                      <a:pt x="1" y="7301"/>
                    </a:lnTo>
                    <a:lnTo>
                      <a:pt x="34" y="8045"/>
                    </a:lnTo>
                    <a:lnTo>
                      <a:pt x="170" y="8754"/>
                    </a:lnTo>
                    <a:lnTo>
                      <a:pt x="339" y="9464"/>
                    </a:lnTo>
                    <a:lnTo>
                      <a:pt x="575" y="10140"/>
                    </a:lnTo>
                    <a:lnTo>
                      <a:pt x="879" y="10782"/>
                    </a:lnTo>
                    <a:lnTo>
                      <a:pt x="1251" y="11357"/>
                    </a:lnTo>
                    <a:lnTo>
                      <a:pt x="1690" y="11931"/>
                    </a:lnTo>
                    <a:lnTo>
                      <a:pt x="2164" y="12438"/>
                    </a:lnTo>
                    <a:lnTo>
                      <a:pt x="2671" y="12911"/>
                    </a:lnTo>
                    <a:lnTo>
                      <a:pt x="3211" y="13351"/>
                    </a:lnTo>
                    <a:lnTo>
                      <a:pt x="3820" y="13689"/>
                    </a:lnTo>
                    <a:lnTo>
                      <a:pt x="4462" y="14027"/>
                    </a:lnTo>
                    <a:lnTo>
                      <a:pt x="5138" y="14263"/>
                    </a:lnTo>
                    <a:lnTo>
                      <a:pt x="5847" y="14432"/>
                    </a:lnTo>
                    <a:lnTo>
                      <a:pt x="6557" y="14533"/>
                    </a:lnTo>
                    <a:lnTo>
                      <a:pt x="7301" y="14601"/>
                    </a:lnTo>
                    <a:lnTo>
                      <a:pt x="8044" y="14533"/>
                    </a:lnTo>
                    <a:lnTo>
                      <a:pt x="8788" y="14432"/>
                    </a:lnTo>
                    <a:lnTo>
                      <a:pt x="9464" y="14263"/>
                    </a:lnTo>
                    <a:lnTo>
                      <a:pt x="10140" y="14027"/>
                    </a:lnTo>
                    <a:lnTo>
                      <a:pt x="10782" y="13689"/>
                    </a:lnTo>
                    <a:lnTo>
                      <a:pt x="11390" y="13351"/>
                    </a:lnTo>
                    <a:lnTo>
                      <a:pt x="11931" y="12911"/>
                    </a:lnTo>
                    <a:lnTo>
                      <a:pt x="12472" y="12438"/>
                    </a:lnTo>
                    <a:lnTo>
                      <a:pt x="12945" y="11931"/>
                    </a:lnTo>
                    <a:lnTo>
                      <a:pt x="13350" y="11357"/>
                    </a:lnTo>
                    <a:lnTo>
                      <a:pt x="13722" y="10782"/>
                    </a:lnTo>
                    <a:lnTo>
                      <a:pt x="14026" y="10140"/>
                    </a:lnTo>
                    <a:lnTo>
                      <a:pt x="14263" y="9464"/>
                    </a:lnTo>
                    <a:lnTo>
                      <a:pt x="14432" y="8754"/>
                    </a:lnTo>
                    <a:lnTo>
                      <a:pt x="14567" y="8045"/>
                    </a:lnTo>
                    <a:lnTo>
                      <a:pt x="14601" y="7301"/>
                    </a:lnTo>
                    <a:lnTo>
                      <a:pt x="14567" y="6557"/>
                    </a:lnTo>
                    <a:lnTo>
                      <a:pt x="14432" y="5814"/>
                    </a:lnTo>
                    <a:lnTo>
                      <a:pt x="14263" y="5138"/>
                    </a:lnTo>
                    <a:lnTo>
                      <a:pt x="14026" y="4462"/>
                    </a:lnTo>
                    <a:lnTo>
                      <a:pt x="13722" y="3820"/>
                    </a:lnTo>
                    <a:lnTo>
                      <a:pt x="13350" y="3212"/>
                    </a:lnTo>
                    <a:lnTo>
                      <a:pt x="12945" y="2671"/>
                    </a:lnTo>
                    <a:lnTo>
                      <a:pt x="12472" y="2130"/>
                    </a:lnTo>
                    <a:lnTo>
                      <a:pt x="11931" y="1657"/>
                    </a:lnTo>
                    <a:lnTo>
                      <a:pt x="11390" y="1251"/>
                    </a:lnTo>
                    <a:lnTo>
                      <a:pt x="10782" y="880"/>
                    </a:lnTo>
                    <a:lnTo>
                      <a:pt x="10140" y="575"/>
                    </a:lnTo>
                    <a:lnTo>
                      <a:pt x="9464" y="339"/>
                    </a:lnTo>
                    <a:lnTo>
                      <a:pt x="8788" y="136"/>
                    </a:lnTo>
                    <a:lnTo>
                      <a:pt x="8044" y="35"/>
                    </a:lnTo>
                    <a:lnTo>
                      <a:pt x="7301"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36"/>
              <p:cNvSpPr/>
              <p:nvPr/>
            </p:nvSpPr>
            <p:spPr>
              <a:xfrm>
                <a:off x="4688275" y="1916250"/>
                <a:ext cx="106475" cy="162250"/>
              </a:xfrm>
              <a:custGeom>
                <a:avLst/>
                <a:gdLst/>
                <a:ahLst/>
                <a:cxnLst/>
                <a:rect l="l" t="t" r="r" b="b"/>
                <a:pathLst>
                  <a:path w="4259" h="6490" extrusionOk="0">
                    <a:moveTo>
                      <a:pt x="2096" y="1"/>
                    </a:moveTo>
                    <a:lnTo>
                      <a:pt x="1859" y="34"/>
                    </a:lnTo>
                    <a:lnTo>
                      <a:pt x="1623" y="102"/>
                    </a:lnTo>
                    <a:lnTo>
                      <a:pt x="1386" y="170"/>
                    </a:lnTo>
                    <a:lnTo>
                      <a:pt x="1183" y="271"/>
                    </a:lnTo>
                    <a:lnTo>
                      <a:pt x="845" y="508"/>
                    </a:lnTo>
                    <a:lnTo>
                      <a:pt x="507" y="812"/>
                    </a:lnTo>
                    <a:lnTo>
                      <a:pt x="271" y="1116"/>
                    </a:lnTo>
                    <a:lnTo>
                      <a:pt x="68" y="1386"/>
                    </a:lnTo>
                    <a:lnTo>
                      <a:pt x="1" y="1555"/>
                    </a:lnTo>
                    <a:lnTo>
                      <a:pt x="34" y="1758"/>
                    </a:lnTo>
                    <a:lnTo>
                      <a:pt x="102" y="1927"/>
                    </a:lnTo>
                    <a:lnTo>
                      <a:pt x="237" y="2062"/>
                    </a:lnTo>
                    <a:lnTo>
                      <a:pt x="440" y="2096"/>
                    </a:lnTo>
                    <a:lnTo>
                      <a:pt x="609" y="2096"/>
                    </a:lnTo>
                    <a:lnTo>
                      <a:pt x="778" y="2028"/>
                    </a:lnTo>
                    <a:lnTo>
                      <a:pt x="913" y="1859"/>
                    </a:lnTo>
                    <a:lnTo>
                      <a:pt x="1082" y="1623"/>
                    </a:lnTo>
                    <a:lnTo>
                      <a:pt x="1251" y="1454"/>
                    </a:lnTo>
                    <a:lnTo>
                      <a:pt x="1454" y="1251"/>
                    </a:lnTo>
                    <a:lnTo>
                      <a:pt x="1724" y="1116"/>
                    </a:lnTo>
                    <a:lnTo>
                      <a:pt x="1859" y="1048"/>
                    </a:lnTo>
                    <a:lnTo>
                      <a:pt x="1995" y="1015"/>
                    </a:lnTo>
                    <a:lnTo>
                      <a:pt x="2164" y="981"/>
                    </a:lnTo>
                    <a:lnTo>
                      <a:pt x="2333" y="1015"/>
                    </a:lnTo>
                    <a:lnTo>
                      <a:pt x="2501" y="1048"/>
                    </a:lnTo>
                    <a:lnTo>
                      <a:pt x="2704" y="1116"/>
                    </a:lnTo>
                    <a:lnTo>
                      <a:pt x="2941" y="1251"/>
                    </a:lnTo>
                    <a:lnTo>
                      <a:pt x="3144" y="1454"/>
                    </a:lnTo>
                    <a:lnTo>
                      <a:pt x="3245" y="1657"/>
                    </a:lnTo>
                    <a:lnTo>
                      <a:pt x="3279" y="1893"/>
                    </a:lnTo>
                    <a:lnTo>
                      <a:pt x="3279" y="2096"/>
                    </a:lnTo>
                    <a:lnTo>
                      <a:pt x="3211" y="2299"/>
                    </a:lnTo>
                    <a:lnTo>
                      <a:pt x="3144" y="2502"/>
                    </a:lnTo>
                    <a:lnTo>
                      <a:pt x="3008" y="2704"/>
                    </a:lnTo>
                    <a:lnTo>
                      <a:pt x="2873" y="2907"/>
                    </a:lnTo>
                    <a:lnTo>
                      <a:pt x="2704" y="3076"/>
                    </a:lnTo>
                    <a:lnTo>
                      <a:pt x="2535" y="3245"/>
                    </a:lnTo>
                    <a:lnTo>
                      <a:pt x="2333" y="3380"/>
                    </a:lnTo>
                    <a:lnTo>
                      <a:pt x="2164" y="3482"/>
                    </a:lnTo>
                    <a:lnTo>
                      <a:pt x="1995" y="3617"/>
                    </a:lnTo>
                    <a:lnTo>
                      <a:pt x="1859" y="3752"/>
                    </a:lnTo>
                    <a:lnTo>
                      <a:pt x="1758" y="3921"/>
                    </a:lnTo>
                    <a:lnTo>
                      <a:pt x="1690" y="4090"/>
                    </a:lnTo>
                    <a:lnTo>
                      <a:pt x="1623" y="4293"/>
                    </a:lnTo>
                    <a:lnTo>
                      <a:pt x="1589" y="4496"/>
                    </a:lnTo>
                    <a:lnTo>
                      <a:pt x="1555" y="4698"/>
                    </a:lnTo>
                    <a:lnTo>
                      <a:pt x="1555" y="5983"/>
                    </a:lnTo>
                    <a:lnTo>
                      <a:pt x="1589" y="6185"/>
                    </a:lnTo>
                    <a:lnTo>
                      <a:pt x="1690" y="6354"/>
                    </a:lnTo>
                    <a:lnTo>
                      <a:pt x="1859" y="6456"/>
                    </a:lnTo>
                    <a:lnTo>
                      <a:pt x="2062" y="6490"/>
                    </a:lnTo>
                    <a:lnTo>
                      <a:pt x="2231" y="6456"/>
                    </a:lnTo>
                    <a:lnTo>
                      <a:pt x="2400" y="6354"/>
                    </a:lnTo>
                    <a:lnTo>
                      <a:pt x="2501" y="6185"/>
                    </a:lnTo>
                    <a:lnTo>
                      <a:pt x="2535" y="5983"/>
                    </a:lnTo>
                    <a:lnTo>
                      <a:pt x="2535" y="4698"/>
                    </a:lnTo>
                    <a:lnTo>
                      <a:pt x="2569" y="4529"/>
                    </a:lnTo>
                    <a:lnTo>
                      <a:pt x="2603" y="4394"/>
                    </a:lnTo>
                    <a:lnTo>
                      <a:pt x="2704" y="4293"/>
                    </a:lnTo>
                    <a:lnTo>
                      <a:pt x="2806" y="4225"/>
                    </a:lnTo>
                    <a:lnTo>
                      <a:pt x="3110" y="3989"/>
                    </a:lnTo>
                    <a:lnTo>
                      <a:pt x="3414" y="3752"/>
                    </a:lnTo>
                    <a:lnTo>
                      <a:pt x="3651" y="3482"/>
                    </a:lnTo>
                    <a:lnTo>
                      <a:pt x="3887" y="3178"/>
                    </a:lnTo>
                    <a:lnTo>
                      <a:pt x="4056" y="2873"/>
                    </a:lnTo>
                    <a:lnTo>
                      <a:pt x="4158" y="2535"/>
                    </a:lnTo>
                    <a:lnTo>
                      <a:pt x="4225" y="2197"/>
                    </a:lnTo>
                    <a:lnTo>
                      <a:pt x="4259" y="1859"/>
                    </a:lnTo>
                    <a:lnTo>
                      <a:pt x="4225" y="1589"/>
                    </a:lnTo>
                    <a:lnTo>
                      <a:pt x="4158" y="1353"/>
                    </a:lnTo>
                    <a:lnTo>
                      <a:pt x="4090" y="1116"/>
                    </a:lnTo>
                    <a:lnTo>
                      <a:pt x="3955" y="913"/>
                    </a:lnTo>
                    <a:lnTo>
                      <a:pt x="3786" y="710"/>
                    </a:lnTo>
                    <a:lnTo>
                      <a:pt x="3583" y="541"/>
                    </a:lnTo>
                    <a:lnTo>
                      <a:pt x="3380" y="372"/>
                    </a:lnTo>
                    <a:lnTo>
                      <a:pt x="3110" y="237"/>
                    </a:lnTo>
                    <a:lnTo>
                      <a:pt x="2839" y="136"/>
                    </a:lnTo>
                    <a:lnTo>
                      <a:pt x="2569" y="68"/>
                    </a:lnTo>
                    <a:lnTo>
                      <a:pt x="2333" y="34"/>
                    </a:lnTo>
                    <a:lnTo>
                      <a:pt x="2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7" name="Google Shape;7517;p36"/>
            <p:cNvSpPr/>
            <p:nvPr/>
          </p:nvSpPr>
          <p:spPr>
            <a:xfrm>
              <a:off x="4725450" y="2097075"/>
              <a:ext cx="27075" cy="27900"/>
            </a:xfrm>
            <a:custGeom>
              <a:avLst/>
              <a:gdLst/>
              <a:ahLst/>
              <a:cxnLst/>
              <a:rect l="l" t="t" r="r" b="b"/>
              <a:pathLst>
                <a:path w="1083" h="1116" extrusionOk="0">
                  <a:moveTo>
                    <a:pt x="541" y="0"/>
                  </a:moveTo>
                  <a:lnTo>
                    <a:pt x="440" y="34"/>
                  </a:lnTo>
                  <a:lnTo>
                    <a:pt x="305" y="68"/>
                  </a:lnTo>
                  <a:lnTo>
                    <a:pt x="237" y="102"/>
                  </a:lnTo>
                  <a:lnTo>
                    <a:pt x="136" y="169"/>
                  </a:lnTo>
                  <a:lnTo>
                    <a:pt x="68" y="237"/>
                  </a:lnTo>
                  <a:lnTo>
                    <a:pt x="34" y="338"/>
                  </a:lnTo>
                  <a:lnTo>
                    <a:pt x="1" y="439"/>
                  </a:lnTo>
                  <a:lnTo>
                    <a:pt x="1" y="575"/>
                  </a:lnTo>
                  <a:lnTo>
                    <a:pt x="1" y="676"/>
                  </a:lnTo>
                  <a:lnTo>
                    <a:pt x="34" y="777"/>
                  </a:lnTo>
                  <a:lnTo>
                    <a:pt x="68" y="879"/>
                  </a:lnTo>
                  <a:lnTo>
                    <a:pt x="136" y="946"/>
                  </a:lnTo>
                  <a:lnTo>
                    <a:pt x="237" y="1014"/>
                  </a:lnTo>
                  <a:lnTo>
                    <a:pt x="305" y="1048"/>
                  </a:lnTo>
                  <a:lnTo>
                    <a:pt x="440" y="1082"/>
                  </a:lnTo>
                  <a:lnTo>
                    <a:pt x="541" y="1115"/>
                  </a:lnTo>
                  <a:lnTo>
                    <a:pt x="643" y="1082"/>
                  </a:lnTo>
                  <a:lnTo>
                    <a:pt x="744" y="1048"/>
                  </a:lnTo>
                  <a:lnTo>
                    <a:pt x="846" y="1014"/>
                  </a:lnTo>
                  <a:lnTo>
                    <a:pt x="913" y="946"/>
                  </a:lnTo>
                  <a:lnTo>
                    <a:pt x="981" y="879"/>
                  </a:lnTo>
                  <a:lnTo>
                    <a:pt x="1048" y="777"/>
                  </a:lnTo>
                  <a:lnTo>
                    <a:pt x="1082" y="676"/>
                  </a:lnTo>
                  <a:lnTo>
                    <a:pt x="1082" y="575"/>
                  </a:lnTo>
                  <a:lnTo>
                    <a:pt x="1082" y="439"/>
                  </a:lnTo>
                  <a:lnTo>
                    <a:pt x="1048" y="338"/>
                  </a:lnTo>
                  <a:lnTo>
                    <a:pt x="981" y="237"/>
                  </a:lnTo>
                  <a:lnTo>
                    <a:pt x="913" y="169"/>
                  </a:lnTo>
                  <a:lnTo>
                    <a:pt x="846" y="102"/>
                  </a:lnTo>
                  <a:lnTo>
                    <a:pt x="744" y="68"/>
                  </a:lnTo>
                  <a:lnTo>
                    <a:pt x="643" y="34"/>
                  </a:lnTo>
                  <a:lnTo>
                    <a:pt x="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8" name="Google Shape;7518;p36"/>
          <p:cNvGrpSpPr/>
          <p:nvPr/>
        </p:nvGrpSpPr>
        <p:grpSpPr>
          <a:xfrm>
            <a:off x="6897322" y="870400"/>
            <a:ext cx="435311" cy="435348"/>
            <a:chOff x="5151300" y="1903575"/>
            <a:chExt cx="297425" cy="297450"/>
          </a:xfrm>
        </p:grpSpPr>
        <p:sp>
          <p:nvSpPr>
            <p:cNvPr id="7519" name="Google Shape;7519;p36"/>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36"/>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36"/>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36"/>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36"/>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4" name="Google Shape;7524;p36"/>
          <p:cNvGrpSpPr/>
          <p:nvPr/>
        </p:nvGrpSpPr>
        <p:grpSpPr>
          <a:xfrm>
            <a:off x="3852184" y="3888209"/>
            <a:ext cx="539190" cy="540434"/>
            <a:chOff x="4777000" y="2335325"/>
            <a:chExt cx="368400" cy="369250"/>
          </a:xfrm>
        </p:grpSpPr>
        <p:sp>
          <p:nvSpPr>
            <p:cNvPr id="7525" name="Google Shape;7525;p36"/>
            <p:cNvSpPr/>
            <p:nvPr/>
          </p:nvSpPr>
          <p:spPr>
            <a:xfrm>
              <a:off x="4777000" y="2335325"/>
              <a:ext cx="368400" cy="369250"/>
            </a:xfrm>
            <a:custGeom>
              <a:avLst/>
              <a:gdLst/>
              <a:ahLst/>
              <a:cxnLst/>
              <a:rect l="l" t="t" r="r" b="b"/>
              <a:pathLst>
                <a:path w="14736" h="14770" extrusionOk="0">
                  <a:moveTo>
                    <a:pt x="7368" y="1"/>
                  </a:moveTo>
                  <a:lnTo>
                    <a:pt x="6624" y="35"/>
                  </a:lnTo>
                  <a:lnTo>
                    <a:pt x="5881" y="170"/>
                  </a:lnTo>
                  <a:lnTo>
                    <a:pt x="5171" y="339"/>
                  </a:lnTo>
                  <a:lnTo>
                    <a:pt x="4495" y="575"/>
                  </a:lnTo>
                  <a:lnTo>
                    <a:pt x="3853" y="879"/>
                  </a:lnTo>
                  <a:lnTo>
                    <a:pt x="3245" y="1251"/>
                  </a:lnTo>
                  <a:lnTo>
                    <a:pt x="2670" y="1691"/>
                  </a:lnTo>
                  <a:lnTo>
                    <a:pt x="2163" y="2164"/>
                  </a:lnTo>
                  <a:lnTo>
                    <a:pt x="1690" y="2704"/>
                  </a:lnTo>
                  <a:lnTo>
                    <a:pt x="1251" y="3245"/>
                  </a:lnTo>
                  <a:lnTo>
                    <a:pt x="879" y="3854"/>
                  </a:lnTo>
                  <a:lnTo>
                    <a:pt x="575" y="4496"/>
                  </a:lnTo>
                  <a:lnTo>
                    <a:pt x="338" y="5172"/>
                  </a:lnTo>
                  <a:lnTo>
                    <a:pt x="135" y="5881"/>
                  </a:lnTo>
                  <a:lnTo>
                    <a:pt x="34" y="6625"/>
                  </a:lnTo>
                  <a:lnTo>
                    <a:pt x="0" y="7368"/>
                  </a:lnTo>
                  <a:lnTo>
                    <a:pt x="34" y="8146"/>
                  </a:lnTo>
                  <a:lnTo>
                    <a:pt x="135" y="8855"/>
                  </a:lnTo>
                  <a:lnTo>
                    <a:pt x="338" y="9565"/>
                  </a:lnTo>
                  <a:lnTo>
                    <a:pt x="575" y="10241"/>
                  </a:lnTo>
                  <a:lnTo>
                    <a:pt x="879" y="10883"/>
                  </a:lnTo>
                  <a:lnTo>
                    <a:pt x="1251" y="11492"/>
                  </a:lnTo>
                  <a:lnTo>
                    <a:pt x="1690" y="12066"/>
                  </a:lnTo>
                  <a:lnTo>
                    <a:pt x="2163" y="12607"/>
                  </a:lnTo>
                  <a:lnTo>
                    <a:pt x="2670" y="13080"/>
                  </a:lnTo>
                  <a:lnTo>
                    <a:pt x="3245" y="13486"/>
                  </a:lnTo>
                  <a:lnTo>
                    <a:pt x="3853" y="13857"/>
                  </a:lnTo>
                  <a:lnTo>
                    <a:pt x="4495" y="14161"/>
                  </a:lnTo>
                  <a:lnTo>
                    <a:pt x="5171" y="14432"/>
                  </a:lnTo>
                  <a:lnTo>
                    <a:pt x="5881" y="14601"/>
                  </a:lnTo>
                  <a:lnTo>
                    <a:pt x="6624" y="14736"/>
                  </a:lnTo>
                  <a:lnTo>
                    <a:pt x="7368" y="14770"/>
                  </a:lnTo>
                  <a:lnTo>
                    <a:pt x="8111" y="14736"/>
                  </a:lnTo>
                  <a:lnTo>
                    <a:pt x="8855" y="14601"/>
                  </a:lnTo>
                  <a:lnTo>
                    <a:pt x="9565" y="14432"/>
                  </a:lnTo>
                  <a:lnTo>
                    <a:pt x="10241" y="14161"/>
                  </a:lnTo>
                  <a:lnTo>
                    <a:pt x="10883" y="13857"/>
                  </a:lnTo>
                  <a:lnTo>
                    <a:pt x="11491" y="13486"/>
                  </a:lnTo>
                  <a:lnTo>
                    <a:pt x="12066" y="13080"/>
                  </a:lnTo>
                  <a:lnTo>
                    <a:pt x="12573" y="12607"/>
                  </a:lnTo>
                  <a:lnTo>
                    <a:pt x="13079" y="12066"/>
                  </a:lnTo>
                  <a:lnTo>
                    <a:pt x="13485" y="11492"/>
                  </a:lnTo>
                  <a:lnTo>
                    <a:pt x="13857" y="10883"/>
                  </a:lnTo>
                  <a:lnTo>
                    <a:pt x="14161" y="10241"/>
                  </a:lnTo>
                  <a:lnTo>
                    <a:pt x="14431" y="9565"/>
                  </a:lnTo>
                  <a:lnTo>
                    <a:pt x="14600" y="8855"/>
                  </a:lnTo>
                  <a:lnTo>
                    <a:pt x="14702" y="8146"/>
                  </a:lnTo>
                  <a:lnTo>
                    <a:pt x="14735" y="7368"/>
                  </a:lnTo>
                  <a:lnTo>
                    <a:pt x="14702" y="6625"/>
                  </a:lnTo>
                  <a:lnTo>
                    <a:pt x="14600" y="5881"/>
                  </a:lnTo>
                  <a:lnTo>
                    <a:pt x="14431" y="5172"/>
                  </a:lnTo>
                  <a:lnTo>
                    <a:pt x="14161" y="4496"/>
                  </a:lnTo>
                  <a:lnTo>
                    <a:pt x="13857" y="3854"/>
                  </a:lnTo>
                  <a:lnTo>
                    <a:pt x="13485" y="3245"/>
                  </a:lnTo>
                  <a:lnTo>
                    <a:pt x="13079" y="2704"/>
                  </a:lnTo>
                  <a:lnTo>
                    <a:pt x="12573" y="2164"/>
                  </a:lnTo>
                  <a:lnTo>
                    <a:pt x="12066" y="1691"/>
                  </a:lnTo>
                  <a:lnTo>
                    <a:pt x="11491" y="1251"/>
                  </a:lnTo>
                  <a:lnTo>
                    <a:pt x="10883" y="879"/>
                  </a:lnTo>
                  <a:lnTo>
                    <a:pt x="10241" y="575"/>
                  </a:lnTo>
                  <a:lnTo>
                    <a:pt x="9565" y="339"/>
                  </a:lnTo>
                  <a:lnTo>
                    <a:pt x="8855" y="170"/>
                  </a:lnTo>
                  <a:lnTo>
                    <a:pt x="8111" y="35"/>
                  </a:lnTo>
                  <a:lnTo>
                    <a:pt x="7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36"/>
            <p:cNvSpPr/>
            <p:nvPr/>
          </p:nvSpPr>
          <p:spPr>
            <a:xfrm>
              <a:off x="4836975" y="2478975"/>
              <a:ext cx="63400" cy="83675"/>
            </a:xfrm>
            <a:custGeom>
              <a:avLst/>
              <a:gdLst/>
              <a:ahLst/>
              <a:cxnLst/>
              <a:rect l="l" t="t" r="r" b="b"/>
              <a:pathLst>
                <a:path w="2536" h="3347" extrusionOk="0">
                  <a:moveTo>
                    <a:pt x="1217" y="0"/>
                  </a:moveTo>
                  <a:lnTo>
                    <a:pt x="913" y="34"/>
                  </a:lnTo>
                  <a:lnTo>
                    <a:pt x="744" y="68"/>
                  </a:lnTo>
                  <a:lnTo>
                    <a:pt x="609" y="135"/>
                  </a:lnTo>
                  <a:lnTo>
                    <a:pt x="373" y="338"/>
                  </a:lnTo>
                  <a:lnTo>
                    <a:pt x="170" y="575"/>
                  </a:lnTo>
                  <a:lnTo>
                    <a:pt x="35" y="845"/>
                  </a:lnTo>
                  <a:lnTo>
                    <a:pt x="1" y="1149"/>
                  </a:lnTo>
                  <a:lnTo>
                    <a:pt x="812" y="1284"/>
                  </a:lnTo>
                  <a:lnTo>
                    <a:pt x="846" y="1149"/>
                  </a:lnTo>
                  <a:lnTo>
                    <a:pt x="913" y="1014"/>
                  </a:lnTo>
                  <a:lnTo>
                    <a:pt x="1015" y="946"/>
                  </a:lnTo>
                  <a:lnTo>
                    <a:pt x="1150" y="913"/>
                  </a:lnTo>
                  <a:lnTo>
                    <a:pt x="1251" y="913"/>
                  </a:lnTo>
                  <a:lnTo>
                    <a:pt x="1353" y="980"/>
                  </a:lnTo>
                  <a:lnTo>
                    <a:pt x="1420" y="1082"/>
                  </a:lnTo>
                  <a:lnTo>
                    <a:pt x="1420" y="1183"/>
                  </a:lnTo>
                  <a:lnTo>
                    <a:pt x="1420" y="1284"/>
                  </a:lnTo>
                  <a:lnTo>
                    <a:pt x="1386" y="1386"/>
                  </a:lnTo>
                  <a:lnTo>
                    <a:pt x="1184" y="1656"/>
                  </a:lnTo>
                  <a:lnTo>
                    <a:pt x="947" y="1927"/>
                  </a:lnTo>
                  <a:lnTo>
                    <a:pt x="643" y="2197"/>
                  </a:lnTo>
                  <a:lnTo>
                    <a:pt x="305" y="2434"/>
                  </a:lnTo>
                  <a:lnTo>
                    <a:pt x="1" y="2602"/>
                  </a:lnTo>
                  <a:lnTo>
                    <a:pt x="68" y="3346"/>
                  </a:lnTo>
                  <a:lnTo>
                    <a:pt x="2535" y="3346"/>
                  </a:lnTo>
                  <a:lnTo>
                    <a:pt x="2434" y="2535"/>
                  </a:lnTo>
                  <a:lnTo>
                    <a:pt x="1420" y="2569"/>
                  </a:lnTo>
                  <a:lnTo>
                    <a:pt x="1792" y="2231"/>
                  </a:lnTo>
                  <a:lnTo>
                    <a:pt x="2096" y="1893"/>
                  </a:lnTo>
                  <a:lnTo>
                    <a:pt x="2198" y="1724"/>
                  </a:lnTo>
                  <a:lnTo>
                    <a:pt x="2265" y="1521"/>
                  </a:lnTo>
                  <a:lnTo>
                    <a:pt x="2299" y="1352"/>
                  </a:lnTo>
                  <a:lnTo>
                    <a:pt x="2333" y="1149"/>
                  </a:lnTo>
                  <a:lnTo>
                    <a:pt x="2299" y="845"/>
                  </a:lnTo>
                  <a:lnTo>
                    <a:pt x="2198" y="575"/>
                  </a:lnTo>
                  <a:lnTo>
                    <a:pt x="2029" y="338"/>
                  </a:lnTo>
                  <a:lnTo>
                    <a:pt x="1792" y="135"/>
                  </a:lnTo>
                  <a:lnTo>
                    <a:pt x="1691" y="68"/>
                  </a:lnTo>
                  <a:lnTo>
                    <a:pt x="1522" y="34"/>
                  </a:lnTo>
                  <a:lnTo>
                    <a:pt x="1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36"/>
            <p:cNvSpPr/>
            <p:nvPr/>
          </p:nvSpPr>
          <p:spPr>
            <a:xfrm>
              <a:off x="4902875" y="2478975"/>
              <a:ext cx="62550" cy="83675"/>
            </a:xfrm>
            <a:custGeom>
              <a:avLst/>
              <a:gdLst/>
              <a:ahLst/>
              <a:cxnLst/>
              <a:rect l="l" t="t" r="r" b="b"/>
              <a:pathLst>
                <a:path w="2502" h="3347" extrusionOk="0">
                  <a:moveTo>
                    <a:pt x="913" y="0"/>
                  </a:moveTo>
                  <a:lnTo>
                    <a:pt x="1" y="68"/>
                  </a:lnTo>
                  <a:lnTo>
                    <a:pt x="1" y="2501"/>
                  </a:lnTo>
                  <a:lnTo>
                    <a:pt x="1150" y="2535"/>
                  </a:lnTo>
                  <a:lnTo>
                    <a:pt x="1150" y="3346"/>
                  </a:lnTo>
                  <a:lnTo>
                    <a:pt x="2029" y="3312"/>
                  </a:lnTo>
                  <a:lnTo>
                    <a:pt x="2062" y="2602"/>
                  </a:lnTo>
                  <a:lnTo>
                    <a:pt x="2502" y="2636"/>
                  </a:lnTo>
                  <a:lnTo>
                    <a:pt x="2502" y="1724"/>
                  </a:lnTo>
                  <a:lnTo>
                    <a:pt x="2062" y="1690"/>
                  </a:lnTo>
                  <a:lnTo>
                    <a:pt x="2096" y="710"/>
                  </a:lnTo>
                  <a:lnTo>
                    <a:pt x="1184" y="946"/>
                  </a:lnTo>
                  <a:lnTo>
                    <a:pt x="1184" y="1690"/>
                  </a:lnTo>
                  <a:lnTo>
                    <a:pt x="913" y="1656"/>
                  </a:lnTo>
                  <a:lnTo>
                    <a:pt x="9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36"/>
            <p:cNvSpPr/>
            <p:nvPr/>
          </p:nvSpPr>
          <p:spPr>
            <a:xfrm>
              <a:off x="4963725" y="2479800"/>
              <a:ext cx="56625" cy="82000"/>
            </a:xfrm>
            <a:custGeom>
              <a:avLst/>
              <a:gdLst/>
              <a:ahLst/>
              <a:cxnLst/>
              <a:rect l="l" t="t" r="r" b="b"/>
              <a:pathLst>
                <a:path w="2265" h="3280" extrusionOk="0">
                  <a:moveTo>
                    <a:pt x="1386" y="1"/>
                  </a:moveTo>
                  <a:lnTo>
                    <a:pt x="0" y="3279"/>
                  </a:lnTo>
                  <a:lnTo>
                    <a:pt x="879" y="3279"/>
                  </a:lnTo>
                  <a:lnTo>
                    <a:pt x="2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36"/>
            <p:cNvSpPr/>
            <p:nvPr/>
          </p:nvSpPr>
          <p:spPr>
            <a:xfrm>
              <a:off x="5027075" y="2479800"/>
              <a:ext cx="59175" cy="82850"/>
            </a:xfrm>
            <a:custGeom>
              <a:avLst/>
              <a:gdLst/>
              <a:ahLst/>
              <a:cxnLst/>
              <a:rect l="l" t="t" r="r" b="b"/>
              <a:pathLst>
                <a:path w="2367" h="3314" extrusionOk="0">
                  <a:moveTo>
                    <a:pt x="1" y="1"/>
                  </a:moveTo>
                  <a:lnTo>
                    <a:pt x="1" y="880"/>
                  </a:lnTo>
                  <a:lnTo>
                    <a:pt x="1116" y="846"/>
                  </a:lnTo>
                  <a:lnTo>
                    <a:pt x="846" y="1319"/>
                  </a:lnTo>
                  <a:lnTo>
                    <a:pt x="508" y="2029"/>
                  </a:lnTo>
                  <a:lnTo>
                    <a:pt x="271" y="2603"/>
                  </a:lnTo>
                  <a:lnTo>
                    <a:pt x="35" y="3313"/>
                  </a:lnTo>
                  <a:lnTo>
                    <a:pt x="1082" y="3313"/>
                  </a:lnTo>
                  <a:lnTo>
                    <a:pt x="1387" y="2536"/>
                  </a:lnTo>
                  <a:lnTo>
                    <a:pt x="1589" y="2029"/>
                  </a:lnTo>
                  <a:lnTo>
                    <a:pt x="1758" y="1691"/>
                  </a:lnTo>
                  <a:lnTo>
                    <a:pt x="1961" y="1387"/>
                  </a:lnTo>
                  <a:lnTo>
                    <a:pt x="2164" y="1082"/>
                  </a:lnTo>
                  <a:lnTo>
                    <a:pt x="2367" y="812"/>
                  </a:lnTo>
                  <a:lnTo>
                    <a:pt x="23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0" name="Google Shape;7530;p36"/>
          <p:cNvGrpSpPr/>
          <p:nvPr/>
        </p:nvGrpSpPr>
        <p:grpSpPr>
          <a:xfrm>
            <a:off x="6744618" y="2146901"/>
            <a:ext cx="540434" cy="541678"/>
            <a:chOff x="5144525" y="2811850"/>
            <a:chExt cx="369250" cy="370100"/>
          </a:xfrm>
        </p:grpSpPr>
        <p:sp>
          <p:nvSpPr>
            <p:cNvPr id="7531" name="Google Shape;7531;p36"/>
            <p:cNvSpPr/>
            <p:nvPr/>
          </p:nvSpPr>
          <p:spPr>
            <a:xfrm>
              <a:off x="5144525" y="2811850"/>
              <a:ext cx="369250" cy="370100"/>
            </a:xfrm>
            <a:custGeom>
              <a:avLst/>
              <a:gdLst/>
              <a:ahLst/>
              <a:cxnLst/>
              <a:rect l="l" t="t" r="r" b="b"/>
              <a:pathLst>
                <a:path w="14770" h="14804" extrusionOk="0">
                  <a:moveTo>
                    <a:pt x="7402" y="1"/>
                  </a:moveTo>
                  <a:lnTo>
                    <a:pt x="6625" y="35"/>
                  </a:lnTo>
                  <a:lnTo>
                    <a:pt x="5915" y="170"/>
                  </a:lnTo>
                  <a:lnTo>
                    <a:pt x="5205" y="339"/>
                  </a:lnTo>
                  <a:lnTo>
                    <a:pt x="4529" y="576"/>
                  </a:lnTo>
                  <a:lnTo>
                    <a:pt x="3887" y="913"/>
                  </a:lnTo>
                  <a:lnTo>
                    <a:pt x="3279" y="1285"/>
                  </a:lnTo>
                  <a:lnTo>
                    <a:pt x="2704" y="1691"/>
                  </a:lnTo>
                  <a:lnTo>
                    <a:pt x="2164" y="2164"/>
                  </a:lnTo>
                  <a:lnTo>
                    <a:pt x="1691" y="2705"/>
                  </a:lnTo>
                  <a:lnTo>
                    <a:pt x="1251" y="3279"/>
                  </a:lnTo>
                  <a:lnTo>
                    <a:pt x="913" y="3888"/>
                  </a:lnTo>
                  <a:lnTo>
                    <a:pt x="575" y="4530"/>
                  </a:lnTo>
                  <a:lnTo>
                    <a:pt x="339" y="5206"/>
                  </a:lnTo>
                  <a:lnTo>
                    <a:pt x="170" y="5915"/>
                  </a:lnTo>
                  <a:lnTo>
                    <a:pt x="34" y="6659"/>
                  </a:lnTo>
                  <a:lnTo>
                    <a:pt x="1" y="7402"/>
                  </a:lnTo>
                  <a:lnTo>
                    <a:pt x="34" y="8146"/>
                  </a:lnTo>
                  <a:lnTo>
                    <a:pt x="170" y="8889"/>
                  </a:lnTo>
                  <a:lnTo>
                    <a:pt x="339" y="9599"/>
                  </a:lnTo>
                  <a:lnTo>
                    <a:pt x="575" y="10275"/>
                  </a:lnTo>
                  <a:lnTo>
                    <a:pt x="913" y="10917"/>
                  </a:lnTo>
                  <a:lnTo>
                    <a:pt x="1251" y="11526"/>
                  </a:lnTo>
                  <a:lnTo>
                    <a:pt x="1691" y="12100"/>
                  </a:lnTo>
                  <a:lnTo>
                    <a:pt x="2164" y="12641"/>
                  </a:lnTo>
                  <a:lnTo>
                    <a:pt x="2704" y="13114"/>
                  </a:lnTo>
                  <a:lnTo>
                    <a:pt x="3279" y="13520"/>
                  </a:lnTo>
                  <a:lnTo>
                    <a:pt x="3887" y="13891"/>
                  </a:lnTo>
                  <a:lnTo>
                    <a:pt x="4529" y="14196"/>
                  </a:lnTo>
                  <a:lnTo>
                    <a:pt x="5205" y="14466"/>
                  </a:lnTo>
                  <a:lnTo>
                    <a:pt x="5915" y="14635"/>
                  </a:lnTo>
                  <a:lnTo>
                    <a:pt x="6625" y="14736"/>
                  </a:lnTo>
                  <a:lnTo>
                    <a:pt x="7402" y="14804"/>
                  </a:lnTo>
                  <a:lnTo>
                    <a:pt x="8146" y="14736"/>
                  </a:lnTo>
                  <a:lnTo>
                    <a:pt x="8889" y="14635"/>
                  </a:lnTo>
                  <a:lnTo>
                    <a:pt x="9599" y="14466"/>
                  </a:lnTo>
                  <a:lnTo>
                    <a:pt x="10275" y="14196"/>
                  </a:lnTo>
                  <a:lnTo>
                    <a:pt x="10917" y="13891"/>
                  </a:lnTo>
                  <a:lnTo>
                    <a:pt x="11525" y="13520"/>
                  </a:lnTo>
                  <a:lnTo>
                    <a:pt x="12100" y="13114"/>
                  </a:lnTo>
                  <a:lnTo>
                    <a:pt x="12607" y="12641"/>
                  </a:lnTo>
                  <a:lnTo>
                    <a:pt x="13114" y="12100"/>
                  </a:lnTo>
                  <a:lnTo>
                    <a:pt x="13519" y="11526"/>
                  </a:lnTo>
                  <a:lnTo>
                    <a:pt x="13891" y="10917"/>
                  </a:lnTo>
                  <a:lnTo>
                    <a:pt x="14195" y="10275"/>
                  </a:lnTo>
                  <a:lnTo>
                    <a:pt x="14466" y="9599"/>
                  </a:lnTo>
                  <a:lnTo>
                    <a:pt x="14635" y="8889"/>
                  </a:lnTo>
                  <a:lnTo>
                    <a:pt x="14736" y="8146"/>
                  </a:lnTo>
                  <a:lnTo>
                    <a:pt x="14770" y="7402"/>
                  </a:lnTo>
                  <a:lnTo>
                    <a:pt x="14736" y="6659"/>
                  </a:lnTo>
                  <a:lnTo>
                    <a:pt x="14635" y="5915"/>
                  </a:lnTo>
                  <a:lnTo>
                    <a:pt x="14466" y="5206"/>
                  </a:lnTo>
                  <a:lnTo>
                    <a:pt x="14195" y="4530"/>
                  </a:lnTo>
                  <a:lnTo>
                    <a:pt x="13891" y="3888"/>
                  </a:lnTo>
                  <a:lnTo>
                    <a:pt x="13519" y="3279"/>
                  </a:lnTo>
                  <a:lnTo>
                    <a:pt x="13114" y="2705"/>
                  </a:lnTo>
                  <a:lnTo>
                    <a:pt x="12607" y="2164"/>
                  </a:lnTo>
                  <a:lnTo>
                    <a:pt x="12100" y="1691"/>
                  </a:lnTo>
                  <a:lnTo>
                    <a:pt x="11525" y="1285"/>
                  </a:lnTo>
                  <a:lnTo>
                    <a:pt x="10917" y="913"/>
                  </a:lnTo>
                  <a:lnTo>
                    <a:pt x="10275" y="576"/>
                  </a:lnTo>
                  <a:lnTo>
                    <a:pt x="9599" y="339"/>
                  </a:lnTo>
                  <a:lnTo>
                    <a:pt x="8889" y="170"/>
                  </a:lnTo>
                  <a:lnTo>
                    <a:pt x="8146" y="35"/>
                  </a:lnTo>
                  <a:lnTo>
                    <a:pt x="7402"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36"/>
            <p:cNvSpPr/>
            <p:nvPr/>
          </p:nvSpPr>
          <p:spPr>
            <a:xfrm>
              <a:off x="5229875" y="2892125"/>
              <a:ext cx="198575" cy="208725"/>
            </a:xfrm>
            <a:custGeom>
              <a:avLst/>
              <a:gdLst/>
              <a:ahLst/>
              <a:cxnLst/>
              <a:rect l="l" t="t" r="r" b="b"/>
              <a:pathLst>
                <a:path w="7943" h="8349" extrusionOk="0">
                  <a:moveTo>
                    <a:pt x="3211" y="609"/>
                  </a:moveTo>
                  <a:lnTo>
                    <a:pt x="3481" y="643"/>
                  </a:lnTo>
                  <a:lnTo>
                    <a:pt x="3752" y="677"/>
                  </a:lnTo>
                  <a:lnTo>
                    <a:pt x="3988" y="744"/>
                  </a:lnTo>
                  <a:lnTo>
                    <a:pt x="4225" y="812"/>
                  </a:lnTo>
                  <a:lnTo>
                    <a:pt x="4461" y="947"/>
                  </a:lnTo>
                  <a:lnTo>
                    <a:pt x="4664" y="1048"/>
                  </a:lnTo>
                  <a:lnTo>
                    <a:pt x="4867" y="1217"/>
                  </a:lnTo>
                  <a:lnTo>
                    <a:pt x="5070" y="1386"/>
                  </a:lnTo>
                  <a:lnTo>
                    <a:pt x="5239" y="1555"/>
                  </a:lnTo>
                  <a:lnTo>
                    <a:pt x="5374" y="1758"/>
                  </a:lnTo>
                  <a:lnTo>
                    <a:pt x="5509" y="1995"/>
                  </a:lnTo>
                  <a:lnTo>
                    <a:pt x="5610" y="2197"/>
                  </a:lnTo>
                  <a:lnTo>
                    <a:pt x="5712" y="2434"/>
                  </a:lnTo>
                  <a:lnTo>
                    <a:pt x="5779" y="2704"/>
                  </a:lnTo>
                  <a:lnTo>
                    <a:pt x="5813" y="2941"/>
                  </a:lnTo>
                  <a:lnTo>
                    <a:pt x="5813" y="3211"/>
                  </a:lnTo>
                  <a:lnTo>
                    <a:pt x="5813" y="3482"/>
                  </a:lnTo>
                  <a:lnTo>
                    <a:pt x="5779" y="3752"/>
                  </a:lnTo>
                  <a:lnTo>
                    <a:pt x="5712" y="3989"/>
                  </a:lnTo>
                  <a:lnTo>
                    <a:pt x="5610" y="4225"/>
                  </a:lnTo>
                  <a:lnTo>
                    <a:pt x="5509" y="4462"/>
                  </a:lnTo>
                  <a:lnTo>
                    <a:pt x="5374" y="4665"/>
                  </a:lnTo>
                  <a:lnTo>
                    <a:pt x="5239" y="4867"/>
                  </a:lnTo>
                  <a:lnTo>
                    <a:pt x="5070" y="5070"/>
                  </a:lnTo>
                  <a:lnTo>
                    <a:pt x="4867" y="5239"/>
                  </a:lnTo>
                  <a:lnTo>
                    <a:pt x="4664" y="5374"/>
                  </a:lnTo>
                  <a:lnTo>
                    <a:pt x="4461" y="5509"/>
                  </a:lnTo>
                  <a:lnTo>
                    <a:pt x="4225" y="5611"/>
                  </a:lnTo>
                  <a:lnTo>
                    <a:pt x="3988" y="5712"/>
                  </a:lnTo>
                  <a:lnTo>
                    <a:pt x="3752" y="5780"/>
                  </a:lnTo>
                  <a:lnTo>
                    <a:pt x="3481" y="5814"/>
                  </a:lnTo>
                  <a:lnTo>
                    <a:pt x="2940" y="5814"/>
                  </a:lnTo>
                  <a:lnTo>
                    <a:pt x="2704" y="5780"/>
                  </a:lnTo>
                  <a:lnTo>
                    <a:pt x="2433" y="5712"/>
                  </a:lnTo>
                  <a:lnTo>
                    <a:pt x="2197" y="5611"/>
                  </a:lnTo>
                  <a:lnTo>
                    <a:pt x="1994" y="5509"/>
                  </a:lnTo>
                  <a:lnTo>
                    <a:pt x="1758" y="5374"/>
                  </a:lnTo>
                  <a:lnTo>
                    <a:pt x="1555" y="5239"/>
                  </a:lnTo>
                  <a:lnTo>
                    <a:pt x="1386" y="5070"/>
                  </a:lnTo>
                  <a:lnTo>
                    <a:pt x="1217" y="4867"/>
                  </a:lnTo>
                  <a:lnTo>
                    <a:pt x="1048" y="4665"/>
                  </a:lnTo>
                  <a:lnTo>
                    <a:pt x="946" y="4462"/>
                  </a:lnTo>
                  <a:lnTo>
                    <a:pt x="811" y="4225"/>
                  </a:lnTo>
                  <a:lnTo>
                    <a:pt x="744" y="3989"/>
                  </a:lnTo>
                  <a:lnTo>
                    <a:pt x="676" y="3752"/>
                  </a:lnTo>
                  <a:lnTo>
                    <a:pt x="642" y="3482"/>
                  </a:lnTo>
                  <a:lnTo>
                    <a:pt x="608" y="3211"/>
                  </a:lnTo>
                  <a:lnTo>
                    <a:pt x="642" y="2941"/>
                  </a:lnTo>
                  <a:lnTo>
                    <a:pt x="676" y="2704"/>
                  </a:lnTo>
                  <a:lnTo>
                    <a:pt x="744" y="2434"/>
                  </a:lnTo>
                  <a:lnTo>
                    <a:pt x="811" y="2197"/>
                  </a:lnTo>
                  <a:lnTo>
                    <a:pt x="946" y="1995"/>
                  </a:lnTo>
                  <a:lnTo>
                    <a:pt x="1048" y="1758"/>
                  </a:lnTo>
                  <a:lnTo>
                    <a:pt x="1217" y="1555"/>
                  </a:lnTo>
                  <a:lnTo>
                    <a:pt x="1386" y="1386"/>
                  </a:lnTo>
                  <a:lnTo>
                    <a:pt x="1555" y="1217"/>
                  </a:lnTo>
                  <a:lnTo>
                    <a:pt x="1758" y="1048"/>
                  </a:lnTo>
                  <a:lnTo>
                    <a:pt x="1994" y="947"/>
                  </a:lnTo>
                  <a:lnTo>
                    <a:pt x="2197" y="812"/>
                  </a:lnTo>
                  <a:lnTo>
                    <a:pt x="2433" y="744"/>
                  </a:lnTo>
                  <a:lnTo>
                    <a:pt x="2704" y="677"/>
                  </a:lnTo>
                  <a:lnTo>
                    <a:pt x="2940" y="643"/>
                  </a:lnTo>
                  <a:lnTo>
                    <a:pt x="3211" y="609"/>
                  </a:lnTo>
                  <a:close/>
                  <a:moveTo>
                    <a:pt x="3211" y="1"/>
                  </a:moveTo>
                  <a:lnTo>
                    <a:pt x="2907" y="34"/>
                  </a:lnTo>
                  <a:lnTo>
                    <a:pt x="2569" y="68"/>
                  </a:lnTo>
                  <a:lnTo>
                    <a:pt x="2265" y="170"/>
                  </a:lnTo>
                  <a:lnTo>
                    <a:pt x="1960" y="271"/>
                  </a:lnTo>
                  <a:lnTo>
                    <a:pt x="1690" y="406"/>
                  </a:lnTo>
                  <a:lnTo>
                    <a:pt x="1420" y="575"/>
                  </a:lnTo>
                  <a:lnTo>
                    <a:pt x="1183" y="744"/>
                  </a:lnTo>
                  <a:lnTo>
                    <a:pt x="946" y="947"/>
                  </a:lnTo>
                  <a:lnTo>
                    <a:pt x="744" y="1184"/>
                  </a:lnTo>
                  <a:lnTo>
                    <a:pt x="575" y="1420"/>
                  </a:lnTo>
                  <a:lnTo>
                    <a:pt x="406" y="1690"/>
                  </a:lnTo>
                  <a:lnTo>
                    <a:pt x="271" y="1961"/>
                  </a:lnTo>
                  <a:lnTo>
                    <a:pt x="169" y="2265"/>
                  </a:lnTo>
                  <a:lnTo>
                    <a:pt x="68" y="2569"/>
                  </a:lnTo>
                  <a:lnTo>
                    <a:pt x="34" y="2907"/>
                  </a:lnTo>
                  <a:lnTo>
                    <a:pt x="0" y="3211"/>
                  </a:lnTo>
                  <a:lnTo>
                    <a:pt x="34" y="3549"/>
                  </a:lnTo>
                  <a:lnTo>
                    <a:pt x="68" y="3853"/>
                  </a:lnTo>
                  <a:lnTo>
                    <a:pt x="169" y="4191"/>
                  </a:lnTo>
                  <a:lnTo>
                    <a:pt x="271" y="4462"/>
                  </a:lnTo>
                  <a:lnTo>
                    <a:pt x="406" y="4766"/>
                  </a:lnTo>
                  <a:lnTo>
                    <a:pt x="575" y="5003"/>
                  </a:lnTo>
                  <a:lnTo>
                    <a:pt x="744" y="5273"/>
                  </a:lnTo>
                  <a:lnTo>
                    <a:pt x="946" y="5476"/>
                  </a:lnTo>
                  <a:lnTo>
                    <a:pt x="1183" y="5712"/>
                  </a:lnTo>
                  <a:lnTo>
                    <a:pt x="1420" y="5881"/>
                  </a:lnTo>
                  <a:lnTo>
                    <a:pt x="1690" y="6050"/>
                  </a:lnTo>
                  <a:lnTo>
                    <a:pt x="1960" y="6185"/>
                  </a:lnTo>
                  <a:lnTo>
                    <a:pt x="2265" y="6287"/>
                  </a:lnTo>
                  <a:lnTo>
                    <a:pt x="2569" y="6354"/>
                  </a:lnTo>
                  <a:lnTo>
                    <a:pt x="2907" y="6422"/>
                  </a:lnTo>
                  <a:lnTo>
                    <a:pt x="3211" y="6422"/>
                  </a:lnTo>
                  <a:lnTo>
                    <a:pt x="3718" y="6388"/>
                  </a:lnTo>
                  <a:lnTo>
                    <a:pt x="4191" y="6287"/>
                  </a:lnTo>
                  <a:lnTo>
                    <a:pt x="4630" y="6118"/>
                  </a:lnTo>
                  <a:lnTo>
                    <a:pt x="5036" y="5881"/>
                  </a:lnTo>
                  <a:lnTo>
                    <a:pt x="7537" y="8348"/>
                  </a:lnTo>
                  <a:lnTo>
                    <a:pt x="7942" y="7943"/>
                  </a:lnTo>
                  <a:lnTo>
                    <a:pt x="5509" y="5476"/>
                  </a:lnTo>
                  <a:lnTo>
                    <a:pt x="5712" y="5273"/>
                  </a:lnTo>
                  <a:lnTo>
                    <a:pt x="5881" y="5003"/>
                  </a:lnTo>
                  <a:lnTo>
                    <a:pt x="6050" y="4732"/>
                  </a:lnTo>
                  <a:lnTo>
                    <a:pt x="6185" y="4462"/>
                  </a:lnTo>
                  <a:lnTo>
                    <a:pt x="6286" y="4158"/>
                  </a:lnTo>
                  <a:lnTo>
                    <a:pt x="6354" y="3853"/>
                  </a:lnTo>
                  <a:lnTo>
                    <a:pt x="6421" y="3549"/>
                  </a:lnTo>
                  <a:lnTo>
                    <a:pt x="6421" y="3211"/>
                  </a:lnTo>
                  <a:lnTo>
                    <a:pt x="6421" y="2907"/>
                  </a:lnTo>
                  <a:lnTo>
                    <a:pt x="6354" y="2569"/>
                  </a:lnTo>
                  <a:lnTo>
                    <a:pt x="6286" y="2265"/>
                  </a:lnTo>
                  <a:lnTo>
                    <a:pt x="6185" y="1961"/>
                  </a:lnTo>
                  <a:lnTo>
                    <a:pt x="6050" y="1690"/>
                  </a:lnTo>
                  <a:lnTo>
                    <a:pt x="5881" y="1420"/>
                  </a:lnTo>
                  <a:lnTo>
                    <a:pt x="5712" y="1184"/>
                  </a:lnTo>
                  <a:lnTo>
                    <a:pt x="5475" y="947"/>
                  </a:lnTo>
                  <a:lnTo>
                    <a:pt x="5272" y="744"/>
                  </a:lnTo>
                  <a:lnTo>
                    <a:pt x="5002" y="575"/>
                  </a:lnTo>
                  <a:lnTo>
                    <a:pt x="4765" y="406"/>
                  </a:lnTo>
                  <a:lnTo>
                    <a:pt x="4461" y="271"/>
                  </a:lnTo>
                  <a:lnTo>
                    <a:pt x="4191" y="170"/>
                  </a:lnTo>
                  <a:lnTo>
                    <a:pt x="3853" y="68"/>
                  </a:lnTo>
                  <a:lnTo>
                    <a:pt x="3549" y="34"/>
                  </a:lnTo>
                  <a:lnTo>
                    <a:pt x="32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257A8582-222E-90B6-722A-5E7974A2CE2D}"/>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9B6F1758-4DF5-5390-F7A8-7529893A63EF}"/>
              </a:ext>
            </a:extLst>
          </p:cNvPr>
          <p:cNvPicPr preferRelativeResize="0"/>
          <p:nvPr/>
        </p:nvPicPr>
        <p:blipFill>
          <a:blip r:embed="rId4"/>
          <a:srcRect/>
          <a:stretch/>
        </p:blipFill>
        <p:spPr>
          <a:xfrm>
            <a:off x="129539" y="805893"/>
            <a:ext cx="4289290" cy="2552701"/>
          </a:xfrm>
          <a:prstGeom prst="rect">
            <a:avLst/>
          </a:prstGeom>
          <a:noFill/>
          <a:ln>
            <a:noFill/>
          </a:ln>
          <a:effectLst>
            <a:outerShdw blurRad="50800" dist="38100" dir="8100000" algn="tr" rotWithShape="0">
              <a:prstClr val="black">
                <a:alpha val="40000"/>
              </a:prstClr>
            </a:outerShdw>
            <a:softEdge rad="12700"/>
          </a:effectLst>
        </p:spPr>
      </p:pic>
      <p:sp>
        <p:nvSpPr>
          <p:cNvPr id="8401" name="Google Shape;8401;p53">
            <a:extLst>
              <a:ext uri="{FF2B5EF4-FFF2-40B4-BE49-F238E27FC236}">
                <a16:creationId xmlns:a16="http://schemas.microsoft.com/office/drawing/2014/main" id="{481EAF48-A67B-B94A-AD4F-CD3680DC614C}"/>
              </a:ext>
            </a:extLst>
          </p:cNvPr>
          <p:cNvSpPr txBox="1">
            <a:spLocks noGrp="1"/>
          </p:cNvSpPr>
          <p:nvPr>
            <p:ph type="title"/>
          </p:nvPr>
        </p:nvSpPr>
        <p:spPr>
          <a:xfrm>
            <a:off x="566829"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Customers by Response Time</a:t>
            </a:r>
          </a:p>
        </p:txBody>
      </p:sp>
      <p:sp>
        <p:nvSpPr>
          <p:cNvPr id="8402" name="Google Shape;8402;p53">
            <a:extLst>
              <a:ext uri="{FF2B5EF4-FFF2-40B4-BE49-F238E27FC236}">
                <a16:creationId xmlns:a16="http://schemas.microsoft.com/office/drawing/2014/main" id="{7B76B2D5-F93B-BE9B-A514-AA780DAD64BB}"/>
              </a:ext>
            </a:extLst>
          </p:cNvPr>
          <p:cNvSpPr txBox="1">
            <a:spLocks noGrp="1"/>
          </p:cNvSpPr>
          <p:nvPr>
            <p:ph type="subTitle" idx="4294967295"/>
          </p:nvPr>
        </p:nvSpPr>
        <p:spPr>
          <a:xfrm>
            <a:off x="129539" y="3570391"/>
            <a:ext cx="4176418" cy="675776"/>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050" dirty="0"/>
              <a:t>The Clustered Bar Chart illustrates the distribution of customer responses based on different response time categories: "Within SLA," "Below SLA," and "Above SLA."</a:t>
            </a:r>
            <a:endParaRPr sz="1050" b="1" dirty="0"/>
          </a:p>
        </p:txBody>
      </p:sp>
      <p:sp>
        <p:nvSpPr>
          <p:cNvPr id="2" name="Google Shape;8404;p53">
            <a:extLst>
              <a:ext uri="{FF2B5EF4-FFF2-40B4-BE49-F238E27FC236}">
                <a16:creationId xmlns:a16="http://schemas.microsoft.com/office/drawing/2014/main" id="{D818ADD6-C725-0607-F87B-40B58333CCF6}"/>
              </a:ext>
            </a:extLst>
          </p:cNvPr>
          <p:cNvSpPr txBox="1"/>
          <p:nvPr/>
        </p:nvSpPr>
        <p:spPr>
          <a:xfrm>
            <a:off x="4481989" y="692576"/>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Insights:</a:t>
            </a:r>
          </a:p>
          <a:p>
            <a:pPr marL="0" lvl="0" indent="0" algn="l" rtl="0">
              <a:spcBef>
                <a:spcPts val="0"/>
              </a:spcBef>
              <a:spcAft>
                <a:spcPts val="0"/>
              </a:spcAft>
              <a:buNone/>
            </a:pPr>
            <a:endParaRPr lang="en-US" dirty="0">
              <a:solidFill>
                <a:schemeClr val="dk1"/>
              </a:solidFill>
              <a:latin typeface="Barlow"/>
              <a:ea typeface="Barlow"/>
              <a:cs typeface="Barlow"/>
              <a:sym typeface="Barlow"/>
            </a:endParaRP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Within SLA Category</a:t>
            </a:r>
            <a:r>
              <a:rPr lang="en-US" sz="1000" dirty="0">
                <a:solidFill>
                  <a:schemeClr val="dk1"/>
                </a:solidFill>
                <a:latin typeface="Barlow"/>
                <a:ea typeface="Barlow"/>
                <a:cs typeface="Barlow"/>
                <a:sym typeface="Barlow"/>
              </a:rPr>
              <a:t>: The largest group, around 20.6K customers, suggests that the majority of responses meet the expected Service Level Agreement (SLA) time, showcasing the company's efficient performance.</a:t>
            </a: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Below SLA Category</a:t>
            </a:r>
            <a:r>
              <a:rPr lang="en-US" sz="1000" dirty="0">
                <a:solidFill>
                  <a:schemeClr val="dk1"/>
                </a:solidFill>
                <a:latin typeface="Barlow"/>
                <a:ea typeface="Barlow"/>
                <a:cs typeface="Barlow"/>
                <a:sym typeface="Barlow"/>
              </a:rPr>
              <a:t>: With approximately 8.1K customers, there is a notable portion where responses fall short of the expected SLA time. This highlights an area for potential improvement to enhance customer satisfaction.</a:t>
            </a: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Above SLA Category</a:t>
            </a:r>
            <a:r>
              <a:rPr lang="en-US" sz="1000" dirty="0">
                <a:solidFill>
                  <a:schemeClr val="dk1"/>
                </a:solidFill>
                <a:latin typeface="Barlow"/>
                <a:ea typeface="Barlow"/>
                <a:cs typeface="Barlow"/>
                <a:sym typeface="Barlow"/>
              </a:rPr>
              <a:t>: This category has the fewest customers, around 4.2K, indicating instances where response times exceed SLA expectations but are still within an acceptable range.</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Findings:</a:t>
            </a:r>
          </a:p>
          <a:p>
            <a:pPr lvl="0" algn="l" rtl="0">
              <a:spcBef>
                <a:spcPts val="0"/>
              </a:spcBef>
              <a:spcAft>
                <a:spcPts val="0"/>
              </a:spcAft>
            </a:pPr>
            <a:endParaRPr lang="en-US" sz="1000" dirty="0">
              <a:solidFill>
                <a:schemeClr val="dk1"/>
              </a:solidFill>
              <a:latin typeface="Barlow"/>
              <a:ea typeface="Barlow"/>
              <a:cs typeface="Barlow"/>
              <a:sym typeface="Barlow"/>
            </a:endParaRP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The company excels in responding within SLA times, reflecting overall efficiency.</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Opportunities for improvement exist in reducing instances falling below SLA, and enhancing service quality.</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Low numbers in the "Above SLA" category suggest acceptable performance, but critical instances may require attention.</a:t>
            </a:r>
            <a:endParaRPr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182740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99C4B34D-580A-E0FE-D8D3-2A8FE350A858}"/>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771148E2-ED40-C0B1-2A8C-10E78D943BA2}"/>
              </a:ext>
            </a:extLst>
          </p:cNvPr>
          <p:cNvPicPr preferRelativeResize="0"/>
          <p:nvPr/>
        </p:nvPicPr>
        <p:blipFill>
          <a:blip r:embed="rId4"/>
          <a:srcRect/>
          <a:stretch/>
        </p:blipFill>
        <p:spPr>
          <a:xfrm>
            <a:off x="242411" y="848024"/>
            <a:ext cx="4176418" cy="2870536"/>
          </a:xfrm>
          <a:prstGeom prst="rect">
            <a:avLst/>
          </a:prstGeom>
          <a:noFill/>
          <a:ln>
            <a:noFill/>
          </a:ln>
          <a:effectLst>
            <a:outerShdw blurRad="50800" dist="38100" dir="8100000" algn="tr" rotWithShape="0">
              <a:prstClr val="black">
                <a:alpha val="40000"/>
              </a:prstClr>
            </a:outerShdw>
            <a:softEdge rad="12700"/>
          </a:effectLst>
        </p:spPr>
      </p:pic>
      <p:sp>
        <p:nvSpPr>
          <p:cNvPr id="8401" name="Google Shape;8401;p53">
            <a:extLst>
              <a:ext uri="{FF2B5EF4-FFF2-40B4-BE49-F238E27FC236}">
                <a16:creationId xmlns:a16="http://schemas.microsoft.com/office/drawing/2014/main" id="{4D7C78FC-7053-FA60-383D-9F10EA43EDE6}"/>
              </a:ext>
            </a:extLst>
          </p:cNvPr>
          <p:cNvSpPr txBox="1">
            <a:spLocks noGrp="1"/>
          </p:cNvSpPr>
          <p:nvPr>
            <p:ph type="title"/>
          </p:nvPr>
        </p:nvSpPr>
        <p:spPr>
          <a:xfrm>
            <a:off x="720000" y="988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Customers by Reason and Sentiment</a:t>
            </a:r>
            <a:endParaRPr sz="2400" dirty="0"/>
          </a:p>
        </p:txBody>
      </p:sp>
      <p:sp>
        <p:nvSpPr>
          <p:cNvPr id="8402" name="Google Shape;8402;p53">
            <a:extLst>
              <a:ext uri="{FF2B5EF4-FFF2-40B4-BE49-F238E27FC236}">
                <a16:creationId xmlns:a16="http://schemas.microsoft.com/office/drawing/2014/main" id="{D708F717-0C9E-F33E-4072-4311E81A3B8B}"/>
              </a:ext>
            </a:extLst>
          </p:cNvPr>
          <p:cNvSpPr txBox="1">
            <a:spLocks noGrp="1"/>
          </p:cNvSpPr>
          <p:nvPr>
            <p:ph type="subTitle" idx="4294967295"/>
          </p:nvPr>
        </p:nvSpPr>
        <p:spPr>
          <a:xfrm>
            <a:off x="318609" y="3857614"/>
            <a:ext cx="3902100" cy="706766"/>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050" dirty="0"/>
              <a:t>The Stacked Column Chart visually dissects customer sentiment based on the reasons for contact, including Billing Question, Payments, and Service Outage. Sentiments are categorized as Negative, Neutral, Positive, Very Negative, and Very Positive.</a:t>
            </a:r>
            <a:endParaRPr sz="1050" b="1" dirty="0"/>
          </a:p>
        </p:txBody>
      </p:sp>
      <p:sp>
        <p:nvSpPr>
          <p:cNvPr id="2" name="Google Shape;8404;p53">
            <a:extLst>
              <a:ext uri="{FF2B5EF4-FFF2-40B4-BE49-F238E27FC236}">
                <a16:creationId xmlns:a16="http://schemas.microsoft.com/office/drawing/2014/main" id="{710C2B0B-EC39-6908-CB3A-A94C092F8D88}"/>
              </a:ext>
            </a:extLst>
          </p:cNvPr>
          <p:cNvSpPr txBox="1"/>
          <p:nvPr/>
        </p:nvSpPr>
        <p:spPr>
          <a:xfrm>
            <a:off x="4459129" y="765388"/>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Insights:</a:t>
            </a:r>
          </a:p>
          <a:p>
            <a:pPr marL="0" lvl="0" indent="0" algn="l" rtl="0">
              <a:spcBef>
                <a:spcPts val="0"/>
              </a:spcBef>
              <a:spcAft>
                <a:spcPts val="0"/>
              </a:spcAft>
              <a:buNone/>
            </a:pPr>
            <a:endParaRPr lang="en-US" dirty="0">
              <a:solidFill>
                <a:schemeClr val="dk1"/>
              </a:solidFill>
              <a:latin typeface="Barlow"/>
              <a:ea typeface="Barlow"/>
              <a:cs typeface="Barlow"/>
              <a:sym typeface="Barlow"/>
            </a:endParaRP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Billing Question</a:t>
            </a:r>
            <a:r>
              <a:rPr lang="en-US" sz="1000" dirty="0">
                <a:solidFill>
                  <a:schemeClr val="dk1"/>
                </a:solidFill>
                <a:latin typeface="Barlow"/>
                <a:ea typeface="Barlow"/>
                <a:cs typeface="Barlow"/>
                <a:sym typeface="Barlow"/>
              </a:rPr>
              <a:t>: Negative sentiment dominates (7.9K), followed by Neutral (6.2K), Positive (2.8K), Very Positive (2.3K), and Very Negative (4.3K).</a:t>
            </a: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Payments</a:t>
            </a:r>
            <a:r>
              <a:rPr lang="en-US" sz="1000" dirty="0">
                <a:solidFill>
                  <a:schemeClr val="dk1"/>
                </a:solidFill>
                <a:latin typeface="Barlow"/>
                <a:ea typeface="Barlow"/>
                <a:cs typeface="Barlow"/>
                <a:sym typeface="Barlow"/>
              </a:rPr>
              <a:t>: Fewer total customers compared to Billing Questions, with Negative sentiments leading (1.6K), followed by Neutral (1.2K), Positive (0.5K), Very Negative (0.9K), and Very Positive (0.4K).</a:t>
            </a:r>
          </a:p>
          <a:p>
            <a:pPr marL="285750" lvl="0" indent="-2857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Service Outage</a:t>
            </a:r>
            <a:r>
              <a:rPr lang="en-US" sz="1000" dirty="0">
                <a:solidFill>
                  <a:schemeClr val="dk1"/>
                </a:solidFill>
                <a:latin typeface="Barlow"/>
                <a:ea typeface="Barlow"/>
                <a:cs typeface="Barlow"/>
                <a:sym typeface="Barlow"/>
              </a:rPr>
              <a:t>: Similar to Payments, with Negative sentiments most common (1.6K), Neutral followed by (1.3K), Positive (0.6K), Very Negative (0.8K), and Very Positive (0.4K).</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Findings:</a:t>
            </a:r>
          </a:p>
          <a:p>
            <a:pPr lvl="0" algn="l" rtl="0">
              <a:spcBef>
                <a:spcPts val="0"/>
              </a:spcBef>
              <a:spcAft>
                <a:spcPts val="0"/>
              </a:spcAft>
            </a:pPr>
            <a:endParaRPr lang="en-US" sz="1000" dirty="0">
              <a:solidFill>
                <a:schemeClr val="dk1"/>
              </a:solidFill>
              <a:latin typeface="Barlow"/>
              <a:ea typeface="Barlow"/>
              <a:cs typeface="Barlow"/>
              <a:sym typeface="Barlow"/>
            </a:endParaRP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Billing Questions drive the highest customer contact, suggesting a mix of confusion and satisfaction.</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Payments and Service Outages have similar sentiment distributions but with fewer customer contacts.</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Neutral sentiment prevails across all reasons, indicating an opportunity for enhancing overall customer experience.</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The presence of Very Negative sentiments, especially in Billing Questions, highlights specific pain points for potential improvement.</a:t>
            </a:r>
            <a:endParaRPr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263334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0761412C-D258-B669-B478-A4307EF240C9}"/>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46605BA7-5766-74A1-384A-3F0D4CF7B6A6}"/>
              </a:ext>
            </a:extLst>
          </p:cNvPr>
          <p:cNvPicPr preferRelativeResize="0"/>
          <p:nvPr/>
        </p:nvPicPr>
        <p:blipFill>
          <a:blip r:embed="rId4"/>
          <a:srcRect/>
          <a:stretch/>
        </p:blipFill>
        <p:spPr>
          <a:xfrm>
            <a:off x="242411" y="830580"/>
            <a:ext cx="4176418" cy="2651759"/>
          </a:xfrm>
          <a:prstGeom prst="rect">
            <a:avLst/>
          </a:prstGeom>
          <a:noFill/>
          <a:ln>
            <a:noFill/>
          </a:ln>
          <a:effectLst>
            <a:outerShdw blurRad="50800" dist="38100" dir="8100000" algn="tr" rotWithShape="0">
              <a:prstClr val="black">
                <a:alpha val="40000"/>
              </a:prstClr>
            </a:outerShdw>
            <a:softEdge rad="12700"/>
          </a:effectLst>
        </p:spPr>
      </p:pic>
      <p:sp>
        <p:nvSpPr>
          <p:cNvPr id="8401" name="Google Shape;8401;p53">
            <a:extLst>
              <a:ext uri="{FF2B5EF4-FFF2-40B4-BE49-F238E27FC236}">
                <a16:creationId xmlns:a16="http://schemas.microsoft.com/office/drawing/2014/main" id="{A399DEE9-E392-BD5F-7195-7EC3EE3D51F1}"/>
              </a:ext>
            </a:extLst>
          </p:cNvPr>
          <p:cNvSpPr txBox="1">
            <a:spLocks noGrp="1"/>
          </p:cNvSpPr>
          <p:nvPr>
            <p:ph type="title"/>
          </p:nvPr>
        </p:nvSpPr>
        <p:spPr>
          <a:xfrm>
            <a:off x="566829"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Customer Call Trends by Day</a:t>
            </a:r>
            <a:endParaRPr sz="2400" dirty="0"/>
          </a:p>
        </p:txBody>
      </p:sp>
      <p:sp>
        <p:nvSpPr>
          <p:cNvPr id="8402" name="Google Shape;8402;p53">
            <a:extLst>
              <a:ext uri="{FF2B5EF4-FFF2-40B4-BE49-F238E27FC236}">
                <a16:creationId xmlns:a16="http://schemas.microsoft.com/office/drawing/2014/main" id="{6C594E60-88E6-B15F-24F8-396215599DA8}"/>
              </a:ext>
            </a:extLst>
          </p:cNvPr>
          <p:cNvSpPr txBox="1">
            <a:spLocks noGrp="1"/>
          </p:cNvSpPr>
          <p:nvPr>
            <p:ph type="subTitle" idx="4294967295"/>
          </p:nvPr>
        </p:nvSpPr>
        <p:spPr>
          <a:xfrm>
            <a:off x="242411" y="3791371"/>
            <a:ext cx="3902100" cy="59436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 dirty="0"/>
              <a:t>The Line Chart visualizes the total number of customers across different days of the week, presenting insights into customer activity patterns.</a:t>
            </a:r>
            <a:endParaRPr sz="1200" b="1" dirty="0"/>
          </a:p>
        </p:txBody>
      </p:sp>
      <p:sp>
        <p:nvSpPr>
          <p:cNvPr id="2" name="Google Shape;8404;p53">
            <a:extLst>
              <a:ext uri="{FF2B5EF4-FFF2-40B4-BE49-F238E27FC236}">
                <a16:creationId xmlns:a16="http://schemas.microsoft.com/office/drawing/2014/main" id="{2E096EDC-8948-BAE1-A4C0-19B595DDF663}"/>
              </a:ext>
            </a:extLst>
          </p:cNvPr>
          <p:cNvSpPr txBox="1"/>
          <p:nvPr/>
        </p:nvSpPr>
        <p:spPr>
          <a:xfrm>
            <a:off x="4572000" y="742528"/>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Details:</a:t>
            </a:r>
          </a:p>
          <a:p>
            <a:pPr marL="285750" lvl="0" indent="-285750" algn="l" rtl="0">
              <a:spcBef>
                <a:spcPts val="0"/>
              </a:spcBef>
              <a:spcAft>
                <a:spcPts val="0"/>
              </a:spcAft>
              <a:buFont typeface="Arial" panose="020B0604020202020204" pitchFamily="34" charset="0"/>
              <a:buChar char="•"/>
            </a:pPr>
            <a:endParaRPr lang="en-US" sz="1000" dirty="0">
              <a:solidFill>
                <a:schemeClr val="dk1"/>
              </a:solidFill>
              <a:latin typeface="Barlow"/>
              <a:ea typeface="Barlow"/>
              <a:cs typeface="Barlow"/>
              <a:sym typeface="Barlow"/>
            </a:endParaRP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Y-axis represents 'Total Customers,' ranging from approximately 4,200 to 5,600.</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X-axis represents 'Call_DayName' with days from Sunday to Saturday.</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Insights:</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100" dirty="0">
                <a:solidFill>
                  <a:schemeClr val="dk1"/>
                </a:solidFill>
                <a:latin typeface="Barlow"/>
                <a:ea typeface="Barlow"/>
                <a:cs typeface="Barlow"/>
                <a:sym typeface="Barlow"/>
              </a:rPr>
              <a:t>Customer Peaks:</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Friday exhibits the highest customer activity with 5,570 customers.</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Thursday closely follows with significant activity, reaching 5,481 customers.</a:t>
            </a:r>
          </a:p>
          <a:p>
            <a:pPr lvl="0" algn="l" rtl="0">
              <a:spcBef>
                <a:spcPts val="0"/>
              </a:spcBef>
              <a:spcAft>
                <a:spcPts val="0"/>
              </a:spcAft>
            </a:pPr>
            <a:r>
              <a:rPr lang="en-US" sz="1100" dirty="0">
                <a:solidFill>
                  <a:schemeClr val="dk1"/>
                </a:solidFill>
                <a:latin typeface="Barlow"/>
                <a:ea typeface="Barlow"/>
                <a:cs typeface="Barlow"/>
                <a:sym typeface="Barlow"/>
              </a:rPr>
              <a:t>Weekend Decline:</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A substantial drop in customer activity is observed on Saturday, down to 4,403 customers.</a:t>
            </a:r>
          </a:p>
          <a:p>
            <a:pPr lvl="0" algn="l" rtl="0">
              <a:spcBef>
                <a:spcPts val="0"/>
              </a:spcBef>
              <a:spcAft>
                <a:spcPts val="0"/>
              </a:spcAft>
            </a:pPr>
            <a:r>
              <a:rPr lang="en-US" sz="1100" dirty="0">
                <a:solidFill>
                  <a:schemeClr val="dk1"/>
                </a:solidFill>
                <a:latin typeface="Barlow"/>
                <a:ea typeface="Barlow"/>
                <a:cs typeface="Barlow"/>
                <a:sym typeface="Barlow"/>
              </a:rPr>
              <a:t>Activity Trend:</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Customer engagement gradually increases throughout the week.</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The peak towards the end of the week suggests heightened engagement.</a:t>
            </a:r>
          </a:p>
          <a:p>
            <a:pPr lvl="0" algn="l" rtl="0">
              <a:spcBef>
                <a:spcPts val="0"/>
              </a:spcBef>
              <a:spcAft>
                <a:spcPts val="0"/>
              </a:spcAft>
            </a:pPr>
            <a:r>
              <a:rPr lang="en-US" sz="1100" dirty="0">
                <a:solidFill>
                  <a:schemeClr val="dk1"/>
                </a:solidFill>
                <a:latin typeface="Barlow"/>
                <a:ea typeface="Barlow"/>
                <a:cs typeface="Barlow"/>
                <a:sym typeface="Barlow"/>
              </a:rPr>
              <a:t>Implications:</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This pattern implies that customers are more active towards the end of the week, with a decline during the weekend.</a:t>
            </a:r>
          </a:p>
          <a:p>
            <a:pPr marL="285750" lvl="0" indent="-2857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Useful for resource allocation, staffing decisions, and targeted marketing efforts based on peak customer engagement days.</a:t>
            </a:r>
            <a:endParaRPr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265486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C20A7E7F-3740-1700-DF89-5F86153EBB0B}"/>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7608E116-1633-2A1A-56EC-218EA65B09E3}"/>
              </a:ext>
            </a:extLst>
          </p:cNvPr>
          <p:cNvPicPr preferRelativeResize="0"/>
          <p:nvPr/>
        </p:nvPicPr>
        <p:blipFill>
          <a:blip r:embed="rId4"/>
          <a:srcRect/>
          <a:stretch/>
        </p:blipFill>
        <p:spPr>
          <a:xfrm>
            <a:off x="242411" y="811290"/>
            <a:ext cx="4176418" cy="2680036"/>
          </a:xfrm>
          <a:prstGeom prst="rect">
            <a:avLst/>
          </a:prstGeom>
          <a:noFill/>
          <a:ln>
            <a:noFill/>
          </a:ln>
          <a:effectLst>
            <a:outerShdw blurRad="50800" dist="38100" dir="8100000" algn="tr" rotWithShape="0">
              <a:prstClr val="black">
                <a:alpha val="40000"/>
              </a:prstClr>
            </a:outerShdw>
            <a:softEdge rad="31750"/>
          </a:effectLst>
        </p:spPr>
      </p:pic>
      <p:sp>
        <p:nvSpPr>
          <p:cNvPr id="8401" name="Google Shape;8401;p53">
            <a:extLst>
              <a:ext uri="{FF2B5EF4-FFF2-40B4-BE49-F238E27FC236}">
                <a16:creationId xmlns:a16="http://schemas.microsoft.com/office/drawing/2014/main" id="{3ABBCBE4-87E9-E0D7-CA64-56D52918BCEC}"/>
              </a:ext>
            </a:extLst>
          </p:cNvPr>
          <p:cNvSpPr txBox="1">
            <a:spLocks noGrp="1"/>
          </p:cNvSpPr>
          <p:nvPr>
            <p:ph type="title"/>
          </p:nvPr>
        </p:nvSpPr>
        <p:spPr>
          <a:xfrm>
            <a:off x="720000" y="1122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Geographical Distribution of Calls by State</a:t>
            </a:r>
            <a:endParaRPr sz="2400" dirty="0"/>
          </a:p>
        </p:txBody>
      </p:sp>
      <p:sp>
        <p:nvSpPr>
          <p:cNvPr id="8402" name="Google Shape;8402;p53">
            <a:extLst>
              <a:ext uri="{FF2B5EF4-FFF2-40B4-BE49-F238E27FC236}">
                <a16:creationId xmlns:a16="http://schemas.microsoft.com/office/drawing/2014/main" id="{527BBE97-0E44-9601-E52B-FAAEF6410238}"/>
              </a:ext>
            </a:extLst>
          </p:cNvPr>
          <p:cNvSpPr txBox="1">
            <a:spLocks noGrp="1"/>
          </p:cNvSpPr>
          <p:nvPr>
            <p:ph type="subTitle" idx="4294967295"/>
          </p:nvPr>
        </p:nvSpPr>
        <p:spPr>
          <a:xfrm>
            <a:off x="310990" y="3683216"/>
            <a:ext cx="3902100" cy="599594"/>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 dirty="0"/>
              <a:t>The Azure Map visualizes customer distribution across states using bubbles, with each bubble size representing the 'Total Customers' data field.</a:t>
            </a:r>
            <a:endParaRPr sz="1200" b="1" dirty="0"/>
          </a:p>
        </p:txBody>
      </p:sp>
      <p:sp>
        <p:nvSpPr>
          <p:cNvPr id="2" name="Google Shape;8404;p53">
            <a:extLst>
              <a:ext uri="{FF2B5EF4-FFF2-40B4-BE49-F238E27FC236}">
                <a16:creationId xmlns:a16="http://schemas.microsoft.com/office/drawing/2014/main" id="{6247084B-9189-5E5B-D10E-C44A3B8D554D}"/>
              </a:ext>
            </a:extLst>
          </p:cNvPr>
          <p:cNvSpPr txBox="1"/>
          <p:nvPr/>
        </p:nvSpPr>
        <p:spPr>
          <a:xfrm>
            <a:off x="4572000" y="684956"/>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Observations:</a:t>
            </a:r>
          </a:p>
          <a:p>
            <a:pPr marL="0" lvl="0" indent="0" algn="l" rtl="0">
              <a:spcBef>
                <a:spcPts val="0"/>
              </a:spcBef>
              <a:spcAft>
                <a:spcPts val="0"/>
              </a:spcAft>
              <a:buNone/>
            </a:pPr>
            <a:endParaRPr lang="en-US" sz="1100" dirty="0">
              <a:solidFill>
                <a:schemeClr val="dk1"/>
              </a:solidFill>
              <a:latin typeface="Barlow"/>
              <a:ea typeface="Barlow"/>
              <a:cs typeface="Barlow"/>
              <a:sym typeface="Barlow"/>
            </a:endParaRPr>
          </a:p>
          <a:p>
            <a:pPr marL="0" lvl="0" indent="0" algn="l" rtl="0">
              <a:spcBef>
                <a:spcPts val="0"/>
              </a:spcBef>
              <a:spcAft>
                <a:spcPts val="0"/>
              </a:spcAft>
              <a:buNone/>
            </a:pPr>
            <a:r>
              <a:rPr lang="en-US" sz="1000" b="1" dirty="0">
                <a:solidFill>
                  <a:schemeClr val="dk1"/>
                </a:solidFill>
                <a:latin typeface="Barlow"/>
                <a:ea typeface="Barlow"/>
                <a:cs typeface="Barlow"/>
                <a:sym typeface="Barlow"/>
              </a:rPr>
              <a:t>Largest Bubbles</a:t>
            </a:r>
            <a:r>
              <a:rPr lang="en-US" sz="1000" dirty="0">
                <a:solidFill>
                  <a:schemeClr val="dk1"/>
                </a:solidFill>
                <a:latin typeface="Barlow"/>
                <a:ea typeface="Barlow"/>
                <a:cs typeface="Barlow"/>
                <a:sym typeface="Barlow"/>
              </a:rPr>
              <a:t>:</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California, Texas, and Florida show the largest bubbles, indicating a high volume of customers or interactions.</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States in the Midwest and Northeast, like Illinois, Ohio, and Pennsylvania, also exhibit notably large bubbles.</a:t>
            </a:r>
          </a:p>
          <a:p>
            <a:pPr marL="0" lvl="0" indent="0" algn="l" rtl="0">
              <a:spcBef>
                <a:spcPts val="0"/>
              </a:spcBef>
              <a:spcAft>
                <a:spcPts val="0"/>
              </a:spcAft>
              <a:buNone/>
            </a:pPr>
            <a:r>
              <a:rPr lang="en-US" sz="1000" b="1" dirty="0">
                <a:solidFill>
                  <a:schemeClr val="dk1"/>
                </a:solidFill>
                <a:latin typeface="Barlow"/>
                <a:ea typeface="Barlow"/>
                <a:cs typeface="Barlow"/>
                <a:sym typeface="Barlow"/>
              </a:rPr>
              <a:t>Smaller Bubbles</a:t>
            </a:r>
            <a:r>
              <a:rPr lang="en-US" sz="1000" dirty="0">
                <a:solidFill>
                  <a:schemeClr val="dk1"/>
                </a:solidFill>
                <a:latin typeface="Barlow"/>
                <a:ea typeface="Barlow"/>
                <a:cs typeface="Barlow"/>
                <a:sym typeface="Barlow"/>
              </a:rPr>
              <a:t>:</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States like Oregon, Colorado, and Mississippi have smaller bubbles, suggesting fewer customer interactions or a smaller customer base.</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Insights:</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000" b="1" dirty="0">
                <a:solidFill>
                  <a:schemeClr val="dk1"/>
                </a:solidFill>
                <a:latin typeface="Barlow"/>
                <a:ea typeface="Barlow"/>
                <a:cs typeface="Barlow"/>
                <a:sym typeface="Barlow"/>
              </a:rPr>
              <a:t>Regional Presence</a:t>
            </a:r>
            <a:r>
              <a:rPr lang="en-US" sz="1000" dirty="0">
                <a:solidFill>
                  <a:schemeClr val="dk1"/>
                </a:solidFill>
                <a:latin typeface="Barlow"/>
                <a:ea typeface="Barlow"/>
                <a:cs typeface="Barlow"/>
                <a:sym typeface="Barlow"/>
              </a:rPr>
              <a:t>:</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Strong customer presence in populous states aligns with a larger population potentially leading to more customers.</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Less populous states exhibit a smaller customer base or interaction level.</a:t>
            </a:r>
          </a:p>
          <a:p>
            <a:pPr lvl="0" algn="l" rtl="0">
              <a:spcBef>
                <a:spcPts val="0"/>
              </a:spcBef>
              <a:spcAft>
                <a:spcPts val="0"/>
              </a:spcAft>
            </a:pPr>
            <a:endParaRPr lang="en-US" sz="1000" dirty="0">
              <a:solidFill>
                <a:schemeClr val="dk1"/>
              </a:solidFill>
              <a:latin typeface="Barlow"/>
              <a:ea typeface="Barlow"/>
              <a:cs typeface="Barlow"/>
              <a:sym typeface="Barlow"/>
            </a:endParaRPr>
          </a:p>
          <a:p>
            <a:pPr lvl="0" algn="l" rtl="0">
              <a:spcBef>
                <a:spcPts val="0"/>
              </a:spcBef>
              <a:spcAft>
                <a:spcPts val="0"/>
              </a:spcAft>
            </a:pPr>
            <a:r>
              <a:rPr lang="en-US" sz="1000" b="1" dirty="0">
                <a:solidFill>
                  <a:schemeClr val="dk1"/>
                </a:solidFill>
                <a:latin typeface="Barlow"/>
                <a:ea typeface="Barlow"/>
                <a:cs typeface="Barlow"/>
                <a:sym typeface="Barlow"/>
              </a:rPr>
              <a:t>Strategic Implications</a:t>
            </a:r>
            <a:r>
              <a:rPr lang="en-US" sz="1000" dirty="0">
                <a:solidFill>
                  <a:schemeClr val="dk1"/>
                </a:solidFill>
                <a:latin typeface="Barlow"/>
                <a:ea typeface="Barlow"/>
                <a:cs typeface="Barlow"/>
                <a:sym typeface="Barlow"/>
              </a:rPr>
              <a:t>:</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Tailoring marketing and resource allocation strategies based on customer distribution.</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Focusing efforts on states with larger bubbles to maximize existing customer base.</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Considering growth strategies in states with smaller bubbles.</a:t>
            </a:r>
            <a:endParaRPr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84781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45013FD3-1055-ACF0-3B39-70831ADEA41A}"/>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69D0BF96-954B-8F7F-CBD8-58E3624296C1}"/>
              </a:ext>
            </a:extLst>
          </p:cNvPr>
          <p:cNvPicPr preferRelativeResize="0"/>
          <p:nvPr/>
        </p:nvPicPr>
        <p:blipFill>
          <a:blip r:embed="rId4"/>
          <a:srcRect/>
          <a:stretch/>
        </p:blipFill>
        <p:spPr>
          <a:xfrm>
            <a:off x="242410" y="808740"/>
            <a:ext cx="4329589" cy="2696460"/>
          </a:xfrm>
          <a:prstGeom prst="rect">
            <a:avLst/>
          </a:prstGeom>
          <a:noFill/>
          <a:ln>
            <a:noFill/>
          </a:ln>
          <a:effectLst>
            <a:outerShdw blurRad="50800" dist="38100" dir="8100000" algn="tr" rotWithShape="0">
              <a:prstClr val="black">
                <a:alpha val="40000"/>
              </a:prstClr>
            </a:outerShdw>
            <a:softEdge rad="31750"/>
          </a:effectLst>
        </p:spPr>
      </p:pic>
      <p:sp>
        <p:nvSpPr>
          <p:cNvPr id="8401" name="Google Shape;8401;p53">
            <a:extLst>
              <a:ext uri="{FF2B5EF4-FFF2-40B4-BE49-F238E27FC236}">
                <a16:creationId xmlns:a16="http://schemas.microsoft.com/office/drawing/2014/main" id="{0780751C-0863-6FEB-890D-4F2C2AB87D29}"/>
              </a:ext>
            </a:extLst>
          </p:cNvPr>
          <p:cNvSpPr txBox="1">
            <a:spLocks noGrp="1"/>
          </p:cNvSpPr>
          <p:nvPr>
            <p:ph type="title"/>
          </p:nvPr>
        </p:nvSpPr>
        <p:spPr>
          <a:xfrm>
            <a:off x="720000"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Key Influencers</a:t>
            </a:r>
            <a:endParaRPr sz="2400" dirty="0"/>
          </a:p>
        </p:txBody>
      </p:sp>
      <p:sp>
        <p:nvSpPr>
          <p:cNvPr id="8404" name="Google Shape;8404;p53">
            <a:extLst>
              <a:ext uri="{FF2B5EF4-FFF2-40B4-BE49-F238E27FC236}">
                <a16:creationId xmlns:a16="http://schemas.microsoft.com/office/drawing/2014/main" id="{97416515-77E0-CDBD-D052-CA77D4E13287}"/>
              </a:ext>
            </a:extLst>
          </p:cNvPr>
          <p:cNvSpPr txBox="1"/>
          <p:nvPr/>
        </p:nvSpPr>
        <p:spPr>
          <a:xfrm>
            <a:off x="4725173" y="808740"/>
            <a:ext cx="4176416" cy="3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Key Influencers Feature in Power BI:</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000" dirty="0">
                <a:solidFill>
                  <a:schemeClr val="dk1"/>
                </a:solidFill>
                <a:latin typeface="Barlow"/>
                <a:ea typeface="Barlow"/>
                <a:cs typeface="Barlow"/>
                <a:sym typeface="Barlow"/>
              </a:rPr>
              <a:t>The Key Influencers feature in Power BI analyzes given data to identify factors that significantly influence a chosen outcome. In our case, we selected sentiment as the outcome and specified channel, reason, and state as potential influencers. The feature then provides insights based on statistical analysis.</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200" dirty="0">
                <a:solidFill>
                  <a:schemeClr val="dk1"/>
                </a:solidFill>
                <a:latin typeface="Barlow"/>
                <a:ea typeface="Barlow"/>
                <a:cs typeface="Barlow"/>
                <a:sym typeface="Barlow"/>
              </a:rPr>
              <a:t>Analysis Results:</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000" dirty="0">
                <a:solidFill>
                  <a:schemeClr val="dk1"/>
                </a:solidFill>
                <a:latin typeface="Barlow"/>
                <a:ea typeface="Barlow"/>
                <a:cs typeface="Barlow"/>
                <a:sym typeface="Barlow"/>
              </a:rPr>
              <a:t>State is Mississippi (1.64x):</a:t>
            </a:r>
          </a:p>
          <a:p>
            <a:pPr marL="0" lvl="0" indent="0" algn="l" rtl="0">
              <a:spcBef>
                <a:spcPts val="0"/>
              </a:spcBef>
              <a:spcAft>
                <a:spcPts val="0"/>
              </a:spcAft>
              <a:buNone/>
            </a:pPr>
            <a:r>
              <a:rPr lang="en-US" sz="1000" dirty="0">
                <a:solidFill>
                  <a:schemeClr val="dk1"/>
                </a:solidFill>
                <a:latin typeface="Barlow"/>
                <a:ea typeface="Barlow"/>
                <a:cs typeface="Barlow"/>
                <a:sym typeface="Barlow"/>
              </a:rPr>
              <a:t>Customers from Mississippi are 1.64 times more likely to express positive sentiment than the average. The state seems to have a positive influence on sentiment.</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000" dirty="0">
                <a:solidFill>
                  <a:schemeClr val="dk1"/>
                </a:solidFill>
                <a:latin typeface="Barlow"/>
                <a:ea typeface="Barlow"/>
                <a:cs typeface="Barlow"/>
                <a:sym typeface="Barlow"/>
              </a:rPr>
              <a:t>Channel is Web (1.09x):</a:t>
            </a:r>
          </a:p>
          <a:p>
            <a:pPr marL="0" lvl="0" indent="0" algn="l" rtl="0">
              <a:spcBef>
                <a:spcPts val="0"/>
              </a:spcBef>
              <a:spcAft>
                <a:spcPts val="0"/>
              </a:spcAft>
              <a:buNone/>
            </a:pPr>
            <a:r>
              <a:rPr lang="en-US" sz="1000" dirty="0">
                <a:solidFill>
                  <a:schemeClr val="dk1"/>
                </a:solidFill>
                <a:latin typeface="Barlow"/>
                <a:ea typeface="Barlow"/>
                <a:cs typeface="Barlow"/>
                <a:sym typeface="Barlow"/>
              </a:rPr>
              <a:t>Customers using the Web channel are 1.09 times more likely to express positive sentiment than the average. The Web channel shows a positive impact on sentiment.</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000" dirty="0">
                <a:solidFill>
                  <a:schemeClr val="dk1"/>
                </a:solidFill>
                <a:latin typeface="Barlow"/>
                <a:ea typeface="Barlow"/>
                <a:cs typeface="Barlow"/>
                <a:sym typeface="Barlow"/>
              </a:rPr>
              <a:t>These insights help to understand the specific influences on positive sentiment in the dataset, allowing us to tailor strategies and actions accordingly. The Key Influencers chart provides valuable information for targeted decision-making and enhancing customer satisfaction.</a:t>
            </a:r>
            <a:endParaRPr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390479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B12F820A-9E7E-5AB0-47B7-0AAC301CA951}"/>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3A6186B7-A643-EDA9-4E2F-3F8E2F326E5A}"/>
              </a:ext>
            </a:extLst>
          </p:cNvPr>
          <p:cNvPicPr preferRelativeResize="0"/>
          <p:nvPr/>
        </p:nvPicPr>
        <p:blipFill rotWithShape="1">
          <a:blip r:embed="rId4"/>
          <a:srcRect r="711"/>
          <a:stretch/>
        </p:blipFill>
        <p:spPr>
          <a:xfrm>
            <a:off x="242411" y="848024"/>
            <a:ext cx="4146709" cy="2542876"/>
          </a:xfrm>
          <a:prstGeom prst="rect">
            <a:avLst/>
          </a:prstGeom>
          <a:noFill/>
          <a:ln>
            <a:noFill/>
          </a:ln>
          <a:effectLst>
            <a:outerShdw blurRad="50800" dist="38100" dir="8100000" algn="tr" rotWithShape="0">
              <a:prstClr val="black">
                <a:alpha val="40000"/>
              </a:prstClr>
            </a:outerShdw>
            <a:softEdge rad="31750"/>
          </a:effectLst>
        </p:spPr>
      </p:pic>
      <p:sp>
        <p:nvSpPr>
          <p:cNvPr id="8401" name="Google Shape;8401;p53">
            <a:extLst>
              <a:ext uri="{FF2B5EF4-FFF2-40B4-BE49-F238E27FC236}">
                <a16:creationId xmlns:a16="http://schemas.microsoft.com/office/drawing/2014/main" id="{DAC0377D-CD6F-B4B1-E3B4-0BD9655CB264}"/>
              </a:ext>
            </a:extLst>
          </p:cNvPr>
          <p:cNvSpPr txBox="1">
            <a:spLocks noGrp="1"/>
          </p:cNvSpPr>
          <p:nvPr>
            <p:ph type="title"/>
          </p:nvPr>
        </p:nvSpPr>
        <p:spPr>
          <a:xfrm>
            <a:off x="720000"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Customers by Channel and Reasons</a:t>
            </a:r>
            <a:endParaRPr sz="2400" dirty="0"/>
          </a:p>
        </p:txBody>
      </p:sp>
      <p:sp>
        <p:nvSpPr>
          <p:cNvPr id="3" name="Google Shape;8402;p53">
            <a:extLst>
              <a:ext uri="{FF2B5EF4-FFF2-40B4-BE49-F238E27FC236}">
                <a16:creationId xmlns:a16="http://schemas.microsoft.com/office/drawing/2014/main" id="{D7EDDAC9-78E2-AC1D-A5A2-1A1360F5949A}"/>
              </a:ext>
            </a:extLst>
          </p:cNvPr>
          <p:cNvSpPr txBox="1">
            <a:spLocks/>
          </p:cNvSpPr>
          <p:nvPr/>
        </p:nvSpPr>
        <p:spPr>
          <a:xfrm>
            <a:off x="242410" y="3634922"/>
            <a:ext cx="4017169" cy="6605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gn="ctr">
              <a:buFont typeface="Barlow"/>
              <a:buNone/>
            </a:pPr>
            <a:r>
              <a:rPr lang="en-US" sz="1000" dirty="0"/>
              <a:t>A Stacked Column Chart visualizes customer interactions across four channels: Call-Center, Chatbot, Email, and Web, segmented by reasons for contact - Billing Question, Payments, and Service Outage.</a:t>
            </a:r>
            <a:endParaRPr lang="en-US" sz="1000" b="1" dirty="0"/>
          </a:p>
        </p:txBody>
      </p:sp>
      <p:sp>
        <p:nvSpPr>
          <p:cNvPr id="4" name="Google Shape;8404;p53">
            <a:extLst>
              <a:ext uri="{FF2B5EF4-FFF2-40B4-BE49-F238E27FC236}">
                <a16:creationId xmlns:a16="http://schemas.microsoft.com/office/drawing/2014/main" id="{BFA804D0-4F9B-9E93-BE74-141CB51F1A1D}"/>
              </a:ext>
            </a:extLst>
          </p:cNvPr>
          <p:cNvSpPr txBox="1"/>
          <p:nvPr/>
        </p:nvSpPr>
        <p:spPr>
          <a:xfrm>
            <a:off x="4572000" y="748964"/>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Insights:</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Billing Questions Dominance</a:t>
            </a:r>
            <a:r>
              <a:rPr lang="en-US" sz="1000" dirty="0">
                <a:solidFill>
                  <a:schemeClr val="dk1"/>
                </a:solidFill>
                <a:latin typeface="Barlow"/>
                <a:ea typeface="Barlow"/>
                <a:cs typeface="Barlow"/>
                <a:sym typeface="Barlow"/>
              </a:rPr>
              <a:t>: Billing Questions are the most common reason for customer contact across all channels, with Call-Center having the highest volume.</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Service Outage Significance</a:t>
            </a:r>
            <a:r>
              <a:rPr lang="en-US" sz="1000" dirty="0">
                <a:solidFill>
                  <a:schemeClr val="dk1"/>
                </a:solidFill>
                <a:latin typeface="Barlow"/>
                <a:ea typeface="Barlow"/>
                <a:cs typeface="Barlow"/>
                <a:sym typeface="Barlow"/>
              </a:rPr>
              <a:t>: Service Outage is consistently the second most common reason for contact across channels, except for the Web, where it is slightly less common than Billing Questions.</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Payments Less Common</a:t>
            </a:r>
            <a:r>
              <a:rPr lang="en-US" sz="1000" dirty="0">
                <a:solidFill>
                  <a:schemeClr val="dk1"/>
                </a:solidFill>
                <a:latin typeface="Barlow"/>
                <a:ea typeface="Barlow"/>
                <a:cs typeface="Barlow"/>
                <a:sym typeface="Barlow"/>
              </a:rPr>
              <a:t>: Payments are the least common reason for customer contact across all channels.</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Similarities in Chatbot and Email</a:t>
            </a:r>
            <a:r>
              <a:rPr lang="en-US" sz="1000" dirty="0">
                <a:solidFill>
                  <a:schemeClr val="dk1"/>
                </a:solidFill>
                <a:latin typeface="Barlow"/>
                <a:ea typeface="Barlow"/>
                <a:cs typeface="Barlow"/>
                <a:sym typeface="Barlow"/>
              </a:rPr>
              <a:t>: Chatbot and Email channels exhibit similar distribution patterns across the three reasons for contact.</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Web Channel Specifics</a:t>
            </a:r>
            <a:r>
              <a:rPr lang="en-US" sz="1000" dirty="0">
                <a:solidFill>
                  <a:schemeClr val="dk1"/>
                </a:solidFill>
                <a:latin typeface="Barlow"/>
                <a:ea typeface="Barlow"/>
                <a:cs typeface="Barlow"/>
                <a:sym typeface="Barlow"/>
              </a:rPr>
              <a:t>: The Web channel has the lowest number of customers contacting for service outage.</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0" lvl="0" indent="0" algn="l" rtl="0">
              <a:spcBef>
                <a:spcPts val="0"/>
              </a:spcBef>
              <a:spcAft>
                <a:spcPts val="0"/>
              </a:spcAft>
              <a:buNone/>
            </a:pPr>
            <a:r>
              <a:rPr lang="en-US" sz="1200" dirty="0">
                <a:solidFill>
                  <a:schemeClr val="dk1"/>
                </a:solidFill>
                <a:latin typeface="Barlow"/>
                <a:ea typeface="Barlow"/>
                <a:cs typeface="Barlow"/>
                <a:sym typeface="Barlow"/>
              </a:rPr>
              <a:t>Implications:</a:t>
            </a:r>
          </a:p>
          <a:p>
            <a:pPr marL="0" lvl="0" indent="0" algn="l" rtl="0">
              <a:spcBef>
                <a:spcPts val="0"/>
              </a:spcBef>
              <a:spcAft>
                <a:spcPts val="0"/>
              </a:spcAft>
              <a:buNone/>
            </a:pPr>
            <a:endParaRPr lang="en-US" sz="1200" dirty="0">
              <a:solidFill>
                <a:schemeClr val="dk1"/>
              </a:solidFill>
              <a:latin typeface="Barlow"/>
              <a:ea typeface="Barlow"/>
              <a:cs typeface="Barlow"/>
              <a:sym typeface="Barlow"/>
            </a:endParaRPr>
          </a:p>
          <a:p>
            <a:pPr marL="0" lvl="0" indent="0" algn="l" rtl="0">
              <a:spcBef>
                <a:spcPts val="0"/>
              </a:spcBef>
              <a:spcAft>
                <a:spcPts val="0"/>
              </a:spcAft>
              <a:buNone/>
            </a:pPr>
            <a:r>
              <a:rPr lang="en-US" sz="1000" dirty="0">
                <a:solidFill>
                  <a:schemeClr val="dk1"/>
                </a:solidFill>
                <a:latin typeface="Barlow"/>
                <a:ea typeface="Barlow"/>
                <a:cs typeface="Barlow"/>
                <a:sym typeface="Barlow"/>
              </a:rPr>
              <a:t>Understanding customer preferences and behaviors in utilizing different service channels for specific reasons can guide resource allocation and enhance customer service strategies, particularly in areas with higher contact volumes.</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419613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677CC916-8ABF-B504-CE5E-D0293E8A53AA}"/>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2AC0EE66-AF3B-2368-F730-84865629A1C8}"/>
              </a:ext>
            </a:extLst>
          </p:cNvPr>
          <p:cNvPicPr preferRelativeResize="0"/>
          <p:nvPr/>
        </p:nvPicPr>
        <p:blipFill>
          <a:blip r:embed="rId4"/>
          <a:srcRect/>
          <a:stretch/>
        </p:blipFill>
        <p:spPr>
          <a:xfrm>
            <a:off x="242411" y="815340"/>
            <a:ext cx="4176418" cy="2550496"/>
          </a:xfrm>
          <a:prstGeom prst="rect">
            <a:avLst/>
          </a:prstGeom>
          <a:noFill/>
          <a:ln>
            <a:noFill/>
          </a:ln>
          <a:effectLst>
            <a:outerShdw blurRad="50800" dist="38100" dir="8100000" algn="tr" rotWithShape="0">
              <a:prstClr val="black">
                <a:alpha val="40000"/>
              </a:prstClr>
            </a:outerShdw>
            <a:softEdge rad="31750"/>
          </a:effectLst>
        </p:spPr>
      </p:pic>
      <p:sp>
        <p:nvSpPr>
          <p:cNvPr id="8401" name="Google Shape;8401;p53">
            <a:extLst>
              <a:ext uri="{FF2B5EF4-FFF2-40B4-BE49-F238E27FC236}">
                <a16:creationId xmlns:a16="http://schemas.microsoft.com/office/drawing/2014/main" id="{80F17985-A14F-466A-757E-F5AF00F9D763}"/>
              </a:ext>
            </a:extLst>
          </p:cNvPr>
          <p:cNvSpPr txBox="1">
            <a:spLocks noGrp="1"/>
          </p:cNvSpPr>
          <p:nvPr>
            <p:ph type="title"/>
          </p:nvPr>
        </p:nvSpPr>
        <p:spPr>
          <a:xfrm>
            <a:off x="720000"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Customers by Channel and Sentiment</a:t>
            </a:r>
            <a:endParaRPr sz="2400" dirty="0"/>
          </a:p>
        </p:txBody>
      </p:sp>
      <p:sp>
        <p:nvSpPr>
          <p:cNvPr id="2" name="Google Shape;8402;p53">
            <a:extLst>
              <a:ext uri="{FF2B5EF4-FFF2-40B4-BE49-F238E27FC236}">
                <a16:creationId xmlns:a16="http://schemas.microsoft.com/office/drawing/2014/main" id="{B1159AAB-ACC6-A3D0-64DA-EA2AA3BDAEFE}"/>
              </a:ext>
            </a:extLst>
          </p:cNvPr>
          <p:cNvSpPr txBox="1">
            <a:spLocks/>
          </p:cNvSpPr>
          <p:nvPr/>
        </p:nvSpPr>
        <p:spPr>
          <a:xfrm>
            <a:off x="242410" y="3507228"/>
            <a:ext cx="4009549" cy="6625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gn="ctr">
              <a:buFont typeface="Barlow"/>
              <a:buNone/>
            </a:pPr>
            <a:r>
              <a:rPr lang="en-US" sz="1050" dirty="0"/>
              <a:t>A Stacked Column Chart visualizes customer sentiment (Negative, Neutral, Positive, Very Negative, Very Positive) across four communication channels: Call-Center, Chatbot, Email, and Web.</a:t>
            </a:r>
            <a:endParaRPr lang="en-US" sz="1050" b="1" dirty="0"/>
          </a:p>
        </p:txBody>
      </p:sp>
      <p:sp>
        <p:nvSpPr>
          <p:cNvPr id="3" name="Google Shape;8404;p53">
            <a:extLst>
              <a:ext uri="{FF2B5EF4-FFF2-40B4-BE49-F238E27FC236}">
                <a16:creationId xmlns:a16="http://schemas.microsoft.com/office/drawing/2014/main" id="{D26F43DE-F968-5E27-0FD7-AAB2CC95830E}"/>
              </a:ext>
            </a:extLst>
          </p:cNvPr>
          <p:cNvSpPr txBox="1"/>
          <p:nvPr/>
        </p:nvSpPr>
        <p:spPr>
          <a:xfrm>
            <a:off x="4572000" y="757768"/>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Insights:</a:t>
            </a:r>
          </a:p>
          <a:p>
            <a:pPr marL="0" lvl="0" indent="0" algn="l" rtl="0">
              <a:spcBef>
                <a:spcPts val="0"/>
              </a:spcBef>
              <a:spcAft>
                <a:spcPts val="0"/>
              </a:spcAft>
              <a:buNone/>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Call-Center:</a:t>
            </a:r>
            <a:r>
              <a:rPr lang="en-US" sz="1000" dirty="0">
                <a:solidFill>
                  <a:schemeClr val="dk1"/>
                </a:solidFill>
                <a:latin typeface="Barlow"/>
                <a:ea typeface="Barlow"/>
                <a:cs typeface="Barlow"/>
                <a:sym typeface="Barlow"/>
              </a:rPr>
              <a:t> This channel has the highest number of total customers, with a significant portion being negative. However, it also has the highest number of very positive sentiments.</a:t>
            </a: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Chatbot: </a:t>
            </a:r>
            <a:r>
              <a:rPr lang="en-US" sz="1000" dirty="0">
                <a:solidFill>
                  <a:schemeClr val="dk1"/>
                </a:solidFill>
                <a:latin typeface="Barlow"/>
                <a:ea typeface="Barlow"/>
                <a:cs typeface="Barlow"/>
                <a:sym typeface="Barlow"/>
              </a:rPr>
              <a:t>While having fewer total customers than the Call-Center, the Chatbot channel shows a relatively high number of neutral sentiments.</a:t>
            </a: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Email:</a:t>
            </a:r>
            <a:r>
              <a:rPr lang="en-US" sz="1000" dirty="0">
                <a:solidFill>
                  <a:schemeClr val="dk1"/>
                </a:solidFill>
                <a:latin typeface="Barlow"/>
                <a:ea typeface="Barlow"/>
                <a:cs typeface="Barlow"/>
                <a:sym typeface="Barlow"/>
              </a:rPr>
              <a:t> The Email channel has a balanced distribution of sentiments but leans towards negative and neutral.</a:t>
            </a:r>
          </a:p>
          <a:p>
            <a:pPr marL="171450" lvl="0" indent="-171450" algn="l" rtl="0">
              <a:spcBef>
                <a:spcPts val="0"/>
              </a:spcBef>
              <a:spcAft>
                <a:spcPts val="0"/>
              </a:spcAft>
              <a:buFont typeface="Arial" panose="020B0604020202020204" pitchFamily="34" charset="0"/>
              <a:buChar char="•"/>
            </a:pPr>
            <a:r>
              <a:rPr lang="en-US" sz="1000" b="1" dirty="0">
                <a:solidFill>
                  <a:schemeClr val="dk1"/>
                </a:solidFill>
                <a:latin typeface="Barlow"/>
                <a:ea typeface="Barlow"/>
                <a:cs typeface="Barlow"/>
                <a:sym typeface="Barlow"/>
              </a:rPr>
              <a:t>Web:</a:t>
            </a:r>
            <a:r>
              <a:rPr lang="en-US" sz="1000" dirty="0">
                <a:solidFill>
                  <a:schemeClr val="dk1"/>
                </a:solidFill>
                <a:latin typeface="Barlow"/>
                <a:ea typeface="Barlow"/>
                <a:cs typeface="Barlow"/>
                <a:sym typeface="Barlow"/>
              </a:rPr>
              <a:t> This channel has the lowest number of total customers and the lowest number of very negative sentiments. It also has a notable number of neutral sentiments.</a:t>
            </a:r>
          </a:p>
          <a:p>
            <a:pPr lvl="0" algn="l" rtl="0">
              <a:spcBef>
                <a:spcPts val="0"/>
              </a:spcBef>
              <a:spcAft>
                <a:spcPts val="0"/>
              </a:spcAft>
            </a:pPr>
            <a:endParaRPr lang="en-US" sz="12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Implications:</a:t>
            </a:r>
          </a:p>
          <a:p>
            <a:pPr lvl="0" algn="l" rtl="0">
              <a:spcBef>
                <a:spcPts val="0"/>
              </a:spcBef>
              <a:spcAft>
                <a:spcPts val="0"/>
              </a:spcAft>
            </a:pPr>
            <a:endParaRPr lang="en-US" sz="12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Addressing the Call-Center's high negative sentiments is paramount, requiring focused efforts through training and quality assurance. Optimizing the Chatbot experience, enhancing Email engagement, and improving the Web channel's usability present opportunities to shift sentiments positively and attract more customers. Recognizing the uniqueness of each channel, channel-specific strategies are essential for an effective, tailored approach to elevate overall customer satisfaction.</a:t>
            </a:r>
          </a:p>
        </p:txBody>
      </p:sp>
    </p:spTree>
    <p:extLst>
      <p:ext uri="{BB962C8B-B14F-4D97-AF65-F5344CB8AC3E}">
        <p14:creationId xmlns:p14="http://schemas.microsoft.com/office/powerpoint/2010/main" val="275170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6">
          <a:extLst>
            <a:ext uri="{FF2B5EF4-FFF2-40B4-BE49-F238E27FC236}">
              <a16:creationId xmlns:a16="http://schemas.microsoft.com/office/drawing/2014/main" id="{DB569880-ACE2-F478-A4AE-D1499C491158}"/>
            </a:ext>
          </a:extLst>
        </p:cNvPr>
        <p:cNvGrpSpPr/>
        <p:nvPr/>
      </p:nvGrpSpPr>
      <p:grpSpPr>
        <a:xfrm>
          <a:off x="0" y="0"/>
          <a:ext cx="0" cy="0"/>
          <a:chOff x="0" y="0"/>
          <a:chExt cx="0" cy="0"/>
        </a:xfrm>
      </p:grpSpPr>
      <p:sp>
        <p:nvSpPr>
          <p:cNvPr id="7537" name="Google Shape;7537;p37">
            <a:extLst>
              <a:ext uri="{FF2B5EF4-FFF2-40B4-BE49-F238E27FC236}">
                <a16:creationId xmlns:a16="http://schemas.microsoft.com/office/drawing/2014/main" id="{433BA814-610D-767F-C856-940FB7DC44F0}"/>
              </a:ext>
            </a:extLst>
          </p:cNvPr>
          <p:cNvSpPr txBox="1">
            <a:spLocks noGrp="1"/>
          </p:cNvSpPr>
          <p:nvPr>
            <p:ph type="title"/>
          </p:nvPr>
        </p:nvSpPr>
        <p:spPr>
          <a:xfrm>
            <a:off x="720000" y="887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Insights and Analysis: Unveiling Customer Dynamics</a:t>
            </a:r>
            <a:endParaRPr lang="en-IN" sz="2000" dirty="0"/>
          </a:p>
        </p:txBody>
      </p:sp>
      <p:sp>
        <p:nvSpPr>
          <p:cNvPr id="7538" name="Google Shape;7538;p37">
            <a:extLst>
              <a:ext uri="{FF2B5EF4-FFF2-40B4-BE49-F238E27FC236}">
                <a16:creationId xmlns:a16="http://schemas.microsoft.com/office/drawing/2014/main" id="{2C5DEC23-FE09-37B9-7414-69AA739DEDD4}"/>
              </a:ext>
            </a:extLst>
          </p:cNvPr>
          <p:cNvSpPr txBox="1">
            <a:spLocks noGrp="1"/>
          </p:cNvSpPr>
          <p:nvPr>
            <p:ph type="body" idx="1"/>
          </p:nvPr>
        </p:nvSpPr>
        <p:spPr>
          <a:xfrm>
            <a:off x="843065" y="601636"/>
            <a:ext cx="7731838" cy="42519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solidFill>
                  <a:schemeClr val="dk1"/>
                </a:solidFill>
              </a:rPr>
              <a:t>Key Patterns and Trends:</a:t>
            </a:r>
          </a:p>
          <a:p>
            <a:pPr marL="0" lvl="0" indent="0" algn="l" rtl="0">
              <a:spcBef>
                <a:spcPts val="0"/>
              </a:spcBef>
              <a:spcAft>
                <a:spcPts val="0"/>
              </a:spcAft>
              <a:buNone/>
            </a:pPr>
            <a:endParaRPr lang="en-US" sz="900" dirty="0">
              <a:solidFill>
                <a:schemeClr val="dk1"/>
              </a:solidFill>
            </a:endParaRPr>
          </a:p>
          <a:p>
            <a:pPr marL="0" lvl="0" indent="0" algn="l" rtl="0">
              <a:spcBef>
                <a:spcPts val="0"/>
              </a:spcBef>
              <a:spcAft>
                <a:spcPts val="0"/>
              </a:spcAft>
              <a:buNone/>
            </a:pPr>
            <a:r>
              <a:rPr lang="en-US" sz="1000" b="1" dirty="0">
                <a:solidFill>
                  <a:schemeClr val="dk1"/>
                </a:solidFill>
              </a:rPr>
              <a:t>Channel Dynamics:</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Call Center dominates interactions, emphasizing a preference for personalized service.</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Chatbots reflect a rising trend in AI-driven solutions.</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Email remains relevant, and the Web channel shows potential for improvement.</a:t>
            </a:r>
          </a:p>
          <a:p>
            <a:pPr marL="171450" lvl="0" indent="-171450" algn="l" rtl="0">
              <a:spcBef>
                <a:spcPts val="0"/>
              </a:spcBef>
              <a:spcAft>
                <a:spcPts val="0"/>
              </a:spcAft>
              <a:buFont typeface="Arial" panose="020B0604020202020204" pitchFamily="34" charset="0"/>
              <a:buChar char="•"/>
            </a:pPr>
            <a:endParaRPr lang="en-US" sz="900" dirty="0">
              <a:solidFill>
                <a:schemeClr val="dk1"/>
              </a:solidFill>
            </a:endParaRPr>
          </a:p>
          <a:p>
            <a:pPr marL="0" lvl="0" indent="0" algn="l" rtl="0">
              <a:spcBef>
                <a:spcPts val="0"/>
              </a:spcBef>
              <a:spcAft>
                <a:spcPts val="0"/>
              </a:spcAft>
              <a:buNone/>
            </a:pPr>
            <a:r>
              <a:rPr lang="en-US" sz="1000" b="1" dirty="0">
                <a:solidFill>
                  <a:schemeClr val="dk1"/>
                </a:solidFill>
              </a:rPr>
              <a:t>Response Time Efficiency:</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Efficient SLA response times highlight overall service excellence.</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Opportunities for improvement exist in reducing responses below SLA.</a:t>
            </a:r>
          </a:p>
          <a:p>
            <a:pPr marL="0" lvl="0" indent="0" algn="l" rtl="0">
              <a:spcBef>
                <a:spcPts val="0"/>
              </a:spcBef>
              <a:spcAft>
                <a:spcPts val="0"/>
              </a:spcAft>
              <a:buNone/>
            </a:pPr>
            <a:endParaRPr lang="en-US" sz="900" dirty="0">
              <a:solidFill>
                <a:schemeClr val="dk1"/>
              </a:solidFill>
            </a:endParaRPr>
          </a:p>
          <a:p>
            <a:pPr marL="0" lvl="0" indent="0" algn="l" rtl="0">
              <a:spcBef>
                <a:spcPts val="0"/>
              </a:spcBef>
              <a:spcAft>
                <a:spcPts val="0"/>
              </a:spcAft>
              <a:buNone/>
            </a:pPr>
            <a:r>
              <a:rPr lang="en-US" sz="1000" b="1" dirty="0">
                <a:solidFill>
                  <a:schemeClr val="dk1"/>
                </a:solidFill>
              </a:rPr>
              <a:t>Sentiment Analysis:</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Call Center feedback is diverse, with potential areas for improvement.</a:t>
            </a:r>
          </a:p>
          <a:p>
            <a:pPr marL="171450" lvl="0" indent="-171450" algn="l" rtl="0">
              <a:spcBef>
                <a:spcPts val="0"/>
              </a:spcBef>
              <a:spcAft>
                <a:spcPts val="0"/>
              </a:spcAft>
              <a:buFont typeface="Arial" panose="020B0604020202020204" pitchFamily="34" charset="0"/>
              <a:buChar char="•"/>
            </a:pPr>
            <a:r>
              <a:rPr lang="en-US" sz="1000" dirty="0">
                <a:solidFill>
                  <a:schemeClr val="dk1"/>
                </a:solidFill>
              </a:rPr>
              <a:t>Web channel stands out with low Very Negative sentiments, indicating positive experiences.</a:t>
            </a:r>
          </a:p>
          <a:p>
            <a:pPr marL="0" lvl="0" indent="0" algn="l" rtl="0">
              <a:spcBef>
                <a:spcPts val="0"/>
              </a:spcBef>
              <a:spcAft>
                <a:spcPts val="0"/>
              </a:spcAft>
              <a:buNone/>
            </a:pPr>
            <a:endParaRPr lang="en-US" i="1" dirty="0">
              <a:solidFill>
                <a:schemeClr val="dk1"/>
              </a:solidFill>
            </a:endParaRPr>
          </a:p>
          <a:p>
            <a:pPr marL="0" lvl="0" indent="0" algn="l" rtl="0">
              <a:spcBef>
                <a:spcPts val="0"/>
              </a:spcBef>
              <a:spcAft>
                <a:spcPts val="0"/>
              </a:spcAft>
              <a:buNone/>
            </a:pPr>
            <a:r>
              <a:rPr lang="en-US" i="1" dirty="0">
                <a:solidFill>
                  <a:schemeClr val="dk1"/>
                </a:solidFill>
              </a:rPr>
              <a:t>Interpretation of Visualizations:</a:t>
            </a:r>
          </a:p>
          <a:p>
            <a:pPr marL="0" lvl="0" indent="0" algn="l" rtl="0">
              <a:spcBef>
                <a:spcPts val="0"/>
              </a:spcBef>
              <a:spcAft>
                <a:spcPts val="0"/>
              </a:spcAft>
              <a:buNone/>
            </a:pPr>
            <a:endParaRPr lang="en-US" i="1" dirty="0">
              <a:solidFill>
                <a:schemeClr val="dk1"/>
              </a:solidFill>
            </a:endParaRPr>
          </a:p>
          <a:p>
            <a:pPr marL="0" lvl="0" indent="0" algn="l" rtl="0">
              <a:spcBef>
                <a:spcPts val="0"/>
              </a:spcBef>
              <a:spcAft>
                <a:spcPts val="0"/>
              </a:spcAft>
              <a:buNone/>
            </a:pPr>
            <a:r>
              <a:rPr lang="en-US" sz="1000" b="1" i="1" dirty="0">
                <a:solidFill>
                  <a:schemeClr val="dk1"/>
                </a:solidFill>
              </a:rPr>
              <a:t>Tailoring Strategies:</a:t>
            </a:r>
          </a:p>
          <a:p>
            <a:pPr marL="171450" lvl="0" indent="-171450" algn="l" rtl="0">
              <a:spcBef>
                <a:spcPts val="0"/>
              </a:spcBef>
              <a:spcAft>
                <a:spcPts val="0"/>
              </a:spcAft>
              <a:buFont typeface="Arial" panose="020B0604020202020204" pitchFamily="34" charset="0"/>
              <a:buChar char="•"/>
            </a:pPr>
            <a:r>
              <a:rPr lang="en-US" sz="1000" i="1" dirty="0">
                <a:solidFill>
                  <a:schemeClr val="dk1"/>
                </a:solidFill>
              </a:rPr>
              <a:t>Channel-specific strategies are essential for optimal customer satisfaction.</a:t>
            </a:r>
          </a:p>
          <a:p>
            <a:pPr marL="171450" lvl="0" indent="-171450" algn="l" rtl="0">
              <a:spcBef>
                <a:spcPts val="0"/>
              </a:spcBef>
              <a:spcAft>
                <a:spcPts val="0"/>
              </a:spcAft>
              <a:buFont typeface="Arial" panose="020B0604020202020204" pitchFamily="34" charset="0"/>
              <a:buChar char="•"/>
            </a:pPr>
            <a:r>
              <a:rPr lang="en-US" sz="1000" i="1" dirty="0">
                <a:solidFill>
                  <a:schemeClr val="dk1"/>
                </a:solidFill>
              </a:rPr>
              <a:t>Web channel presents an opportunity for enhancement due to higher satisfaction.</a:t>
            </a:r>
          </a:p>
          <a:p>
            <a:pPr marL="0" lvl="0" indent="0" algn="l" rtl="0">
              <a:spcBef>
                <a:spcPts val="0"/>
              </a:spcBef>
              <a:spcAft>
                <a:spcPts val="0"/>
              </a:spcAft>
              <a:buNone/>
            </a:pPr>
            <a:endParaRPr lang="en-US" sz="900" i="1" dirty="0">
              <a:solidFill>
                <a:schemeClr val="dk1"/>
              </a:solidFill>
            </a:endParaRPr>
          </a:p>
          <a:p>
            <a:pPr marL="0" lvl="0" indent="0" algn="l" rtl="0">
              <a:spcBef>
                <a:spcPts val="0"/>
              </a:spcBef>
              <a:spcAft>
                <a:spcPts val="0"/>
              </a:spcAft>
              <a:buNone/>
            </a:pPr>
            <a:r>
              <a:rPr lang="en-US" sz="1000" b="1" i="1" dirty="0">
                <a:solidFill>
                  <a:schemeClr val="dk1"/>
                </a:solidFill>
              </a:rPr>
              <a:t>Customer Behavior Insights:</a:t>
            </a:r>
          </a:p>
          <a:p>
            <a:pPr marL="171450" lvl="0" indent="-171450" algn="l" rtl="0">
              <a:spcBef>
                <a:spcPts val="0"/>
              </a:spcBef>
              <a:spcAft>
                <a:spcPts val="0"/>
              </a:spcAft>
              <a:buFont typeface="Arial" panose="020B0604020202020204" pitchFamily="34" charset="0"/>
              <a:buChar char="•"/>
            </a:pPr>
            <a:r>
              <a:rPr lang="en-US" sz="1000" i="1" dirty="0">
                <a:solidFill>
                  <a:schemeClr val="dk1"/>
                </a:solidFill>
              </a:rPr>
              <a:t>Peak customer activity towards the end of the week suggests targeted marketing efforts.</a:t>
            </a:r>
          </a:p>
          <a:p>
            <a:pPr marL="171450" lvl="0" indent="-171450" algn="l" rtl="0">
              <a:spcBef>
                <a:spcPts val="0"/>
              </a:spcBef>
              <a:spcAft>
                <a:spcPts val="0"/>
              </a:spcAft>
              <a:buFont typeface="Arial" panose="020B0604020202020204" pitchFamily="34" charset="0"/>
              <a:buChar char="•"/>
            </a:pPr>
            <a:r>
              <a:rPr lang="en-US" sz="1000" i="1" dirty="0">
                <a:solidFill>
                  <a:schemeClr val="dk1"/>
                </a:solidFill>
              </a:rPr>
              <a:t>Geographic analysis provides insights for strategic decisions in marketing and customer service.</a:t>
            </a:r>
          </a:p>
          <a:p>
            <a:pPr marL="0" lvl="0" indent="0" algn="l" rtl="0">
              <a:spcBef>
                <a:spcPts val="0"/>
              </a:spcBef>
              <a:spcAft>
                <a:spcPts val="0"/>
              </a:spcAft>
              <a:buNone/>
            </a:pPr>
            <a:endParaRPr lang="en-US" sz="900" i="1" dirty="0">
              <a:solidFill>
                <a:schemeClr val="dk1"/>
              </a:solidFill>
            </a:endParaRPr>
          </a:p>
          <a:p>
            <a:pPr marL="0" lvl="0" indent="0" algn="l" rtl="0">
              <a:spcBef>
                <a:spcPts val="0"/>
              </a:spcBef>
              <a:spcAft>
                <a:spcPts val="0"/>
              </a:spcAft>
              <a:buNone/>
            </a:pPr>
            <a:r>
              <a:rPr lang="en-US" sz="1000" b="1" i="1" dirty="0">
                <a:solidFill>
                  <a:schemeClr val="dk1"/>
                </a:solidFill>
              </a:rPr>
              <a:t>Service Improvement:</a:t>
            </a:r>
          </a:p>
          <a:p>
            <a:pPr marL="171450" lvl="0" indent="-171450" algn="l" rtl="0">
              <a:spcBef>
                <a:spcPts val="0"/>
              </a:spcBef>
              <a:spcAft>
                <a:spcPts val="0"/>
              </a:spcAft>
              <a:buFont typeface="Arial" panose="020B0604020202020204" pitchFamily="34" charset="0"/>
              <a:buChar char="•"/>
            </a:pPr>
            <a:r>
              <a:rPr lang="en-US" sz="1000" i="1" dirty="0">
                <a:solidFill>
                  <a:schemeClr val="dk1"/>
                </a:solidFill>
              </a:rPr>
              <a:t>Addressing negative sentiments in the Call Center is crucial for enhancing overall satisfaction.</a:t>
            </a:r>
          </a:p>
        </p:txBody>
      </p:sp>
      <p:grpSp>
        <p:nvGrpSpPr>
          <p:cNvPr id="7539" name="Google Shape;7539;p37">
            <a:extLst>
              <a:ext uri="{FF2B5EF4-FFF2-40B4-BE49-F238E27FC236}">
                <a16:creationId xmlns:a16="http://schemas.microsoft.com/office/drawing/2014/main" id="{4BC7E212-6FCF-D54F-564C-484682C26BFF}"/>
              </a:ext>
            </a:extLst>
          </p:cNvPr>
          <p:cNvGrpSpPr/>
          <p:nvPr/>
        </p:nvGrpSpPr>
        <p:grpSpPr>
          <a:xfrm>
            <a:off x="8229182" y="2449972"/>
            <a:ext cx="524371" cy="524371"/>
            <a:chOff x="3109125" y="2538950"/>
            <a:chExt cx="358275" cy="358275"/>
          </a:xfrm>
        </p:grpSpPr>
        <p:sp>
          <p:nvSpPr>
            <p:cNvPr id="7540" name="Google Shape;7540;p37">
              <a:extLst>
                <a:ext uri="{FF2B5EF4-FFF2-40B4-BE49-F238E27FC236}">
                  <a16:creationId xmlns:a16="http://schemas.microsoft.com/office/drawing/2014/main" id="{C3BB18A9-ABD9-309B-5361-7D6166CF73B1}"/>
                </a:ext>
              </a:extLst>
            </p:cNvPr>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a:extLst>
                <a:ext uri="{FF2B5EF4-FFF2-40B4-BE49-F238E27FC236}">
                  <a16:creationId xmlns:a16="http://schemas.microsoft.com/office/drawing/2014/main" id="{F520DD9B-629B-4DCF-46DC-3E0135D6683D}"/>
                </a:ext>
              </a:extLst>
            </p:cNvPr>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a:extLst>
                <a:ext uri="{FF2B5EF4-FFF2-40B4-BE49-F238E27FC236}">
                  <a16:creationId xmlns:a16="http://schemas.microsoft.com/office/drawing/2014/main" id="{B0938640-C3CE-0E92-2A7A-3F58FA753DD4}"/>
                </a:ext>
              </a:extLst>
            </p:cNvPr>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a:extLst>
              <a:ext uri="{FF2B5EF4-FFF2-40B4-BE49-F238E27FC236}">
                <a16:creationId xmlns:a16="http://schemas.microsoft.com/office/drawing/2014/main" id="{0AB7281A-0EC9-9A2D-7FF7-9C5F06EEB7A3}"/>
              </a:ext>
            </a:extLst>
          </p:cNvPr>
          <p:cNvGrpSpPr/>
          <p:nvPr/>
        </p:nvGrpSpPr>
        <p:grpSpPr>
          <a:xfrm>
            <a:off x="8424006" y="3714540"/>
            <a:ext cx="524335" cy="524371"/>
            <a:chOff x="3235875" y="2037075"/>
            <a:chExt cx="358250" cy="358275"/>
          </a:xfrm>
        </p:grpSpPr>
        <p:sp>
          <p:nvSpPr>
            <p:cNvPr id="7544" name="Google Shape;7544;p37">
              <a:extLst>
                <a:ext uri="{FF2B5EF4-FFF2-40B4-BE49-F238E27FC236}">
                  <a16:creationId xmlns:a16="http://schemas.microsoft.com/office/drawing/2014/main" id="{8F7B4F6D-2618-BD0F-9B72-B0367FF68121}"/>
                </a:ext>
              </a:extLst>
            </p:cNvPr>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a:extLst>
                <a:ext uri="{FF2B5EF4-FFF2-40B4-BE49-F238E27FC236}">
                  <a16:creationId xmlns:a16="http://schemas.microsoft.com/office/drawing/2014/main" id="{3DD9C88E-F2CF-C83F-6C3A-51769136E546}"/>
                </a:ext>
              </a:extLst>
            </p:cNvPr>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a:extLst>
                <a:ext uri="{FF2B5EF4-FFF2-40B4-BE49-F238E27FC236}">
                  <a16:creationId xmlns:a16="http://schemas.microsoft.com/office/drawing/2014/main" id="{36C1F0A2-7998-59A9-EC2D-C2752D121666}"/>
                </a:ext>
              </a:extLst>
            </p:cNvPr>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a:extLst>
                <a:ext uri="{FF2B5EF4-FFF2-40B4-BE49-F238E27FC236}">
                  <a16:creationId xmlns:a16="http://schemas.microsoft.com/office/drawing/2014/main" id="{8CA8B9C0-9D0B-6DB4-17AE-BE6A3E1C0DD7}"/>
                </a:ext>
              </a:extLst>
            </p:cNvPr>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638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36">
          <a:extLst>
            <a:ext uri="{FF2B5EF4-FFF2-40B4-BE49-F238E27FC236}">
              <a16:creationId xmlns:a16="http://schemas.microsoft.com/office/drawing/2014/main" id="{3560D019-039F-9593-7320-F2991A9390C9}"/>
            </a:ext>
          </a:extLst>
        </p:cNvPr>
        <p:cNvGrpSpPr/>
        <p:nvPr/>
      </p:nvGrpSpPr>
      <p:grpSpPr>
        <a:xfrm>
          <a:off x="0" y="0"/>
          <a:ext cx="0" cy="0"/>
          <a:chOff x="0" y="0"/>
          <a:chExt cx="0" cy="0"/>
        </a:xfrm>
      </p:grpSpPr>
      <p:sp>
        <p:nvSpPr>
          <p:cNvPr id="7537" name="Google Shape;7537;p37">
            <a:extLst>
              <a:ext uri="{FF2B5EF4-FFF2-40B4-BE49-F238E27FC236}">
                <a16:creationId xmlns:a16="http://schemas.microsoft.com/office/drawing/2014/main" id="{FE4F4371-2B3E-B049-F9DA-ED9E098291B6}"/>
              </a:ext>
            </a:extLst>
          </p:cNvPr>
          <p:cNvSpPr txBox="1">
            <a:spLocks noGrp="1"/>
          </p:cNvSpPr>
          <p:nvPr>
            <p:ph type="title"/>
          </p:nvPr>
        </p:nvSpPr>
        <p:spPr>
          <a:xfrm>
            <a:off x="710089" y="1783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Conclusion: Unveiling Opportunities for Enhancement</a:t>
            </a:r>
            <a:endParaRPr lang="en-IN" sz="2000" dirty="0"/>
          </a:p>
        </p:txBody>
      </p:sp>
      <p:sp>
        <p:nvSpPr>
          <p:cNvPr id="7538" name="Google Shape;7538;p37">
            <a:extLst>
              <a:ext uri="{FF2B5EF4-FFF2-40B4-BE49-F238E27FC236}">
                <a16:creationId xmlns:a16="http://schemas.microsoft.com/office/drawing/2014/main" id="{45C80DAF-7D31-A8CC-3979-A9121B2D6C02}"/>
              </a:ext>
            </a:extLst>
          </p:cNvPr>
          <p:cNvSpPr txBox="1">
            <a:spLocks noGrp="1"/>
          </p:cNvSpPr>
          <p:nvPr>
            <p:ph type="body" idx="1"/>
          </p:nvPr>
        </p:nvSpPr>
        <p:spPr>
          <a:xfrm>
            <a:off x="549301" y="689075"/>
            <a:ext cx="7731838" cy="4056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solidFill>
                  <a:schemeClr val="dk1"/>
                </a:solidFill>
              </a:rPr>
              <a:t>Summary of Findings:</a:t>
            </a:r>
          </a:p>
          <a:p>
            <a:pPr marL="0" lvl="0" indent="0" algn="l" rtl="0">
              <a:spcBef>
                <a:spcPts val="0"/>
              </a:spcBef>
              <a:spcAft>
                <a:spcPts val="0"/>
              </a:spcAft>
              <a:buNone/>
            </a:pPr>
            <a:endParaRPr lang="en-US" sz="9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dirty="0">
                <a:solidFill>
                  <a:schemeClr val="dk1"/>
                </a:solidFill>
              </a:rPr>
              <a:t>Diverse Channel Importance: Acknowledge the significance of both online (Chatbot, Email) and traditional (Call-Center) communication methods, with the Call-Center dominating at 32.3%.</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dirty="0">
                <a:solidFill>
                  <a:schemeClr val="dk1"/>
                </a:solidFill>
              </a:rPr>
              <a:t>Strategic Action Points: Prioritize efforts to refine service quality, especially in instances falling below SLA expectations. Target the Call-Center's negative sentiments through focused training and quality assurance, while also optimizing the Chatbot, boosting Email engagement, and improving the Web channel's usability.</a:t>
            </a:r>
          </a:p>
          <a:p>
            <a:pPr marL="0" lvl="0" indent="0" algn="l" rtl="0">
              <a:spcBef>
                <a:spcPts val="0"/>
              </a:spcBef>
              <a:spcAft>
                <a:spcPts val="0"/>
              </a:spcAft>
              <a:buNone/>
            </a:pPr>
            <a:endParaRPr lang="en-US" sz="900" dirty="0">
              <a:solidFill>
                <a:schemeClr val="dk1"/>
              </a:solidFill>
            </a:endParaRPr>
          </a:p>
          <a:p>
            <a:pPr marL="0" lvl="0" indent="0" algn="l" rtl="0">
              <a:spcBef>
                <a:spcPts val="0"/>
              </a:spcBef>
              <a:spcAft>
                <a:spcPts val="0"/>
              </a:spcAft>
              <a:buNone/>
            </a:pPr>
            <a:r>
              <a:rPr lang="en-US" i="1" dirty="0">
                <a:solidFill>
                  <a:schemeClr val="dk1"/>
                </a:solidFill>
              </a:rPr>
              <a:t>Recommendations or Insights for the Company:</a:t>
            </a:r>
          </a:p>
          <a:p>
            <a:pPr marL="0" lvl="0" indent="0" algn="l" rtl="0">
              <a:spcBef>
                <a:spcPts val="0"/>
              </a:spcBef>
              <a:spcAft>
                <a:spcPts val="0"/>
              </a:spcAft>
              <a:buNone/>
            </a:pPr>
            <a:endParaRPr lang="en-US" i="1"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rPr>
              <a:t>Diversify Channel Strategies</a:t>
            </a:r>
            <a:r>
              <a:rPr lang="en-US" sz="1000" dirty="0">
                <a:solidFill>
                  <a:schemeClr val="dk1"/>
                </a:solidFill>
              </a:rPr>
              <a:t>: While the Call-Center is prominent, consider diversifying channel strategies to cater to varied customer preferences. Enhance online channels like Chatbot and Email to provide comprehensive support options.</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rPr>
              <a:t>Optimize Service Quality</a:t>
            </a:r>
            <a:r>
              <a:rPr lang="en-US" sz="1000" dirty="0">
                <a:solidFill>
                  <a:schemeClr val="dk1"/>
                </a:solidFill>
              </a:rPr>
              <a:t>: Focus on refining service quality, especially in instances falling below SLA expectations. Implement measures to ensure a consistent and efficient response across all customer interactions.</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rPr>
              <a:t>Strategic Resource Allocation</a:t>
            </a:r>
            <a:r>
              <a:rPr lang="en-US" sz="1000" dirty="0">
                <a:solidFill>
                  <a:schemeClr val="dk1"/>
                </a:solidFill>
              </a:rPr>
              <a:t>: Utilize insights from weekday engagement and geographic distribution to strategically allocate resources. Concentrate marketing efforts in states with high customer presence, aligning with the company's strategic goals.</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rPr>
              <a:t>Address Call-Center Challenges</a:t>
            </a:r>
            <a:r>
              <a:rPr lang="en-US" sz="1000" dirty="0">
                <a:solidFill>
                  <a:schemeClr val="dk1"/>
                </a:solidFill>
              </a:rPr>
              <a:t>: Given the elevated negative sentiments in the Call-Center, prioritize targeted efforts in training and quality assurance. Identify pain points and implement solutions to enhance the overall customer experience.</a:t>
            </a:r>
          </a:p>
          <a:p>
            <a:pPr marL="171450" lvl="0" indent="-171450" algn="l" rtl="0">
              <a:spcBef>
                <a:spcPts val="0"/>
              </a:spcBef>
              <a:spcAft>
                <a:spcPts val="0"/>
              </a:spcAft>
              <a:buFont typeface="Arial" panose="020B0604020202020204" pitchFamily="34" charset="0"/>
              <a:buChar char="•"/>
            </a:pPr>
            <a:endParaRPr lang="en-US" sz="1000" dirty="0">
              <a:solidFill>
                <a:schemeClr val="dk1"/>
              </a:solidFill>
            </a:endParaRPr>
          </a:p>
          <a:p>
            <a:pPr marL="171450" lvl="0" indent="-171450" algn="l" rtl="0">
              <a:spcBef>
                <a:spcPts val="0"/>
              </a:spcBef>
              <a:spcAft>
                <a:spcPts val="0"/>
              </a:spcAft>
              <a:buFont typeface="Arial" panose="020B0604020202020204" pitchFamily="34" charset="0"/>
              <a:buChar char="•"/>
            </a:pPr>
            <a:r>
              <a:rPr lang="en-US" sz="1000" b="1" dirty="0">
                <a:solidFill>
                  <a:schemeClr val="dk1"/>
                </a:solidFill>
              </a:rPr>
              <a:t>Enhance Online Experience</a:t>
            </a:r>
            <a:r>
              <a:rPr lang="en-US" sz="1000" dirty="0">
                <a:solidFill>
                  <a:schemeClr val="dk1"/>
                </a:solidFill>
              </a:rPr>
              <a:t>: Leverage opportunities to improve the Chatbot, Email, and Web channels. Prioritize initiatives to make these channels more user-friendly, engaging, and effective in positively influencing customer sentiments.</a:t>
            </a:r>
          </a:p>
        </p:txBody>
      </p:sp>
      <p:grpSp>
        <p:nvGrpSpPr>
          <p:cNvPr id="7539" name="Google Shape;7539;p37">
            <a:extLst>
              <a:ext uri="{FF2B5EF4-FFF2-40B4-BE49-F238E27FC236}">
                <a16:creationId xmlns:a16="http://schemas.microsoft.com/office/drawing/2014/main" id="{FD1BF3FE-DD08-6B10-E62F-7A3B8FE96F18}"/>
              </a:ext>
            </a:extLst>
          </p:cNvPr>
          <p:cNvGrpSpPr/>
          <p:nvPr/>
        </p:nvGrpSpPr>
        <p:grpSpPr>
          <a:xfrm>
            <a:off x="8229182" y="2449972"/>
            <a:ext cx="524371" cy="524371"/>
            <a:chOff x="3109125" y="2538950"/>
            <a:chExt cx="358275" cy="358275"/>
          </a:xfrm>
        </p:grpSpPr>
        <p:sp>
          <p:nvSpPr>
            <p:cNvPr id="7540" name="Google Shape;7540;p37">
              <a:extLst>
                <a:ext uri="{FF2B5EF4-FFF2-40B4-BE49-F238E27FC236}">
                  <a16:creationId xmlns:a16="http://schemas.microsoft.com/office/drawing/2014/main" id="{CD1075C6-087A-584C-3B5E-FA8E3C5A8E24}"/>
                </a:ext>
              </a:extLst>
            </p:cNvPr>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a:extLst>
                <a:ext uri="{FF2B5EF4-FFF2-40B4-BE49-F238E27FC236}">
                  <a16:creationId xmlns:a16="http://schemas.microsoft.com/office/drawing/2014/main" id="{C097AF4B-CC0C-74DC-9DA2-C0FBC888A96D}"/>
                </a:ext>
              </a:extLst>
            </p:cNvPr>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a:extLst>
                <a:ext uri="{FF2B5EF4-FFF2-40B4-BE49-F238E27FC236}">
                  <a16:creationId xmlns:a16="http://schemas.microsoft.com/office/drawing/2014/main" id="{5351C22D-050B-8ED3-2540-E68270E241DC}"/>
                </a:ext>
              </a:extLst>
            </p:cNvPr>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a:extLst>
              <a:ext uri="{FF2B5EF4-FFF2-40B4-BE49-F238E27FC236}">
                <a16:creationId xmlns:a16="http://schemas.microsoft.com/office/drawing/2014/main" id="{3F8E680D-C07B-BE0C-1DBD-ED4E37494890}"/>
              </a:ext>
            </a:extLst>
          </p:cNvPr>
          <p:cNvGrpSpPr/>
          <p:nvPr/>
        </p:nvGrpSpPr>
        <p:grpSpPr>
          <a:xfrm>
            <a:off x="8424006" y="3714540"/>
            <a:ext cx="524335" cy="524371"/>
            <a:chOff x="3235875" y="2037075"/>
            <a:chExt cx="358250" cy="358275"/>
          </a:xfrm>
        </p:grpSpPr>
        <p:sp>
          <p:nvSpPr>
            <p:cNvPr id="7544" name="Google Shape;7544;p37">
              <a:extLst>
                <a:ext uri="{FF2B5EF4-FFF2-40B4-BE49-F238E27FC236}">
                  <a16:creationId xmlns:a16="http://schemas.microsoft.com/office/drawing/2014/main" id="{FC7B0B07-2301-2675-C7B0-4C6C6CB11341}"/>
                </a:ext>
              </a:extLst>
            </p:cNvPr>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a:extLst>
                <a:ext uri="{FF2B5EF4-FFF2-40B4-BE49-F238E27FC236}">
                  <a16:creationId xmlns:a16="http://schemas.microsoft.com/office/drawing/2014/main" id="{CA679AA8-7762-11C5-06BA-70F59DE886EC}"/>
                </a:ext>
              </a:extLst>
            </p:cNvPr>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a:extLst>
                <a:ext uri="{FF2B5EF4-FFF2-40B4-BE49-F238E27FC236}">
                  <a16:creationId xmlns:a16="http://schemas.microsoft.com/office/drawing/2014/main" id="{8CAF225B-2A08-4BFD-632C-A54883993EFD}"/>
                </a:ext>
              </a:extLst>
            </p:cNvPr>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a:extLst>
                <a:ext uri="{FF2B5EF4-FFF2-40B4-BE49-F238E27FC236}">
                  <a16:creationId xmlns:a16="http://schemas.microsoft.com/office/drawing/2014/main" id="{C9B1F4D7-CB40-1FE6-2517-9F3DB1ECD5DC}"/>
                </a:ext>
              </a:extLst>
            </p:cNvPr>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a:extLst>
              <a:ext uri="{FF2B5EF4-FFF2-40B4-BE49-F238E27FC236}">
                <a16:creationId xmlns:a16="http://schemas.microsoft.com/office/drawing/2014/main" id="{26EF0E97-96CE-8DCA-551A-F817E8EBB1C1}"/>
              </a:ext>
            </a:extLst>
          </p:cNvPr>
          <p:cNvGrpSpPr/>
          <p:nvPr/>
        </p:nvGrpSpPr>
        <p:grpSpPr>
          <a:xfrm>
            <a:off x="6121546" y="4703478"/>
            <a:ext cx="615883" cy="640581"/>
            <a:chOff x="4114575" y="2101300"/>
            <a:chExt cx="420800" cy="437675"/>
          </a:xfrm>
        </p:grpSpPr>
        <p:sp>
          <p:nvSpPr>
            <p:cNvPr id="7549" name="Google Shape;7549;p37">
              <a:extLst>
                <a:ext uri="{FF2B5EF4-FFF2-40B4-BE49-F238E27FC236}">
                  <a16:creationId xmlns:a16="http://schemas.microsoft.com/office/drawing/2014/main" id="{5DEB41D2-27D0-DA5D-6D91-81C242D38601}"/>
                </a:ext>
              </a:extLst>
            </p:cNvPr>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a:extLst>
                <a:ext uri="{FF2B5EF4-FFF2-40B4-BE49-F238E27FC236}">
                  <a16:creationId xmlns:a16="http://schemas.microsoft.com/office/drawing/2014/main" id="{826933B5-2B34-73CE-5E00-C1518A2121FC}"/>
                </a:ext>
              </a:extLst>
            </p:cNvPr>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a:extLst>
                <a:ext uri="{FF2B5EF4-FFF2-40B4-BE49-F238E27FC236}">
                  <a16:creationId xmlns:a16="http://schemas.microsoft.com/office/drawing/2014/main" id="{3EA2CAC0-5B14-BF2E-9D63-0DA12975F2D8}"/>
                </a:ext>
              </a:extLst>
            </p:cNvPr>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a:extLst>
                <a:ext uri="{FF2B5EF4-FFF2-40B4-BE49-F238E27FC236}">
                  <a16:creationId xmlns:a16="http://schemas.microsoft.com/office/drawing/2014/main" id="{0E10D73D-22B6-3520-06EC-FCCB61A0E3E0}"/>
                </a:ext>
              </a:extLst>
            </p:cNvPr>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762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76"/>
        <p:cNvGrpSpPr/>
        <p:nvPr/>
      </p:nvGrpSpPr>
      <p:grpSpPr>
        <a:xfrm>
          <a:off x="0" y="0"/>
          <a:ext cx="0" cy="0"/>
          <a:chOff x="0" y="0"/>
          <a:chExt cx="0" cy="0"/>
        </a:xfrm>
      </p:grpSpPr>
      <p:sp>
        <p:nvSpPr>
          <p:cNvPr id="9077" name="Google Shape;9077;p66"/>
          <p:cNvSpPr txBox="1">
            <a:spLocks noGrp="1"/>
          </p:cNvSpPr>
          <p:nvPr>
            <p:ph type="title"/>
          </p:nvPr>
        </p:nvSpPr>
        <p:spPr>
          <a:xfrm>
            <a:off x="939050" y="1803725"/>
            <a:ext cx="255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grpSp>
        <p:nvGrpSpPr>
          <p:cNvPr id="9083" name="Google Shape;9083;p66"/>
          <p:cNvGrpSpPr/>
          <p:nvPr/>
        </p:nvGrpSpPr>
        <p:grpSpPr>
          <a:xfrm>
            <a:off x="2443532" y="4098847"/>
            <a:ext cx="524371" cy="524371"/>
            <a:chOff x="3109125" y="2538950"/>
            <a:chExt cx="358275" cy="358275"/>
          </a:xfrm>
        </p:grpSpPr>
        <p:sp>
          <p:nvSpPr>
            <p:cNvPr id="9084" name="Google Shape;9084;p66"/>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66"/>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66"/>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7" name="Google Shape;9087;p66"/>
          <p:cNvGrpSpPr/>
          <p:nvPr/>
        </p:nvGrpSpPr>
        <p:grpSpPr>
          <a:xfrm>
            <a:off x="1908958" y="346778"/>
            <a:ext cx="615883" cy="640581"/>
            <a:chOff x="4114575" y="2101300"/>
            <a:chExt cx="420800" cy="437675"/>
          </a:xfrm>
        </p:grpSpPr>
        <p:sp>
          <p:nvSpPr>
            <p:cNvPr id="9088" name="Google Shape;9088;p66"/>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66"/>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66"/>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66"/>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2" name="Google Shape;9092;p66"/>
          <p:cNvGrpSpPr/>
          <p:nvPr/>
        </p:nvGrpSpPr>
        <p:grpSpPr>
          <a:xfrm>
            <a:off x="3037009" y="945009"/>
            <a:ext cx="539190" cy="540434"/>
            <a:chOff x="4777000" y="2335325"/>
            <a:chExt cx="368400" cy="369250"/>
          </a:xfrm>
        </p:grpSpPr>
        <p:sp>
          <p:nvSpPr>
            <p:cNvPr id="9093" name="Google Shape;9093;p66"/>
            <p:cNvSpPr/>
            <p:nvPr/>
          </p:nvSpPr>
          <p:spPr>
            <a:xfrm>
              <a:off x="4777000" y="2335325"/>
              <a:ext cx="368400" cy="369250"/>
            </a:xfrm>
            <a:custGeom>
              <a:avLst/>
              <a:gdLst/>
              <a:ahLst/>
              <a:cxnLst/>
              <a:rect l="l" t="t" r="r" b="b"/>
              <a:pathLst>
                <a:path w="14736" h="14770" extrusionOk="0">
                  <a:moveTo>
                    <a:pt x="7368" y="1"/>
                  </a:moveTo>
                  <a:lnTo>
                    <a:pt x="6624" y="35"/>
                  </a:lnTo>
                  <a:lnTo>
                    <a:pt x="5881" y="170"/>
                  </a:lnTo>
                  <a:lnTo>
                    <a:pt x="5171" y="339"/>
                  </a:lnTo>
                  <a:lnTo>
                    <a:pt x="4495" y="575"/>
                  </a:lnTo>
                  <a:lnTo>
                    <a:pt x="3853" y="879"/>
                  </a:lnTo>
                  <a:lnTo>
                    <a:pt x="3245" y="1251"/>
                  </a:lnTo>
                  <a:lnTo>
                    <a:pt x="2670" y="1691"/>
                  </a:lnTo>
                  <a:lnTo>
                    <a:pt x="2163" y="2164"/>
                  </a:lnTo>
                  <a:lnTo>
                    <a:pt x="1690" y="2704"/>
                  </a:lnTo>
                  <a:lnTo>
                    <a:pt x="1251" y="3245"/>
                  </a:lnTo>
                  <a:lnTo>
                    <a:pt x="879" y="3854"/>
                  </a:lnTo>
                  <a:lnTo>
                    <a:pt x="575" y="4496"/>
                  </a:lnTo>
                  <a:lnTo>
                    <a:pt x="338" y="5172"/>
                  </a:lnTo>
                  <a:lnTo>
                    <a:pt x="135" y="5881"/>
                  </a:lnTo>
                  <a:lnTo>
                    <a:pt x="34" y="6625"/>
                  </a:lnTo>
                  <a:lnTo>
                    <a:pt x="0" y="7368"/>
                  </a:lnTo>
                  <a:lnTo>
                    <a:pt x="34" y="8146"/>
                  </a:lnTo>
                  <a:lnTo>
                    <a:pt x="135" y="8855"/>
                  </a:lnTo>
                  <a:lnTo>
                    <a:pt x="338" y="9565"/>
                  </a:lnTo>
                  <a:lnTo>
                    <a:pt x="575" y="10241"/>
                  </a:lnTo>
                  <a:lnTo>
                    <a:pt x="879" y="10883"/>
                  </a:lnTo>
                  <a:lnTo>
                    <a:pt x="1251" y="11492"/>
                  </a:lnTo>
                  <a:lnTo>
                    <a:pt x="1690" y="12066"/>
                  </a:lnTo>
                  <a:lnTo>
                    <a:pt x="2163" y="12607"/>
                  </a:lnTo>
                  <a:lnTo>
                    <a:pt x="2670" y="13080"/>
                  </a:lnTo>
                  <a:lnTo>
                    <a:pt x="3245" y="13486"/>
                  </a:lnTo>
                  <a:lnTo>
                    <a:pt x="3853" y="13857"/>
                  </a:lnTo>
                  <a:lnTo>
                    <a:pt x="4495" y="14161"/>
                  </a:lnTo>
                  <a:lnTo>
                    <a:pt x="5171" y="14432"/>
                  </a:lnTo>
                  <a:lnTo>
                    <a:pt x="5881" y="14601"/>
                  </a:lnTo>
                  <a:lnTo>
                    <a:pt x="6624" y="14736"/>
                  </a:lnTo>
                  <a:lnTo>
                    <a:pt x="7368" y="14770"/>
                  </a:lnTo>
                  <a:lnTo>
                    <a:pt x="8111" y="14736"/>
                  </a:lnTo>
                  <a:lnTo>
                    <a:pt x="8855" y="14601"/>
                  </a:lnTo>
                  <a:lnTo>
                    <a:pt x="9565" y="14432"/>
                  </a:lnTo>
                  <a:lnTo>
                    <a:pt x="10241" y="14161"/>
                  </a:lnTo>
                  <a:lnTo>
                    <a:pt x="10883" y="13857"/>
                  </a:lnTo>
                  <a:lnTo>
                    <a:pt x="11491" y="13486"/>
                  </a:lnTo>
                  <a:lnTo>
                    <a:pt x="12066" y="13080"/>
                  </a:lnTo>
                  <a:lnTo>
                    <a:pt x="12573" y="12607"/>
                  </a:lnTo>
                  <a:lnTo>
                    <a:pt x="13079" y="12066"/>
                  </a:lnTo>
                  <a:lnTo>
                    <a:pt x="13485" y="11492"/>
                  </a:lnTo>
                  <a:lnTo>
                    <a:pt x="13857" y="10883"/>
                  </a:lnTo>
                  <a:lnTo>
                    <a:pt x="14161" y="10241"/>
                  </a:lnTo>
                  <a:lnTo>
                    <a:pt x="14431" y="9565"/>
                  </a:lnTo>
                  <a:lnTo>
                    <a:pt x="14600" y="8855"/>
                  </a:lnTo>
                  <a:lnTo>
                    <a:pt x="14702" y="8146"/>
                  </a:lnTo>
                  <a:lnTo>
                    <a:pt x="14735" y="7368"/>
                  </a:lnTo>
                  <a:lnTo>
                    <a:pt x="14702" y="6625"/>
                  </a:lnTo>
                  <a:lnTo>
                    <a:pt x="14600" y="5881"/>
                  </a:lnTo>
                  <a:lnTo>
                    <a:pt x="14431" y="5172"/>
                  </a:lnTo>
                  <a:lnTo>
                    <a:pt x="14161" y="4496"/>
                  </a:lnTo>
                  <a:lnTo>
                    <a:pt x="13857" y="3854"/>
                  </a:lnTo>
                  <a:lnTo>
                    <a:pt x="13485" y="3245"/>
                  </a:lnTo>
                  <a:lnTo>
                    <a:pt x="13079" y="2704"/>
                  </a:lnTo>
                  <a:lnTo>
                    <a:pt x="12573" y="2164"/>
                  </a:lnTo>
                  <a:lnTo>
                    <a:pt x="12066" y="1691"/>
                  </a:lnTo>
                  <a:lnTo>
                    <a:pt x="11491" y="1251"/>
                  </a:lnTo>
                  <a:lnTo>
                    <a:pt x="10883" y="879"/>
                  </a:lnTo>
                  <a:lnTo>
                    <a:pt x="10241" y="575"/>
                  </a:lnTo>
                  <a:lnTo>
                    <a:pt x="9565" y="339"/>
                  </a:lnTo>
                  <a:lnTo>
                    <a:pt x="8855" y="170"/>
                  </a:lnTo>
                  <a:lnTo>
                    <a:pt x="8111" y="35"/>
                  </a:lnTo>
                  <a:lnTo>
                    <a:pt x="73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66"/>
            <p:cNvSpPr/>
            <p:nvPr/>
          </p:nvSpPr>
          <p:spPr>
            <a:xfrm>
              <a:off x="4836975" y="2478975"/>
              <a:ext cx="63400" cy="83675"/>
            </a:xfrm>
            <a:custGeom>
              <a:avLst/>
              <a:gdLst/>
              <a:ahLst/>
              <a:cxnLst/>
              <a:rect l="l" t="t" r="r" b="b"/>
              <a:pathLst>
                <a:path w="2536" h="3347" extrusionOk="0">
                  <a:moveTo>
                    <a:pt x="1217" y="0"/>
                  </a:moveTo>
                  <a:lnTo>
                    <a:pt x="913" y="34"/>
                  </a:lnTo>
                  <a:lnTo>
                    <a:pt x="744" y="68"/>
                  </a:lnTo>
                  <a:lnTo>
                    <a:pt x="609" y="135"/>
                  </a:lnTo>
                  <a:lnTo>
                    <a:pt x="373" y="338"/>
                  </a:lnTo>
                  <a:lnTo>
                    <a:pt x="170" y="575"/>
                  </a:lnTo>
                  <a:lnTo>
                    <a:pt x="35" y="845"/>
                  </a:lnTo>
                  <a:lnTo>
                    <a:pt x="1" y="1149"/>
                  </a:lnTo>
                  <a:lnTo>
                    <a:pt x="812" y="1284"/>
                  </a:lnTo>
                  <a:lnTo>
                    <a:pt x="846" y="1149"/>
                  </a:lnTo>
                  <a:lnTo>
                    <a:pt x="913" y="1014"/>
                  </a:lnTo>
                  <a:lnTo>
                    <a:pt x="1015" y="946"/>
                  </a:lnTo>
                  <a:lnTo>
                    <a:pt x="1150" y="913"/>
                  </a:lnTo>
                  <a:lnTo>
                    <a:pt x="1251" y="913"/>
                  </a:lnTo>
                  <a:lnTo>
                    <a:pt x="1353" y="980"/>
                  </a:lnTo>
                  <a:lnTo>
                    <a:pt x="1420" y="1082"/>
                  </a:lnTo>
                  <a:lnTo>
                    <a:pt x="1420" y="1183"/>
                  </a:lnTo>
                  <a:lnTo>
                    <a:pt x="1420" y="1284"/>
                  </a:lnTo>
                  <a:lnTo>
                    <a:pt x="1386" y="1386"/>
                  </a:lnTo>
                  <a:lnTo>
                    <a:pt x="1184" y="1656"/>
                  </a:lnTo>
                  <a:lnTo>
                    <a:pt x="947" y="1927"/>
                  </a:lnTo>
                  <a:lnTo>
                    <a:pt x="643" y="2197"/>
                  </a:lnTo>
                  <a:lnTo>
                    <a:pt x="305" y="2434"/>
                  </a:lnTo>
                  <a:lnTo>
                    <a:pt x="1" y="2602"/>
                  </a:lnTo>
                  <a:lnTo>
                    <a:pt x="68" y="3346"/>
                  </a:lnTo>
                  <a:lnTo>
                    <a:pt x="2535" y="3346"/>
                  </a:lnTo>
                  <a:lnTo>
                    <a:pt x="2434" y="2535"/>
                  </a:lnTo>
                  <a:lnTo>
                    <a:pt x="1420" y="2569"/>
                  </a:lnTo>
                  <a:lnTo>
                    <a:pt x="1792" y="2231"/>
                  </a:lnTo>
                  <a:lnTo>
                    <a:pt x="2096" y="1893"/>
                  </a:lnTo>
                  <a:lnTo>
                    <a:pt x="2198" y="1724"/>
                  </a:lnTo>
                  <a:lnTo>
                    <a:pt x="2265" y="1521"/>
                  </a:lnTo>
                  <a:lnTo>
                    <a:pt x="2299" y="1352"/>
                  </a:lnTo>
                  <a:lnTo>
                    <a:pt x="2333" y="1149"/>
                  </a:lnTo>
                  <a:lnTo>
                    <a:pt x="2299" y="845"/>
                  </a:lnTo>
                  <a:lnTo>
                    <a:pt x="2198" y="575"/>
                  </a:lnTo>
                  <a:lnTo>
                    <a:pt x="2029" y="338"/>
                  </a:lnTo>
                  <a:lnTo>
                    <a:pt x="1792" y="135"/>
                  </a:lnTo>
                  <a:lnTo>
                    <a:pt x="1691" y="68"/>
                  </a:lnTo>
                  <a:lnTo>
                    <a:pt x="1522" y="34"/>
                  </a:lnTo>
                  <a:lnTo>
                    <a:pt x="1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66"/>
            <p:cNvSpPr/>
            <p:nvPr/>
          </p:nvSpPr>
          <p:spPr>
            <a:xfrm>
              <a:off x="4902875" y="2478975"/>
              <a:ext cx="62550" cy="83675"/>
            </a:xfrm>
            <a:custGeom>
              <a:avLst/>
              <a:gdLst/>
              <a:ahLst/>
              <a:cxnLst/>
              <a:rect l="l" t="t" r="r" b="b"/>
              <a:pathLst>
                <a:path w="2502" h="3347" extrusionOk="0">
                  <a:moveTo>
                    <a:pt x="913" y="0"/>
                  </a:moveTo>
                  <a:lnTo>
                    <a:pt x="1" y="68"/>
                  </a:lnTo>
                  <a:lnTo>
                    <a:pt x="1" y="2501"/>
                  </a:lnTo>
                  <a:lnTo>
                    <a:pt x="1150" y="2535"/>
                  </a:lnTo>
                  <a:lnTo>
                    <a:pt x="1150" y="3346"/>
                  </a:lnTo>
                  <a:lnTo>
                    <a:pt x="2029" y="3312"/>
                  </a:lnTo>
                  <a:lnTo>
                    <a:pt x="2062" y="2602"/>
                  </a:lnTo>
                  <a:lnTo>
                    <a:pt x="2502" y="2636"/>
                  </a:lnTo>
                  <a:lnTo>
                    <a:pt x="2502" y="1724"/>
                  </a:lnTo>
                  <a:lnTo>
                    <a:pt x="2062" y="1690"/>
                  </a:lnTo>
                  <a:lnTo>
                    <a:pt x="2096" y="710"/>
                  </a:lnTo>
                  <a:lnTo>
                    <a:pt x="1184" y="946"/>
                  </a:lnTo>
                  <a:lnTo>
                    <a:pt x="1184" y="1690"/>
                  </a:lnTo>
                  <a:lnTo>
                    <a:pt x="913" y="1656"/>
                  </a:lnTo>
                  <a:lnTo>
                    <a:pt x="9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66"/>
            <p:cNvSpPr/>
            <p:nvPr/>
          </p:nvSpPr>
          <p:spPr>
            <a:xfrm>
              <a:off x="4963725" y="2479800"/>
              <a:ext cx="56625" cy="82000"/>
            </a:xfrm>
            <a:custGeom>
              <a:avLst/>
              <a:gdLst/>
              <a:ahLst/>
              <a:cxnLst/>
              <a:rect l="l" t="t" r="r" b="b"/>
              <a:pathLst>
                <a:path w="2265" h="3280" extrusionOk="0">
                  <a:moveTo>
                    <a:pt x="1386" y="1"/>
                  </a:moveTo>
                  <a:lnTo>
                    <a:pt x="0" y="3279"/>
                  </a:lnTo>
                  <a:lnTo>
                    <a:pt x="879" y="3279"/>
                  </a:lnTo>
                  <a:lnTo>
                    <a:pt x="2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66"/>
            <p:cNvSpPr/>
            <p:nvPr/>
          </p:nvSpPr>
          <p:spPr>
            <a:xfrm>
              <a:off x="5027075" y="2479800"/>
              <a:ext cx="59175" cy="82850"/>
            </a:xfrm>
            <a:custGeom>
              <a:avLst/>
              <a:gdLst/>
              <a:ahLst/>
              <a:cxnLst/>
              <a:rect l="l" t="t" r="r" b="b"/>
              <a:pathLst>
                <a:path w="2367" h="3314" extrusionOk="0">
                  <a:moveTo>
                    <a:pt x="1" y="1"/>
                  </a:moveTo>
                  <a:lnTo>
                    <a:pt x="1" y="880"/>
                  </a:lnTo>
                  <a:lnTo>
                    <a:pt x="1116" y="846"/>
                  </a:lnTo>
                  <a:lnTo>
                    <a:pt x="846" y="1319"/>
                  </a:lnTo>
                  <a:lnTo>
                    <a:pt x="508" y="2029"/>
                  </a:lnTo>
                  <a:lnTo>
                    <a:pt x="271" y="2603"/>
                  </a:lnTo>
                  <a:lnTo>
                    <a:pt x="35" y="3313"/>
                  </a:lnTo>
                  <a:lnTo>
                    <a:pt x="1082" y="3313"/>
                  </a:lnTo>
                  <a:lnTo>
                    <a:pt x="1387" y="2536"/>
                  </a:lnTo>
                  <a:lnTo>
                    <a:pt x="1589" y="2029"/>
                  </a:lnTo>
                  <a:lnTo>
                    <a:pt x="1758" y="1691"/>
                  </a:lnTo>
                  <a:lnTo>
                    <a:pt x="1961" y="1387"/>
                  </a:lnTo>
                  <a:lnTo>
                    <a:pt x="2164" y="1082"/>
                  </a:lnTo>
                  <a:lnTo>
                    <a:pt x="2367" y="812"/>
                  </a:lnTo>
                  <a:lnTo>
                    <a:pt x="23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roup 7">
            <a:extLst>
              <a:ext uri="{FF2B5EF4-FFF2-40B4-BE49-F238E27FC236}">
                <a16:creationId xmlns:a16="http://schemas.microsoft.com/office/drawing/2014/main" id="{2ABDB129-D8B8-8734-0DA5-AB9704C5BDBF}"/>
              </a:ext>
            </a:extLst>
          </p:cNvPr>
          <p:cNvGrpSpPr/>
          <p:nvPr/>
        </p:nvGrpSpPr>
        <p:grpSpPr>
          <a:xfrm>
            <a:off x="3980951" y="1391999"/>
            <a:ext cx="3428047" cy="2706845"/>
            <a:chOff x="3980951" y="1391999"/>
            <a:chExt cx="3428047" cy="2706845"/>
          </a:xfrm>
        </p:grpSpPr>
        <p:sp>
          <p:nvSpPr>
            <p:cNvPr id="9080" name="Google Shape;9080;p66"/>
            <p:cNvSpPr/>
            <p:nvPr/>
          </p:nvSpPr>
          <p:spPr>
            <a:xfrm>
              <a:off x="3980951" y="1391999"/>
              <a:ext cx="3428047" cy="270684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DA64895-47DD-CF82-0542-B71B20484373}"/>
                </a:ext>
              </a:extLst>
            </p:cNvPr>
            <p:cNvPicPr>
              <a:picLocks noChangeAspect="1"/>
            </p:cNvPicPr>
            <p:nvPr/>
          </p:nvPicPr>
          <p:blipFill>
            <a:blip r:embed="rId3"/>
            <a:stretch>
              <a:fillRect/>
            </a:stretch>
          </p:blipFill>
          <p:spPr>
            <a:xfrm>
              <a:off x="4089969" y="1485443"/>
              <a:ext cx="3187131" cy="1913077"/>
            </a:xfrm>
            <a:prstGeom prst="rect">
              <a:avLst/>
            </a:prstGeom>
          </p:spPr>
        </p:pic>
      </p:grpSp>
      <p:grpSp>
        <p:nvGrpSpPr>
          <p:cNvPr id="9" name="Group 8">
            <a:extLst>
              <a:ext uri="{FF2B5EF4-FFF2-40B4-BE49-F238E27FC236}">
                <a16:creationId xmlns:a16="http://schemas.microsoft.com/office/drawing/2014/main" id="{F3102025-C9D6-3D9A-C202-A54E09399FDF}"/>
              </a:ext>
            </a:extLst>
          </p:cNvPr>
          <p:cNvGrpSpPr/>
          <p:nvPr/>
        </p:nvGrpSpPr>
        <p:grpSpPr>
          <a:xfrm>
            <a:off x="6454804" y="2441981"/>
            <a:ext cx="1165468" cy="2304504"/>
            <a:chOff x="6454804" y="2441981"/>
            <a:chExt cx="1165468" cy="2304504"/>
          </a:xfrm>
        </p:grpSpPr>
        <p:sp>
          <p:nvSpPr>
            <p:cNvPr id="6" name="Google Shape;9081;p66"/>
            <p:cNvSpPr/>
            <p:nvPr/>
          </p:nvSpPr>
          <p:spPr>
            <a:xfrm>
              <a:off x="6454804" y="2441981"/>
              <a:ext cx="1165468" cy="2304504"/>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780C0796-797E-F754-6C15-150EC9B2C511}"/>
                </a:ext>
              </a:extLst>
            </p:cNvPr>
            <p:cNvPicPr>
              <a:picLocks noChangeAspect="1"/>
            </p:cNvPicPr>
            <p:nvPr/>
          </p:nvPicPr>
          <p:blipFill>
            <a:blip r:embed="rId4"/>
            <a:stretch>
              <a:fillRect/>
            </a:stretch>
          </p:blipFill>
          <p:spPr>
            <a:xfrm>
              <a:off x="6488995" y="2673886"/>
              <a:ext cx="1097085" cy="184477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36"/>
        <p:cNvGrpSpPr/>
        <p:nvPr/>
      </p:nvGrpSpPr>
      <p:grpSpPr>
        <a:xfrm>
          <a:off x="0" y="0"/>
          <a:ext cx="0" cy="0"/>
          <a:chOff x="0" y="0"/>
          <a:chExt cx="0" cy="0"/>
        </a:xfrm>
      </p:grpSpPr>
      <p:sp>
        <p:nvSpPr>
          <p:cNvPr id="7537" name="Google Shape;75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Overview of Customer Satisfaction</a:t>
            </a:r>
            <a:endParaRPr dirty="0"/>
          </a:p>
        </p:txBody>
      </p:sp>
      <p:sp>
        <p:nvSpPr>
          <p:cNvPr id="7538" name="Google Shape;7538;p37"/>
          <p:cNvSpPr txBox="1">
            <a:spLocks noGrp="1"/>
          </p:cNvSpPr>
          <p:nvPr>
            <p:ph type="body" idx="1"/>
          </p:nvPr>
        </p:nvSpPr>
        <p:spPr>
          <a:xfrm>
            <a:off x="720000" y="1215751"/>
            <a:ext cx="7704000" cy="3482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chemeClr val="dk1"/>
                </a:solidFill>
              </a:rPr>
              <a:t>Significance of Evaluating Customer Satisfaction</a:t>
            </a:r>
          </a:p>
          <a:p>
            <a:pPr marL="0" lvl="0" indent="0" algn="l" rtl="0">
              <a:spcBef>
                <a:spcPts val="0"/>
              </a:spcBef>
              <a:spcAft>
                <a:spcPts val="0"/>
              </a:spcAft>
              <a:buNone/>
            </a:pPr>
            <a:endParaRPr lang="en-US" sz="1400" b="1" dirty="0">
              <a:solidFill>
                <a:schemeClr val="dk1"/>
              </a:solidFill>
            </a:endParaRPr>
          </a:p>
          <a:p>
            <a:pPr marL="171450" lvl="0" indent="-171450" algn="l" rtl="0">
              <a:spcBef>
                <a:spcPts val="0"/>
              </a:spcBef>
              <a:spcAft>
                <a:spcPts val="0"/>
              </a:spcAft>
              <a:buFont typeface="Arial" panose="020B0604020202020204" pitchFamily="34" charset="0"/>
              <a:buChar char="•"/>
            </a:pPr>
            <a:r>
              <a:rPr lang="en-US" sz="1400" dirty="0">
                <a:solidFill>
                  <a:schemeClr val="dk1"/>
                </a:solidFill>
              </a:rPr>
              <a:t>Customer satisfaction is a key metric for assessing the success of a business.</a:t>
            </a:r>
          </a:p>
          <a:p>
            <a:pPr marL="171450" lvl="0" indent="-171450" algn="l" rtl="0">
              <a:spcBef>
                <a:spcPts val="0"/>
              </a:spcBef>
              <a:spcAft>
                <a:spcPts val="0"/>
              </a:spcAft>
              <a:buFont typeface="Arial" panose="020B0604020202020204" pitchFamily="34" charset="0"/>
              <a:buChar char="•"/>
            </a:pPr>
            <a:r>
              <a:rPr lang="en-US" sz="1400" dirty="0">
                <a:solidFill>
                  <a:schemeClr val="dk1"/>
                </a:solidFill>
              </a:rPr>
              <a:t>It helps identify areas for improvement and opportunities to enhance the customer experience.</a:t>
            </a:r>
          </a:p>
          <a:p>
            <a:pPr marL="171450" lvl="0" indent="-171450" algn="l" rtl="0">
              <a:spcBef>
                <a:spcPts val="0"/>
              </a:spcBef>
              <a:spcAft>
                <a:spcPts val="0"/>
              </a:spcAft>
              <a:buFont typeface="Arial" panose="020B0604020202020204" pitchFamily="34" charset="0"/>
              <a:buChar char="•"/>
            </a:pPr>
            <a:r>
              <a:rPr lang="en-US" sz="1400" dirty="0">
                <a:solidFill>
                  <a:schemeClr val="dk1"/>
                </a:solidFill>
              </a:rPr>
              <a:t>Measuring customer satisfaction allows businesses to understand customer needs and preferences, leading to better product development and service delivery.</a:t>
            </a:r>
          </a:p>
          <a:p>
            <a:pPr marL="171450" lvl="0" indent="-171450" algn="l" rtl="0">
              <a:spcBef>
                <a:spcPts val="0"/>
              </a:spcBef>
              <a:spcAft>
                <a:spcPts val="0"/>
              </a:spcAft>
              <a:buFont typeface="Arial" panose="020B0604020202020204" pitchFamily="34" charset="0"/>
              <a:buChar char="•"/>
            </a:pPr>
            <a:endParaRPr lang="en-US" dirty="0">
              <a:solidFill>
                <a:schemeClr val="dk1"/>
              </a:solidFill>
            </a:endParaRPr>
          </a:p>
          <a:p>
            <a:pPr marL="0" lvl="0" indent="0" algn="l" rtl="0">
              <a:spcBef>
                <a:spcPts val="0"/>
              </a:spcBef>
              <a:spcAft>
                <a:spcPts val="0"/>
              </a:spcAft>
              <a:buNone/>
            </a:pPr>
            <a:r>
              <a:rPr lang="en-US" sz="1400" b="1" dirty="0">
                <a:solidFill>
                  <a:schemeClr val="dk1"/>
                </a:solidFill>
              </a:rPr>
              <a:t>Analyzing Customer Satisfaction</a:t>
            </a:r>
          </a:p>
          <a:p>
            <a:pPr marL="0" lvl="0" indent="0" algn="l" rtl="0">
              <a:spcBef>
                <a:spcPts val="0"/>
              </a:spcBef>
              <a:spcAft>
                <a:spcPts val="0"/>
              </a:spcAft>
              <a:buNone/>
            </a:pPr>
            <a:endParaRPr lang="en-US" dirty="0">
              <a:solidFill>
                <a:schemeClr val="dk1"/>
              </a:solidFill>
            </a:endParaRPr>
          </a:p>
          <a:p>
            <a:pPr marL="171450" lvl="0" indent="-171450" algn="l" rtl="0">
              <a:spcBef>
                <a:spcPts val="0"/>
              </a:spcBef>
              <a:spcAft>
                <a:spcPts val="0"/>
              </a:spcAft>
              <a:buFont typeface="Arial" panose="020B0604020202020204" pitchFamily="34" charset="0"/>
              <a:buChar char="•"/>
            </a:pPr>
            <a:r>
              <a:rPr lang="en-US" sz="1400" dirty="0">
                <a:solidFill>
                  <a:schemeClr val="dk1"/>
                </a:solidFill>
              </a:rPr>
              <a:t>Analyzing customer satisfaction data provides valuable insights into customer perceptions and sentiments.</a:t>
            </a:r>
          </a:p>
          <a:p>
            <a:pPr marL="171450" lvl="0" indent="-171450" algn="l" rtl="0">
              <a:spcBef>
                <a:spcPts val="0"/>
              </a:spcBef>
              <a:spcAft>
                <a:spcPts val="0"/>
              </a:spcAft>
              <a:buFont typeface="Arial" panose="020B0604020202020204" pitchFamily="34" charset="0"/>
              <a:buChar char="•"/>
            </a:pPr>
            <a:r>
              <a:rPr lang="en-US" sz="1400" dirty="0">
                <a:solidFill>
                  <a:schemeClr val="dk1"/>
                </a:solidFill>
              </a:rPr>
              <a:t>It helps identify trends, patterns, and areas of strength or weakness.</a:t>
            </a:r>
          </a:p>
          <a:p>
            <a:pPr marL="171450" lvl="0" indent="-171450" algn="l" rtl="0">
              <a:spcBef>
                <a:spcPts val="0"/>
              </a:spcBef>
              <a:spcAft>
                <a:spcPts val="0"/>
              </a:spcAft>
              <a:buFont typeface="Arial" panose="020B0604020202020204" pitchFamily="34" charset="0"/>
              <a:buChar char="•"/>
            </a:pPr>
            <a:r>
              <a:rPr lang="en-US" sz="1400" dirty="0">
                <a:solidFill>
                  <a:schemeClr val="dk1"/>
                </a:solidFill>
              </a:rPr>
              <a:t>By analyzing customer satisfaction, businesses can make data-driven decisions to improve customer satisfaction and loyalty.</a:t>
            </a:r>
          </a:p>
          <a:p>
            <a:pPr marL="171450" lvl="0" indent="-171450" algn="l" rtl="0">
              <a:spcBef>
                <a:spcPts val="0"/>
              </a:spcBef>
              <a:spcAft>
                <a:spcPts val="0"/>
              </a:spcAft>
              <a:buFont typeface="Arial" panose="020B0604020202020204" pitchFamily="34" charset="0"/>
              <a:buChar char="•"/>
            </a:pPr>
            <a:r>
              <a:rPr lang="en-US" sz="1400" dirty="0">
                <a:solidFill>
                  <a:schemeClr val="dk1"/>
                </a:solidFill>
              </a:rPr>
              <a:t>Customer satisfaction analytics enable businesses to track performance over time and compare against industry benchmarks.</a:t>
            </a:r>
            <a:endParaRPr lang="en-US" sz="1400" dirty="0">
              <a:solidFill>
                <a:schemeClr val="lt1"/>
              </a:solidFill>
            </a:endParaRPr>
          </a:p>
        </p:txBody>
      </p:sp>
      <p:grpSp>
        <p:nvGrpSpPr>
          <p:cNvPr id="7539" name="Google Shape;7539;p37"/>
          <p:cNvGrpSpPr/>
          <p:nvPr/>
        </p:nvGrpSpPr>
        <p:grpSpPr>
          <a:xfrm>
            <a:off x="8229182" y="2449972"/>
            <a:ext cx="524371" cy="524371"/>
            <a:chOff x="3109125" y="2538950"/>
            <a:chExt cx="358275" cy="358275"/>
          </a:xfrm>
        </p:grpSpPr>
        <p:sp>
          <p:nvSpPr>
            <p:cNvPr id="7540" name="Google Shape;7540;p37"/>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p:cNvGrpSpPr/>
          <p:nvPr/>
        </p:nvGrpSpPr>
        <p:grpSpPr>
          <a:xfrm>
            <a:off x="8424006" y="3714540"/>
            <a:ext cx="524335" cy="524371"/>
            <a:chOff x="3235875" y="2037075"/>
            <a:chExt cx="358250" cy="358275"/>
          </a:xfrm>
        </p:grpSpPr>
        <p:sp>
          <p:nvSpPr>
            <p:cNvPr id="7544" name="Google Shape;7544;p37"/>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p:cNvGrpSpPr/>
          <p:nvPr/>
        </p:nvGrpSpPr>
        <p:grpSpPr>
          <a:xfrm>
            <a:off x="6121546" y="4703478"/>
            <a:ext cx="615883" cy="640581"/>
            <a:chOff x="4114575" y="2101300"/>
            <a:chExt cx="420800" cy="437675"/>
          </a:xfrm>
        </p:grpSpPr>
        <p:sp>
          <p:nvSpPr>
            <p:cNvPr id="7549" name="Google Shape;7549;p37"/>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p:cNvGrpSpPr/>
          <p:nvPr/>
        </p:nvGrpSpPr>
        <p:grpSpPr>
          <a:xfrm>
            <a:off x="7476142" y="4461152"/>
            <a:ext cx="435311" cy="435348"/>
            <a:chOff x="5151300" y="1903575"/>
            <a:chExt cx="297425" cy="297450"/>
          </a:xfrm>
        </p:grpSpPr>
        <p:sp>
          <p:nvSpPr>
            <p:cNvPr id="7554" name="Google Shape;7554;p37"/>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2"/>
        <p:cNvGrpSpPr/>
        <p:nvPr/>
      </p:nvGrpSpPr>
      <p:grpSpPr>
        <a:xfrm>
          <a:off x="0" y="0"/>
          <a:ext cx="0" cy="0"/>
          <a:chOff x="0" y="0"/>
          <a:chExt cx="0" cy="0"/>
        </a:xfrm>
      </p:grpSpPr>
      <p:sp>
        <p:nvSpPr>
          <p:cNvPr id="7563" name="Google Shape;7563;p38"/>
          <p:cNvSpPr/>
          <p:nvPr/>
        </p:nvSpPr>
        <p:spPr>
          <a:xfrm>
            <a:off x="931425" y="1033016"/>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p>
        </p:txBody>
      </p:sp>
      <p:sp>
        <p:nvSpPr>
          <p:cNvPr id="7564" name="Google Shape;7564;p38"/>
          <p:cNvSpPr/>
          <p:nvPr/>
        </p:nvSpPr>
        <p:spPr>
          <a:xfrm>
            <a:off x="968730" y="2352381"/>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38"/>
          <p:cNvSpPr/>
          <p:nvPr/>
        </p:nvSpPr>
        <p:spPr>
          <a:xfrm>
            <a:off x="4707499" y="1010758"/>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38"/>
          <p:cNvSpPr/>
          <p:nvPr/>
        </p:nvSpPr>
        <p:spPr>
          <a:xfrm>
            <a:off x="4707499" y="2352381"/>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38"/>
          <p:cNvSpPr txBox="1">
            <a:spLocks noGrp="1"/>
          </p:cNvSpPr>
          <p:nvPr>
            <p:ph type="title" idx="9"/>
          </p:nvPr>
        </p:nvSpPr>
        <p:spPr>
          <a:xfrm>
            <a:off x="898718" y="2408481"/>
            <a:ext cx="10482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568" name="Google Shape;7568;p38"/>
          <p:cNvSpPr txBox="1">
            <a:spLocks noGrp="1"/>
          </p:cNvSpPr>
          <p:nvPr>
            <p:ph type="title" idx="8"/>
          </p:nvPr>
        </p:nvSpPr>
        <p:spPr>
          <a:xfrm>
            <a:off x="857325" y="1009869"/>
            <a:ext cx="10482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569" name="Google Shape;7569;p38"/>
          <p:cNvSpPr txBox="1">
            <a:spLocks noGrp="1"/>
          </p:cNvSpPr>
          <p:nvPr>
            <p:ph type="title" idx="13"/>
          </p:nvPr>
        </p:nvSpPr>
        <p:spPr>
          <a:xfrm>
            <a:off x="4650200" y="1019231"/>
            <a:ext cx="10482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570" name="Google Shape;7570;p38"/>
          <p:cNvSpPr txBox="1">
            <a:spLocks noGrp="1"/>
          </p:cNvSpPr>
          <p:nvPr>
            <p:ph type="title" idx="14"/>
          </p:nvPr>
        </p:nvSpPr>
        <p:spPr>
          <a:xfrm>
            <a:off x="4662050" y="2365039"/>
            <a:ext cx="10482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571" name="Google Shape;7571;p38"/>
          <p:cNvSpPr txBox="1">
            <a:spLocks noGrp="1"/>
          </p:cNvSpPr>
          <p:nvPr>
            <p:ph type="title" idx="15"/>
          </p:nvPr>
        </p:nvSpPr>
        <p:spPr>
          <a:xfrm>
            <a:off x="720000" y="1233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7572" name="Google Shape;7572;p38"/>
          <p:cNvSpPr txBox="1">
            <a:spLocks noGrp="1"/>
          </p:cNvSpPr>
          <p:nvPr>
            <p:ph type="title"/>
          </p:nvPr>
        </p:nvSpPr>
        <p:spPr>
          <a:xfrm>
            <a:off x="1922271" y="922860"/>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Dataset Overview</a:t>
            </a:r>
            <a:endParaRPr sz="1600" dirty="0"/>
          </a:p>
        </p:txBody>
      </p:sp>
      <p:sp>
        <p:nvSpPr>
          <p:cNvPr id="7573" name="Google Shape;7573;p38"/>
          <p:cNvSpPr txBox="1">
            <a:spLocks noGrp="1"/>
          </p:cNvSpPr>
          <p:nvPr>
            <p:ph type="subTitle" idx="1"/>
          </p:nvPr>
        </p:nvSpPr>
        <p:spPr>
          <a:xfrm>
            <a:off x="1942830" y="1327750"/>
            <a:ext cx="2350088" cy="5259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t>Number of Columns and Rows</a:t>
            </a:r>
          </a:p>
          <a:p>
            <a:pPr marL="171450" lvl="0" indent="-171450" algn="l" rtl="0">
              <a:spcBef>
                <a:spcPts val="0"/>
              </a:spcBef>
              <a:spcAft>
                <a:spcPts val="0"/>
              </a:spcAft>
              <a:buFont typeface="Arial" panose="020B0604020202020204" pitchFamily="34" charset="0"/>
              <a:buChar char="•"/>
            </a:pPr>
            <a:r>
              <a:rPr lang="en-US" sz="1200" dirty="0"/>
              <a:t>Key attributes and their meanings</a:t>
            </a:r>
            <a:endParaRPr sz="1200" dirty="0"/>
          </a:p>
        </p:txBody>
      </p:sp>
      <p:sp>
        <p:nvSpPr>
          <p:cNvPr id="7574" name="Google Shape;7574;p38"/>
          <p:cNvSpPr txBox="1">
            <a:spLocks noGrp="1"/>
          </p:cNvSpPr>
          <p:nvPr>
            <p:ph type="title" idx="2"/>
          </p:nvPr>
        </p:nvSpPr>
        <p:spPr>
          <a:xfrm>
            <a:off x="5720625" y="880676"/>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Data Retrieval</a:t>
            </a:r>
            <a:endParaRPr sz="1600" dirty="0"/>
          </a:p>
        </p:txBody>
      </p:sp>
      <p:sp>
        <p:nvSpPr>
          <p:cNvPr id="7575" name="Google Shape;7575;p38"/>
          <p:cNvSpPr txBox="1">
            <a:spLocks noGrp="1"/>
          </p:cNvSpPr>
          <p:nvPr>
            <p:ph type="subTitle" idx="3"/>
          </p:nvPr>
        </p:nvSpPr>
        <p:spPr>
          <a:xfrm>
            <a:off x="5730617" y="1277882"/>
            <a:ext cx="2864178" cy="5259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t>Explanation of the database credentials</a:t>
            </a:r>
          </a:p>
          <a:p>
            <a:pPr marL="171450" lvl="0" indent="-171450" algn="l" rtl="0">
              <a:spcBef>
                <a:spcPts val="0"/>
              </a:spcBef>
              <a:spcAft>
                <a:spcPts val="0"/>
              </a:spcAft>
              <a:buFont typeface="Arial" panose="020B0604020202020204" pitchFamily="34" charset="0"/>
              <a:buChar char="•"/>
            </a:pPr>
            <a:r>
              <a:rPr lang="en-US" sz="1200" dirty="0"/>
              <a:t>Steps to connect and retrieve data</a:t>
            </a:r>
          </a:p>
        </p:txBody>
      </p:sp>
      <p:sp>
        <p:nvSpPr>
          <p:cNvPr id="7576" name="Google Shape;7576;p38"/>
          <p:cNvSpPr txBox="1">
            <a:spLocks noGrp="1"/>
          </p:cNvSpPr>
          <p:nvPr>
            <p:ph type="title" idx="4"/>
          </p:nvPr>
        </p:nvSpPr>
        <p:spPr>
          <a:xfrm>
            <a:off x="1946918" y="237889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Data Cleaning and Transformation</a:t>
            </a:r>
          </a:p>
        </p:txBody>
      </p:sp>
      <p:sp>
        <p:nvSpPr>
          <p:cNvPr id="7577" name="Google Shape;7577;p38"/>
          <p:cNvSpPr txBox="1">
            <a:spLocks noGrp="1"/>
          </p:cNvSpPr>
          <p:nvPr>
            <p:ph type="subTitle" idx="5"/>
          </p:nvPr>
        </p:nvSpPr>
        <p:spPr>
          <a:xfrm>
            <a:off x="1964861" y="2906592"/>
            <a:ext cx="2305500" cy="5259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t>Handling imbalance in counts</a:t>
            </a:r>
          </a:p>
          <a:p>
            <a:pPr marL="171450" lvl="0" indent="-171450" algn="l" rtl="0">
              <a:spcBef>
                <a:spcPts val="0"/>
              </a:spcBef>
              <a:spcAft>
                <a:spcPts val="0"/>
              </a:spcAft>
              <a:buFont typeface="Arial" panose="020B0604020202020204" pitchFamily="34" charset="0"/>
              <a:buChar char="•"/>
            </a:pPr>
            <a:r>
              <a:rPr lang="en-US" sz="1200" dirty="0"/>
              <a:t>Transformations applied to the dataset</a:t>
            </a:r>
            <a:endParaRPr sz="1200" dirty="0"/>
          </a:p>
        </p:txBody>
      </p:sp>
      <p:sp>
        <p:nvSpPr>
          <p:cNvPr id="7578" name="Google Shape;7578;p38"/>
          <p:cNvSpPr txBox="1">
            <a:spLocks noGrp="1"/>
          </p:cNvSpPr>
          <p:nvPr>
            <p:ph type="title" idx="6"/>
          </p:nvPr>
        </p:nvSpPr>
        <p:spPr>
          <a:xfrm>
            <a:off x="5710250" y="228733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Visualizations in Power BI</a:t>
            </a:r>
            <a:endParaRPr sz="1600" dirty="0"/>
          </a:p>
        </p:txBody>
      </p:sp>
      <p:sp>
        <p:nvSpPr>
          <p:cNvPr id="7579" name="Google Shape;7579;p38"/>
          <p:cNvSpPr txBox="1">
            <a:spLocks noGrp="1"/>
          </p:cNvSpPr>
          <p:nvPr>
            <p:ph type="subTitle" idx="7"/>
          </p:nvPr>
        </p:nvSpPr>
        <p:spPr>
          <a:xfrm>
            <a:off x="5746135" y="2606007"/>
            <a:ext cx="2690103" cy="702474"/>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t>Explanation of each chart and its purpose</a:t>
            </a:r>
          </a:p>
          <a:p>
            <a:pPr marL="171450" lvl="0" indent="-171450" algn="l" rtl="0">
              <a:spcBef>
                <a:spcPts val="0"/>
              </a:spcBef>
              <a:spcAft>
                <a:spcPts val="0"/>
              </a:spcAft>
              <a:buFont typeface="Arial" panose="020B0604020202020204" pitchFamily="34" charset="0"/>
              <a:buChar char="•"/>
            </a:pPr>
            <a:r>
              <a:rPr lang="en-US" sz="1200" dirty="0"/>
              <a:t>Insights derived from visualizations</a:t>
            </a:r>
            <a:endParaRPr sz="1200" dirty="0"/>
          </a:p>
        </p:txBody>
      </p:sp>
      <p:sp>
        <p:nvSpPr>
          <p:cNvPr id="2" name="Google Shape;7564;p38">
            <a:extLst>
              <a:ext uri="{FF2B5EF4-FFF2-40B4-BE49-F238E27FC236}">
                <a16:creationId xmlns:a16="http://schemas.microsoft.com/office/drawing/2014/main" id="{0DEDE9DE-9E38-4329-86D9-C59285E7EF09}"/>
              </a:ext>
            </a:extLst>
          </p:cNvPr>
          <p:cNvSpPr/>
          <p:nvPr/>
        </p:nvSpPr>
        <p:spPr>
          <a:xfrm>
            <a:off x="968730" y="3728226"/>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7567;p38">
            <a:extLst>
              <a:ext uri="{FF2B5EF4-FFF2-40B4-BE49-F238E27FC236}">
                <a16:creationId xmlns:a16="http://schemas.microsoft.com/office/drawing/2014/main" id="{5EAA518A-13B1-C7C7-91E8-2BD16423FF0C}"/>
              </a:ext>
            </a:extLst>
          </p:cNvPr>
          <p:cNvSpPr txBox="1">
            <a:spLocks/>
          </p:cNvSpPr>
          <p:nvPr/>
        </p:nvSpPr>
        <p:spPr>
          <a:xfrm>
            <a:off x="874671" y="3755309"/>
            <a:ext cx="1047600" cy="90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dirty="0"/>
              <a:t>05</a:t>
            </a:r>
          </a:p>
        </p:txBody>
      </p:sp>
      <p:sp>
        <p:nvSpPr>
          <p:cNvPr id="4" name="Google Shape;7576;p38">
            <a:extLst>
              <a:ext uri="{FF2B5EF4-FFF2-40B4-BE49-F238E27FC236}">
                <a16:creationId xmlns:a16="http://schemas.microsoft.com/office/drawing/2014/main" id="{420ACEF2-4B6D-8E61-D253-D4A62CAE8E46}"/>
              </a:ext>
            </a:extLst>
          </p:cNvPr>
          <p:cNvSpPr txBox="1">
            <a:spLocks/>
          </p:cNvSpPr>
          <p:nvPr/>
        </p:nvSpPr>
        <p:spPr>
          <a:xfrm>
            <a:off x="1934122" y="3650526"/>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IN" sz="1600" dirty="0"/>
              <a:t>Insights and Analysis</a:t>
            </a:r>
          </a:p>
        </p:txBody>
      </p:sp>
      <p:sp>
        <p:nvSpPr>
          <p:cNvPr id="5" name="Google Shape;7577;p38">
            <a:extLst>
              <a:ext uri="{FF2B5EF4-FFF2-40B4-BE49-F238E27FC236}">
                <a16:creationId xmlns:a16="http://schemas.microsoft.com/office/drawing/2014/main" id="{103AE2A5-B7FC-BDE7-D1D1-B77590F43D4E}"/>
              </a:ext>
            </a:extLst>
          </p:cNvPr>
          <p:cNvSpPr txBox="1">
            <a:spLocks/>
          </p:cNvSpPr>
          <p:nvPr/>
        </p:nvSpPr>
        <p:spPr>
          <a:xfrm>
            <a:off x="1942830" y="4064191"/>
            <a:ext cx="2419372" cy="52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171450" indent="-171450">
              <a:buFont typeface="Arial" panose="020B0604020202020204" pitchFamily="34" charset="0"/>
              <a:buChar char="•"/>
            </a:pPr>
            <a:r>
              <a:rPr lang="en-US" sz="1200" dirty="0"/>
              <a:t>Key patterns and trends identified</a:t>
            </a:r>
          </a:p>
          <a:p>
            <a:pPr marL="171450" indent="-171450">
              <a:buFont typeface="Arial" panose="020B0604020202020204" pitchFamily="34" charset="0"/>
              <a:buChar char="•"/>
            </a:pPr>
            <a:r>
              <a:rPr lang="en-US" sz="1200" dirty="0"/>
              <a:t>Interpretation of visualizations</a:t>
            </a:r>
          </a:p>
        </p:txBody>
      </p:sp>
      <p:sp>
        <p:nvSpPr>
          <p:cNvPr id="7" name="Google Shape;7564;p38">
            <a:extLst>
              <a:ext uri="{FF2B5EF4-FFF2-40B4-BE49-F238E27FC236}">
                <a16:creationId xmlns:a16="http://schemas.microsoft.com/office/drawing/2014/main" id="{92EEEC9F-84CD-6A52-052B-EBE4BA1DBB39}"/>
              </a:ext>
            </a:extLst>
          </p:cNvPr>
          <p:cNvSpPr/>
          <p:nvPr/>
        </p:nvSpPr>
        <p:spPr>
          <a:xfrm>
            <a:off x="4692600" y="3782909"/>
            <a:ext cx="900000" cy="90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67;p38">
            <a:extLst>
              <a:ext uri="{FF2B5EF4-FFF2-40B4-BE49-F238E27FC236}">
                <a16:creationId xmlns:a16="http://schemas.microsoft.com/office/drawing/2014/main" id="{6A8F00CD-6A25-3714-52F2-C986C3363A30}"/>
              </a:ext>
            </a:extLst>
          </p:cNvPr>
          <p:cNvSpPr txBox="1">
            <a:spLocks/>
          </p:cNvSpPr>
          <p:nvPr/>
        </p:nvSpPr>
        <p:spPr>
          <a:xfrm>
            <a:off x="4650199" y="3782909"/>
            <a:ext cx="1048200" cy="90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4700" b="1"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1" i="0" u="none" strike="noStrike" cap="none">
                <a:solidFill>
                  <a:schemeClr val="dk2"/>
                </a:solidFill>
                <a:latin typeface="Fjalla One"/>
                <a:ea typeface="Fjalla One"/>
                <a:cs typeface="Fjalla One"/>
                <a:sym typeface="Fjalla One"/>
              </a:defRPr>
            </a:lvl9pPr>
          </a:lstStyle>
          <a:p>
            <a:r>
              <a:rPr lang="en" dirty="0"/>
              <a:t>06</a:t>
            </a:r>
          </a:p>
        </p:txBody>
      </p:sp>
      <p:sp>
        <p:nvSpPr>
          <p:cNvPr id="9" name="Google Shape;7572;p38">
            <a:extLst>
              <a:ext uri="{FF2B5EF4-FFF2-40B4-BE49-F238E27FC236}">
                <a16:creationId xmlns:a16="http://schemas.microsoft.com/office/drawing/2014/main" id="{E68D65A2-17DC-AE59-E1C6-275AFEDF3CCC}"/>
              </a:ext>
            </a:extLst>
          </p:cNvPr>
          <p:cNvSpPr txBox="1">
            <a:spLocks/>
          </p:cNvSpPr>
          <p:nvPr/>
        </p:nvSpPr>
        <p:spPr>
          <a:xfrm>
            <a:off x="5740800" y="3677609"/>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Fjalla One"/>
              <a:buNone/>
              <a:defRPr sz="20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400"/>
              <a:buFont typeface="Fjalla One"/>
              <a:buNone/>
              <a:defRPr sz="2400" b="1" i="0" u="none" strike="noStrike" cap="none">
                <a:solidFill>
                  <a:schemeClr val="dk2"/>
                </a:solidFill>
                <a:latin typeface="Fjalla One"/>
                <a:ea typeface="Fjalla One"/>
                <a:cs typeface="Fjalla One"/>
                <a:sym typeface="Fjalla One"/>
              </a:defRPr>
            </a:lvl9pPr>
          </a:lstStyle>
          <a:p>
            <a:r>
              <a:rPr lang="en-IN" sz="1600" dirty="0"/>
              <a:t>Conclusion</a:t>
            </a:r>
          </a:p>
        </p:txBody>
      </p:sp>
      <p:sp>
        <p:nvSpPr>
          <p:cNvPr id="10" name="Google Shape;7579;p38">
            <a:extLst>
              <a:ext uri="{FF2B5EF4-FFF2-40B4-BE49-F238E27FC236}">
                <a16:creationId xmlns:a16="http://schemas.microsoft.com/office/drawing/2014/main" id="{4BEC212E-1459-78A6-2EB8-50C7EB7E5F45}"/>
              </a:ext>
            </a:extLst>
          </p:cNvPr>
          <p:cNvSpPr txBox="1">
            <a:spLocks/>
          </p:cNvSpPr>
          <p:nvPr/>
        </p:nvSpPr>
        <p:spPr>
          <a:xfrm>
            <a:off x="5730617" y="3986392"/>
            <a:ext cx="2690103" cy="7024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171450" indent="-171450">
              <a:buFont typeface="Arial" panose="020B0604020202020204" pitchFamily="34" charset="0"/>
              <a:buChar char="•"/>
            </a:pPr>
            <a:r>
              <a:rPr lang="en-US" sz="1200" dirty="0"/>
              <a:t>Summary of findings</a:t>
            </a:r>
          </a:p>
          <a:p>
            <a:pPr marL="171450" indent="-171450">
              <a:buFont typeface="Arial" panose="020B0604020202020204" pitchFamily="34" charset="0"/>
              <a:buChar char="•"/>
            </a:pPr>
            <a:r>
              <a:rPr lang="en-US" sz="1200" dirty="0"/>
              <a:t>Recommendations or insights for the 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36">
          <a:extLst>
            <a:ext uri="{FF2B5EF4-FFF2-40B4-BE49-F238E27FC236}">
              <a16:creationId xmlns:a16="http://schemas.microsoft.com/office/drawing/2014/main" id="{614E0AEF-8FD7-AE76-F9B8-93C42A40CC11}"/>
            </a:ext>
          </a:extLst>
        </p:cNvPr>
        <p:cNvGrpSpPr/>
        <p:nvPr/>
      </p:nvGrpSpPr>
      <p:grpSpPr>
        <a:xfrm>
          <a:off x="0" y="0"/>
          <a:ext cx="0" cy="0"/>
          <a:chOff x="0" y="0"/>
          <a:chExt cx="0" cy="0"/>
        </a:xfrm>
      </p:grpSpPr>
      <p:sp>
        <p:nvSpPr>
          <p:cNvPr id="7537" name="Google Shape;7537;p37">
            <a:extLst>
              <a:ext uri="{FF2B5EF4-FFF2-40B4-BE49-F238E27FC236}">
                <a16:creationId xmlns:a16="http://schemas.microsoft.com/office/drawing/2014/main" id="{D145A44B-8094-86CB-771B-38DDAD6C51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Dataset Overview</a:t>
            </a:r>
          </a:p>
        </p:txBody>
      </p:sp>
      <p:sp>
        <p:nvSpPr>
          <p:cNvPr id="7538" name="Google Shape;7538;p37">
            <a:extLst>
              <a:ext uri="{FF2B5EF4-FFF2-40B4-BE49-F238E27FC236}">
                <a16:creationId xmlns:a16="http://schemas.microsoft.com/office/drawing/2014/main" id="{5B916E19-18F4-3F49-A740-1861EEF1DEFB}"/>
              </a:ext>
            </a:extLst>
          </p:cNvPr>
          <p:cNvSpPr txBox="1">
            <a:spLocks noGrp="1"/>
          </p:cNvSpPr>
          <p:nvPr>
            <p:ph type="body" idx="1"/>
          </p:nvPr>
        </p:nvSpPr>
        <p:spPr>
          <a:xfrm>
            <a:off x="710089" y="1150329"/>
            <a:ext cx="7704000" cy="3482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rPr>
              <a:t>Number of Columns and Rows:</a:t>
            </a:r>
          </a:p>
          <a:p>
            <a:pPr marL="0" lvl="0" indent="0" algn="l" rtl="0">
              <a:spcBef>
                <a:spcPts val="0"/>
              </a:spcBef>
              <a:spcAft>
                <a:spcPts val="0"/>
              </a:spcAft>
              <a:buNone/>
            </a:pPr>
            <a:endParaRPr lang="en-US" dirty="0">
              <a:solidFill>
                <a:schemeClr val="dk1"/>
              </a:solidFill>
            </a:endParaRPr>
          </a:p>
          <a:p>
            <a:pPr marL="171450" lvl="0" indent="-171450" algn="l" rtl="0">
              <a:spcBef>
                <a:spcPts val="0"/>
              </a:spcBef>
              <a:spcAft>
                <a:spcPts val="0"/>
              </a:spcAft>
              <a:buFont typeface="Arial" panose="020B0604020202020204" pitchFamily="34" charset="0"/>
              <a:buChar char="•"/>
            </a:pPr>
            <a:r>
              <a:rPr lang="en-US" dirty="0">
                <a:solidFill>
                  <a:schemeClr val="dk1"/>
                </a:solidFill>
              </a:rPr>
              <a:t> The Initial dataset comprises 12 columns and a total of 32,941 records.</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b="1" dirty="0">
                <a:solidFill>
                  <a:schemeClr val="dk1"/>
                </a:solidFill>
              </a:rPr>
              <a:t>Key Attributes and Meanings:</a:t>
            </a:r>
          </a:p>
          <a:p>
            <a:pPr marL="0" lvl="0" indent="0" algn="l" rtl="0">
              <a:spcBef>
                <a:spcPts val="0"/>
              </a:spcBef>
              <a:spcAft>
                <a:spcPts val="0"/>
              </a:spcAft>
              <a:buNone/>
            </a:pPr>
            <a:endParaRPr lang="en-US" dirty="0">
              <a:solidFill>
                <a:schemeClr val="dk1"/>
              </a:solidFill>
            </a:endParaRPr>
          </a:p>
          <a:p>
            <a:pPr marL="171450" lvl="0" indent="-171450" algn="l" rtl="0">
              <a:spcBef>
                <a:spcPts val="0"/>
              </a:spcBef>
              <a:spcAft>
                <a:spcPts val="0"/>
              </a:spcAft>
              <a:buFont typeface="Arial" panose="020B0604020202020204" pitchFamily="34" charset="0"/>
              <a:buChar char="•"/>
            </a:pPr>
            <a:r>
              <a:rPr lang="en-US" b="1" dirty="0">
                <a:solidFill>
                  <a:schemeClr val="dk1"/>
                </a:solidFill>
              </a:rPr>
              <a:t>id</a:t>
            </a:r>
            <a:r>
              <a:rPr lang="en-US" dirty="0">
                <a:solidFill>
                  <a:schemeClr val="dk1"/>
                </a:solidFill>
              </a:rPr>
              <a:t>: Unique identifier for each customer service call.</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customer_name</a:t>
            </a:r>
            <a:r>
              <a:rPr lang="en-US" dirty="0">
                <a:solidFill>
                  <a:schemeClr val="dk1"/>
                </a:solidFill>
              </a:rPr>
              <a:t>: Name of the customer initiating the call.</a:t>
            </a:r>
          </a:p>
          <a:p>
            <a:pPr marL="171450" lvl="0" indent="-171450" algn="l" rtl="0">
              <a:spcBef>
                <a:spcPts val="0"/>
              </a:spcBef>
              <a:spcAft>
                <a:spcPts val="0"/>
              </a:spcAft>
              <a:buFont typeface="Arial" panose="020B0604020202020204" pitchFamily="34" charset="0"/>
              <a:buChar char="•"/>
            </a:pPr>
            <a:r>
              <a:rPr lang="en-US" b="1" dirty="0">
                <a:solidFill>
                  <a:schemeClr val="dk1"/>
                </a:solidFill>
              </a:rPr>
              <a:t>sentiment</a:t>
            </a:r>
            <a:r>
              <a:rPr lang="en-US" dirty="0">
                <a:solidFill>
                  <a:schemeClr val="dk1"/>
                </a:solidFill>
              </a:rPr>
              <a:t>: Reflects the overall sentiment (positive, negative, or neutral) expressed during the call.</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csat_score</a:t>
            </a:r>
            <a:r>
              <a:rPr lang="en-US" dirty="0">
                <a:solidFill>
                  <a:schemeClr val="dk1"/>
                </a:solidFill>
              </a:rPr>
              <a:t>: Numeric score indicating customer satisfaction.</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call_timestamp</a:t>
            </a:r>
            <a:r>
              <a:rPr lang="en-US" dirty="0">
                <a:solidFill>
                  <a:schemeClr val="dk1"/>
                </a:solidFill>
              </a:rPr>
              <a:t>: Date and time of the customer call.</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call_dayname</a:t>
            </a:r>
            <a:r>
              <a:rPr lang="en-US" dirty="0">
                <a:solidFill>
                  <a:schemeClr val="dk1"/>
                </a:solidFill>
              </a:rPr>
              <a:t>: Day of the week when the call occurred.</a:t>
            </a:r>
          </a:p>
          <a:p>
            <a:pPr marL="171450" lvl="0" indent="-171450" algn="l" rtl="0">
              <a:spcBef>
                <a:spcPts val="0"/>
              </a:spcBef>
              <a:spcAft>
                <a:spcPts val="0"/>
              </a:spcAft>
              <a:buFont typeface="Arial" panose="020B0604020202020204" pitchFamily="34" charset="0"/>
              <a:buChar char="•"/>
            </a:pPr>
            <a:r>
              <a:rPr lang="en-US" b="1" dirty="0">
                <a:solidFill>
                  <a:schemeClr val="dk1"/>
                </a:solidFill>
              </a:rPr>
              <a:t>reason</a:t>
            </a:r>
            <a:r>
              <a:rPr lang="en-US" dirty="0">
                <a:solidFill>
                  <a:schemeClr val="dk1"/>
                </a:solidFill>
              </a:rPr>
              <a:t>: Purpose of the customer's call (question, complaint, request).</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city and state</a:t>
            </a:r>
            <a:r>
              <a:rPr lang="en-US" dirty="0">
                <a:solidFill>
                  <a:schemeClr val="dk1"/>
                </a:solidFill>
              </a:rPr>
              <a:t>: Location where the call took place.</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channel</a:t>
            </a:r>
            <a:r>
              <a:rPr lang="en-US" dirty="0">
                <a:solidFill>
                  <a:schemeClr val="dk1"/>
                </a:solidFill>
              </a:rPr>
              <a:t>: Communication channel used (phone, email, chat).</a:t>
            </a:r>
          </a:p>
          <a:p>
            <a:pPr marL="171450" lvl="0" indent="-171450" algn="l" rtl="0">
              <a:spcBef>
                <a:spcPts val="0"/>
              </a:spcBef>
              <a:spcAft>
                <a:spcPts val="0"/>
              </a:spcAft>
              <a:buFont typeface="Arial" panose="020B0604020202020204" pitchFamily="34" charset="0"/>
              <a:buChar char="•"/>
            </a:pPr>
            <a:r>
              <a:rPr lang="en-US" b="1" dirty="0">
                <a:solidFill>
                  <a:schemeClr val="dk1"/>
                </a:solidFill>
              </a:rPr>
              <a:t>response_time</a:t>
            </a:r>
            <a:r>
              <a:rPr lang="en-US" dirty="0">
                <a:solidFill>
                  <a:schemeClr val="dk1"/>
                </a:solidFill>
              </a:rPr>
              <a:t>: Time taken to respond to the initial inquiry.</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call duration in minutes</a:t>
            </a:r>
            <a:r>
              <a:rPr lang="en-US" dirty="0">
                <a:solidFill>
                  <a:schemeClr val="dk1"/>
                </a:solidFill>
              </a:rPr>
              <a:t>: Length of the call in minutes.</a:t>
            </a:r>
          </a:p>
          <a:p>
            <a:pPr marL="171450" lvl="0" indent="-171450" algn="l" rtl="0">
              <a:spcBef>
                <a:spcPts val="0"/>
              </a:spcBef>
              <a:spcAft>
                <a:spcPts val="0"/>
              </a:spcAft>
              <a:buFont typeface="Arial" panose="020B0604020202020204" pitchFamily="34" charset="0"/>
              <a:buChar char="•"/>
            </a:pPr>
            <a:r>
              <a:rPr lang="en-US" b="1" dirty="0">
                <a:solidFill>
                  <a:schemeClr val="dk1"/>
                </a:solidFill>
              </a:rPr>
              <a:t>call_center</a:t>
            </a:r>
            <a:r>
              <a:rPr lang="en-US" dirty="0">
                <a:solidFill>
                  <a:schemeClr val="dk1"/>
                </a:solidFill>
              </a:rPr>
              <a:t>: Identifies the specific call center handling the call.</a:t>
            </a:r>
            <a:endParaRPr lang="en-US" dirty="0">
              <a:solidFill>
                <a:schemeClr val="lt1"/>
              </a:solidFill>
            </a:endParaRPr>
          </a:p>
        </p:txBody>
      </p:sp>
      <p:grpSp>
        <p:nvGrpSpPr>
          <p:cNvPr id="7539" name="Google Shape;7539;p37">
            <a:extLst>
              <a:ext uri="{FF2B5EF4-FFF2-40B4-BE49-F238E27FC236}">
                <a16:creationId xmlns:a16="http://schemas.microsoft.com/office/drawing/2014/main" id="{3EA83884-9751-8D31-02E1-5AEB30C5E61D}"/>
              </a:ext>
            </a:extLst>
          </p:cNvPr>
          <p:cNvGrpSpPr/>
          <p:nvPr/>
        </p:nvGrpSpPr>
        <p:grpSpPr>
          <a:xfrm>
            <a:off x="8229182" y="2449972"/>
            <a:ext cx="524371" cy="524371"/>
            <a:chOff x="3109125" y="2538950"/>
            <a:chExt cx="358275" cy="358275"/>
          </a:xfrm>
        </p:grpSpPr>
        <p:sp>
          <p:nvSpPr>
            <p:cNvPr id="7540" name="Google Shape;7540;p37">
              <a:extLst>
                <a:ext uri="{FF2B5EF4-FFF2-40B4-BE49-F238E27FC236}">
                  <a16:creationId xmlns:a16="http://schemas.microsoft.com/office/drawing/2014/main" id="{A109D8D4-EAD5-7FA0-7F6B-4D648AC4729E}"/>
                </a:ext>
              </a:extLst>
            </p:cNvPr>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a:extLst>
                <a:ext uri="{FF2B5EF4-FFF2-40B4-BE49-F238E27FC236}">
                  <a16:creationId xmlns:a16="http://schemas.microsoft.com/office/drawing/2014/main" id="{0DD93EDB-DEDB-4546-A286-09FE61F18B57}"/>
                </a:ext>
              </a:extLst>
            </p:cNvPr>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a:extLst>
                <a:ext uri="{FF2B5EF4-FFF2-40B4-BE49-F238E27FC236}">
                  <a16:creationId xmlns:a16="http://schemas.microsoft.com/office/drawing/2014/main" id="{5329CDE5-6E7B-0B57-932A-4F44FD664E6B}"/>
                </a:ext>
              </a:extLst>
            </p:cNvPr>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a:extLst>
              <a:ext uri="{FF2B5EF4-FFF2-40B4-BE49-F238E27FC236}">
                <a16:creationId xmlns:a16="http://schemas.microsoft.com/office/drawing/2014/main" id="{D3792BEB-AE0E-BEC1-D6F0-143B45D525DA}"/>
              </a:ext>
            </a:extLst>
          </p:cNvPr>
          <p:cNvGrpSpPr/>
          <p:nvPr/>
        </p:nvGrpSpPr>
        <p:grpSpPr>
          <a:xfrm>
            <a:off x="8424006" y="3714540"/>
            <a:ext cx="524335" cy="524371"/>
            <a:chOff x="3235875" y="2037075"/>
            <a:chExt cx="358250" cy="358275"/>
          </a:xfrm>
        </p:grpSpPr>
        <p:sp>
          <p:nvSpPr>
            <p:cNvPr id="7544" name="Google Shape;7544;p37">
              <a:extLst>
                <a:ext uri="{FF2B5EF4-FFF2-40B4-BE49-F238E27FC236}">
                  <a16:creationId xmlns:a16="http://schemas.microsoft.com/office/drawing/2014/main" id="{3C7B73EA-F625-3A34-72B3-EF2704FF10AA}"/>
                </a:ext>
              </a:extLst>
            </p:cNvPr>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a:extLst>
                <a:ext uri="{FF2B5EF4-FFF2-40B4-BE49-F238E27FC236}">
                  <a16:creationId xmlns:a16="http://schemas.microsoft.com/office/drawing/2014/main" id="{8BE3FD78-82B4-23C8-866F-5C080EEA34B9}"/>
                </a:ext>
              </a:extLst>
            </p:cNvPr>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a:extLst>
                <a:ext uri="{FF2B5EF4-FFF2-40B4-BE49-F238E27FC236}">
                  <a16:creationId xmlns:a16="http://schemas.microsoft.com/office/drawing/2014/main" id="{2C42622A-7050-02BF-1A3A-8AB5C1D8A95C}"/>
                </a:ext>
              </a:extLst>
            </p:cNvPr>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a:extLst>
                <a:ext uri="{FF2B5EF4-FFF2-40B4-BE49-F238E27FC236}">
                  <a16:creationId xmlns:a16="http://schemas.microsoft.com/office/drawing/2014/main" id="{19F2D57C-443C-00C4-AA9D-163619A0A170}"/>
                </a:ext>
              </a:extLst>
            </p:cNvPr>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a:extLst>
              <a:ext uri="{FF2B5EF4-FFF2-40B4-BE49-F238E27FC236}">
                <a16:creationId xmlns:a16="http://schemas.microsoft.com/office/drawing/2014/main" id="{BCDE2652-E62B-A65C-7497-2235694012B6}"/>
              </a:ext>
            </a:extLst>
          </p:cNvPr>
          <p:cNvGrpSpPr/>
          <p:nvPr/>
        </p:nvGrpSpPr>
        <p:grpSpPr>
          <a:xfrm>
            <a:off x="6121546" y="4703478"/>
            <a:ext cx="615883" cy="640581"/>
            <a:chOff x="4114575" y="2101300"/>
            <a:chExt cx="420800" cy="437675"/>
          </a:xfrm>
        </p:grpSpPr>
        <p:sp>
          <p:nvSpPr>
            <p:cNvPr id="7549" name="Google Shape;7549;p37">
              <a:extLst>
                <a:ext uri="{FF2B5EF4-FFF2-40B4-BE49-F238E27FC236}">
                  <a16:creationId xmlns:a16="http://schemas.microsoft.com/office/drawing/2014/main" id="{14CE71DF-1702-44CD-2505-8FBFB2E06F15}"/>
                </a:ext>
              </a:extLst>
            </p:cNvPr>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a:extLst>
                <a:ext uri="{FF2B5EF4-FFF2-40B4-BE49-F238E27FC236}">
                  <a16:creationId xmlns:a16="http://schemas.microsoft.com/office/drawing/2014/main" id="{692FD011-0BFB-D266-4C2E-3F5BD9D6F803}"/>
                </a:ext>
              </a:extLst>
            </p:cNvPr>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a:extLst>
                <a:ext uri="{FF2B5EF4-FFF2-40B4-BE49-F238E27FC236}">
                  <a16:creationId xmlns:a16="http://schemas.microsoft.com/office/drawing/2014/main" id="{FFC196DF-14C2-9909-CA06-A830C1C5944F}"/>
                </a:ext>
              </a:extLst>
            </p:cNvPr>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a:extLst>
                <a:ext uri="{FF2B5EF4-FFF2-40B4-BE49-F238E27FC236}">
                  <a16:creationId xmlns:a16="http://schemas.microsoft.com/office/drawing/2014/main" id="{9FBAE796-9DC1-B494-0772-CE276587DCC7}"/>
                </a:ext>
              </a:extLst>
            </p:cNvPr>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a:extLst>
              <a:ext uri="{FF2B5EF4-FFF2-40B4-BE49-F238E27FC236}">
                <a16:creationId xmlns:a16="http://schemas.microsoft.com/office/drawing/2014/main" id="{48995685-1F2E-DAF7-92A0-9E2C862400F1}"/>
              </a:ext>
            </a:extLst>
          </p:cNvPr>
          <p:cNvGrpSpPr/>
          <p:nvPr/>
        </p:nvGrpSpPr>
        <p:grpSpPr>
          <a:xfrm>
            <a:off x="7476142" y="4461152"/>
            <a:ext cx="435311" cy="435348"/>
            <a:chOff x="5151300" y="1903575"/>
            <a:chExt cx="297425" cy="297450"/>
          </a:xfrm>
        </p:grpSpPr>
        <p:sp>
          <p:nvSpPr>
            <p:cNvPr id="7554" name="Google Shape;7554;p37">
              <a:extLst>
                <a:ext uri="{FF2B5EF4-FFF2-40B4-BE49-F238E27FC236}">
                  <a16:creationId xmlns:a16="http://schemas.microsoft.com/office/drawing/2014/main" id="{3D920278-CB72-53E6-35EE-32CDFAAEED0C}"/>
                </a:ext>
              </a:extLst>
            </p:cNvPr>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a:extLst>
                <a:ext uri="{FF2B5EF4-FFF2-40B4-BE49-F238E27FC236}">
                  <a16:creationId xmlns:a16="http://schemas.microsoft.com/office/drawing/2014/main" id="{4511066F-A2E4-438A-2D33-45AAC7978BAC}"/>
                </a:ext>
              </a:extLst>
            </p:cNvPr>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a:extLst>
                <a:ext uri="{FF2B5EF4-FFF2-40B4-BE49-F238E27FC236}">
                  <a16:creationId xmlns:a16="http://schemas.microsoft.com/office/drawing/2014/main" id="{6397AF0D-5D1C-43EE-F024-8DDA7F04EFD0}"/>
                </a:ext>
              </a:extLst>
            </p:cNvPr>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a:extLst>
                <a:ext uri="{FF2B5EF4-FFF2-40B4-BE49-F238E27FC236}">
                  <a16:creationId xmlns:a16="http://schemas.microsoft.com/office/drawing/2014/main" id="{F9A5550C-AB89-BC3E-4DF9-956CE0285162}"/>
                </a:ext>
              </a:extLst>
            </p:cNvPr>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a:extLst>
                <a:ext uri="{FF2B5EF4-FFF2-40B4-BE49-F238E27FC236}">
                  <a16:creationId xmlns:a16="http://schemas.microsoft.com/office/drawing/2014/main" id="{9F2CBB56-5048-BFAE-FDD3-F3A8FDF6D935}"/>
                </a:ext>
              </a:extLst>
            </p:cNvPr>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192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0">
          <a:extLst>
            <a:ext uri="{FF2B5EF4-FFF2-40B4-BE49-F238E27FC236}">
              <a16:creationId xmlns:a16="http://schemas.microsoft.com/office/drawing/2014/main" id="{F12DCC0E-E80D-44F5-0D5D-0F3234D0B9A5}"/>
            </a:ext>
          </a:extLst>
        </p:cNvPr>
        <p:cNvGrpSpPr/>
        <p:nvPr/>
      </p:nvGrpSpPr>
      <p:grpSpPr>
        <a:xfrm>
          <a:off x="0" y="0"/>
          <a:ext cx="0" cy="0"/>
          <a:chOff x="0" y="0"/>
          <a:chExt cx="0" cy="0"/>
        </a:xfrm>
      </p:grpSpPr>
      <p:sp>
        <p:nvSpPr>
          <p:cNvPr id="9041" name="Google Shape;9041;p64">
            <a:extLst>
              <a:ext uri="{FF2B5EF4-FFF2-40B4-BE49-F238E27FC236}">
                <a16:creationId xmlns:a16="http://schemas.microsoft.com/office/drawing/2014/main" id="{9A96E687-0B88-C93E-2FAF-B916BBDC5825}"/>
              </a:ext>
            </a:extLst>
          </p:cNvPr>
          <p:cNvSpPr txBox="1">
            <a:spLocks noGrp="1"/>
          </p:cNvSpPr>
          <p:nvPr>
            <p:ph type="title"/>
          </p:nvPr>
        </p:nvSpPr>
        <p:spPr>
          <a:xfrm>
            <a:off x="712650" y="411734"/>
            <a:ext cx="7718700" cy="572700"/>
          </a:xfrm>
          <a:prstGeom prst="rect">
            <a:avLst/>
          </a:prstGeom>
        </p:spPr>
        <p:txBody>
          <a:bodyPr spcFirstLastPara="1" wrap="square" lIns="91425" tIns="91425" rIns="91425" bIns="91425" anchor="t" anchorCtr="0">
            <a:noAutofit/>
          </a:bodyPr>
          <a:lstStyle/>
          <a:p>
            <a:r>
              <a:rPr lang="en-IN" sz="3600" dirty="0"/>
              <a:t>Data Retrieval from Database</a:t>
            </a:r>
            <a:br>
              <a:rPr lang="en-IN" sz="3600" dirty="0"/>
            </a:br>
            <a:endParaRPr dirty="0"/>
          </a:p>
        </p:txBody>
      </p:sp>
      <p:sp>
        <p:nvSpPr>
          <p:cNvPr id="9042" name="Google Shape;9042;p64">
            <a:extLst>
              <a:ext uri="{FF2B5EF4-FFF2-40B4-BE49-F238E27FC236}">
                <a16:creationId xmlns:a16="http://schemas.microsoft.com/office/drawing/2014/main" id="{76AA0991-2866-3A70-5809-CD5EAD3F905B}"/>
              </a:ext>
            </a:extLst>
          </p:cNvPr>
          <p:cNvSpPr txBox="1">
            <a:spLocks noGrp="1"/>
          </p:cNvSpPr>
          <p:nvPr>
            <p:ph type="subTitle" idx="1"/>
          </p:nvPr>
        </p:nvSpPr>
        <p:spPr>
          <a:xfrm>
            <a:off x="4501905" y="1407800"/>
            <a:ext cx="3446400" cy="2677200"/>
          </a:xfrm>
          <a:prstGeom prst="rect">
            <a:avLst/>
          </a:prstGeom>
        </p:spPr>
        <p:txBody>
          <a:bodyPr spcFirstLastPara="1" wrap="square" lIns="91425" tIns="91425" rIns="91425" bIns="91425" anchor="ctr" anchorCtr="0">
            <a:noAutofit/>
          </a:bodyPr>
          <a:lstStyle/>
          <a:p>
            <a:r>
              <a:rPr lang="en-US" sz="1200" dirty="0">
                <a:solidFill>
                  <a:schemeClr val="dk1"/>
                </a:solidFill>
              </a:rPr>
              <a:t>Used MySQL Workbench to establish a connection to the provided database.</a:t>
            </a:r>
          </a:p>
          <a:p>
            <a:endParaRPr lang="en-US" sz="1200" dirty="0">
              <a:solidFill>
                <a:schemeClr val="dk1"/>
              </a:solidFill>
            </a:endParaRPr>
          </a:p>
          <a:p>
            <a:r>
              <a:rPr lang="en-US" sz="1200" dirty="0">
                <a:solidFill>
                  <a:schemeClr val="dk1"/>
                </a:solidFill>
              </a:rPr>
              <a:t>Examined the structure of the table to understand available datasets.</a:t>
            </a:r>
          </a:p>
          <a:p>
            <a:endParaRPr lang="en" sz="1200" dirty="0">
              <a:solidFill>
                <a:schemeClr val="dk1"/>
              </a:solidFill>
            </a:endParaRPr>
          </a:p>
          <a:p>
            <a:r>
              <a:rPr lang="en-US" sz="1200" dirty="0">
                <a:solidFill>
                  <a:schemeClr val="dk1"/>
                </a:solidFill>
              </a:rPr>
              <a:t>Transformed data in Power Query and loaded it into Microsoft Power BI Desktop for modeling.</a:t>
            </a:r>
          </a:p>
          <a:p>
            <a:pPr marL="139700" indent="0">
              <a:buNone/>
            </a:pPr>
            <a:endParaRPr lang="en-US" sz="1200" dirty="0">
              <a:solidFill>
                <a:schemeClr val="dk1"/>
              </a:solidFill>
            </a:endParaRPr>
          </a:p>
          <a:p>
            <a:r>
              <a:rPr lang="en-US" sz="1200" dirty="0">
                <a:solidFill>
                  <a:schemeClr val="dk1"/>
                </a:solidFill>
              </a:rPr>
              <a:t>In Power BI &gt; Get Data &gt; MySQL Database &gt; Connect</a:t>
            </a:r>
            <a:endParaRPr sz="1200" dirty="0">
              <a:solidFill>
                <a:schemeClr val="dk1"/>
              </a:solidFill>
            </a:endParaRPr>
          </a:p>
        </p:txBody>
      </p:sp>
      <p:pic>
        <p:nvPicPr>
          <p:cNvPr id="9043" name="Google Shape;9043;p64">
            <a:extLst>
              <a:ext uri="{FF2B5EF4-FFF2-40B4-BE49-F238E27FC236}">
                <a16:creationId xmlns:a16="http://schemas.microsoft.com/office/drawing/2014/main" id="{8F61BE51-5B8D-D95E-C16E-F927C90B2C2A}"/>
              </a:ext>
            </a:extLst>
          </p:cNvPr>
          <p:cNvPicPr preferRelativeResize="0"/>
          <p:nvPr/>
        </p:nvPicPr>
        <p:blipFill rotWithShape="1">
          <a:blip r:embed="rId3"/>
          <a:srcRect l="-3543" t="-1125" b="-442"/>
          <a:stretch/>
        </p:blipFill>
        <p:spPr>
          <a:xfrm>
            <a:off x="788850" y="1511650"/>
            <a:ext cx="3595124" cy="2469500"/>
          </a:xfrm>
          <a:prstGeom prst="roundRect">
            <a:avLst>
              <a:gd name="adj" fmla="val 16667"/>
            </a:avLst>
          </a:prstGeom>
          <a:noFill/>
          <a:ln w="38100" cap="flat" cmpd="sng">
            <a:noFill/>
            <a:prstDash val="solid"/>
            <a:round/>
            <a:headEnd type="none" w="sm" len="sm"/>
            <a:tailEnd type="none" w="sm" len="sm"/>
          </a:ln>
        </p:spPr>
      </p:pic>
      <p:sp>
        <p:nvSpPr>
          <p:cNvPr id="4" name="Star: 7 Points 3">
            <a:extLst>
              <a:ext uri="{FF2B5EF4-FFF2-40B4-BE49-F238E27FC236}">
                <a16:creationId xmlns:a16="http://schemas.microsoft.com/office/drawing/2014/main" id="{AD385422-7061-4532-1488-23D663B639EA}"/>
              </a:ext>
            </a:extLst>
          </p:cNvPr>
          <p:cNvSpPr/>
          <p:nvPr/>
        </p:nvSpPr>
        <p:spPr>
          <a:xfrm>
            <a:off x="2263140"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Star: 7 Points 4">
            <a:extLst>
              <a:ext uri="{FF2B5EF4-FFF2-40B4-BE49-F238E27FC236}">
                <a16:creationId xmlns:a16="http://schemas.microsoft.com/office/drawing/2014/main" id="{A76CA42C-04EA-08FA-BC79-DE37D85BBBA1}"/>
              </a:ext>
            </a:extLst>
          </p:cNvPr>
          <p:cNvSpPr/>
          <p:nvPr/>
        </p:nvSpPr>
        <p:spPr>
          <a:xfrm>
            <a:off x="2477738"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tar: 7 Points 5">
            <a:extLst>
              <a:ext uri="{FF2B5EF4-FFF2-40B4-BE49-F238E27FC236}">
                <a16:creationId xmlns:a16="http://schemas.microsoft.com/office/drawing/2014/main" id="{4CACECA7-075F-96B6-8217-38FFC2777C79}"/>
              </a:ext>
            </a:extLst>
          </p:cNvPr>
          <p:cNvSpPr/>
          <p:nvPr/>
        </p:nvSpPr>
        <p:spPr>
          <a:xfrm>
            <a:off x="2721578"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Star: 7 Points 6">
            <a:extLst>
              <a:ext uri="{FF2B5EF4-FFF2-40B4-BE49-F238E27FC236}">
                <a16:creationId xmlns:a16="http://schemas.microsoft.com/office/drawing/2014/main" id="{596CE05A-0AB2-7759-CB0E-B07C87CF982E}"/>
              </a:ext>
            </a:extLst>
          </p:cNvPr>
          <p:cNvSpPr/>
          <p:nvPr/>
        </p:nvSpPr>
        <p:spPr>
          <a:xfrm>
            <a:off x="2936176"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Star: 7 Points 7">
            <a:extLst>
              <a:ext uri="{FF2B5EF4-FFF2-40B4-BE49-F238E27FC236}">
                <a16:creationId xmlns:a16="http://schemas.microsoft.com/office/drawing/2014/main" id="{59040F90-A3ED-11D0-E09B-31C9FD5738F7}"/>
              </a:ext>
            </a:extLst>
          </p:cNvPr>
          <p:cNvSpPr/>
          <p:nvPr/>
        </p:nvSpPr>
        <p:spPr>
          <a:xfrm>
            <a:off x="3150774"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Star: 7 Points 8">
            <a:extLst>
              <a:ext uri="{FF2B5EF4-FFF2-40B4-BE49-F238E27FC236}">
                <a16:creationId xmlns:a16="http://schemas.microsoft.com/office/drawing/2014/main" id="{CDB9BFB2-10C9-B68A-BDFF-26A02AECD1F1}"/>
              </a:ext>
            </a:extLst>
          </p:cNvPr>
          <p:cNvSpPr/>
          <p:nvPr/>
        </p:nvSpPr>
        <p:spPr>
          <a:xfrm>
            <a:off x="3365372"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Star: 7 Points 9">
            <a:extLst>
              <a:ext uri="{FF2B5EF4-FFF2-40B4-BE49-F238E27FC236}">
                <a16:creationId xmlns:a16="http://schemas.microsoft.com/office/drawing/2014/main" id="{9DE619ED-5588-A9A2-04C8-B4FEDFAEC96B}"/>
              </a:ext>
            </a:extLst>
          </p:cNvPr>
          <p:cNvSpPr/>
          <p:nvPr/>
        </p:nvSpPr>
        <p:spPr>
          <a:xfrm>
            <a:off x="3601592"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Star: 7 Points 10">
            <a:extLst>
              <a:ext uri="{FF2B5EF4-FFF2-40B4-BE49-F238E27FC236}">
                <a16:creationId xmlns:a16="http://schemas.microsoft.com/office/drawing/2014/main" id="{1D642E7A-04F8-BA7D-4CFD-92974034DBA1}"/>
              </a:ext>
            </a:extLst>
          </p:cNvPr>
          <p:cNvSpPr/>
          <p:nvPr/>
        </p:nvSpPr>
        <p:spPr>
          <a:xfrm>
            <a:off x="3859350" y="3482340"/>
            <a:ext cx="243840" cy="243840"/>
          </a:xfrm>
          <a:prstGeom prst="star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1222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83">
          <a:extLst>
            <a:ext uri="{FF2B5EF4-FFF2-40B4-BE49-F238E27FC236}">
              <a16:creationId xmlns:a16="http://schemas.microsoft.com/office/drawing/2014/main" id="{8C0873EA-439C-8F88-C6E3-3F4B84A7FE57}"/>
            </a:ext>
          </a:extLst>
        </p:cNvPr>
        <p:cNvGrpSpPr/>
        <p:nvPr/>
      </p:nvGrpSpPr>
      <p:grpSpPr>
        <a:xfrm>
          <a:off x="0" y="0"/>
          <a:ext cx="0" cy="0"/>
          <a:chOff x="0" y="0"/>
          <a:chExt cx="0" cy="0"/>
        </a:xfrm>
      </p:grpSpPr>
      <p:sp>
        <p:nvSpPr>
          <p:cNvPr id="8187" name="Google Shape;8187;p48">
            <a:extLst>
              <a:ext uri="{FF2B5EF4-FFF2-40B4-BE49-F238E27FC236}">
                <a16:creationId xmlns:a16="http://schemas.microsoft.com/office/drawing/2014/main" id="{FE2D4382-983D-F44E-9A74-B958D69EEB5C}"/>
              </a:ext>
            </a:extLst>
          </p:cNvPr>
          <p:cNvSpPr txBox="1">
            <a:spLocks noGrp="1"/>
          </p:cNvSpPr>
          <p:nvPr>
            <p:ph type="title"/>
          </p:nvPr>
        </p:nvSpPr>
        <p:spPr>
          <a:xfrm>
            <a:off x="1475247" y="273439"/>
            <a:ext cx="569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t>Data Cleaning and Transformation in Power Query</a:t>
            </a:r>
            <a:endParaRPr sz="2200" dirty="0"/>
          </a:p>
        </p:txBody>
      </p:sp>
      <p:sp>
        <p:nvSpPr>
          <p:cNvPr id="8188" name="Google Shape;8188;p48">
            <a:extLst>
              <a:ext uri="{FF2B5EF4-FFF2-40B4-BE49-F238E27FC236}">
                <a16:creationId xmlns:a16="http://schemas.microsoft.com/office/drawing/2014/main" id="{0AA6B3C4-DE48-9F68-EEBD-BCD927DE086B}"/>
              </a:ext>
            </a:extLst>
          </p:cNvPr>
          <p:cNvSpPr txBox="1">
            <a:spLocks noGrp="1"/>
          </p:cNvSpPr>
          <p:nvPr>
            <p:ph type="title" idx="2"/>
          </p:nvPr>
        </p:nvSpPr>
        <p:spPr>
          <a:xfrm>
            <a:off x="918630" y="1708302"/>
            <a:ext cx="2240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t>csat_score</a:t>
            </a:r>
            <a:endParaRPr sz="1600" dirty="0"/>
          </a:p>
        </p:txBody>
      </p:sp>
      <p:sp>
        <p:nvSpPr>
          <p:cNvPr id="8189" name="Google Shape;8189;p48">
            <a:extLst>
              <a:ext uri="{FF2B5EF4-FFF2-40B4-BE49-F238E27FC236}">
                <a16:creationId xmlns:a16="http://schemas.microsoft.com/office/drawing/2014/main" id="{8EAFDA0D-3806-8BF4-4156-DA56E2ED3518}"/>
              </a:ext>
            </a:extLst>
          </p:cNvPr>
          <p:cNvSpPr txBox="1">
            <a:spLocks noGrp="1"/>
          </p:cNvSpPr>
          <p:nvPr>
            <p:ph type="subTitle" idx="1"/>
          </p:nvPr>
        </p:nvSpPr>
        <p:spPr>
          <a:xfrm>
            <a:off x="909901" y="919614"/>
            <a:ext cx="22404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Replacing the value in the csat_score column from "0" to "null" to handle the imbalance in counts.</a:t>
            </a:r>
            <a:endParaRPr sz="1200" dirty="0"/>
          </a:p>
        </p:txBody>
      </p:sp>
      <p:sp>
        <p:nvSpPr>
          <p:cNvPr id="8190" name="Google Shape;8190;p48">
            <a:extLst>
              <a:ext uri="{FF2B5EF4-FFF2-40B4-BE49-F238E27FC236}">
                <a16:creationId xmlns:a16="http://schemas.microsoft.com/office/drawing/2014/main" id="{830ECA97-C8BC-5E7D-1C5E-BAE9D7E2267E}"/>
              </a:ext>
            </a:extLst>
          </p:cNvPr>
          <p:cNvSpPr txBox="1">
            <a:spLocks noGrp="1"/>
          </p:cNvSpPr>
          <p:nvPr>
            <p:ph type="title" idx="3"/>
          </p:nvPr>
        </p:nvSpPr>
        <p:spPr>
          <a:xfrm>
            <a:off x="3440474" y="4130954"/>
            <a:ext cx="2240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t>call_timestamp</a:t>
            </a:r>
            <a:endParaRPr sz="1600" dirty="0"/>
          </a:p>
        </p:txBody>
      </p:sp>
      <p:sp>
        <p:nvSpPr>
          <p:cNvPr id="8191" name="Google Shape;8191;p48">
            <a:extLst>
              <a:ext uri="{FF2B5EF4-FFF2-40B4-BE49-F238E27FC236}">
                <a16:creationId xmlns:a16="http://schemas.microsoft.com/office/drawing/2014/main" id="{3DDBDB2D-B1D7-C052-8A30-765B87146ED1}"/>
              </a:ext>
            </a:extLst>
          </p:cNvPr>
          <p:cNvSpPr txBox="1">
            <a:spLocks noGrp="1"/>
          </p:cNvSpPr>
          <p:nvPr>
            <p:ph type="subTitle" idx="4"/>
          </p:nvPr>
        </p:nvSpPr>
        <p:spPr>
          <a:xfrm>
            <a:off x="3468074" y="3388501"/>
            <a:ext cx="22404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Adjusting the call_timestamp column format to a single date format by using the "Locale" option.</a:t>
            </a:r>
            <a:endParaRPr sz="1200" dirty="0"/>
          </a:p>
        </p:txBody>
      </p:sp>
      <p:sp>
        <p:nvSpPr>
          <p:cNvPr id="8192" name="Google Shape;8192;p48">
            <a:extLst>
              <a:ext uri="{FF2B5EF4-FFF2-40B4-BE49-F238E27FC236}">
                <a16:creationId xmlns:a16="http://schemas.microsoft.com/office/drawing/2014/main" id="{3BE03985-5741-62AF-2E48-71BA13948B03}"/>
              </a:ext>
            </a:extLst>
          </p:cNvPr>
          <p:cNvSpPr txBox="1">
            <a:spLocks noGrp="1"/>
          </p:cNvSpPr>
          <p:nvPr>
            <p:ph type="title" idx="5"/>
          </p:nvPr>
        </p:nvSpPr>
        <p:spPr>
          <a:xfrm>
            <a:off x="5984970" y="1747956"/>
            <a:ext cx="242305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dirty="0"/>
              <a:t>Call_DayName and DayOrder</a:t>
            </a:r>
            <a:endParaRPr sz="1600" dirty="0"/>
          </a:p>
        </p:txBody>
      </p:sp>
      <p:sp>
        <p:nvSpPr>
          <p:cNvPr id="8193" name="Google Shape;8193;p48">
            <a:extLst>
              <a:ext uri="{FF2B5EF4-FFF2-40B4-BE49-F238E27FC236}">
                <a16:creationId xmlns:a16="http://schemas.microsoft.com/office/drawing/2014/main" id="{71FFB426-CC68-D77B-6D65-8C550EBDF99F}"/>
              </a:ext>
            </a:extLst>
          </p:cNvPr>
          <p:cNvSpPr txBox="1">
            <a:spLocks noGrp="1"/>
          </p:cNvSpPr>
          <p:nvPr>
            <p:ph type="subTitle" idx="6"/>
          </p:nvPr>
        </p:nvSpPr>
        <p:spPr>
          <a:xfrm>
            <a:off x="6026247" y="982625"/>
            <a:ext cx="22404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Creating two new columns, Call_DayName and DayOrder, for additional insights and to categorize weekdays.</a:t>
            </a:r>
            <a:endParaRPr sz="1200" dirty="0"/>
          </a:p>
        </p:txBody>
      </p:sp>
      <p:grpSp>
        <p:nvGrpSpPr>
          <p:cNvPr id="16" name="Group 15">
            <a:extLst>
              <a:ext uri="{FF2B5EF4-FFF2-40B4-BE49-F238E27FC236}">
                <a16:creationId xmlns:a16="http://schemas.microsoft.com/office/drawing/2014/main" id="{C417FE0F-4755-3D49-2B4C-51971D81F5CB}"/>
              </a:ext>
            </a:extLst>
          </p:cNvPr>
          <p:cNvGrpSpPr/>
          <p:nvPr/>
        </p:nvGrpSpPr>
        <p:grpSpPr>
          <a:xfrm>
            <a:off x="920991" y="2236002"/>
            <a:ext cx="2293239" cy="2715640"/>
            <a:chOff x="782167" y="2310276"/>
            <a:chExt cx="1758451" cy="1575233"/>
          </a:xfrm>
          <a:effectLst/>
        </p:grpSpPr>
        <p:grpSp>
          <p:nvGrpSpPr>
            <p:cNvPr id="15" name="Group 14">
              <a:extLst>
                <a:ext uri="{FF2B5EF4-FFF2-40B4-BE49-F238E27FC236}">
                  <a16:creationId xmlns:a16="http://schemas.microsoft.com/office/drawing/2014/main" id="{460A0D27-E743-C39B-BB8F-89042273703C}"/>
                </a:ext>
              </a:extLst>
            </p:cNvPr>
            <p:cNvGrpSpPr/>
            <p:nvPr/>
          </p:nvGrpSpPr>
          <p:grpSpPr>
            <a:xfrm>
              <a:off x="782167" y="2310276"/>
              <a:ext cx="1758451" cy="1575233"/>
              <a:chOff x="822153" y="2310549"/>
              <a:chExt cx="1758447" cy="1575232"/>
            </a:xfrm>
          </p:grpSpPr>
          <p:pic>
            <p:nvPicPr>
              <p:cNvPr id="6" name="Picture 5">
                <a:extLst>
                  <a:ext uri="{FF2B5EF4-FFF2-40B4-BE49-F238E27FC236}">
                    <a16:creationId xmlns:a16="http://schemas.microsoft.com/office/drawing/2014/main" id="{4FEB74DF-C343-306E-36A0-534A2A8D95BC}"/>
                  </a:ext>
                </a:extLst>
              </p:cNvPr>
              <p:cNvPicPr>
                <a:picLocks noChangeAspect="1"/>
              </p:cNvPicPr>
              <p:nvPr/>
            </p:nvPicPr>
            <p:blipFill>
              <a:blip r:embed="rId3"/>
              <a:stretch>
                <a:fillRect/>
              </a:stretch>
            </p:blipFill>
            <p:spPr>
              <a:xfrm>
                <a:off x="822153" y="2310549"/>
                <a:ext cx="867966" cy="157523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CC5BC8F-F647-0FA9-5BE6-A267E953BB53}"/>
                  </a:ext>
                </a:extLst>
              </p:cNvPr>
              <p:cNvPicPr>
                <a:picLocks noChangeAspect="1"/>
              </p:cNvPicPr>
              <p:nvPr/>
            </p:nvPicPr>
            <p:blipFill>
              <a:blip r:embed="rId4"/>
              <a:stretch>
                <a:fillRect/>
              </a:stretch>
            </p:blipFill>
            <p:spPr>
              <a:xfrm>
                <a:off x="1713000" y="2314392"/>
                <a:ext cx="867600" cy="1571389"/>
              </a:xfrm>
              <a:prstGeom prst="rect">
                <a:avLst/>
              </a:prstGeom>
              <a:ln>
                <a:noFill/>
              </a:ln>
              <a:effectLst>
                <a:outerShdw blurRad="292100" dist="139700" dir="2700000" algn="tl" rotWithShape="0">
                  <a:srgbClr val="333333">
                    <a:alpha val="65000"/>
                  </a:srgbClr>
                </a:outerShdw>
              </a:effectLst>
            </p:spPr>
          </p:pic>
        </p:grpSp>
        <p:grpSp>
          <p:nvGrpSpPr>
            <p:cNvPr id="12" name="Google Shape;9418;p74">
              <a:extLst>
                <a:ext uri="{FF2B5EF4-FFF2-40B4-BE49-F238E27FC236}">
                  <a16:creationId xmlns:a16="http://schemas.microsoft.com/office/drawing/2014/main" id="{DDED7CCA-B055-1438-2CEA-1DC8C7311A22}"/>
                </a:ext>
              </a:extLst>
            </p:cNvPr>
            <p:cNvGrpSpPr/>
            <p:nvPr/>
          </p:nvGrpSpPr>
          <p:grpSpPr>
            <a:xfrm>
              <a:off x="1698811" y="3026260"/>
              <a:ext cx="136394" cy="143810"/>
              <a:chOff x="4854075" y="2527625"/>
              <a:chExt cx="56000" cy="59050"/>
            </a:xfrm>
          </p:grpSpPr>
          <p:sp>
            <p:nvSpPr>
              <p:cNvPr id="13" name="Google Shape;9419;p74">
                <a:extLst>
                  <a:ext uri="{FF2B5EF4-FFF2-40B4-BE49-F238E27FC236}">
                    <a16:creationId xmlns:a16="http://schemas.microsoft.com/office/drawing/2014/main" id="{08304337-D659-8726-E377-1B8653B71835}"/>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20;p74">
                <a:extLst>
                  <a:ext uri="{FF2B5EF4-FFF2-40B4-BE49-F238E27FC236}">
                    <a16:creationId xmlns:a16="http://schemas.microsoft.com/office/drawing/2014/main" id="{5CEE5034-FECB-51A8-6995-D80D1E54ACA4}"/>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roup 37">
            <a:extLst>
              <a:ext uri="{FF2B5EF4-FFF2-40B4-BE49-F238E27FC236}">
                <a16:creationId xmlns:a16="http://schemas.microsoft.com/office/drawing/2014/main" id="{00A1480A-4BC8-52DD-24BF-0EA1C85E6771}"/>
              </a:ext>
            </a:extLst>
          </p:cNvPr>
          <p:cNvGrpSpPr/>
          <p:nvPr/>
        </p:nvGrpSpPr>
        <p:grpSpPr>
          <a:xfrm>
            <a:off x="3476803" y="854364"/>
            <a:ext cx="2295600" cy="2402609"/>
            <a:chOff x="3316148" y="876327"/>
            <a:chExt cx="2459816" cy="2171673"/>
          </a:xfrm>
        </p:grpSpPr>
        <p:pic>
          <p:nvPicPr>
            <p:cNvPr id="32" name="Picture 31">
              <a:extLst>
                <a:ext uri="{FF2B5EF4-FFF2-40B4-BE49-F238E27FC236}">
                  <a16:creationId xmlns:a16="http://schemas.microsoft.com/office/drawing/2014/main" id="{52BB4926-5152-5D13-4A12-626A4B8DE60D}"/>
                </a:ext>
              </a:extLst>
            </p:cNvPr>
            <p:cNvPicPr>
              <a:picLocks noChangeAspect="1"/>
            </p:cNvPicPr>
            <p:nvPr/>
          </p:nvPicPr>
          <p:blipFill>
            <a:blip r:embed="rId5"/>
            <a:stretch>
              <a:fillRect/>
            </a:stretch>
          </p:blipFill>
          <p:spPr>
            <a:xfrm>
              <a:off x="3316148" y="885599"/>
              <a:ext cx="1473045" cy="2162401"/>
            </a:xfrm>
            <a:prstGeom prst="rect">
              <a:avLst/>
            </a:prstGeom>
            <a:ln>
              <a:noFill/>
            </a:ln>
            <a:effectLst>
              <a:outerShdw blurRad="292100" dist="139700" dir="2700000" algn="tl" rotWithShape="0">
                <a:srgbClr val="333333">
                  <a:alpha val="65000"/>
                </a:srgbClr>
              </a:outerShdw>
            </a:effectLst>
          </p:spPr>
        </p:pic>
        <p:pic>
          <p:nvPicPr>
            <p:cNvPr id="34" name="Picture 33">
              <a:extLst>
                <a:ext uri="{FF2B5EF4-FFF2-40B4-BE49-F238E27FC236}">
                  <a16:creationId xmlns:a16="http://schemas.microsoft.com/office/drawing/2014/main" id="{F83EA6ED-7EAF-CCBF-709D-3EEC1DAADD4B}"/>
                </a:ext>
              </a:extLst>
            </p:cNvPr>
            <p:cNvPicPr>
              <a:picLocks noChangeAspect="1"/>
            </p:cNvPicPr>
            <p:nvPr/>
          </p:nvPicPr>
          <p:blipFill>
            <a:blip r:embed="rId6"/>
            <a:stretch>
              <a:fillRect/>
            </a:stretch>
          </p:blipFill>
          <p:spPr>
            <a:xfrm>
              <a:off x="4296603" y="876327"/>
              <a:ext cx="1479361" cy="2171673"/>
            </a:xfrm>
            <a:prstGeom prst="rect">
              <a:avLst/>
            </a:prstGeom>
            <a:ln>
              <a:noFill/>
            </a:ln>
            <a:effectLst>
              <a:outerShdw blurRad="292100" dist="139700" dir="2700000" algn="tl" rotWithShape="0">
                <a:srgbClr val="333333">
                  <a:alpha val="65000"/>
                </a:srgbClr>
              </a:outerShdw>
            </a:effectLst>
          </p:spPr>
        </p:pic>
        <p:grpSp>
          <p:nvGrpSpPr>
            <p:cNvPr id="35" name="Google Shape;9418;p74">
              <a:extLst>
                <a:ext uri="{FF2B5EF4-FFF2-40B4-BE49-F238E27FC236}">
                  <a16:creationId xmlns:a16="http://schemas.microsoft.com/office/drawing/2014/main" id="{542C2093-6831-BA8F-F706-2B29074C60B7}"/>
                </a:ext>
              </a:extLst>
            </p:cNvPr>
            <p:cNvGrpSpPr/>
            <p:nvPr/>
          </p:nvGrpSpPr>
          <p:grpSpPr>
            <a:xfrm>
              <a:off x="4324647" y="1925846"/>
              <a:ext cx="260655" cy="306909"/>
              <a:chOff x="4854075" y="2527625"/>
              <a:chExt cx="56000" cy="59050"/>
            </a:xfrm>
          </p:grpSpPr>
          <p:sp>
            <p:nvSpPr>
              <p:cNvPr id="36" name="Google Shape;9419;p74">
                <a:extLst>
                  <a:ext uri="{FF2B5EF4-FFF2-40B4-BE49-F238E27FC236}">
                    <a16:creationId xmlns:a16="http://schemas.microsoft.com/office/drawing/2014/main" id="{3E6F224D-852F-D12A-B226-D542C76D471D}"/>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20;p74">
                <a:extLst>
                  <a:ext uri="{FF2B5EF4-FFF2-40B4-BE49-F238E27FC236}">
                    <a16:creationId xmlns:a16="http://schemas.microsoft.com/office/drawing/2014/main" id="{5363C3CC-9277-3E8E-0E52-35807AEB28C6}"/>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0" name="Picture 39">
            <a:extLst>
              <a:ext uri="{FF2B5EF4-FFF2-40B4-BE49-F238E27FC236}">
                <a16:creationId xmlns:a16="http://schemas.microsoft.com/office/drawing/2014/main" id="{4B16F68F-77D4-7A3D-B719-98F3F22690DF}"/>
              </a:ext>
            </a:extLst>
          </p:cNvPr>
          <p:cNvPicPr>
            <a:picLocks noChangeAspect="1"/>
          </p:cNvPicPr>
          <p:nvPr/>
        </p:nvPicPr>
        <p:blipFill>
          <a:blip r:embed="rId7"/>
          <a:stretch>
            <a:fillRect/>
          </a:stretch>
        </p:blipFill>
        <p:spPr>
          <a:xfrm>
            <a:off x="6034976" y="2220362"/>
            <a:ext cx="2381773" cy="2715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021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15">
          <a:extLst>
            <a:ext uri="{FF2B5EF4-FFF2-40B4-BE49-F238E27FC236}">
              <a16:creationId xmlns:a16="http://schemas.microsoft.com/office/drawing/2014/main" id="{4DB491FB-A568-C185-4792-549549F37372}"/>
            </a:ext>
          </a:extLst>
        </p:cNvPr>
        <p:cNvGrpSpPr/>
        <p:nvPr/>
      </p:nvGrpSpPr>
      <p:grpSpPr>
        <a:xfrm>
          <a:off x="0" y="0"/>
          <a:ext cx="0" cy="0"/>
          <a:chOff x="0" y="0"/>
          <a:chExt cx="0" cy="0"/>
        </a:xfrm>
      </p:grpSpPr>
      <p:sp>
        <p:nvSpPr>
          <p:cNvPr id="8416" name="Google Shape;8416;p54">
            <a:extLst>
              <a:ext uri="{FF2B5EF4-FFF2-40B4-BE49-F238E27FC236}">
                <a16:creationId xmlns:a16="http://schemas.microsoft.com/office/drawing/2014/main" id="{C4FA497C-0DE9-6D2E-1F68-EEF475093B41}"/>
              </a:ext>
            </a:extLst>
          </p:cNvPr>
          <p:cNvSpPr txBox="1">
            <a:spLocks noGrp="1"/>
          </p:cNvSpPr>
          <p:nvPr>
            <p:ph type="title"/>
          </p:nvPr>
        </p:nvSpPr>
        <p:spPr>
          <a:xfrm>
            <a:off x="766596" y="15954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DAX Measures Used In Visualization</a:t>
            </a:r>
            <a:endParaRPr sz="2800" dirty="0"/>
          </a:p>
        </p:txBody>
      </p:sp>
      <p:sp>
        <p:nvSpPr>
          <p:cNvPr id="8417" name="Google Shape;8417;p54">
            <a:extLst>
              <a:ext uri="{FF2B5EF4-FFF2-40B4-BE49-F238E27FC236}">
                <a16:creationId xmlns:a16="http://schemas.microsoft.com/office/drawing/2014/main" id="{1C2789EF-47F5-337B-4994-1D45DB27CB95}"/>
              </a:ext>
            </a:extLst>
          </p:cNvPr>
          <p:cNvSpPr txBox="1"/>
          <p:nvPr/>
        </p:nvSpPr>
        <p:spPr>
          <a:xfrm>
            <a:off x="3595064" y="3838698"/>
            <a:ext cx="1953872"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Barlow"/>
                <a:ea typeface="Barlow"/>
                <a:cs typeface="Barlow"/>
                <a:sym typeface="Barlow"/>
              </a:rPr>
              <a:t>avg_csat_score = AVERAGE(CSAT[csat_score])</a:t>
            </a:r>
            <a:endParaRPr sz="1100" dirty="0">
              <a:solidFill>
                <a:schemeClr val="dk1"/>
              </a:solidFill>
              <a:latin typeface="Barlow"/>
              <a:ea typeface="Barlow"/>
              <a:cs typeface="Barlow"/>
              <a:sym typeface="Barlow"/>
            </a:endParaRPr>
          </a:p>
        </p:txBody>
      </p:sp>
      <p:sp>
        <p:nvSpPr>
          <p:cNvPr id="8418" name="Google Shape;8418;p54">
            <a:extLst>
              <a:ext uri="{FF2B5EF4-FFF2-40B4-BE49-F238E27FC236}">
                <a16:creationId xmlns:a16="http://schemas.microsoft.com/office/drawing/2014/main" id="{3F732C10-169C-3674-037F-4BCF6367A259}"/>
              </a:ext>
            </a:extLst>
          </p:cNvPr>
          <p:cNvSpPr txBox="1"/>
          <p:nvPr/>
        </p:nvSpPr>
        <p:spPr>
          <a:xfrm>
            <a:off x="4881861" y="903941"/>
            <a:ext cx="3009891" cy="7761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Barlow"/>
                <a:ea typeface="Barlow"/>
                <a:cs typeface="Barlow"/>
                <a:sym typeface="Barlow"/>
              </a:rPr>
              <a:t>Positive Sentiment Count = CALCULATE(COUNT(CSAT[sentiment]), FILTER(CSAT, CSAT[sentiment] IN {"positive", "very positive"}))</a:t>
            </a:r>
            <a:endParaRPr sz="1100" dirty="0">
              <a:solidFill>
                <a:schemeClr val="dk1"/>
              </a:solidFill>
              <a:latin typeface="Barlow"/>
              <a:ea typeface="Barlow"/>
              <a:cs typeface="Barlow"/>
              <a:sym typeface="Barlow"/>
            </a:endParaRPr>
          </a:p>
        </p:txBody>
      </p:sp>
      <p:sp>
        <p:nvSpPr>
          <p:cNvPr id="8422" name="Google Shape;8422;p54">
            <a:extLst>
              <a:ext uri="{FF2B5EF4-FFF2-40B4-BE49-F238E27FC236}">
                <a16:creationId xmlns:a16="http://schemas.microsoft.com/office/drawing/2014/main" id="{59E39C2E-8719-87D0-EAD5-9017C396AB0E}"/>
              </a:ext>
            </a:extLst>
          </p:cNvPr>
          <p:cNvSpPr txBox="1"/>
          <p:nvPr/>
        </p:nvSpPr>
        <p:spPr>
          <a:xfrm>
            <a:off x="46596" y="3505346"/>
            <a:ext cx="2710598" cy="666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Barlow"/>
                <a:ea typeface="Barlow"/>
                <a:cs typeface="Barlow"/>
                <a:sym typeface="Barlow"/>
              </a:rPr>
              <a:t>Total Customers = COUNT(CSAT[customer_name])</a:t>
            </a:r>
            <a:endParaRPr sz="1100" dirty="0">
              <a:solidFill>
                <a:schemeClr val="dk1"/>
              </a:solidFill>
              <a:latin typeface="Barlow"/>
              <a:ea typeface="Barlow"/>
              <a:cs typeface="Barlow"/>
              <a:sym typeface="Barlow"/>
            </a:endParaRPr>
          </a:p>
        </p:txBody>
      </p:sp>
      <p:sp>
        <p:nvSpPr>
          <p:cNvPr id="8424" name="Google Shape;8424;p54">
            <a:extLst>
              <a:ext uri="{FF2B5EF4-FFF2-40B4-BE49-F238E27FC236}">
                <a16:creationId xmlns:a16="http://schemas.microsoft.com/office/drawing/2014/main" id="{B2378BB1-EE64-B55E-F9FA-CF3226EC8752}"/>
              </a:ext>
            </a:extLst>
          </p:cNvPr>
          <p:cNvSpPr txBox="1"/>
          <p:nvPr/>
        </p:nvSpPr>
        <p:spPr>
          <a:xfrm>
            <a:off x="1783079" y="984514"/>
            <a:ext cx="2141199"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Barlow"/>
                <a:ea typeface="Barlow"/>
                <a:cs typeface="Barlow"/>
                <a:sym typeface="Barlow"/>
              </a:rPr>
              <a:t>total_call_duration_hrs = DIVIDE(SUM(CSAT[call_duration_in_minutes]),60)</a:t>
            </a:r>
            <a:endParaRPr sz="1100" dirty="0">
              <a:solidFill>
                <a:schemeClr val="dk1"/>
              </a:solidFill>
              <a:latin typeface="Barlow"/>
              <a:ea typeface="Barlow"/>
              <a:cs typeface="Barlow"/>
              <a:sym typeface="Barlow"/>
            </a:endParaRPr>
          </a:p>
        </p:txBody>
      </p:sp>
      <p:cxnSp>
        <p:nvCxnSpPr>
          <p:cNvPr id="8429" name="Google Shape;8429;p54">
            <a:extLst>
              <a:ext uri="{FF2B5EF4-FFF2-40B4-BE49-F238E27FC236}">
                <a16:creationId xmlns:a16="http://schemas.microsoft.com/office/drawing/2014/main" id="{3A57A071-D306-D607-4FAE-714DD7466854}"/>
              </a:ext>
            </a:extLst>
          </p:cNvPr>
          <p:cNvCxnSpPr>
            <a:cxnSpLocks/>
          </p:cNvCxnSpPr>
          <p:nvPr/>
        </p:nvCxnSpPr>
        <p:spPr>
          <a:xfrm>
            <a:off x="1219062" y="2847555"/>
            <a:ext cx="0" cy="762225"/>
          </a:xfrm>
          <a:prstGeom prst="straightConnector1">
            <a:avLst/>
          </a:prstGeom>
          <a:noFill/>
          <a:ln w="9525" cap="flat" cmpd="sng">
            <a:solidFill>
              <a:schemeClr val="dk1"/>
            </a:solidFill>
            <a:prstDash val="solid"/>
            <a:round/>
            <a:headEnd type="none" w="med" len="med"/>
            <a:tailEnd type="none" w="med" len="med"/>
          </a:ln>
        </p:spPr>
      </p:cxnSp>
      <p:cxnSp>
        <p:nvCxnSpPr>
          <p:cNvPr id="8430" name="Google Shape;8430;p54">
            <a:extLst>
              <a:ext uri="{FF2B5EF4-FFF2-40B4-BE49-F238E27FC236}">
                <a16:creationId xmlns:a16="http://schemas.microsoft.com/office/drawing/2014/main" id="{C3A95B16-CCD3-A1D0-D3DA-574BBE4D1704}"/>
              </a:ext>
            </a:extLst>
          </p:cNvPr>
          <p:cNvCxnSpPr>
            <a:cxnSpLocks/>
          </p:cNvCxnSpPr>
          <p:nvPr/>
        </p:nvCxnSpPr>
        <p:spPr>
          <a:xfrm>
            <a:off x="2757194" y="1546860"/>
            <a:ext cx="0" cy="590310"/>
          </a:xfrm>
          <a:prstGeom prst="straightConnector1">
            <a:avLst/>
          </a:prstGeom>
          <a:noFill/>
          <a:ln w="9525" cap="flat" cmpd="sng">
            <a:solidFill>
              <a:schemeClr val="dk1"/>
            </a:solidFill>
            <a:prstDash val="solid"/>
            <a:round/>
            <a:headEnd type="none" w="med" len="med"/>
            <a:tailEnd type="none" w="med" len="med"/>
          </a:ln>
        </p:spPr>
      </p:cxnSp>
      <p:cxnSp>
        <p:nvCxnSpPr>
          <p:cNvPr id="8431" name="Google Shape;8431;p54">
            <a:extLst>
              <a:ext uri="{FF2B5EF4-FFF2-40B4-BE49-F238E27FC236}">
                <a16:creationId xmlns:a16="http://schemas.microsoft.com/office/drawing/2014/main" id="{F47A7FFB-0DDB-0D5D-0CD3-77EE062DB607}"/>
              </a:ext>
            </a:extLst>
          </p:cNvPr>
          <p:cNvCxnSpPr>
            <a:cxnSpLocks/>
          </p:cNvCxnSpPr>
          <p:nvPr/>
        </p:nvCxnSpPr>
        <p:spPr>
          <a:xfrm>
            <a:off x="8129640" y="3116580"/>
            <a:ext cx="0" cy="722118"/>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ED03E179-745B-0921-0D56-CA1EDD6B9C12}"/>
              </a:ext>
            </a:extLst>
          </p:cNvPr>
          <p:cNvPicPr>
            <a:picLocks noChangeAspect="1"/>
          </p:cNvPicPr>
          <p:nvPr/>
        </p:nvPicPr>
        <p:blipFill>
          <a:blip r:embed="rId3"/>
          <a:stretch>
            <a:fillRect/>
          </a:stretch>
        </p:blipFill>
        <p:spPr>
          <a:xfrm>
            <a:off x="46595" y="2069524"/>
            <a:ext cx="9028821" cy="1270981"/>
          </a:xfrm>
          <a:prstGeom prst="rect">
            <a:avLst/>
          </a:prstGeom>
          <a:effectLst>
            <a:outerShdw blurRad="50800" dist="38100" dir="8100000" algn="tr" rotWithShape="0">
              <a:prstClr val="black">
                <a:alpha val="40000"/>
              </a:prstClr>
            </a:outerShdw>
            <a:softEdge rad="31750"/>
          </a:effectLst>
        </p:spPr>
      </p:pic>
      <p:cxnSp>
        <p:nvCxnSpPr>
          <p:cNvPr id="10" name="Google Shape;8431;p54">
            <a:extLst>
              <a:ext uri="{FF2B5EF4-FFF2-40B4-BE49-F238E27FC236}">
                <a16:creationId xmlns:a16="http://schemas.microsoft.com/office/drawing/2014/main" id="{282BD789-904F-3677-EF47-DA7E4E3C0C83}"/>
              </a:ext>
            </a:extLst>
          </p:cNvPr>
          <p:cNvCxnSpPr>
            <a:cxnSpLocks/>
            <a:stCxn id="3" idx="2"/>
            <a:endCxn id="8417" idx="0"/>
          </p:cNvCxnSpPr>
          <p:nvPr/>
        </p:nvCxnSpPr>
        <p:spPr>
          <a:xfrm>
            <a:off x="4561006" y="3340505"/>
            <a:ext cx="10994" cy="498193"/>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8431;p54">
            <a:extLst>
              <a:ext uri="{FF2B5EF4-FFF2-40B4-BE49-F238E27FC236}">
                <a16:creationId xmlns:a16="http://schemas.microsoft.com/office/drawing/2014/main" id="{56107DA6-30A8-E295-EEDC-4DEE6C342869}"/>
              </a:ext>
            </a:extLst>
          </p:cNvPr>
          <p:cNvCxnSpPr>
            <a:cxnSpLocks/>
            <a:stCxn id="8418" idx="2"/>
          </p:cNvCxnSpPr>
          <p:nvPr/>
        </p:nvCxnSpPr>
        <p:spPr>
          <a:xfrm>
            <a:off x="6386807" y="1680101"/>
            <a:ext cx="0" cy="348993"/>
          </a:xfrm>
          <a:prstGeom prst="straightConnector1">
            <a:avLst/>
          </a:prstGeom>
          <a:noFill/>
          <a:ln w="9525" cap="flat" cmpd="sng">
            <a:solidFill>
              <a:schemeClr val="dk1"/>
            </a:solidFill>
            <a:prstDash val="solid"/>
            <a:round/>
            <a:headEnd type="none" w="med" len="med"/>
            <a:tailEnd type="none" w="med" len="med"/>
          </a:ln>
        </p:spPr>
      </p:cxnSp>
      <p:sp>
        <p:nvSpPr>
          <p:cNvPr id="19" name="Google Shape;8424;p54">
            <a:extLst>
              <a:ext uri="{FF2B5EF4-FFF2-40B4-BE49-F238E27FC236}">
                <a16:creationId xmlns:a16="http://schemas.microsoft.com/office/drawing/2014/main" id="{FFD5872F-7C9C-1069-D648-611E96A2E855}"/>
              </a:ext>
            </a:extLst>
          </p:cNvPr>
          <p:cNvSpPr txBox="1"/>
          <p:nvPr/>
        </p:nvSpPr>
        <p:spPr>
          <a:xfrm>
            <a:off x="6789444" y="3863990"/>
            <a:ext cx="2354556"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1"/>
                </a:solidFill>
                <a:latin typeface="Barlow"/>
                <a:ea typeface="Barlow"/>
                <a:cs typeface="Barlow"/>
                <a:sym typeface="Barlow"/>
              </a:rPr>
              <a:t>Customer Satisfaction Rate = DIVIDE([Positive Sentiment Count], [Total Customers], 0)</a:t>
            </a:r>
            <a:endParaRPr sz="1100" dirty="0">
              <a:solidFill>
                <a:schemeClr val="dk1"/>
              </a:solidFill>
              <a:latin typeface="Barlow"/>
              <a:ea typeface="Barlow"/>
              <a:cs typeface="Barlow"/>
              <a:sym typeface="Barlow"/>
            </a:endParaRPr>
          </a:p>
        </p:txBody>
      </p:sp>
      <p:sp>
        <p:nvSpPr>
          <p:cNvPr id="23" name="Google Shape;9567;p74">
            <a:extLst>
              <a:ext uri="{FF2B5EF4-FFF2-40B4-BE49-F238E27FC236}">
                <a16:creationId xmlns:a16="http://schemas.microsoft.com/office/drawing/2014/main" id="{2F5F82F6-5B9F-7AE3-9E23-66CB9693DC0D}"/>
              </a:ext>
            </a:extLst>
          </p:cNvPr>
          <p:cNvSpPr/>
          <p:nvPr/>
        </p:nvSpPr>
        <p:spPr>
          <a:xfrm flipH="1" flipV="1">
            <a:off x="1165738" y="3545776"/>
            <a:ext cx="122041" cy="103291"/>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92D050"/>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7;p74">
            <a:extLst>
              <a:ext uri="{FF2B5EF4-FFF2-40B4-BE49-F238E27FC236}">
                <a16:creationId xmlns:a16="http://schemas.microsoft.com/office/drawing/2014/main" id="{828CD863-ACEC-AF5B-1137-C97CFEDA8449}"/>
              </a:ext>
            </a:extLst>
          </p:cNvPr>
          <p:cNvSpPr/>
          <p:nvPr/>
        </p:nvSpPr>
        <p:spPr>
          <a:xfrm flipH="1" flipV="1">
            <a:off x="2696173" y="1519685"/>
            <a:ext cx="122041" cy="103291"/>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92D050"/>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67;p74">
            <a:extLst>
              <a:ext uri="{FF2B5EF4-FFF2-40B4-BE49-F238E27FC236}">
                <a16:creationId xmlns:a16="http://schemas.microsoft.com/office/drawing/2014/main" id="{69EEE9F1-F200-92E0-66F1-2E428B9CB794}"/>
              </a:ext>
            </a:extLst>
          </p:cNvPr>
          <p:cNvSpPr/>
          <p:nvPr/>
        </p:nvSpPr>
        <p:spPr>
          <a:xfrm flipH="1" flipV="1">
            <a:off x="4510979" y="3770069"/>
            <a:ext cx="122041" cy="103291"/>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92D050"/>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67;p74">
            <a:extLst>
              <a:ext uri="{FF2B5EF4-FFF2-40B4-BE49-F238E27FC236}">
                <a16:creationId xmlns:a16="http://schemas.microsoft.com/office/drawing/2014/main" id="{C452B6C2-8AA8-12A4-47F5-82A3AF858FA1}"/>
              </a:ext>
            </a:extLst>
          </p:cNvPr>
          <p:cNvSpPr/>
          <p:nvPr/>
        </p:nvSpPr>
        <p:spPr>
          <a:xfrm flipH="1" flipV="1">
            <a:off x="6325785" y="1671408"/>
            <a:ext cx="122041" cy="103291"/>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92D050"/>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567;p74">
            <a:extLst>
              <a:ext uri="{FF2B5EF4-FFF2-40B4-BE49-F238E27FC236}">
                <a16:creationId xmlns:a16="http://schemas.microsoft.com/office/drawing/2014/main" id="{90FBA830-BDED-C1FA-3239-D2D9C0A16C6D}"/>
              </a:ext>
            </a:extLst>
          </p:cNvPr>
          <p:cNvSpPr/>
          <p:nvPr/>
        </p:nvSpPr>
        <p:spPr>
          <a:xfrm flipH="1" flipV="1">
            <a:off x="8068619" y="3748053"/>
            <a:ext cx="122041" cy="103291"/>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92D050"/>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49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6">
          <a:extLst>
            <a:ext uri="{FF2B5EF4-FFF2-40B4-BE49-F238E27FC236}">
              <a16:creationId xmlns:a16="http://schemas.microsoft.com/office/drawing/2014/main" id="{EE1406D3-FC90-B206-1847-A270324AC5FF}"/>
            </a:ext>
          </a:extLst>
        </p:cNvPr>
        <p:cNvGrpSpPr/>
        <p:nvPr/>
      </p:nvGrpSpPr>
      <p:grpSpPr>
        <a:xfrm>
          <a:off x="0" y="0"/>
          <a:ext cx="0" cy="0"/>
          <a:chOff x="0" y="0"/>
          <a:chExt cx="0" cy="0"/>
        </a:xfrm>
      </p:grpSpPr>
      <p:sp>
        <p:nvSpPr>
          <p:cNvPr id="7537" name="Google Shape;7537;p37">
            <a:extLst>
              <a:ext uri="{FF2B5EF4-FFF2-40B4-BE49-F238E27FC236}">
                <a16:creationId xmlns:a16="http://schemas.microsoft.com/office/drawing/2014/main" id="{4F3F88D2-F1D7-3594-51EF-D05D4A8BCA2A}"/>
              </a:ext>
            </a:extLst>
          </p:cNvPr>
          <p:cNvSpPr txBox="1">
            <a:spLocks noGrp="1"/>
          </p:cNvSpPr>
          <p:nvPr>
            <p:ph type="title"/>
          </p:nvPr>
        </p:nvSpPr>
        <p:spPr>
          <a:xfrm>
            <a:off x="1943100" y="0"/>
            <a:ext cx="5143500" cy="541339"/>
          </a:xfrm>
          <a:prstGeom prst="rect">
            <a:avLst/>
          </a:prstGeom>
        </p:spPr>
        <p:txBody>
          <a:bodyPr spcFirstLastPara="1" wrap="square" lIns="91425" tIns="91425" rIns="91425" bIns="91425" anchor="t" anchorCtr="0">
            <a:noAutofit/>
          </a:bodyPr>
          <a:lstStyle/>
          <a:p>
            <a:r>
              <a:rPr lang="en-IN" sz="2400" dirty="0"/>
              <a:t>Visualizations in Power BI</a:t>
            </a:r>
            <a:endParaRPr sz="2400" dirty="0"/>
          </a:p>
        </p:txBody>
      </p:sp>
      <p:grpSp>
        <p:nvGrpSpPr>
          <p:cNvPr id="7539" name="Google Shape;7539;p37">
            <a:extLst>
              <a:ext uri="{FF2B5EF4-FFF2-40B4-BE49-F238E27FC236}">
                <a16:creationId xmlns:a16="http://schemas.microsoft.com/office/drawing/2014/main" id="{8AB6C310-9FAD-371B-D6E0-6C7B5830D3CF}"/>
              </a:ext>
            </a:extLst>
          </p:cNvPr>
          <p:cNvGrpSpPr/>
          <p:nvPr/>
        </p:nvGrpSpPr>
        <p:grpSpPr>
          <a:xfrm>
            <a:off x="8229182" y="2449972"/>
            <a:ext cx="524371" cy="524371"/>
            <a:chOff x="3109125" y="2538950"/>
            <a:chExt cx="358275" cy="358275"/>
          </a:xfrm>
        </p:grpSpPr>
        <p:sp>
          <p:nvSpPr>
            <p:cNvPr id="7540" name="Google Shape;7540;p37">
              <a:extLst>
                <a:ext uri="{FF2B5EF4-FFF2-40B4-BE49-F238E27FC236}">
                  <a16:creationId xmlns:a16="http://schemas.microsoft.com/office/drawing/2014/main" id="{4A9D9604-5722-E180-E514-ABA3EB4021EC}"/>
                </a:ext>
              </a:extLst>
            </p:cNvPr>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7">
              <a:extLst>
                <a:ext uri="{FF2B5EF4-FFF2-40B4-BE49-F238E27FC236}">
                  <a16:creationId xmlns:a16="http://schemas.microsoft.com/office/drawing/2014/main" id="{57B7F52F-505F-4186-FC9B-B9A983F92013}"/>
                </a:ext>
              </a:extLst>
            </p:cNvPr>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7">
              <a:extLst>
                <a:ext uri="{FF2B5EF4-FFF2-40B4-BE49-F238E27FC236}">
                  <a16:creationId xmlns:a16="http://schemas.microsoft.com/office/drawing/2014/main" id="{45CD7C1D-19E1-89C0-C529-C3FBD90385CD}"/>
                </a:ext>
              </a:extLst>
            </p:cNvPr>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37">
            <a:extLst>
              <a:ext uri="{FF2B5EF4-FFF2-40B4-BE49-F238E27FC236}">
                <a16:creationId xmlns:a16="http://schemas.microsoft.com/office/drawing/2014/main" id="{835FA95C-2A82-15E9-BA6F-882962F46434}"/>
              </a:ext>
            </a:extLst>
          </p:cNvPr>
          <p:cNvGrpSpPr/>
          <p:nvPr/>
        </p:nvGrpSpPr>
        <p:grpSpPr>
          <a:xfrm>
            <a:off x="8424006" y="3714540"/>
            <a:ext cx="524335" cy="524371"/>
            <a:chOff x="3235875" y="2037075"/>
            <a:chExt cx="358250" cy="358275"/>
          </a:xfrm>
        </p:grpSpPr>
        <p:sp>
          <p:nvSpPr>
            <p:cNvPr id="7544" name="Google Shape;7544;p37">
              <a:extLst>
                <a:ext uri="{FF2B5EF4-FFF2-40B4-BE49-F238E27FC236}">
                  <a16:creationId xmlns:a16="http://schemas.microsoft.com/office/drawing/2014/main" id="{042F8F23-5867-A7D3-9E99-2FDA476BF8AD}"/>
                </a:ext>
              </a:extLst>
            </p:cNvPr>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7">
              <a:extLst>
                <a:ext uri="{FF2B5EF4-FFF2-40B4-BE49-F238E27FC236}">
                  <a16:creationId xmlns:a16="http://schemas.microsoft.com/office/drawing/2014/main" id="{899CABB6-A157-E9F2-1F47-6BF2C6DB4576}"/>
                </a:ext>
              </a:extLst>
            </p:cNvPr>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7">
              <a:extLst>
                <a:ext uri="{FF2B5EF4-FFF2-40B4-BE49-F238E27FC236}">
                  <a16:creationId xmlns:a16="http://schemas.microsoft.com/office/drawing/2014/main" id="{E82720D4-A47A-335D-A1D5-108EC1797E82}"/>
                </a:ext>
              </a:extLst>
            </p:cNvPr>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7">
              <a:extLst>
                <a:ext uri="{FF2B5EF4-FFF2-40B4-BE49-F238E27FC236}">
                  <a16:creationId xmlns:a16="http://schemas.microsoft.com/office/drawing/2014/main" id="{3E9CD735-02B5-85D0-B7DC-F6E20E505F3E}"/>
                </a:ext>
              </a:extLst>
            </p:cNvPr>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8" name="Google Shape;7548;p37">
            <a:extLst>
              <a:ext uri="{FF2B5EF4-FFF2-40B4-BE49-F238E27FC236}">
                <a16:creationId xmlns:a16="http://schemas.microsoft.com/office/drawing/2014/main" id="{010E8705-0401-B762-7172-5EEF147E66CD}"/>
              </a:ext>
            </a:extLst>
          </p:cNvPr>
          <p:cNvGrpSpPr/>
          <p:nvPr/>
        </p:nvGrpSpPr>
        <p:grpSpPr>
          <a:xfrm>
            <a:off x="6121546" y="4703478"/>
            <a:ext cx="615883" cy="640581"/>
            <a:chOff x="4114575" y="2101300"/>
            <a:chExt cx="420800" cy="437675"/>
          </a:xfrm>
        </p:grpSpPr>
        <p:sp>
          <p:nvSpPr>
            <p:cNvPr id="7549" name="Google Shape;7549;p37">
              <a:extLst>
                <a:ext uri="{FF2B5EF4-FFF2-40B4-BE49-F238E27FC236}">
                  <a16:creationId xmlns:a16="http://schemas.microsoft.com/office/drawing/2014/main" id="{3A476700-C914-3951-4CE5-BF39A29A1ACC}"/>
                </a:ext>
              </a:extLst>
            </p:cNvPr>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7">
              <a:extLst>
                <a:ext uri="{FF2B5EF4-FFF2-40B4-BE49-F238E27FC236}">
                  <a16:creationId xmlns:a16="http://schemas.microsoft.com/office/drawing/2014/main" id="{B1090B08-3ED5-90D4-84DB-EF9A05E5E7FB}"/>
                </a:ext>
              </a:extLst>
            </p:cNvPr>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7">
              <a:extLst>
                <a:ext uri="{FF2B5EF4-FFF2-40B4-BE49-F238E27FC236}">
                  <a16:creationId xmlns:a16="http://schemas.microsoft.com/office/drawing/2014/main" id="{17098C9D-29B8-A5E3-D575-0932EA5C9C65}"/>
                </a:ext>
              </a:extLst>
            </p:cNvPr>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7">
              <a:extLst>
                <a:ext uri="{FF2B5EF4-FFF2-40B4-BE49-F238E27FC236}">
                  <a16:creationId xmlns:a16="http://schemas.microsoft.com/office/drawing/2014/main" id="{43BC6864-47AF-EB65-B8C5-C2E2DE814417}"/>
                </a:ext>
              </a:extLst>
            </p:cNvPr>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3" name="Google Shape;7553;p37">
            <a:extLst>
              <a:ext uri="{FF2B5EF4-FFF2-40B4-BE49-F238E27FC236}">
                <a16:creationId xmlns:a16="http://schemas.microsoft.com/office/drawing/2014/main" id="{687C730A-B6DA-3872-A64F-7516F60B6EC9}"/>
              </a:ext>
            </a:extLst>
          </p:cNvPr>
          <p:cNvGrpSpPr/>
          <p:nvPr/>
        </p:nvGrpSpPr>
        <p:grpSpPr>
          <a:xfrm>
            <a:off x="7476142" y="4461152"/>
            <a:ext cx="435311" cy="435348"/>
            <a:chOff x="5151300" y="1903575"/>
            <a:chExt cx="297425" cy="297450"/>
          </a:xfrm>
        </p:grpSpPr>
        <p:sp>
          <p:nvSpPr>
            <p:cNvPr id="7554" name="Google Shape;7554;p37">
              <a:extLst>
                <a:ext uri="{FF2B5EF4-FFF2-40B4-BE49-F238E27FC236}">
                  <a16:creationId xmlns:a16="http://schemas.microsoft.com/office/drawing/2014/main" id="{CF12E48F-4B72-5FE6-5F1D-23CF33EA7DEF}"/>
                </a:ext>
              </a:extLst>
            </p:cNvPr>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7">
              <a:extLst>
                <a:ext uri="{FF2B5EF4-FFF2-40B4-BE49-F238E27FC236}">
                  <a16:creationId xmlns:a16="http://schemas.microsoft.com/office/drawing/2014/main" id="{644AF2C7-B530-9014-5CA1-C0157F745224}"/>
                </a:ext>
              </a:extLst>
            </p:cNvPr>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7">
              <a:extLst>
                <a:ext uri="{FF2B5EF4-FFF2-40B4-BE49-F238E27FC236}">
                  <a16:creationId xmlns:a16="http://schemas.microsoft.com/office/drawing/2014/main" id="{ADAFB782-6D63-2723-7105-4260FE37E122}"/>
                </a:ext>
              </a:extLst>
            </p:cNvPr>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7">
              <a:extLst>
                <a:ext uri="{FF2B5EF4-FFF2-40B4-BE49-F238E27FC236}">
                  <a16:creationId xmlns:a16="http://schemas.microsoft.com/office/drawing/2014/main" id="{CCBF3C45-3861-A018-372C-F671BDB87D9A}"/>
                </a:ext>
              </a:extLst>
            </p:cNvPr>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7">
              <a:extLst>
                <a:ext uri="{FF2B5EF4-FFF2-40B4-BE49-F238E27FC236}">
                  <a16:creationId xmlns:a16="http://schemas.microsoft.com/office/drawing/2014/main" id="{C814920E-7947-D248-F16F-41FC72A48E1A}"/>
                </a:ext>
              </a:extLst>
            </p:cNvPr>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EF98DF7C-A007-EF89-9770-BCC83C797ACE}"/>
                  </a:ext>
                </a:extLst>
              </p:cNvPr>
              <p:cNvGraphicFramePr>
                <a:graphicFrameLocks noGrp="1"/>
              </p:cNvGraphicFramePr>
              <p:nvPr>
                <p:extLst>
                  <p:ext uri="{D42A27DB-BD31-4B8C-83A1-F6EECF244321}">
                    <p14:modId xmlns:p14="http://schemas.microsoft.com/office/powerpoint/2010/main" val="1921929545"/>
                  </p:ext>
                </p:extLst>
              </p:nvPr>
            </p:nvGraphicFramePr>
            <p:xfrm>
              <a:off x="216477" y="522986"/>
              <a:ext cx="8711045" cy="437351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EF98DF7C-A007-EF89-9770-BCC83C797ACE}"/>
                  </a:ext>
                </a:extLst>
              </p:cNvPr>
              <p:cNvPicPr>
                <a:picLocks noGrp="1" noRot="1" noChangeAspect="1" noMove="1" noResize="1" noEditPoints="1" noAdjustHandles="1" noChangeArrowheads="1" noChangeShapeType="1"/>
              </p:cNvPicPr>
              <p:nvPr/>
            </p:nvPicPr>
            <p:blipFill>
              <a:blip r:embed="rId4"/>
              <a:stretch>
                <a:fillRect/>
              </a:stretch>
            </p:blipFill>
            <p:spPr>
              <a:xfrm>
                <a:off x="216477" y="522986"/>
                <a:ext cx="8711045" cy="4373514"/>
              </a:xfrm>
              <a:prstGeom prst="rect">
                <a:avLst/>
              </a:prstGeom>
            </p:spPr>
          </p:pic>
        </mc:Fallback>
      </mc:AlternateContent>
    </p:spTree>
    <p:extLst>
      <p:ext uri="{BB962C8B-B14F-4D97-AF65-F5344CB8AC3E}">
        <p14:creationId xmlns:p14="http://schemas.microsoft.com/office/powerpoint/2010/main" val="8591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9">
          <a:extLst>
            <a:ext uri="{FF2B5EF4-FFF2-40B4-BE49-F238E27FC236}">
              <a16:creationId xmlns:a16="http://schemas.microsoft.com/office/drawing/2014/main" id="{91743BDC-9B69-C815-0D0D-2E5CBAE95EE1}"/>
            </a:ext>
          </a:extLst>
        </p:cNvPr>
        <p:cNvGrpSpPr/>
        <p:nvPr/>
      </p:nvGrpSpPr>
      <p:grpSpPr>
        <a:xfrm>
          <a:off x="0" y="0"/>
          <a:ext cx="0" cy="0"/>
          <a:chOff x="0" y="0"/>
          <a:chExt cx="0" cy="0"/>
        </a:xfrm>
      </p:grpSpPr>
      <p:pic>
        <p:nvPicPr>
          <p:cNvPr id="8400" name="Google Shape;8400;p53">
            <a:hlinkClick r:id="rId3"/>
            <a:extLst>
              <a:ext uri="{FF2B5EF4-FFF2-40B4-BE49-F238E27FC236}">
                <a16:creationId xmlns:a16="http://schemas.microsoft.com/office/drawing/2014/main" id="{1A70D35E-7D32-5377-8CE0-FE26DEC6B56E}"/>
              </a:ext>
            </a:extLst>
          </p:cNvPr>
          <p:cNvPicPr preferRelativeResize="0"/>
          <p:nvPr/>
        </p:nvPicPr>
        <p:blipFill>
          <a:blip r:embed="rId4"/>
          <a:srcRect/>
          <a:stretch/>
        </p:blipFill>
        <p:spPr>
          <a:xfrm>
            <a:off x="242411" y="778177"/>
            <a:ext cx="3971449" cy="2753854"/>
          </a:xfrm>
          <a:prstGeom prst="rect">
            <a:avLst/>
          </a:prstGeom>
          <a:noFill/>
          <a:ln>
            <a:noFill/>
          </a:ln>
          <a:effectLst>
            <a:outerShdw blurRad="50800" dist="38100" dir="8100000" algn="tr" rotWithShape="0">
              <a:prstClr val="black">
                <a:alpha val="40000"/>
              </a:prstClr>
            </a:outerShdw>
            <a:softEdge rad="12700"/>
          </a:effectLst>
        </p:spPr>
      </p:pic>
      <p:sp>
        <p:nvSpPr>
          <p:cNvPr id="8401" name="Google Shape;8401;p53">
            <a:extLst>
              <a:ext uri="{FF2B5EF4-FFF2-40B4-BE49-F238E27FC236}">
                <a16:creationId xmlns:a16="http://schemas.microsoft.com/office/drawing/2014/main" id="{17BA0E66-02F3-1EA4-1BFE-1A2639CA7BC2}"/>
              </a:ext>
            </a:extLst>
          </p:cNvPr>
          <p:cNvSpPr txBox="1">
            <a:spLocks noGrp="1"/>
          </p:cNvSpPr>
          <p:nvPr>
            <p:ph type="title"/>
          </p:nvPr>
        </p:nvSpPr>
        <p:spPr>
          <a:xfrm>
            <a:off x="720000" y="1012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Distribution of Call Channels</a:t>
            </a:r>
            <a:endParaRPr sz="2400" dirty="0"/>
          </a:p>
        </p:txBody>
      </p:sp>
      <p:sp>
        <p:nvSpPr>
          <p:cNvPr id="2" name="Google Shape;8404;p53">
            <a:extLst>
              <a:ext uri="{FF2B5EF4-FFF2-40B4-BE49-F238E27FC236}">
                <a16:creationId xmlns:a16="http://schemas.microsoft.com/office/drawing/2014/main" id="{057CFA5C-955F-8FE5-B9E3-C8B56D0CB03A}"/>
              </a:ext>
            </a:extLst>
          </p:cNvPr>
          <p:cNvSpPr txBox="1"/>
          <p:nvPr/>
        </p:nvSpPr>
        <p:spPr>
          <a:xfrm>
            <a:off x="4459129" y="673948"/>
            <a:ext cx="4442460" cy="39928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Barlow"/>
                <a:ea typeface="Barlow"/>
                <a:cs typeface="Barlow"/>
                <a:sym typeface="Barlow"/>
              </a:rPr>
              <a:t>Insights:</a:t>
            </a:r>
          </a:p>
          <a:p>
            <a:pPr marL="0" lvl="0" indent="0" algn="l" rtl="0">
              <a:spcBef>
                <a:spcPts val="0"/>
              </a:spcBef>
              <a:spcAft>
                <a:spcPts val="0"/>
              </a:spcAft>
              <a:buNone/>
            </a:pPr>
            <a:endParaRPr lang="en-US"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Call Center dominates interactions, showing a preference for personalized service despite digital alternatives.</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Chatbots rank second, reflecting the increasing acceptance of AI-driven customer support solutions.</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Email remains relevant, chosen by a substantial customer base for formal communication.</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The Web channel, though less utilized, signifies a noteworthy portion of interactions, suggesting room for improvement in web-based support offerings.</a:t>
            </a:r>
          </a:p>
          <a:p>
            <a:pPr lvl="0" algn="l" rtl="0">
              <a:spcBef>
                <a:spcPts val="0"/>
              </a:spcBef>
              <a:spcAft>
                <a:spcPts val="0"/>
              </a:spcAft>
            </a:pPr>
            <a:endParaRPr lang="en-US" sz="900" dirty="0">
              <a:solidFill>
                <a:schemeClr val="dk1"/>
              </a:solidFill>
              <a:latin typeface="Barlow"/>
              <a:ea typeface="Barlow"/>
              <a:cs typeface="Barlow"/>
              <a:sym typeface="Barlow"/>
            </a:endParaRPr>
          </a:p>
          <a:p>
            <a:pPr lvl="0" algn="l" rtl="0">
              <a:spcBef>
                <a:spcPts val="0"/>
              </a:spcBef>
              <a:spcAft>
                <a:spcPts val="0"/>
              </a:spcAft>
            </a:pPr>
            <a:r>
              <a:rPr lang="en-US" sz="1200" dirty="0">
                <a:solidFill>
                  <a:schemeClr val="dk1"/>
                </a:solidFill>
                <a:latin typeface="Barlow"/>
                <a:ea typeface="Barlow"/>
                <a:cs typeface="Barlow"/>
                <a:sym typeface="Barlow"/>
              </a:rPr>
              <a:t>Implications:</a:t>
            </a:r>
          </a:p>
          <a:p>
            <a:pPr lvl="0" algn="l" rtl="0">
              <a:spcBef>
                <a:spcPts val="0"/>
              </a:spcBef>
              <a:spcAft>
                <a:spcPts val="0"/>
              </a:spcAft>
            </a:pPr>
            <a:endParaRPr lang="en-US" sz="1000" dirty="0">
              <a:solidFill>
                <a:schemeClr val="dk1"/>
              </a:solidFill>
              <a:latin typeface="Barlow"/>
              <a:ea typeface="Barlow"/>
              <a:cs typeface="Barlow"/>
              <a:sym typeface="Barlow"/>
            </a:endParaRP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A need for ongoing investment in call center training and technology to maintain high customer satisfaction for the most popular channel.</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Continued development and refinement of chatbot technology to handle more complex inquiries, as a quarter of customers are engaging with this channel.</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Ensuring email support is managed effectively, as it remains a significant channel for customer communication.</a:t>
            </a:r>
          </a:p>
          <a:p>
            <a:pPr marL="171450" lvl="0" indent="-171450" algn="l" rtl="0">
              <a:spcBef>
                <a:spcPts val="0"/>
              </a:spcBef>
              <a:spcAft>
                <a:spcPts val="0"/>
              </a:spcAft>
              <a:buFont typeface="Arial" panose="020B0604020202020204" pitchFamily="34" charset="0"/>
              <a:buChar char="•"/>
            </a:pPr>
            <a:r>
              <a:rPr lang="en-US" sz="1000" dirty="0">
                <a:solidFill>
                  <a:schemeClr val="dk1"/>
                </a:solidFill>
                <a:latin typeface="Barlow"/>
                <a:ea typeface="Barlow"/>
                <a:cs typeface="Barlow"/>
                <a:sym typeface="Barlow"/>
              </a:rPr>
              <a:t>Evaluating the user experience of web-based support to increase its usage and effectiveness, potentially through better integration with other channels or enhanced self-service options.</a:t>
            </a:r>
            <a:endParaRPr sz="1000" dirty="0">
              <a:solidFill>
                <a:schemeClr val="dk1"/>
              </a:solidFill>
              <a:latin typeface="Barlow"/>
              <a:ea typeface="Barlow"/>
              <a:cs typeface="Barlow"/>
              <a:sym typeface="Barlow"/>
            </a:endParaRPr>
          </a:p>
        </p:txBody>
      </p:sp>
      <p:sp>
        <p:nvSpPr>
          <p:cNvPr id="3" name="Google Shape;8402;p53">
            <a:extLst>
              <a:ext uri="{FF2B5EF4-FFF2-40B4-BE49-F238E27FC236}">
                <a16:creationId xmlns:a16="http://schemas.microsoft.com/office/drawing/2014/main" id="{B5A3944F-C6A2-4D8F-8817-496C48679085}"/>
              </a:ext>
            </a:extLst>
          </p:cNvPr>
          <p:cNvSpPr txBox="1">
            <a:spLocks/>
          </p:cNvSpPr>
          <p:nvPr/>
        </p:nvSpPr>
        <p:spPr>
          <a:xfrm>
            <a:off x="242411" y="3886823"/>
            <a:ext cx="3902100" cy="47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gn="ctr">
              <a:buFont typeface="Barlow"/>
              <a:buNone/>
            </a:pPr>
            <a:r>
              <a:rPr lang="en-US" sz="1100" dirty="0"/>
              <a:t>The Donut chart showcases the distribution of customer interactions across various channels, revealing insights into their preferences.</a:t>
            </a:r>
            <a:endParaRPr lang="en-US" sz="1100" b="1" dirty="0"/>
          </a:p>
        </p:txBody>
      </p:sp>
    </p:spTree>
    <p:extLst>
      <p:ext uri="{BB962C8B-B14F-4D97-AF65-F5344CB8AC3E}">
        <p14:creationId xmlns:p14="http://schemas.microsoft.com/office/powerpoint/2010/main" val="737993910"/>
      </p:ext>
    </p:extLst>
  </p:cSld>
  <p:clrMapOvr>
    <a:masterClrMapping/>
  </p:clrMapOvr>
</p:sld>
</file>

<file path=ppt/theme/theme1.xml><?xml version="1.0" encoding="utf-8"?>
<a:theme xmlns:a="http://schemas.openxmlformats.org/drawingml/2006/main" name="Call Center Company Profile by Slidesgo">
  <a:themeElements>
    <a:clrScheme name="Simple Light">
      <a:dk1>
        <a:srgbClr val="000000"/>
      </a:dk1>
      <a:lt1>
        <a:srgbClr val="E6EDFE"/>
      </a:lt1>
      <a:dk2>
        <a:srgbClr val="F87456"/>
      </a:dk2>
      <a:lt2>
        <a:srgbClr val="D9F1CF"/>
      </a:lt2>
      <a:accent1>
        <a:srgbClr val="FFFFFF"/>
      </a:accent1>
      <a:accent2>
        <a:srgbClr val="FFC9E0"/>
      </a:accent2>
      <a:accent3>
        <a:srgbClr val="C1C5EF"/>
      </a:accent3>
      <a:accent4>
        <a:srgbClr val="FFFFFF"/>
      </a:accent4>
      <a:accent5>
        <a:srgbClr val="FFFFFF"/>
      </a:accent5>
      <a:accent6>
        <a:srgbClr val="FFFFFF"/>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57974FAD-C249-4BE3-9D74-C3AAF4118ABD}">
  <we:reference id="wa200003233" version="2.0.0.3" store="en-US" storeType="OMEX"/>
  <we:alternateReferences>
    <we:reference id="WA200003233" version="2.0.0.3" store="" storeType="OMEX"/>
  </we:alternateReferences>
  <we:properties>
    <we:property name="backgroundColor" value="&quot;#202538&quot;"/>
    <we:property name="bookmark" value="&quot;H4sIAAAAAAAAA+1ZbU8bORD+K2i/8CVU3rdslm8ltFLVl0ME9T5UCM3as8m2m/We7aXkEP/9xt4NNCEQmiNArychxNrjmWdmnrHH5tITha5LmH2CKXr73oGU36agvu34Xs+rFsfCVERZ2GecJQn4wPwEGEnJ2hSy0t7+pWdAjdF8LnQDpVVIg19Oex6U5RGM7VcOpcaeV6PSsoKy+BtbYZoyqsGrnocXdSkVWJUjAwat2nMSp2+C4r8KySJwU5zjCLlpR4+xlsp0334oWJyJOIs4YzyEfp9blLqddTDXy1ujDthQVgaKigDYMRz0Yz/OWT8YiBiSRMQx2PG8KE0nks3eXNSK/KZozGobvtfiHCqOwnPOKdStL5feRwTdKOfhm4WJkWwUx2PM3VRlCjMjPcPR6xPvikJ0pCQF0I2dSAPlzrDRRk4tADs9kd+HCil0wttnV71rHEMaGktVcChvQRnKsplW/wYJLaopvHhmCiLNbRynNKKLalx2Gb8J8UkLj5fkBSoUB6CGE1DGUiv7SkmycaXVUglUBzMX2sNCzbMf9JYwbyWsV6dz2pHY1x+41EW1hfX4YTy9sgJ+GkAaRHnSF4KnA5Ziytfybrv5Jq2lA6kNTOtNEq7LgqNayLJH0R67zI2Ras4uIn/q1mqB+sbnxb8+zzcIIsNbJaduWbejcbKw6EnPaxEwm9Q/J2i54pJXicJcB2hagyr08tf7oiLvwp73AXPz4Ei2Hw7M+jAeF+OJU/2hMG0MyEEoG7teUHSt9G7AArbn+3vMP2Fs3/3sWpq2jLGOkSisCB9W4rDbVtER5iF22F64ZKfnTaVYp2X3AM13xOoG2Z1V7C9X8RYYemcNO7z6kSr4ltm2hAf9IE4Eh9Qengx8xgN3zNxbIuAwHjTGEIqF7dCq5ABsEOV5DFmc+FncZ+k9p1F3mL91k2mWB6yfR1EQQsizJA7ilAys3Dm2WWafpLkd63dL8f+JzNxTaBaZo8B1tr+sJG3VlKUVPO04u4Wts4XyuBvmHeX+kCo9pBVCfr8uU9sslfPCvKVRGyKGGTmgIye3Rr/r+X7YAZ6gBLtct7mDSs+bydaAkqX7a26UHC7xHMt29q8G1YysOAmr/ZVTR0KFJmgl1Nrmy7arduioqKr5tw2dki2lC4EO4twxS6suABHnMIjCNM0AbPPJE5+9hNOcE2Li1wbMhK7FHTmGdkKrebpFarlOScR5kIos8hMGLBJxyqJfpkPfJg5jcZy5PIumvV+dTZ4RD5yPz7gGc6a5VKsuDE8D40jqwm5HOyNbrlP6tTOUTWWeDdAf55bkN4zZGVGudN52AjvHtnXb5HIFSqwoy+e/VVkREfs8YVkAvmAJCzFOk3tuN//3MS+6j/Gf7MVBmw2L4Un6KNsbvKuomAnVaH7mfVyvxfYR/5U+bJ6hx2rEWn13dGJdv/UeZ48Of8M+j4VJGOaAjEcM+yn1I2z9q81L6UW2/VoI9mnl+QDo+XG/0WnqzP/Oj5Rd9tqnjQRZ6GOYhVEWAxP2nwO/Ts+95XvVBGjbKDchmZBVY35fjt1EriWZ8CPANATEJA7RHzCRCncM3hdDgxcmkxfLT2dO4arDXzZG18DxCCpc9XZqzzCB4idvpf8A8H1OSGQbAAA=&quot;"/>
    <we:property name="creatorSessionId" value="&quot;f35bb256-58e1-4790-b5b5-9d211e54555f&quot;"/>
    <we:property name="creatorTenantId" value="&quot;666d4e4b-0144-4500-8aed-dbd4354e0d18&quot;"/>
    <we:property name="creatorUserId" value="&quot;100320035774A5BF&quot;"/>
    <we:property name="datasetId" value="&quot;a5b3a908-f201-4cb0-bdf0-49cae2a8ceab&quot;"/>
    <we:property name="embedUrl" value="&quot;/reportEmbed?reportId=c919de15-e5dc-4a6e-ab1c-692e5b357c9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YXU/jOhD9KygvvJSV0yQN4Q0KK61YPkTR3odVVU3sSZvdNM61HaCL+O937KSwdMvnpSz3LhJCje14zpw5Mx7n0hO5rgqYHcIUvS1vR8rvU1Df13yv45Xt2NHR/sH2yf7ocPtgj4ZlZXJZam/r0jOgxmi+5LqGwu5Ag1+HHQ+K4hjG9imDQmPHq1BpWUKR/8BmMU0ZVeNVx8OLqpAK7JYDAwbttme0nJ7Jtv8hIIvATX6GA+SmGT3BSirTPvuBYFEqojTkjPEAej3O6B3dzDqYD6+3Rh2wviwN5CUBsGPCDwGTABDjKEB/k4lE2HGdl+OideXm3dNZZfkyeGFSeWGZSr+RTbvT1RW5GiMLfAzSIEwjYCKOwQ/t21lemNZgOtu7qBSxSNw2u22LMyg5Cs9RpVA3zFx6Bwi6Vo6vvVsTA1krjieYuanS5GZG+/QH26eeRXGsJIXDjZ1KA8Vav9ZGTi0AOz2R532FFAhylF11rnH0aWgsVc7J40UofVnU0/LfIOETKEssliAY0si9dAtZ1qY/AWVuM04PSqDamTk2d3M1l0+3swBzJUxeDee6pWXffhJjS2QD6yWZGzqR4WYv8qOM9bqbIoI4FlEE7yJzY/RSRUHAkcmpsD1DarwgL1Ch2AH15ypukcZGdyyIgyADZDxk2EsYUHF9111LGNDp9xsBaCxtrErzLNE783+y3NvoNTr3ky4k3TCLe0LwZJMlmDys8xUfntRvuWTUBqbVc2Ksi5yjuhVej2geu5CNkdoh+xL5UzVWc9Q3Pt/+9WXeu5EKPio5da+13SUnC7c96XgNAmaj+dcErUhc1EqRm2uCphWoXC8+7ecleRd0vM+YmUcz2Tw4MA/TeJKPJ27rz7lpOCAHoahd30Hs2tXrXdZlG76/wfxTxrbc37rVZ6MY6xgthSX0YSl2244XnWAeY4dtBAt2Ot5Uiod2Wd9Bc45Y3iC7M339xfRdgULvTF6HV79Ub7RotklhEfk8ZmkXfMFiFmCUxPekcHsL+ugmkzTrsl4Wht0AAp7GUTdKSMRL03yVOXEoza/EfFog6wk03pMVFpmL13Vovi5VWFkXrgsdtgJbQZ1roNyubv7rnaLuevrS1fWO2vCYlN6lN4Q8L9sqkOtPJd2cCdUAiyalDh7exV7D25pgL83FvAr8gkgbItYMnKONgQd2dnf/n8rN6vN9HqFWfFDq+VeFxoKShfs1t0oeF3iGRTP7d41qRmbcCrv9h2a/oaWWwBVQaRtxyxgNCXRQ9nH24vCtweOcrnWtNTuiZJPyc7tz4mzatQT7Isq6iUhDP6b2OxRRwv473xdWicNYHCN3Goi6+dY0mvxGPHA2HnENZqS5VMtKyuvAOJY6tym5NpjfD9b6sl56S3gdQEdntobcKGZtQLHSGbhysXbyzPLLQYl26m3dX+ySkHPYDIMkSQHsh0ke++wtXCc4qYHOrGfQDa1ABu7UW0L8zdm3wuPGAucAbDPMsgjSKPbTqMeSez6Fvfd5b7rPeyt91v+hT5rH+oXaJLfdHV3S0/sYl7rLIihroyvgeAwlLrtNW08Eisey3bHiydPiCQ2y/fcP7CA9/jIbAAA=&quot;"/>
    <we:property name="isFiltersActionButtonVisible" value="true"/>
    <we:property name="isFooterCollapsed" value="true"/>
    <we:property name="isVisualContainerHeaderHidden" value="false"/>
    <we:property name="pageDisplayName" value="&quot;Report Page 1&quot;"/>
    <we:property name="pageName" value="&quot;ReportSection13d05bd5b4c00c3a66c0&quot;"/>
    <we:property name="reportEmbeddedTime" value="&quot;2024-02-23T15:24:30.548Z&quot;"/>
    <we:property name="reportName" value="&quot;CSAT_Analytics&quot;"/>
    <we:property name="reportState" value="&quot;CONNECTED&quot;"/>
    <we:property name="reportUrl" value="&quot;/groups/me/reports/c919de15-e5dc-4a6e-ab1c-692e5b357c92/ReportSection13d05bd5b4c00c3a66c0?bookmarkGuid=4a6901e3-53ec-4f91-bfed-80506f8c0d2b&amp;bookmarkUsage=1&amp;ctid=666d4e4b-0144-4500-8aed-dbd4354e0d18&amp;fromEntryPoint=export&amp;pbi_source=storytelling_addin&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1567</TotalTime>
  <Words>2579</Words>
  <Application>Microsoft Office PowerPoint</Application>
  <PresentationFormat>On-screen Show (16:9)</PresentationFormat>
  <Paragraphs>257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Barlow</vt:lpstr>
      <vt:lpstr>Fjalla One</vt:lpstr>
      <vt:lpstr>Lato</vt:lpstr>
      <vt:lpstr>Roboto Condensed Light</vt:lpstr>
      <vt:lpstr>Call Center Company Profile by Slidesgo</vt:lpstr>
      <vt:lpstr>Customer Satisfaction Analytics</vt:lpstr>
      <vt:lpstr>Overview of Customer Satisfaction</vt:lpstr>
      <vt:lpstr>03</vt:lpstr>
      <vt:lpstr>Dataset Overview</vt:lpstr>
      <vt:lpstr>Data Retrieval from Database </vt:lpstr>
      <vt:lpstr>Data Cleaning and Transformation in Power Query</vt:lpstr>
      <vt:lpstr>DAX Measures Used In Visualization</vt:lpstr>
      <vt:lpstr>Visualizations in Power BI</vt:lpstr>
      <vt:lpstr>Distribution of Call Channels</vt:lpstr>
      <vt:lpstr>Customers by Response Time</vt:lpstr>
      <vt:lpstr>Customers by Reason and Sentiment</vt:lpstr>
      <vt:lpstr>Customer Call Trends by Day</vt:lpstr>
      <vt:lpstr>Geographical Distribution of Calls by State</vt:lpstr>
      <vt:lpstr>Key Influencers</vt:lpstr>
      <vt:lpstr>Customers by Channel and Reasons</vt:lpstr>
      <vt:lpstr>Customers by Channel and Sentiment</vt:lpstr>
      <vt:lpstr>Insights and Analysis: Unveiling Customer Dynamics</vt:lpstr>
      <vt:lpstr>Conclusion: Unveiling Opportunities for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Analytics</dc:title>
  <dc:creator>hp</dc:creator>
  <cp:lastModifiedBy>Bhushan Wanjale</cp:lastModifiedBy>
  <cp:revision>48</cp:revision>
  <dcterms:modified xsi:type="dcterms:W3CDTF">2024-04-17T17:23:58Z</dcterms:modified>
</cp:coreProperties>
</file>