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9"/>
  </p:notesMasterIdLst>
  <p:sldIdLst>
    <p:sldId id="256" r:id="rId3"/>
    <p:sldId id="298" r:id="rId4"/>
    <p:sldId id="301" r:id="rId5"/>
    <p:sldId id="258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81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lack" panose="00000A00000000000000" pitchFamily="2" charset="0"/>
      <p:bold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34qJ4FLD2JX7Dg/E1bdLCw==" hashData="S0GwLb6/bKf/FOAlZi3aiXju6uVOSaGyGeL6C9xrPFV1vGFEAyb+zyseN7M/cCPAYn/De2sRpzMZ7HQaWI62y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805464-7620-4DD2-B455-33B3FCB52C4C}">
  <a:tblStyle styleId="{A9805464-7620-4DD2-B455-33B3FCB52C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04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9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8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0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562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36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866438d498_0_12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866438d498_0_12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18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ff66f7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ff66f77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16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0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76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65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07840c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07840cc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0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0625" y="1337725"/>
            <a:ext cx="36450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61825" y="3961400"/>
            <a:ext cx="3193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085300" y="3868895"/>
            <a:ext cx="2086800" cy="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645425" y="1014675"/>
            <a:ext cx="52788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581300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614100" y="2472866"/>
            <a:ext cx="3816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4614100" y="4063266"/>
            <a:ext cx="2852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-36075" y="0"/>
            <a:ext cx="4465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 idx="2" hasCustomPrompt="1"/>
          </p:nvPr>
        </p:nvSpPr>
        <p:spPr>
          <a:xfrm>
            <a:off x="2198025" y="2553241"/>
            <a:ext cx="24525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0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9"/>
          <p:cNvSpPr/>
          <p:nvPr/>
        </p:nvSpPr>
        <p:spPr>
          <a:xfrm>
            <a:off x="234232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4886073" y="2129860"/>
            <a:ext cx="1298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4886075" y="2353666"/>
            <a:ext cx="22950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3093463" y="638850"/>
            <a:ext cx="12975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6345126" y="3854675"/>
            <a:ext cx="22938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6345113" y="3626249"/>
            <a:ext cx="1298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3093477" y="858163"/>
            <a:ext cx="22950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6749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31775" y="4571700"/>
            <a:ext cx="20868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36075" y="-68125"/>
            <a:ext cx="2235900" cy="52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606000" y="3159760"/>
            <a:ext cx="1298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3615025" y="3667394"/>
            <a:ext cx="19203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6633275" y="1107480"/>
            <a:ext cx="1297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6633275" y="3667394"/>
            <a:ext cx="19203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6633275" y="3159760"/>
            <a:ext cx="1298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633275" y="1616071"/>
            <a:ext cx="19206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hasCustomPrompt="1"/>
          </p:nvPr>
        </p:nvSpPr>
        <p:spPr>
          <a:xfrm>
            <a:off x="5951800" y="1056943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3607454" y="1109348"/>
            <a:ext cx="12975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3607454" y="1616071"/>
            <a:ext cx="19206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 hasCustomPrompt="1"/>
          </p:nvPr>
        </p:nvSpPr>
        <p:spPr>
          <a:xfrm>
            <a:off x="2922354" y="1056943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3" hasCustomPrompt="1"/>
          </p:nvPr>
        </p:nvSpPr>
        <p:spPr>
          <a:xfrm>
            <a:off x="2922354" y="3114019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4" hasCustomPrompt="1"/>
          </p:nvPr>
        </p:nvSpPr>
        <p:spPr>
          <a:xfrm>
            <a:off x="5950150" y="3115069"/>
            <a:ext cx="8355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/>
          <p:nvPr/>
        </p:nvSpPr>
        <p:spPr>
          <a:xfrm>
            <a:off x="712251" y="4571700"/>
            <a:ext cx="16062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5"/>
          </p:nvPr>
        </p:nvSpPr>
        <p:spPr>
          <a:xfrm>
            <a:off x="618600" y="3485800"/>
            <a:ext cx="15813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2466" y="445025"/>
            <a:ext cx="819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7845" y="1152475"/>
            <a:ext cx="819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576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19">
          <p15:clr>
            <a:srgbClr val="EA4335"/>
          </p15:clr>
        </p15:guide>
        <p15:guide id="7" pos="44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bhushan-wanjal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ushan0403" TargetMode="External"/><Relationship Id="rId7" Type="http://schemas.openxmlformats.org/officeDocument/2006/relationships/hyperlink" Target="https://www.youtube.com/@AlexTheAnalyst/video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www.linkedin.com/in/bhushan-wanjale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hushan0403/World-Layoffs-Analysis-SQL-Projec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hushan0403/World-Layoffs-Analysis-SQL-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610625" y="1337725"/>
            <a:ext cx="36450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Layoffs Analysis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061825" y="3961400"/>
            <a:ext cx="31938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Cleaning And Exploratory Data Analysis</a:t>
            </a: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l="22732" t="-329" r="27041" b="329"/>
          <a:stretch/>
        </p:blipFill>
        <p:spPr>
          <a:xfrm>
            <a:off x="4572000" y="-37950"/>
            <a:ext cx="4626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4565925" y="-26350"/>
            <a:ext cx="4632600" cy="5185800"/>
          </a:xfrm>
          <a:prstGeom prst="rect">
            <a:avLst/>
          </a:prstGeom>
          <a:solidFill>
            <a:srgbClr val="073763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D75B6-71F4-6F18-F304-836880D10DA8}"/>
              </a:ext>
            </a:extLst>
          </p:cNvPr>
          <p:cNvSpPr txBox="1"/>
          <p:nvPr/>
        </p:nvSpPr>
        <p:spPr>
          <a:xfrm>
            <a:off x="1538868" y="4866501"/>
            <a:ext cx="2966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r>
              <a:rPr lang="en-IN" sz="1200" b="1" dirty="0">
                <a:uFill>
                  <a:noFill/>
                </a:uFill>
                <a:latin typeface="Montserrat" panose="00000500000000000000" pitchFamily="2" charset="0"/>
                <a:hlinkClick r:id="rId4"/>
              </a:rPr>
              <a:t>Presented By: Bhushan Wanjale</a:t>
            </a:r>
            <a:endParaRPr lang="en-IN" sz="1200" dirty="0">
              <a:solidFill>
                <a:schemeClr val="lt2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97366" y="3485800"/>
            <a:ext cx="190253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Q5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727201" y="182447"/>
            <a:ext cx="5278800" cy="43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total layoffs by country?</a:t>
            </a:r>
            <a:endParaRPr dirty="0"/>
          </a:p>
        </p:txBody>
      </p:sp>
      <p:sp>
        <p:nvSpPr>
          <p:cNvPr id="205" name="Google Shape;205;p25"/>
          <p:cNvSpPr/>
          <p:nvPr/>
        </p:nvSpPr>
        <p:spPr>
          <a:xfrm>
            <a:off x="2817052" y="578250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727201" y="4159210"/>
            <a:ext cx="6119433" cy="78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Displays the total layoffs by country, highlighting geographic regions most impacted by layoffs.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727202" y="3733209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745229" y="4117209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F623-8089-5D50-22B2-473F6372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0" y="711581"/>
            <a:ext cx="5412666" cy="29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6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97366" y="3485800"/>
            <a:ext cx="190253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Q6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727200" y="175013"/>
            <a:ext cx="6022789" cy="606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companies had the maximum layoffs in a single day?</a:t>
            </a:r>
            <a:endParaRPr dirty="0"/>
          </a:p>
        </p:txBody>
      </p:sp>
      <p:sp>
        <p:nvSpPr>
          <p:cNvPr id="205" name="Google Shape;205;p25"/>
          <p:cNvSpPr/>
          <p:nvPr/>
        </p:nvSpPr>
        <p:spPr>
          <a:xfrm>
            <a:off x="2817052" y="573293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727201" y="4151776"/>
            <a:ext cx="6119433" cy="78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Identifies companies with the highest number of layoffs in a single day, providing insight into severe layoff events.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727202" y="3725775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745229" y="4109775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53493-A176-1841-8B6B-0CA5544B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0" y="838050"/>
            <a:ext cx="6119390" cy="29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97366" y="3485800"/>
            <a:ext cx="190253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Q7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809583" y="271657"/>
            <a:ext cx="4134517" cy="499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layoffs occurred each year?</a:t>
            </a:r>
          </a:p>
        </p:txBody>
      </p:sp>
      <p:sp>
        <p:nvSpPr>
          <p:cNvPr id="205" name="Google Shape;205;p25"/>
          <p:cNvSpPr/>
          <p:nvPr/>
        </p:nvSpPr>
        <p:spPr>
          <a:xfrm>
            <a:off x="2899435" y="669937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809584" y="4248420"/>
            <a:ext cx="6119433" cy="64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Shows the annual layoff totals, helping to understand layoff trends over time.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809585" y="3822419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827612" y="4206419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0DBC2-8905-8192-21C0-71DD58B77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0" y="881412"/>
            <a:ext cx="6248942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3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97366" y="3485800"/>
            <a:ext cx="190253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Q8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727200" y="160144"/>
            <a:ext cx="4550829" cy="474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rolling total layoffs by month?</a:t>
            </a:r>
          </a:p>
        </p:txBody>
      </p:sp>
      <p:sp>
        <p:nvSpPr>
          <p:cNvPr id="205" name="Google Shape;205;p25"/>
          <p:cNvSpPr/>
          <p:nvPr/>
        </p:nvSpPr>
        <p:spPr>
          <a:xfrm>
            <a:off x="2817052" y="558424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727201" y="4136907"/>
            <a:ext cx="6119433" cy="68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Calculates the cumulative total of layoffs month by month, showing how layoffs accumulated over time.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727202" y="3710906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745229" y="4094906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DC71D-2BD7-24A4-7E75-1E1A34FA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99" y="706244"/>
            <a:ext cx="6944101" cy="29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97366" y="3485800"/>
            <a:ext cx="190253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Q9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623122" y="189881"/>
            <a:ext cx="6223512" cy="508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top 5 companies with the most layoffs each year?</a:t>
            </a:r>
          </a:p>
        </p:txBody>
      </p:sp>
      <p:sp>
        <p:nvSpPr>
          <p:cNvPr id="205" name="Google Shape;205;p25"/>
          <p:cNvSpPr/>
          <p:nvPr/>
        </p:nvSpPr>
        <p:spPr>
          <a:xfrm>
            <a:off x="2712973" y="588161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623122" y="4166644"/>
            <a:ext cx="6119433" cy="69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Ranks companies by layoffs for each year, highlighting the top 5 companies with the highest layoffs annually.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623123" y="3740643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641150" y="4124643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BADF2-B6BC-349C-78B3-DD0BFD61C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0" y="698810"/>
            <a:ext cx="5278851" cy="29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30459" y="3485800"/>
            <a:ext cx="1969441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Q10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690029" y="136400"/>
            <a:ext cx="6223512" cy="508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How do monthly layoffs trend over time, and which months have the highest and lowest layoffs?</a:t>
            </a:r>
          </a:p>
        </p:txBody>
      </p:sp>
      <p:sp>
        <p:nvSpPr>
          <p:cNvPr id="205" name="Google Shape;205;p25"/>
          <p:cNvSpPr/>
          <p:nvPr/>
        </p:nvSpPr>
        <p:spPr>
          <a:xfrm>
            <a:off x="2779880" y="676449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690029" y="4254492"/>
            <a:ext cx="6119433" cy="59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400" dirty="0"/>
              <a:t>This query helps identify layoff trends over time, revealing months with significant spikes or drops in layoffs.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690030" y="3860052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708057" y="4212491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A5AAA-E7F6-0DD4-DBF3-5124F104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0" y="803351"/>
            <a:ext cx="3635905" cy="3041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1F00D6-C88A-1CF0-DCA4-FDA5C6953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05" y="803350"/>
            <a:ext cx="3308195" cy="30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1;p41">
            <a:extLst>
              <a:ext uri="{FF2B5EF4-FFF2-40B4-BE49-F238E27FC236}">
                <a16:creationId xmlns:a16="http://schemas.microsoft.com/office/drawing/2014/main" id="{BEB92FB6-0B2D-EC2B-7A91-0966E33D149A}"/>
              </a:ext>
            </a:extLst>
          </p:cNvPr>
          <p:cNvSpPr txBox="1">
            <a:spLocks/>
          </p:cNvSpPr>
          <p:nvPr/>
        </p:nvSpPr>
        <p:spPr>
          <a:xfrm>
            <a:off x="2985740" y="605256"/>
            <a:ext cx="3538653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5400" b="1" dirty="0">
                <a:solidFill>
                  <a:schemeClr val="bg1"/>
                </a:solidFill>
                <a:latin typeface="Monsterrat"/>
              </a:rPr>
              <a:t>Thank You!</a:t>
            </a:r>
          </a:p>
        </p:txBody>
      </p:sp>
      <p:sp>
        <p:nvSpPr>
          <p:cNvPr id="5" name="Google Shape;423;p33">
            <a:extLst>
              <a:ext uri="{FF2B5EF4-FFF2-40B4-BE49-F238E27FC236}">
                <a16:creationId xmlns:a16="http://schemas.microsoft.com/office/drawing/2014/main" id="{4782E82B-FF50-7F18-58BF-FC8A3648DA78}"/>
              </a:ext>
            </a:extLst>
          </p:cNvPr>
          <p:cNvSpPr/>
          <p:nvPr/>
        </p:nvSpPr>
        <p:spPr>
          <a:xfrm>
            <a:off x="3669680" y="1512297"/>
            <a:ext cx="2170771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22;p41">
            <a:extLst>
              <a:ext uri="{FF2B5EF4-FFF2-40B4-BE49-F238E27FC236}">
                <a16:creationId xmlns:a16="http://schemas.microsoft.com/office/drawing/2014/main" id="{CEB97F4A-C939-4269-A090-F048AF952AB6}"/>
              </a:ext>
            </a:extLst>
          </p:cNvPr>
          <p:cNvSpPr txBox="1">
            <a:spLocks/>
          </p:cNvSpPr>
          <p:nvPr/>
        </p:nvSpPr>
        <p:spPr>
          <a:xfrm>
            <a:off x="1872476" y="1747790"/>
            <a:ext cx="5770756" cy="1090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Monsterrat"/>
              </a:rPr>
              <a:t>I appreciate your time and attention. If you have any suggestions or advice, please feel free to share them.</a:t>
            </a:r>
          </a:p>
          <a:p>
            <a:pPr algn="ctr">
              <a:spcAft>
                <a:spcPts val="1600"/>
              </a:spcAft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Monsterrat"/>
              </a:rPr>
              <a:t>Connect with me: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Monsterrat"/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91F4871B-CA4C-7CB9-E0A1-340A84473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839" y="2837912"/>
            <a:ext cx="417600" cy="417600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B648600-6758-4211-696F-DB7C6AB1B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610" y="2837912"/>
            <a:ext cx="417600" cy="417600"/>
          </a:xfrm>
          <a:prstGeom prst="rect">
            <a:avLst/>
          </a:prstGeom>
        </p:spPr>
      </p:pic>
      <p:sp>
        <p:nvSpPr>
          <p:cNvPr id="3" name="Google Shape;656;p44">
            <a:extLst>
              <a:ext uri="{FF2B5EF4-FFF2-40B4-BE49-F238E27FC236}">
                <a16:creationId xmlns:a16="http://schemas.microsoft.com/office/drawing/2014/main" id="{98795B17-E0EB-62BB-3B24-306AFA899B16}"/>
              </a:ext>
            </a:extLst>
          </p:cNvPr>
          <p:cNvSpPr txBox="1">
            <a:spLocks/>
          </p:cNvSpPr>
          <p:nvPr/>
        </p:nvSpPr>
        <p:spPr>
          <a:xfrm>
            <a:off x="2759928" y="3491005"/>
            <a:ext cx="3990278" cy="85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1400"/>
              </a:spcBef>
              <a:buFont typeface="Proxima Nova"/>
              <a:buNone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Monsterrat"/>
              </a:rPr>
              <a:t>CREDITS: A special thanks to, </a:t>
            </a:r>
            <a:r>
              <a:rPr lang="en-US" sz="1200" b="1" dirty="0">
                <a:solidFill>
                  <a:srgbClr val="869FB2"/>
                </a:solidFill>
                <a:latin typeface="Monsterrat"/>
                <a:cs typeface="Arial"/>
                <a:sym typeface="Arial"/>
                <a:hlinkClick r:id="rId7"/>
              </a:rPr>
              <a:t>ALEX THE ANALYST</a:t>
            </a:r>
            <a:r>
              <a:rPr lang="en-US" sz="1600" b="1" dirty="0">
                <a:latin typeface="Monsterrat"/>
                <a:ea typeface="Arial"/>
                <a:cs typeface="Arial"/>
                <a:sym typeface="Arial"/>
              </a:rPr>
              <a:t>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Monsterrat"/>
              </a:rPr>
              <a:t>for providing the dataset and guidance for this project.</a:t>
            </a:r>
            <a:endParaRPr lang="en-US" sz="1400" b="1" dirty="0">
              <a:solidFill>
                <a:srgbClr val="FFFFFF"/>
              </a:solidFill>
              <a:latin typeface="Monsterrat"/>
              <a:ea typeface="Arial"/>
              <a:cs typeface="Arial"/>
              <a:sym typeface="Arial"/>
            </a:endParaRPr>
          </a:p>
          <a:p>
            <a:pPr marL="0" indent="0">
              <a:buFont typeface="Proxima Nova"/>
              <a:buNone/>
            </a:pPr>
            <a:endParaRPr lang="en-US" sz="1050" b="1" dirty="0">
              <a:solidFill>
                <a:srgbClr val="FFFFFF"/>
              </a:solidFill>
              <a:latin typeface="Monsterrat"/>
              <a:ea typeface="Arial"/>
              <a:cs typeface="Arial"/>
              <a:sym typeface="Arial"/>
            </a:endParaRPr>
          </a:p>
          <a:p>
            <a:pPr marL="0" indent="0" algn="ctr">
              <a:buFont typeface="Proxima Nova"/>
              <a:buNone/>
            </a:pPr>
            <a:endParaRPr lang="en-US" sz="1050" b="1" dirty="0">
              <a:latin typeface="Monsterrat"/>
              <a:ea typeface="Arial"/>
              <a:cs typeface="Arial"/>
              <a:sym typeface="Arial"/>
            </a:endParaRPr>
          </a:p>
          <a:p>
            <a:pPr marL="0" indent="0" algn="ctr">
              <a:buFont typeface="Proxima Nova"/>
              <a:buNone/>
            </a:pPr>
            <a:endParaRPr lang="en-US" sz="1400" b="1" dirty="0">
              <a:latin typeface="Monsterrat"/>
              <a:ea typeface="Arial"/>
              <a:cs typeface="Arial"/>
              <a:sym typeface="Arial"/>
            </a:endParaRPr>
          </a:p>
          <a:p>
            <a:pPr marL="0" indent="0">
              <a:buFont typeface="Proxima Nova"/>
              <a:buNone/>
            </a:pPr>
            <a:endParaRPr lang="en-US" sz="1400" b="1" dirty="0">
              <a:latin typeface="Monsterra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618600" y="3485800"/>
            <a:ext cx="16749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4298952" y="2799128"/>
            <a:ext cx="343256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Black"/>
                <a:ea typeface="Montserrat Black"/>
                <a:cs typeface="Montserrat Black"/>
                <a:sym typeface="Montserrat Black"/>
              </a:rPr>
              <a:t>Exploratory Data Analysis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2"/>
          </p:nvPr>
        </p:nvSpPr>
        <p:spPr>
          <a:xfrm>
            <a:off x="4298954" y="3022933"/>
            <a:ext cx="4436168" cy="566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Run various SQL queries to extract meaningful insights from the cleaned layoff data.</a:t>
            </a: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3167803" y="1489852"/>
            <a:ext cx="1969192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6"/>
          </p:nvPr>
        </p:nvSpPr>
        <p:spPr>
          <a:xfrm>
            <a:off x="3167818" y="1709165"/>
            <a:ext cx="5173294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Ensure the data used for analysis is clean, standardized, and free of duplicates, leading to more accurate and reliable insights.</a:t>
            </a:r>
            <a:endParaRPr dirty="0"/>
          </a:p>
        </p:txBody>
      </p:sp>
      <p:sp>
        <p:nvSpPr>
          <p:cNvPr id="167" name="Google Shape;167;p24"/>
          <p:cNvSpPr/>
          <p:nvPr/>
        </p:nvSpPr>
        <p:spPr>
          <a:xfrm>
            <a:off x="2443591" y="1636207"/>
            <a:ext cx="766800" cy="4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3577540" y="2945718"/>
            <a:ext cx="766800" cy="4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25FAC-8993-140B-F40B-530918FD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91" y="1709165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6C961-E893-5718-2CF3-45A03CE4E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40" y="3022933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2"/>
          <p:cNvPicPr preferRelativeResize="0"/>
          <p:nvPr/>
        </p:nvPicPr>
        <p:blipFill rotWithShape="1">
          <a:blip r:embed="rId3">
            <a:alphaModFix/>
          </a:blip>
          <a:srcRect l="34906" t="1361" r="14605"/>
          <a:stretch/>
        </p:blipFill>
        <p:spPr>
          <a:xfrm>
            <a:off x="-104100" y="0"/>
            <a:ext cx="4680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2"/>
          <p:cNvSpPr/>
          <p:nvPr/>
        </p:nvSpPr>
        <p:spPr>
          <a:xfrm>
            <a:off x="-104175" y="0"/>
            <a:ext cx="4680300" cy="5143500"/>
          </a:xfrm>
          <a:prstGeom prst="rect">
            <a:avLst/>
          </a:prstGeom>
          <a:solidFill>
            <a:srgbClr val="073763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4614100" y="2472866"/>
            <a:ext cx="3816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407" name="Google Shape;407;p32"/>
          <p:cNvSpPr txBox="1">
            <a:spLocks noGrp="1"/>
          </p:cNvSpPr>
          <p:nvPr>
            <p:ph type="subTitle" idx="1"/>
          </p:nvPr>
        </p:nvSpPr>
        <p:spPr>
          <a:xfrm>
            <a:off x="4614100" y="4063266"/>
            <a:ext cx="28527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Ensuring Data Accuracy and Consistency</a:t>
            </a:r>
            <a:endParaRPr dirty="0"/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 idx="2"/>
          </p:nvPr>
        </p:nvSpPr>
        <p:spPr>
          <a:xfrm>
            <a:off x="2198025" y="2553241"/>
            <a:ext cx="24525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9" name="Google Shape;409;p32"/>
          <p:cNvSpPr/>
          <p:nvPr/>
        </p:nvSpPr>
        <p:spPr>
          <a:xfrm>
            <a:off x="2368225" y="3999675"/>
            <a:ext cx="22347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4BEDD-DBDE-C4A0-F0DD-7BF18D699783}"/>
              </a:ext>
            </a:extLst>
          </p:cNvPr>
          <p:cNvSpPr txBox="1"/>
          <p:nvPr/>
        </p:nvSpPr>
        <p:spPr>
          <a:xfrm>
            <a:off x="6945087" y="4849966"/>
            <a:ext cx="2198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r>
              <a:rPr lang="en-IN" sz="1200" b="1" dirty="0">
                <a:uFill>
                  <a:noFill/>
                </a:uFill>
                <a:latin typeface="Montserrat" panose="00000500000000000000" pitchFamily="2" charset="0"/>
                <a:hlinkClick r:id="rId4"/>
              </a:rPr>
              <a:t>Click Here For SQL File</a:t>
            </a:r>
            <a:endParaRPr lang="en-IN" sz="1200" dirty="0">
              <a:solidFill>
                <a:schemeClr val="lt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5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15"/>
          </p:nvPr>
        </p:nvSpPr>
        <p:spPr>
          <a:xfrm>
            <a:off x="618600" y="3485800"/>
            <a:ext cx="1581300" cy="1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Process</a:t>
            </a:r>
            <a:endParaRPr dirty="0"/>
          </a:p>
        </p:txBody>
      </p:sp>
      <p:sp>
        <p:nvSpPr>
          <p:cNvPr id="139" name="Google Shape;139;p23"/>
          <p:cNvSpPr/>
          <p:nvPr/>
        </p:nvSpPr>
        <p:spPr>
          <a:xfrm>
            <a:off x="745377" y="4571700"/>
            <a:ext cx="20106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3323837" y="2752656"/>
            <a:ext cx="1552963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Montserrat Black"/>
                <a:ea typeface="Montserrat Black"/>
                <a:cs typeface="Montserrat Black"/>
                <a:sym typeface="Montserrat Black"/>
              </a:rPr>
              <a:t>Standardize Data</a:t>
            </a:r>
            <a:endParaRPr sz="16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6520087" y="535800"/>
            <a:ext cx="1427016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Remove Duplicates</a:t>
            </a:r>
            <a:endParaRPr sz="1600"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6666037" y="2752656"/>
            <a:ext cx="1771719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Adjust Null or Blank Values</a:t>
            </a:r>
            <a:endParaRPr sz="1600"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5780814" y="508200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3117858" y="539700"/>
            <a:ext cx="1870454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Create Staging Table</a:t>
            </a:r>
            <a:endParaRPr sz="1600"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9"/>
          </p:nvPr>
        </p:nvSpPr>
        <p:spPr>
          <a:xfrm>
            <a:off x="2432759" y="508200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13"/>
          </p:nvPr>
        </p:nvSpPr>
        <p:spPr>
          <a:xfrm>
            <a:off x="2585159" y="2725056"/>
            <a:ext cx="8322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 idx="14"/>
          </p:nvPr>
        </p:nvSpPr>
        <p:spPr>
          <a:xfrm>
            <a:off x="5929889" y="2727156"/>
            <a:ext cx="835500" cy="5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2" name="Google Shape;152;p23"/>
          <p:cNvSpPr/>
          <p:nvPr/>
        </p:nvSpPr>
        <p:spPr>
          <a:xfrm>
            <a:off x="6083939" y="3194856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2737559" y="3194856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5933214" y="978000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2585159" y="978000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44;p42">
            <a:extLst>
              <a:ext uri="{FF2B5EF4-FFF2-40B4-BE49-F238E27FC236}">
                <a16:creationId xmlns:a16="http://schemas.microsoft.com/office/drawing/2014/main" id="{7EF33D84-607F-5947-6F4A-62A13B3E91E5}"/>
              </a:ext>
            </a:extLst>
          </p:cNvPr>
          <p:cNvSpPr txBox="1">
            <a:spLocks/>
          </p:cNvSpPr>
          <p:nvPr/>
        </p:nvSpPr>
        <p:spPr>
          <a:xfrm>
            <a:off x="2417891" y="1117811"/>
            <a:ext cx="3070524" cy="126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Create a new table ‘layoff_staging’ as a duplicate of ‘layoffs’ to perform data cleaning without altering the original data. </a:t>
            </a:r>
          </a:p>
          <a:p>
            <a:pPr marL="146050" indent="0">
              <a:buSzPts val="1300"/>
            </a:pPr>
            <a:endParaRPr lang="en-US" sz="9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Copy all data from ‘layoffs’ into ‘layoff_staging’.</a:t>
            </a:r>
          </a:p>
          <a:p>
            <a:pPr marL="0" indent="0"/>
            <a:endParaRPr lang="en-US" sz="1600" dirty="0"/>
          </a:p>
        </p:txBody>
      </p:sp>
      <p:sp>
        <p:nvSpPr>
          <p:cNvPr id="9" name="Google Shape;644;p42">
            <a:extLst>
              <a:ext uri="{FF2B5EF4-FFF2-40B4-BE49-F238E27FC236}">
                <a16:creationId xmlns:a16="http://schemas.microsoft.com/office/drawing/2014/main" id="{A61C3610-75F2-340C-F378-BA66C2F1417A}"/>
              </a:ext>
            </a:extLst>
          </p:cNvPr>
          <p:cNvSpPr txBox="1">
            <a:spLocks/>
          </p:cNvSpPr>
          <p:nvPr/>
        </p:nvSpPr>
        <p:spPr>
          <a:xfrm>
            <a:off x="5780814" y="1136439"/>
            <a:ext cx="3070524" cy="146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Identify duplicates by assigning a unique row number to each row.</a:t>
            </a:r>
          </a:p>
          <a:p>
            <a:pPr marL="146050" indent="0">
              <a:buSzPts val="1300"/>
            </a:pPr>
            <a:endParaRPr lang="en-US" sz="9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Create a CTE to filter duplicates (rows with ‘row_num’ &gt; 1).</a:t>
            </a:r>
          </a:p>
          <a:p>
            <a:pPr marL="146050" indent="0">
              <a:buSzPts val="1300"/>
            </a:pPr>
            <a:endParaRPr lang="en-US" sz="9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Remove duplicates by creating a new table ‘layoff_staging2’ including the ‘row_num’ column.</a:t>
            </a:r>
          </a:p>
          <a:p>
            <a:pPr marL="0" indent="0"/>
            <a:endParaRPr lang="en-US" sz="1600" dirty="0"/>
          </a:p>
        </p:txBody>
      </p:sp>
      <p:sp>
        <p:nvSpPr>
          <p:cNvPr id="10" name="Google Shape;644;p42">
            <a:extLst>
              <a:ext uri="{FF2B5EF4-FFF2-40B4-BE49-F238E27FC236}">
                <a16:creationId xmlns:a16="http://schemas.microsoft.com/office/drawing/2014/main" id="{4BBB532D-B9B0-6DBE-E4E2-8C573F40C13E}"/>
              </a:ext>
            </a:extLst>
          </p:cNvPr>
          <p:cNvSpPr txBox="1">
            <a:spLocks/>
          </p:cNvSpPr>
          <p:nvPr/>
        </p:nvSpPr>
        <p:spPr>
          <a:xfrm>
            <a:off x="2585159" y="3301359"/>
            <a:ext cx="3070524" cy="126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Trim whitespace from ‘company’ column.</a:t>
            </a:r>
          </a:p>
          <a:p>
            <a:pPr marL="146050" indent="0">
              <a:buSzPts val="1300"/>
            </a:pPr>
            <a:endParaRPr lang="en-US" sz="9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Standardize industry names (e.g., "cryptocurrency" variations to "Crypto").</a:t>
            </a:r>
          </a:p>
          <a:p>
            <a:pPr marL="146050" indent="0">
              <a:buSzPts val="1300"/>
            </a:pPr>
            <a:endParaRPr lang="en-US" sz="9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Standardize country names (e.g., variations of "United States").</a:t>
            </a:r>
          </a:p>
          <a:p>
            <a:pPr marL="146050" indent="0">
              <a:buSzPts val="1300"/>
            </a:pPr>
            <a:endParaRPr lang="en-US" sz="9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</a:rPr>
              <a:t>Convert `date` column to DATE datatype.</a:t>
            </a:r>
          </a:p>
        </p:txBody>
      </p:sp>
      <p:sp>
        <p:nvSpPr>
          <p:cNvPr id="16" name="Google Shape;644;p42">
            <a:extLst>
              <a:ext uri="{FF2B5EF4-FFF2-40B4-BE49-F238E27FC236}">
                <a16:creationId xmlns:a16="http://schemas.microsoft.com/office/drawing/2014/main" id="{41F75535-DB69-640E-BC5C-87566DD08466}"/>
              </a:ext>
            </a:extLst>
          </p:cNvPr>
          <p:cNvSpPr txBox="1">
            <a:spLocks/>
          </p:cNvSpPr>
          <p:nvPr/>
        </p:nvSpPr>
        <p:spPr>
          <a:xfrm>
            <a:off x="5929889" y="3303220"/>
            <a:ext cx="3070524" cy="94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Identify and fill null or blank `industry` values using self-join based on `company`.</a:t>
            </a:r>
          </a:p>
          <a:p>
            <a:pPr marL="146050" indent="0">
              <a:buSzPts val="1300"/>
            </a:pPr>
            <a:endParaRPr lang="en-US" sz="900" dirty="0">
              <a:solidFill>
                <a:schemeClr val="dk2"/>
              </a:solidFill>
              <a:latin typeface="Montserrat"/>
              <a:sym typeface="Montserrat"/>
            </a:endParaRPr>
          </a:p>
          <a:p>
            <a:pPr indent="-311150">
              <a:buSzPts val="1300"/>
              <a:buFont typeface="Proxima Nova"/>
              <a:buChar char="●"/>
            </a:pPr>
            <a:r>
              <a:rPr lang="en-US" sz="900" dirty="0">
                <a:solidFill>
                  <a:schemeClr val="dk2"/>
                </a:solidFill>
                <a:latin typeface="Montserrat"/>
                <a:sym typeface="Montserrat"/>
              </a:rPr>
              <a:t>Remove rows with both `total_laid_off` and `percentage_laid_off` as null values.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2"/>
          <p:cNvPicPr preferRelativeResize="0"/>
          <p:nvPr/>
        </p:nvPicPr>
        <p:blipFill rotWithShape="1">
          <a:blip r:embed="rId3">
            <a:alphaModFix/>
          </a:blip>
          <a:srcRect l="34906" t="1361" r="14605"/>
          <a:stretch/>
        </p:blipFill>
        <p:spPr>
          <a:xfrm>
            <a:off x="-104100" y="0"/>
            <a:ext cx="4680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2"/>
          <p:cNvSpPr/>
          <p:nvPr/>
        </p:nvSpPr>
        <p:spPr>
          <a:xfrm>
            <a:off x="-104175" y="0"/>
            <a:ext cx="4680300" cy="5143500"/>
          </a:xfrm>
          <a:prstGeom prst="rect">
            <a:avLst/>
          </a:prstGeom>
          <a:solidFill>
            <a:srgbClr val="073763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4614100" y="1672683"/>
            <a:ext cx="3816600" cy="2282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407" name="Google Shape;407;p32"/>
          <p:cNvSpPr txBox="1">
            <a:spLocks noGrp="1"/>
          </p:cNvSpPr>
          <p:nvPr>
            <p:ph type="subTitle" idx="1"/>
          </p:nvPr>
        </p:nvSpPr>
        <p:spPr>
          <a:xfrm>
            <a:off x="4614100" y="4063266"/>
            <a:ext cx="3503988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Analyzing Layoff Data to Reveal Key Patterns and Insights</a:t>
            </a:r>
            <a:endParaRPr dirty="0"/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 idx="2"/>
          </p:nvPr>
        </p:nvSpPr>
        <p:spPr>
          <a:xfrm>
            <a:off x="2161475" y="2389266"/>
            <a:ext cx="2452500" cy="12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9" name="Google Shape;409;p32"/>
          <p:cNvSpPr/>
          <p:nvPr/>
        </p:nvSpPr>
        <p:spPr>
          <a:xfrm>
            <a:off x="2360350" y="3891566"/>
            <a:ext cx="2234700" cy="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DF399-4C66-B37B-C876-6FDA512BDFF3}"/>
              </a:ext>
            </a:extLst>
          </p:cNvPr>
          <p:cNvSpPr txBox="1"/>
          <p:nvPr/>
        </p:nvSpPr>
        <p:spPr>
          <a:xfrm>
            <a:off x="6945087" y="4849966"/>
            <a:ext cx="2198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r>
              <a:rPr lang="en-IN" sz="1200" b="1" dirty="0">
                <a:uFill>
                  <a:noFill/>
                </a:uFill>
                <a:latin typeface="Montserrat" panose="00000500000000000000" pitchFamily="2" charset="0"/>
                <a:hlinkClick r:id="rId4"/>
              </a:rPr>
              <a:t>Click Here For SQL File</a:t>
            </a:r>
            <a:endParaRPr lang="en-IN" sz="1200" dirty="0">
              <a:solidFill>
                <a:schemeClr val="lt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51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423746" y="3485800"/>
            <a:ext cx="177615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Q1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600820" y="293960"/>
            <a:ext cx="5428057" cy="818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maximum number of layoffs in a single day?</a:t>
            </a:r>
            <a:endParaRPr dirty="0"/>
          </a:p>
        </p:txBody>
      </p:sp>
      <p:sp>
        <p:nvSpPr>
          <p:cNvPr id="205" name="Google Shape;205;p25"/>
          <p:cNvSpPr/>
          <p:nvPr/>
        </p:nvSpPr>
        <p:spPr>
          <a:xfrm>
            <a:off x="2708700" y="941366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1CB77-D092-1CF8-8B82-5431D369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1" y="1154295"/>
            <a:ext cx="5278800" cy="1852549"/>
          </a:xfrm>
          <a:prstGeom prst="rect">
            <a:avLst/>
          </a:prstGeom>
        </p:spPr>
      </p:pic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600820" y="3680214"/>
            <a:ext cx="6119433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The query reveals the highest number of layoffs that occurred in a single day, providing an understanding of the peak layoff event.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600821" y="3254213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618848" y="3638213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84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97366" y="3485800"/>
            <a:ext cx="190253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Q2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612839" y="189881"/>
            <a:ext cx="5435167" cy="774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companies had 100% layoffs and what were their funds raised?</a:t>
            </a:r>
            <a:endParaRPr dirty="0"/>
          </a:p>
        </p:txBody>
      </p:sp>
      <p:sp>
        <p:nvSpPr>
          <p:cNvPr id="205" name="Google Shape;205;p25"/>
          <p:cNvSpPr/>
          <p:nvPr/>
        </p:nvSpPr>
        <p:spPr>
          <a:xfrm>
            <a:off x="2720719" y="837287"/>
            <a:ext cx="543022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612840" y="3982944"/>
            <a:ext cx="6300701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Identifies companies that completely laid off their workforce and shows their fundraising amounts, highlighting potential financial distress despite significant capital.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612841" y="3556943"/>
            <a:ext cx="127106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630867" y="3940943"/>
            <a:ext cx="1054213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923CD-98EB-16DD-7B6B-9E0C84F4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0" y="963888"/>
            <a:ext cx="6944100" cy="25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97366" y="3485800"/>
            <a:ext cx="190253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Q3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727201" y="182447"/>
            <a:ext cx="5278800" cy="523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total layoffs by each company?</a:t>
            </a:r>
            <a:endParaRPr dirty="0"/>
          </a:p>
        </p:txBody>
      </p:sp>
      <p:sp>
        <p:nvSpPr>
          <p:cNvPr id="205" name="Google Shape;205;p25"/>
          <p:cNvSpPr/>
          <p:nvPr/>
        </p:nvSpPr>
        <p:spPr>
          <a:xfrm>
            <a:off x="2817052" y="578250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727201" y="4159210"/>
            <a:ext cx="6119433" cy="78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Shows which companies had the highest total layoffs, helping to identify which firms were most affected by layoffs.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727202" y="3733209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745229" y="4117209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C69A5-D367-025B-4D91-F2FE9618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0" y="748245"/>
            <a:ext cx="5278800" cy="29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9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297366" y="3485800"/>
            <a:ext cx="1902534" cy="10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Analysis- Q4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2727201" y="182447"/>
            <a:ext cx="5278800" cy="501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total layoffs by industry?</a:t>
            </a:r>
            <a:endParaRPr dirty="0"/>
          </a:p>
        </p:txBody>
      </p:sp>
      <p:sp>
        <p:nvSpPr>
          <p:cNvPr id="205" name="Google Shape;205;p25"/>
          <p:cNvSpPr/>
          <p:nvPr/>
        </p:nvSpPr>
        <p:spPr>
          <a:xfrm>
            <a:off x="2817052" y="578250"/>
            <a:ext cx="527400" cy="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4;p25">
            <a:extLst>
              <a:ext uri="{FF2B5EF4-FFF2-40B4-BE49-F238E27FC236}">
                <a16:creationId xmlns:a16="http://schemas.microsoft.com/office/drawing/2014/main" id="{710B9801-2423-7F08-DBAB-4BEA7FD17C47}"/>
              </a:ext>
            </a:extLst>
          </p:cNvPr>
          <p:cNvSpPr txBox="1">
            <a:spLocks/>
          </p:cNvSpPr>
          <p:nvPr/>
        </p:nvSpPr>
        <p:spPr>
          <a:xfrm>
            <a:off x="2727201" y="4159210"/>
            <a:ext cx="6119433" cy="78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5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Provides an overview of layoffs across different industries, indicating which sectors experienced the most job cuts.</a:t>
            </a:r>
          </a:p>
        </p:txBody>
      </p:sp>
      <p:sp>
        <p:nvSpPr>
          <p:cNvPr id="7" name="Google Shape;466;p35">
            <a:extLst>
              <a:ext uri="{FF2B5EF4-FFF2-40B4-BE49-F238E27FC236}">
                <a16:creationId xmlns:a16="http://schemas.microsoft.com/office/drawing/2014/main" id="{1DCD911B-BA75-A39F-4743-151A6A1EA747}"/>
              </a:ext>
            </a:extLst>
          </p:cNvPr>
          <p:cNvSpPr txBox="1">
            <a:spLocks/>
          </p:cNvSpPr>
          <p:nvPr/>
        </p:nvSpPr>
        <p:spPr>
          <a:xfrm>
            <a:off x="2727202" y="3733209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IN" sz="1600" dirty="0"/>
              <a:t>Insights</a:t>
            </a:r>
          </a:p>
        </p:txBody>
      </p:sp>
      <p:sp>
        <p:nvSpPr>
          <p:cNvPr id="8" name="Google Shape;479;p35">
            <a:extLst>
              <a:ext uri="{FF2B5EF4-FFF2-40B4-BE49-F238E27FC236}">
                <a16:creationId xmlns:a16="http://schemas.microsoft.com/office/drawing/2014/main" id="{4F727E3B-9581-3EB1-62D8-12607DF3727E}"/>
              </a:ext>
            </a:extLst>
          </p:cNvPr>
          <p:cNvSpPr/>
          <p:nvPr/>
        </p:nvSpPr>
        <p:spPr>
          <a:xfrm>
            <a:off x="2745229" y="4117209"/>
            <a:ext cx="1023884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2FA7E-C379-BE92-B3E7-20F7681F8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00" y="744015"/>
            <a:ext cx="5418290" cy="29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87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 Meeting by Slidesgo">
  <a:themeElements>
    <a:clrScheme name="Simple Light">
      <a:dk1>
        <a:srgbClr val="000000"/>
      </a:dk1>
      <a:lt1>
        <a:srgbClr val="FFFFFF"/>
      </a:lt1>
      <a:dk2>
        <a:srgbClr val="FF6B03"/>
      </a:dk2>
      <a:lt2>
        <a:srgbClr val="073763"/>
      </a:lt2>
      <a:accent1>
        <a:srgbClr val="9FC5E8"/>
      </a:accent1>
      <a:accent2>
        <a:srgbClr val="F9CB9C"/>
      </a:accent2>
      <a:accent3>
        <a:srgbClr val="CFE2F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679</Words>
  <Application>Microsoft Office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Montserrat</vt:lpstr>
      <vt:lpstr>Monsterrat</vt:lpstr>
      <vt:lpstr>Arial</vt:lpstr>
      <vt:lpstr>Proxima Nova Semibold</vt:lpstr>
      <vt:lpstr>Montserrat Black</vt:lpstr>
      <vt:lpstr>Montserrat ExtraBold</vt:lpstr>
      <vt:lpstr>Proxima Nova</vt:lpstr>
      <vt:lpstr>Simple Business Meeting by Slidesgo</vt:lpstr>
      <vt:lpstr>Slidesgo Final Pages</vt:lpstr>
      <vt:lpstr>World Layoffs Analysis</vt:lpstr>
      <vt:lpstr>Objectives</vt:lpstr>
      <vt:lpstr>Data Cleaning</vt:lpstr>
      <vt:lpstr>Data Cleaning Process</vt:lpstr>
      <vt:lpstr>Exploratory Data Analysis</vt:lpstr>
      <vt:lpstr>Exploratory Data Analysis- Q1</vt:lpstr>
      <vt:lpstr>Exploratory Data Analysis- Q2</vt:lpstr>
      <vt:lpstr>Exploratory Data Analysis- Q3</vt:lpstr>
      <vt:lpstr>Exploratory Data Analysis- Q4</vt:lpstr>
      <vt:lpstr>Exploratory Data Analysis- Q5</vt:lpstr>
      <vt:lpstr>Exploratory Data Analysis- Q6</vt:lpstr>
      <vt:lpstr>Exploratory Data Analysis- Q7</vt:lpstr>
      <vt:lpstr>Exploratory Data Analysis- Q8</vt:lpstr>
      <vt:lpstr>Exploratory Data Analysis- Q9</vt:lpstr>
      <vt:lpstr>Exploratory Data Analysis- Q10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Layoffs Analysis</dc:title>
  <dc:creator>hp</dc:creator>
  <cp:lastModifiedBy>Bhushan Wanjale</cp:lastModifiedBy>
  <cp:revision>15</cp:revision>
  <dcterms:modified xsi:type="dcterms:W3CDTF">2024-06-09T11:43:52Z</dcterms:modified>
</cp:coreProperties>
</file>