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9144000" cy="6858000"/>
  <p:embeddedFontLst>
    <p:embeddedFont>
      <p:font typeface="Tahoma" panose="020B0604030504040204" pitchFamily="34" charset="0"/>
      <p:regular r:id="rId33"/>
      <p:bold r:id="rId34"/>
    </p:embeddedFont>
    <p:embeddedFont>
      <p:font typeface="Arial Black" panose="020B0A04020102020204" pitchFamily="34" charset="0"/>
      <p:bold r:id="rId35"/>
    </p:embeddedFont>
    <p:embeddedFont>
      <p:font typeface="Calibri" panose="020F0502020204030204" pitchFamily="34" charset="0"/>
      <p:regular r:id="rId36"/>
      <p:bold r:id="rId37"/>
      <p:italic r:id="rId38"/>
      <p:boldItalic r:id="rId39"/>
    </p:embeddedFont>
    <p:embeddedFont>
      <p:font typeface="Trebuchet MS" panose="020B0603020202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15ACB7-6F3B-4373-AE59-C9775EC20D2A}">
  <a:tblStyle styleId="{6315ACB7-6F3B-4373-AE59-C9775EC20D2A}"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1326" y="5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524300" y="514350"/>
            <a:ext cx="60963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789223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4" name="Shape 4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546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1" name="Shape 151"/>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836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1" name="Shape 161"/>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991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2" name="Shape 17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7271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2" name="Shape 18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996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2" name="Shape 19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0755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3" name="Shape 20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062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0" name="Shape 23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21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6" name="Shape 31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4308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4" name="Shape 34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9873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4" name="Shape 35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813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0" name="Shape 5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3254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4" name="Shape 36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0389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0" name="Shape 38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3534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6" name="Shape 39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884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6" name="Shape 40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8843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16" name="Shape 41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2927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26" name="Shape 42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4704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36" name="Shape 43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373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46" name="Shape 44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00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56" name="Shape 45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532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65" name="Shape 46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412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0" name="Shape 6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335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75" name="Shape 47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48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2" name="Shape 7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9138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 name="Shape 8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9099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71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789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8" name="Shape 11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776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7926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1"/>
        <p:cNvGrpSpPr/>
        <p:nvPr/>
      </p:nvGrpSpPr>
      <p:grpSpPr>
        <a:xfrm>
          <a:off x="0" y="0"/>
          <a:ext cx="0" cy="0"/>
          <a:chOff x="0" y="0"/>
          <a:chExt cx="0" cy="0"/>
        </a:xfrm>
      </p:grpSpPr>
      <p:sp>
        <p:nvSpPr>
          <p:cNvPr id="12" name="Shape 12"/>
          <p:cNvSpPr/>
          <p:nvPr/>
        </p:nvSpPr>
        <p:spPr>
          <a:xfrm>
            <a:off x="442912" y="1181100"/>
            <a:ext cx="8226425" cy="3175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Shape 13"/>
          <p:cNvSpPr/>
          <p:nvPr/>
        </p:nvSpPr>
        <p:spPr>
          <a:xfrm>
            <a:off x="251523" y="116586"/>
            <a:ext cx="758825" cy="5302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Shape 14"/>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Shape 1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6" name="Shape 1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 name="Shape 17"/>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lvl1pPr marL="25400" marR="0" lvl="0" indent="0" algn="l" rtl="0">
              <a:lnSpc>
                <a:spcPct val="102500"/>
              </a:lnSpc>
              <a:spcBef>
                <a:spcPts val="0"/>
              </a:spcBef>
              <a:buNone/>
              <a:defRPr sz="1400" b="0" i="0" u="none">
                <a:solidFill>
                  <a:schemeClr val="dk1"/>
                </a:solidFill>
                <a:latin typeface="Arial"/>
                <a:ea typeface="Arial"/>
                <a:cs typeface="Arial"/>
                <a:sym typeface="Arial"/>
              </a:defRPr>
            </a:lvl1pPr>
            <a:lvl2pPr marL="25400" marR="0" lvl="1" indent="0" algn="l" rtl="0">
              <a:lnSpc>
                <a:spcPct val="102500"/>
              </a:lnSpc>
              <a:spcBef>
                <a:spcPts val="0"/>
              </a:spcBef>
              <a:buNone/>
              <a:defRPr sz="1400" b="0" i="0" u="none">
                <a:solidFill>
                  <a:schemeClr val="dk1"/>
                </a:solidFill>
                <a:latin typeface="Arial"/>
                <a:ea typeface="Arial"/>
                <a:cs typeface="Arial"/>
                <a:sym typeface="Arial"/>
              </a:defRPr>
            </a:lvl2pPr>
            <a:lvl3pPr marL="25400" marR="0" lvl="2" indent="0" algn="l" rtl="0">
              <a:lnSpc>
                <a:spcPct val="102500"/>
              </a:lnSpc>
              <a:spcBef>
                <a:spcPts val="0"/>
              </a:spcBef>
              <a:buNone/>
              <a:defRPr sz="1400" b="0" i="0" u="none">
                <a:solidFill>
                  <a:schemeClr val="dk1"/>
                </a:solidFill>
                <a:latin typeface="Arial"/>
                <a:ea typeface="Arial"/>
                <a:cs typeface="Arial"/>
                <a:sym typeface="Arial"/>
              </a:defRPr>
            </a:lvl3pPr>
            <a:lvl4pPr marL="25400" marR="0" lvl="3" indent="0" algn="l" rtl="0">
              <a:lnSpc>
                <a:spcPct val="102500"/>
              </a:lnSpc>
              <a:spcBef>
                <a:spcPts val="0"/>
              </a:spcBef>
              <a:buNone/>
              <a:defRPr sz="1400" b="0" i="0" u="none">
                <a:solidFill>
                  <a:schemeClr val="dk1"/>
                </a:solidFill>
                <a:latin typeface="Arial"/>
                <a:ea typeface="Arial"/>
                <a:cs typeface="Arial"/>
                <a:sym typeface="Arial"/>
              </a:defRPr>
            </a:lvl4pPr>
            <a:lvl5pPr marL="25400" marR="0" lvl="4" indent="0" algn="l" rtl="0">
              <a:lnSpc>
                <a:spcPct val="102500"/>
              </a:lnSpc>
              <a:spcBef>
                <a:spcPts val="0"/>
              </a:spcBef>
              <a:buNone/>
              <a:defRPr sz="1400" b="0" i="0" u="none">
                <a:solidFill>
                  <a:schemeClr val="dk1"/>
                </a:solidFill>
                <a:latin typeface="Arial"/>
                <a:ea typeface="Arial"/>
                <a:cs typeface="Arial"/>
                <a:sym typeface="Arial"/>
              </a:defRPr>
            </a:lvl5pPr>
            <a:lvl6pPr marL="25400" marR="0" lvl="5" indent="0" algn="l" rtl="0">
              <a:lnSpc>
                <a:spcPct val="102500"/>
              </a:lnSpc>
              <a:spcBef>
                <a:spcPts val="0"/>
              </a:spcBef>
              <a:buNone/>
              <a:defRPr sz="1400" b="0" i="0" u="none">
                <a:solidFill>
                  <a:schemeClr val="dk1"/>
                </a:solidFill>
                <a:latin typeface="Arial"/>
                <a:ea typeface="Arial"/>
                <a:cs typeface="Arial"/>
                <a:sym typeface="Arial"/>
              </a:defRPr>
            </a:lvl6pPr>
            <a:lvl7pPr marL="25400" marR="0" lvl="6" indent="0" algn="l" rtl="0">
              <a:lnSpc>
                <a:spcPct val="102500"/>
              </a:lnSpc>
              <a:spcBef>
                <a:spcPts val="0"/>
              </a:spcBef>
              <a:buNone/>
              <a:defRPr sz="1400" b="0" i="0" u="none">
                <a:solidFill>
                  <a:schemeClr val="dk1"/>
                </a:solidFill>
                <a:latin typeface="Arial"/>
                <a:ea typeface="Arial"/>
                <a:cs typeface="Arial"/>
                <a:sym typeface="Arial"/>
              </a:defRPr>
            </a:lvl7pPr>
            <a:lvl8pPr marL="25400" marR="0" lvl="7" indent="0" algn="l" rtl="0">
              <a:lnSpc>
                <a:spcPct val="102500"/>
              </a:lnSpc>
              <a:spcBef>
                <a:spcPts val="0"/>
              </a:spcBef>
              <a:buNone/>
              <a:defRPr sz="1400" b="0" i="0" u="none">
                <a:solidFill>
                  <a:schemeClr val="dk1"/>
                </a:solidFill>
                <a:latin typeface="Arial"/>
                <a:ea typeface="Arial"/>
                <a:cs typeface="Arial"/>
                <a:sym typeface="Arial"/>
              </a:defRPr>
            </a:lvl8pPr>
            <a:lvl9pPr marL="25400" marR="0" lvl="8" indent="0" algn="l" rtl="0">
              <a:lnSpc>
                <a:spcPct val="102500"/>
              </a:lnSpc>
              <a:spcBef>
                <a:spcPts val="0"/>
              </a:spcBef>
              <a:buNone/>
              <a:defRPr sz="1400" b="0" i="0" u="none">
                <a:solidFill>
                  <a:schemeClr val="dk1"/>
                </a:solidFill>
                <a:latin typeface="Arial"/>
                <a:ea typeface="Arial"/>
                <a:cs typeface="Arial"/>
                <a:sym typeface="Arial"/>
              </a:defRPr>
            </a:lvl9pPr>
          </a:lstStyle>
          <a:p>
            <a:pPr marL="2540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539622" y="496950"/>
            <a:ext cx="8064754" cy="6350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000" b="0" i="0" u="none" strike="noStrike" cap="none">
                <a:solidFill>
                  <a:srgbClr val="62242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Shape 20"/>
          <p:cNvSpPr txBox="1">
            <a:spLocks noGrp="1"/>
          </p:cNvSpPr>
          <p:nvPr>
            <p:ph type="body" idx="1"/>
          </p:nvPr>
        </p:nvSpPr>
        <p:spPr>
          <a:xfrm>
            <a:off x="532764" y="1514349"/>
            <a:ext cx="8078470" cy="45593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30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1" name="Shape 2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2" name="Shape 2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3" name="Shape 23"/>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lvl1pPr marL="25400" marR="0" lvl="0" indent="0" algn="l" rtl="0">
              <a:lnSpc>
                <a:spcPct val="102500"/>
              </a:lnSpc>
              <a:spcBef>
                <a:spcPts val="0"/>
              </a:spcBef>
              <a:buNone/>
              <a:defRPr sz="1400" b="0" i="0">
                <a:solidFill>
                  <a:schemeClr val="dk1"/>
                </a:solidFill>
                <a:latin typeface="Arial"/>
                <a:ea typeface="Arial"/>
                <a:cs typeface="Arial"/>
                <a:sym typeface="Arial"/>
              </a:defRPr>
            </a:lvl1pPr>
            <a:lvl2pPr marL="25400" marR="0" lvl="1" indent="0" algn="l" rtl="0">
              <a:lnSpc>
                <a:spcPct val="102500"/>
              </a:lnSpc>
              <a:spcBef>
                <a:spcPts val="0"/>
              </a:spcBef>
              <a:buNone/>
              <a:defRPr sz="1400" b="0" i="0">
                <a:solidFill>
                  <a:schemeClr val="dk1"/>
                </a:solidFill>
                <a:latin typeface="Arial"/>
                <a:ea typeface="Arial"/>
                <a:cs typeface="Arial"/>
                <a:sym typeface="Arial"/>
              </a:defRPr>
            </a:lvl2pPr>
            <a:lvl3pPr marL="25400" marR="0" lvl="2" indent="0" algn="l" rtl="0">
              <a:lnSpc>
                <a:spcPct val="102500"/>
              </a:lnSpc>
              <a:spcBef>
                <a:spcPts val="0"/>
              </a:spcBef>
              <a:buNone/>
              <a:defRPr sz="1400" b="0" i="0">
                <a:solidFill>
                  <a:schemeClr val="dk1"/>
                </a:solidFill>
                <a:latin typeface="Arial"/>
                <a:ea typeface="Arial"/>
                <a:cs typeface="Arial"/>
                <a:sym typeface="Arial"/>
              </a:defRPr>
            </a:lvl3pPr>
            <a:lvl4pPr marL="25400" marR="0" lvl="3" indent="0" algn="l" rtl="0">
              <a:lnSpc>
                <a:spcPct val="102500"/>
              </a:lnSpc>
              <a:spcBef>
                <a:spcPts val="0"/>
              </a:spcBef>
              <a:buNone/>
              <a:defRPr sz="1400" b="0" i="0">
                <a:solidFill>
                  <a:schemeClr val="dk1"/>
                </a:solidFill>
                <a:latin typeface="Arial"/>
                <a:ea typeface="Arial"/>
                <a:cs typeface="Arial"/>
                <a:sym typeface="Arial"/>
              </a:defRPr>
            </a:lvl4pPr>
            <a:lvl5pPr marL="25400" marR="0" lvl="4" indent="0" algn="l" rtl="0">
              <a:lnSpc>
                <a:spcPct val="102500"/>
              </a:lnSpc>
              <a:spcBef>
                <a:spcPts val="0"/>
              </a:spcBef>
              <a:buNone/>
              <a:defRPr sz="1400" b="0" i="0">
                <a:solidFill>
                  <a:schemeClr val="dk1"/>
                </a:solidFill>
                <a:latin typeface="Arial"/>
                <a:ea typeface="Arial"/>
                <a:cs typeface="Arial"/>
                <a:sym typeface="Arial"/>
              </a:defRPr>
            </a:lvl5pPr>
            <a:lvl6pPr marL="25400" marR="0" lvl="5" indent="0" algn="l" rtl="0">
              <a:lnSpc>
                <a:spcPct val="102500"/>
              </a:lnSpc>
              <a:spcBef>
                <a:spcPts val="0"/>
              </a:spcBef>
              <a:buNone/>
              <a:defRPr sz="1400" b="0" i="0">
                <a:solidFill>
                  <a:schemeClr val="dk1"/>
                </a:solidFill>
                <a:latin typeface="Arial"/>
                <a:ea typeface="Arial"/>
                <a:cs typeface="Arial"/>
                <a:sym typeface="Arial"/>
              </a:defRPr>
            </a:lvl6pPr>
            <a:lvl7pPr marL="25400" marR="0" lvl="6" indent="0" algn="l" rtl="0">
              <a:lnSpc>
                <a:spcPct val="102500"/>
              </a:lnSpc>
              <a:spcBef>
                <a:spcPts val="0"/>
              </a:spcBef>
              <a:buNone/>
              <a:defRPr sz="1400" b="0" i="0">
                <a:solidFill>
                  <a:schemeClr val="dk1"/>
                </a:solidFill>
                <a:latin typeface="Arial"/>
                <a:ea typeface="Arial"/>
                <a:cs typeface="Arial"/>
                <a:sym typeface="Arial"/>
              </a:defRPr>
            </a:lvl7pPr>
            <a:lvl8pPr marL="25400" marR="0" lvl="7" indent="0" algn="l" rtl="0">
              <a:lnSpc>
                <a:spcPct val="102500"/>
              </a:lnSpc>
              <a:spcBef>
                <a:spcPts val="0"/>
              </a:spcBef>
              <a:buNone/>
              <a:defRPr sz="1400" b="0" i="0">
                <a:solidFill>
                  <a:schemeClr val="dk1"/>
                </a:solidFill>
                <a:latin typeface="Arial"/>
                <a:ea typeface="Arial"/>
                <a:cs typeface="Arial"/>
                <a:sym typeface="Arial"/>
              </a:defRPr>
            </a:lvl8pPr>
            <a:lvl9pPr marL="25400" marR="0" lvl="8" indent="0" algn="l" rtl="0">
              <a:lnSpc>
                <a:spcPct val="102500"/>
              </a:lnSpc>
              <a:spcBef>
                <a:spcPts val="0"/>
              </a:spcBef>
              <a:buNone/>
              <a:defRPr sz="1400" b="0" i="0">
                <a:solidFill>
                  <a:schemeClr val="dk1"/>
                </a:solidFill>
                <a:latin typeface="Arial"/>
                <a:ea typeface="Arial"/>
                <a:cs typeface="Arial"/>
                <a:sym typeface="Arial"/>
              </a:defRPr>
            </a:lvl9pPr>
          </a:lstStyle>
          <a:p>
            <a:pPr marL="2540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539622" y="496950"/>
            <a:ext cx="8064754" cy="6350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000" b="0" i="0" u="none" strike="noStrike" cap="none">
                <a:solidFill>
                  <a:srgbClr val="62242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Shape 2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7" name="Shape 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8" name="Shape 28"/>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lvl1pPr marL="25400" marR="0" lvl="0" indent="0" algn="l" rtl="0">
              <a:lnSpc>
                <a:spcPct val="102500"/>
              </a:lnSpc>
              <a:spcBef>
                <a:spcPts val="0"/>
              </a:spcBef>
              <a:buNone/>
              <a:defRPr sz="1400" b="0" i="0">
                <a:solidFill>
                  <a:schemeClr val="dk1"/>
                </a:solidFill>
                <a:latin typeface="Arial"/>
                <a:ea typeface="Arial"/>
                <a:cs typeface="Arial"/>
                <a:sym typeface="Arial"/>
              </a:defRPr>
            </a:lvl1pPr>
            <a:lvl2pPr marL="25400" marR="0" lvl="1" indent="0" algn="l" rtl="0">
              <a:lnSpc>
                <a:spcPct val="102500"/>
              </a:lnSpc>
              <a:spcBef>
                <a:spcPts val="0"/>
              </a:spcBef>
              <a:buNone/>
              <a:defRPr sz="1400" b="0" i="0">
                <a:solidFill>
                  <a:schemeClr val="dk1"/>
                </a:solidFill>
                <a:latin typeface="Arial"/>
                <a:ea typeface="Arial"/>
                <a:cs typeface="Arial"/>
                <a:sym typeface="Arial"/>
              </a:defRPr>
            </a:lvl2pPr>
            <a:lvl3pPr marL="25400" marR="0" lvl="2" indent="0" algn="l" rtl="0">
              <a:lnSpc>
                <a:spcPct val="102500"/>
              </a:lnSpc>
              <a:spcBef>
                <a:spcPts val="0"/>
              </a:spcBef>
              <a:buNone/>
              <a:defRPr sz="1400" b="0" i="0">
                <a:solidFill>
                  <a:schemeClr val="dk1"/>
                </a:solidFill>
                <a:latin typeface="Arial"/>
                <a:ea typeface="Arial"/>
                <a:cs typeface="Arial"/>
                <a:sym typeface="Arial"/>
              </a:defRPr>
            </a:lvl3pPr>
            <a:lvl4pPr marL="25400" marR="0" lvl="3" indent="0" algn="l" rtl="0">
              <a:lnSpc>
                <a:spcPct val="102500"/>
              </a:lnSpc>
              <a:spcBef>
                <a:spcPts val="0"/>
              </a:spcBef>
              <a:buNone/>
              <a:defRPr sz="1400" b="0" i="0">
                <a:solidFill>
                  <a:schemeClr val="dk1"/>
                </a:solidFill>
                <a:latin typeface="Arial"/>
                <a:ea typeface="Arial"/>
                <a:cs typeface="Arial"/>
                <a:sym typeface="Arial"/>
              </a:defRPr>
            </a:lvl4pPr>
            <a:lvl5pPr marL="25400" marR="0" lvl="4" indent="0" algn="l" rtl="0">
              <a:lnSpc>
                <a:spcPct val="102500"/>
              </a:lnSpc>
              <a:spcBef>
                <a:spcPts val="0"/>
              </a:spcBef>
              <a:buNone/>
              <a:defRPr sz="1400" b="0" i="0">
                <a:solidFill>
                  <a:schemeClr val="dk1"/>
                </a:solidFill>
                <a:latin typeface="Arial"/>
                <a:ea typeface="Arial"/>
                <a:cs typeface="Arial"/>
                <a:sym typeface="Arial"/>
              </a:defRPr>
            </a:lvl5pPr>
            <a:lvl6pPr marL="25400" marR="0" lvl="5" indent="0" algn="l" rtl="0">
              <a:lnSpc>
                <a:spcPct val="102500"/>
              </a:lnSpc>
              <a:spcBef>
                <a:spcPts val="0"/>
              </a:spcBef>
              <a:buNone/>
              <a:defRPr sz="1400" b="0" i="0">
                <a:solidFill>
                  <a:schemeClr val="dk1"/>
                </a:solidFill>
                <a:latin typeface="Arial"/>
                <a:ea typeface="Arial"/>
                <a:cs typeface="Arial"/>
                <a:sym typeface="Arial"/>
              </a:defRPr>
            </a:lvl6pPr>
            <a:lvl7pPr marL="25400" marR="0" lvl="6" indent="0" algn="l" rtl="0">
              <a:lnSpc>
                <a:spcPct val="102500"/>
              </a:lnSpc>
              <a:spcBef>
                <a:spcPts val="0"/>
              </a:spcBef>
              <a:buNone/>
              <a:defRPr sz="1400" b="0" i="0">
                <a:solidFill>
                  <a:schemeClr val="dk1"/>
                </a:solidFill>
                <a:latin typeface="Arial"/>
                <a:ea typeface="Arial"/>
                <a:cs typeface="Arial"/>
                <a:sym typeface="Arial"/>
              </a:defRPr>
            </a:lvl7pPr>
            <a:lvl8pPr marL="25400" marR="0" lvl="7" indent="0" algn="l" rtl="0">
              <a:lnSpc>
                <a:spcPct val="102500"/>
              </a:lnSpc>
              <a:spcBef>
                <a:spcPts val="0"/>
              </a:spcBef>
              <a:buNone/>
              <a:defRPr sz="1400" b="0" i="0">
                <a:solidFill>
                  <a:schemeClr val="dk1"/>
                </a:solidFill>
                <a:latin typeface="Arial"/>
                <a:ea typeface="Arial"/>
                <a:cs typeface="Arial"/>
                <a:sym typeface="Arial"/>
              </a:defRPr>
            </a:lvl8pPr>
            <a:lvl9pPr marL="25400" marR="0" lvl="8" indent="0" algn="l" rtl="0">
              <a:lnSpc>
                <a:spcPct val="102500"/>
              </a:lnSpc>
              <a:spcBef>
                <a:spcPts val="0"/>
              </a:spcBef>
              <a:buNone/>
              <a:defRPr sz="1400" b="0" i="0">
                <a:solidFill>
                  <a:schemeClr val="dk1"/>
                </a:solidFill>
                <a:latin typeface="Arial"/>
                <a:ea typeface="Arial"/>
                <a:cs typeface="Arial"/>
                <a:sym typeface="Arial"/>
              </a:defRPr>
            </a:lvl9pPr>
          </a:lstStyle>
          <a:p>
            <a:pPr marL="2540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000" b="0" i="0" u="none" strike="noStrike" cap="none">
                <a:solidFill>
                  <a:srgbClr val="62242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Shape 31"/>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latin typeface="Calibri"/>
                <a:ea typeface="Calibri"/>
                <a:cs typeface="Calibri"/>
                <a:sym typeface="Calibri"/>
              </a:defRPr>
            </a:lvl2pPr>
            <a:lvl3pPr marR="0" lvl="2" algn="l" rtl="0">
              <a:spcBef>
                <a:spcPts val="0"/>
              </a:spcBef>
              <a:spcAft>
                <a:spcPts val="0"/>
              </a:spcAft>
              <a:buSzPts val="1400"/>
              <a:buNone/>
              <a:defRPr sz="1800" b="0" i="0" u="none" strike="noStrike" cap="none">
                <a:latin typeface="Calibri"/>
                <a:ea typeface="Calibri"/>
                <a:cs typeface="Calibri"/>
                <a:sym typeface="Calibri"/>
              </a:defRPr>
            </a:lvl3pPr>
            <a:lvl4pPr marR="0" lvl="3" algn="l" rtl="0">
              <a:spcBef>
                <a:spcPts val="0"/>
              </a:spcBef>
              <a:spcAft>
                <a:spcPts val="0"/>
              </a:spcAft>
              <a:buSzPts val="1400"/>
              <a:buNone/>
              <a:defRPr sz="1800" b="0" i="0" u="none" strike="noStrike" cap="none">
                <a:latin typeface="Calibri"/>
                <a:ea typeface="Calibri"/>
                <a:cs typeface="Calibri"/>
                <a:sym typeface="Calibri"/>
              </a:defRPr>
            </a:lvl4pPr>
            <a:lvl5pPr marR="0" lvl="4" algn="l" rtl="0">
              <a:spcBef>
                <a:spcPts val="0"/>
              </a:spcBef>
              <a:spcAft>
                <a:spcPts val="0"/>
              </a:spcAft>
              <a:buSzPts val="1400"/>
              <a:buNone/>
              <a:defRPr sz="1800" b="0" i="0" u="none" strike="noStrike" cap="none">
                <a:latin typeface="Calibri"/>
                <a:ea typeface="Calibri"/>
                <a:cs typeface="Calibri"/>
                <a:sym typeface="Calibri"/>
              </a:defRPr>
            </a:lvl5pPr>
            <a:lvl6pPr marR="0" lvl="5" algn="l" rtl="0">
              <a:spcBef>
                <a:spcPts val="0"/>
              </a:spcBef>
              <a:spcAft>
                <a:spcPts val="0"/>
              </a:spcAft>
              <a:buSzPts val="1400"/>
              <a:buNone/>
              <a:defRPr sz="1800" b="0" i="0" u="none" strike="noStrike" cap="none">
                <a:latin typeface="Calibri"/>
                <a:ea typeface="Calibri"/>
                <a:cs typeface="Calibri"/>
                <a:sym typeface="Calibri"/>
              </a:defRPr>
            </a:lvl6pPr>
            <a:lvl7pPr marR="0" lvl="6" algn="l" rtl="0">
              <a:spcBef>
                <a:spcPts val="0"/>
              </a:spcBef>
              <a:spcAft>
                <a:spcPts val="0"/>
              </a:spcAft>
              <a:buSzPts val="1400"/>
              <a:buNone/>
              <a:defRPr sz="1800" b="0" i="0" u="none" strike="noStrike" cap="none">
                <a:latin typeface="Calibri"/>
                <a:ea typeface="Calibri"/>
                <a:cs typeface="Calibri"/>
                <a:sym typeface="Calibri"/>
              </a:defRPr>
            </a:lvl7pPr>
            <a:lvl8pPr marR="0" lvl="7" algn="l" rtl="0">
              <a:spcBef>
                <a:spcPts val="0"/>
              </a:spcBef>
              <a:spcAft>
                <a:spcPts val="0"/>
              </a:spcAft>
              <a:buSzPts val="1400"/>
              <a:buNone/>
              <a:defRPr sz="1800" b="0" i="0" u="none" strike="noStrike" cap="none">
                <a:latin typeface="Calibri"/>
                <a:ea typeface="Calibri"/>
                <a:cs typeface="Calibri"/>
                <a:sym typeface="Calibri"/>
              </a:defRPr>
            </a:lvl8pPr>
            <a:lvl9pPr marR="0" lvl="8"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2" name="Shape 3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3" name="Shape 3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4" name="Shape 34"/>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lvl1pPr marL="25400" marR="0" lvl="0" indent="0" algn="l" rtl="0">
              <a:lnSpc>
                <a:spcPct val="102500"/>
              </a:lnSpc>
              <a:spcBef>
                <a:spcPts val="0"/>
              </a:spcBef>
              <a:buNone/>
              <a:defRPr sz="1400" b="0" i="0">
                <a:solidFill>
                  <a:schemeClr val="dk1"/>
                </a:solidFill>
                <a:latin typeface="Arial"/>
                <a:ea typeface="Arial"/>
                <a:cs typeface="Arial"/>
                <a:sym typeface="Arial"/>
              </a:defRPr>
            </a:lvl1pPr>
            <a:lvl2pPr marL="25400" marR="0" lvl="1" indent="0" algn="l" rtl="0">
              <a:lnSpc>
                <a:spcPct val="102500"/>
              </a:lnSpc>
              <a:spcBef>
                <a:spcPts val="0"/>
              </a:spcBef>
              <a:buNone/>
              <a:defRPr sz="1400" b="0" i="0">
                <a:solidFill>
                  <a:schemeClr val="dk1"/>
                </a:solidFill>
                <a:latin typeface="Arial"/>
                <a:ea typeface="Arial"/>
                <a:cs typeface="Arial"/>
                <a:sym typeface="Arial"/>
              </a:defRPr>
            </a:lvl2pPr>
            <a:lvl3pPr marL="25400" marR="0" lvl="2" indent="0" algn="l" rtl="0">
              <a:lnSpc>
                <a:spcPct val="102500"/>
              </a:lnSpc>
              <a:spcBef>
                <a:spcPts val="0"/>
              </a:spcBef>
              <a:buNone/>
              <a:defRPr sz="1400" b="0" i="0">
                <a:solidFill>
                  <a:schemeClr val="dk1"/>
                </a:solidFill>
                <a:latin typeface="Arial"/>
                <a:ea typeface="Arial"/>
                <a:cs typeface="Arial"/>
                <a:sym typeface="Arial"/>
              </a:defRPr>
            </a:lvl3pPr>
            <a:lvl4pPr marL="25400" marR="0" lvl="3" indent="0" algn="l" rtl="0">
              <a:lnSpc>
                <a:spcPct val="102500"/>
              </a:lnSpc>
              <a:spcBef>
                <a:spcPts val="0"/>
              </a:spcBef>
              <a:buNone/>
              <a:defRPr sz="1400" b="0" i="0">
                <a:solidFill>
                  <a:schemeClr val="dk1"/>
                </a:solidFill>
                <a:latin typeface="Arial"/>
                <a:ea typeface="Arial"/>
                <a:cs typeface="Arial"/>
                <a:sym typeface="Arial"/>
              </a:defRPr>
            </a:lvl4pPr>
            <a:lvl5pPr marL="25400" marR="0" lvl="4" indent="0" algn="l" rtl="0">
              <a:lnSpc>
                <a:spcPct val="102500"/>
              </a:lnSpc>
              <a:spcBef>
                <a:spcPts val="0"/>
              </a:spcBef>
              <a:buNone/>
              <a:defRPr sz="1400" b="0" i="0">
                <a:solidFill>
                  <a:schemeClr val="dk1"/>
                </a:solidFill>
                <a:latin typeface="Arial"/>
                <a:ea typeface="Arial"/>
                <a:cs typeface="Arial"/>
                <a:sym typeface="Arial"/>
              </a:defRPr>
            </a:lvl5pPr>
            <a:lvl6pPr marL="25400" marR="0" lvl="5" indent="0" algn="l" rtl="0">
              <a:lnSpc>
                <a:spcPct val="102500"/>
              </a:lnSpc>
              <a:spcBef>
                <a:spcPts val="0"/>
              </a:spcBef>
              <a:buNone/>
              <a:defRPr sz="1400" b="0" i="0">
                <a:solidFill>
                  <a:schemeClr val="dk1"/>
                </a:solidFill>
                <a:latin typeface="Arial"/>
                <a:ea typeface="Arial"/>
                <a:cs typeface="Arial"/>
                <a:sym typeface="Arial"/>
              </a:defRPr>
            </a:lvl6pPr>
            <a:lvl7pPr marL="25400" marR="0" lvl="6" indent="0" algn="l" rtl="0">
              <a:lnSpc>
                <a:spcPct val="102500"/>
              </a:lnSpc>
              <a:spcBef>
                <a:spcPts val="0"/>
              </a:spcBef>
              <a:buNone/>
              <a:defRPr sz="1400" b="0" i="0">
                <a:solidFill>
                  <a:schemeClr val="dk1"/>
                </a:solidFill>
                <a:latin typeface="Arial"/>
                <a:ea typeface="Arial"/>
                <a:cs typeface="Arial"/>
                <a:sym typeface="Arial"/>
              </a:defRPr>
            </a:lvl7pPr>
            <a:lvl8pPr marL="25400" marR="0" lvl="7" indent="0" algn="l" rtl="0">
              <a:lnSpc>
                <a:spcPct val="102500"/>
              </a:lnSpc>
              <a:spcBef>
                <a:spcPts val="0"/>
              </a:spcBef>
              <a:buNone/>
              <a:defRPr sz="1400" b="0" i="0">
                <a:solidFill>
                  <a:schemeClr val="dk1"/>
                </a:solidFill>
                <a:latin typeface="Arial"/>
                <a:ea typeface="Arial"/>
                <a:cs typeface="Arial"/>
                <a:sym typeface="Arial"/>
              </a:defRPr>
            </a:lvl8pPr>
            <a:lvl9pPr marL="25400" marR="0" lvl="8" indent="0" algn="l" rtl="0">
              <a:lnSpc>
                <a:spcPct val="102500"/>
              </a:lnSpc>
              <a:spcBef>
                <a:spcPts val="0"/>
              </a:spcBef>
              <a:buNone/>
              <a:defRPr sz="1400" b="0" i="0">
                <a:solidFill>
                  <a:schemeClr val="dk1"/>
                </a:solidFill>
                <a:latin typeface="Arial"/>
                <a:ea typeface="Arial"/>
                <a:cs typeface="Arial"/>
                <a:sym typeface="Arial"/>
              </a:defRPr>
            </a:lvl9pPr>
          </a:lstStyle>
          <a:p>
            <a:pPr marL="2540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539622" y="496950"/>
            <a:ext cx="8064754" cy="6350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000" b="0" i="0" u="none" strike="noStrike" cap="none">
                <a:solidFill>
                  <a:srgbClr val="62242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Shape 37"/>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30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8" name="Shape 38"/>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30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9" name="Shape 3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0" name="Shape 4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1" name="Shape 41"/>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lvl1pPr marL="25400" marR="0" lvl="0" indent="0" algn="l" rtl="0">
              <a:lnSpc>
                <a:spcPct val="102500"/>
              </a:lnSpc>
              <a:spcBef>
                <a:spcPts val="0"/>
              </a:spcBef>
              <a:buNone/>
              <a:defRPr sz="1400" b="0" i="0">
                <a:solidFill>
                  <a:schemeClr val="dk1"/>
                </a:solidFill>
                <a:latin typeface="Arial"/>
                <a:ea typeface="Arial"/>
                <a:cs typeface="Arial"/>
                <a:sym typeface="Arial"/>
              </a:defRPr>
            </a:lvl1pPr>
            <a:lvl2pPr marL="25400" marR="0" lvl="1" indent="0" algn="l" rtl="0">
              <a:lnSpc>
                <a:spcPct val="102500"/>
              </a:lnSpc>
              <a:spcBef>
                <a:spcPts val="0"/>
              </a:spcBef>
              <a:buNone/>
              <a:defRPr sz="1400" b="0" i="0">
                <a:solidFill>
                  <a:schemeClr val="dk1"/>
                </a:solidFill>
                <a:latin typeface="Arial"/>
                <a:ea typeface="Arial"/>
                <a:cs typeface="Arial"/>
                <a:sym typeface="Arial"/>
              </a:defRPr>
            </a:lvl2pPr>
            <a:lvl3pPr marL="25400" marR="0" lvl="2" indent="0" algn="l" rtl="0">
              <a:lnSpc>
                <a:spcPct val="102500"/>
              </a:lnSpc>
              <a:spcBef>
                <a:spcPts val="0"/>
              </a:spcBef>
              <a:buNone/>
              <a:defRPr sz="1400" b="0" i="0">
                <a:solidFill>
                  <a:schemeClr val="dk1"/>
                </a:solidFill>
                <a:latin typeface="Arial"/>
                <a:ea typeface="Arial"/>
                <a:cs typeface="Arial"/>
                <a:sym typeface="Arial"/>
              </a:defRPr>
            </a:lvl3pPr>
            <a:lvl4pPr marL="25400" marR="0" lvl="3" indent="0" algn="l" rtl="0">
              <a:lnSpc>
                <a:spcPct val="102500"/>
              </a:lnSpc>
              <a:spcBef>
                <a:spcPts val="0"/>
              </a:spcBef>
              <a:buNone/>
              <a:defRPr sz="1400" b="0" i="0">
                <a:solidFill>
                  <a:schemeClr val="dk1"/>
                </a:solidFill>
                <a:latin typeface="Arial"/>
                <a:ea typeface="Arial"/>
                <a:cs typeface="Arial"/>
                <a:sym typeface="Arial"/>
              </a:defRPr>
            </a:lvl4pPr>
            <a:lvl5pPr marL="25400" marR="0" lvl="4" indent="0" algn="l" rtl="0">
              <a:lnSpc>
                <a:spcPct val="102500"/>
              </a:lnSpc>
              <a:spcBef>
                <a:spcPts val="0"/>
              </a:spcBef>
              <a:buNone/>
              <a:defRPr sz="1400" b="0" i="0">
                <a:solidFill>
                  <a:schemeClr val="dk1"/>
                </a:solidFill>
                <a:latin typeface="Arial"/>
                <a:ea typeface="Arial"/>
                <a:cs typeface="Arial"/>
                <a:sym typeface="Arial"/>
              </a:defRPr>
            </a:lvl5pPr>
            <a:lvl6pPr marL="25400" marR="0" lvl="5" indent="0" algn="l" rtl="0">
              <a:lnSpc>
                <a:spcPct val="102500"/>
              </a:lnSpc>
              <a:spcBef>
                <a:spcPts val="0"/>
              </a:spcBef>
              <a:buNone/>
              <a:defRPr sz="1400" b="0" i="0">
                <a:solidFill>
                  <a:schemeClr val="dk1"/>
                </a:solidFill>
                <a:latin typeface="Arial"/>
                <a:ea typeface="Arial"/>
                <a:cs typeface="Arial"/>
                <a:sym typeface="Arial"/>
              </a:defRPr>
            </a:lvl6pPr>
            <a:lvl7pPr marL="25400" marR="0" lvl="6" indent="0" algn="l" rtl="0">
              <a:lnSpc>
                <a:spcPct val="102500"/>
              </a:lnSpc>
              <a:spcBef>
                <a:spcPts val="0"/>
              </a:spcBef>
              <a:buNone/>
              <a:defRPr sz="1400" b="0" i="0">
                <a:solidFill>
                  <a:schemeClr val="dk1"/>
                </a:solidFill>
                <a:latin typeface="Arial"/>
                <a:ea typeface="Arial"/>
                <a:cs typeface="Arial"/>
                <a:sym typeface="Arial"/>
              </a:defRPr>
            </a:lvl7pPr>
            <a:lvl8pPr marL="25400" marR="0" lvl="7" indent="0" algn="l" rtl="0">
              <a:lnSpc>
                <a:spcPct val="102500"/>
              </a:lnSpc>
              <a:spcBef>
                <a:spcPts val="0"/>
              </a:spcBef>
              <a:buNone/>
              <a:defRPr sz="1400" b="0" i="0">
                <a:solidFill>
                  <a:schemeClr val="dk1"/>
                </a:solidFill>
                <a:latin typeface="Arial"/>
                <a:ea typeface="Arial"/>
                <a:cs typeface="Arial"/>
                <a:sym typeface="Arial"/>
              </a:defRPr>
            </a:lvl8pPr>
            <a:lvl9pPr marL="25400" marR="0" lvl="8" indent="0" algn="l" rtl="0">
              <a:lnSpc>
                <a:spcPct val="102500"/>
              </a:lnSpc>
              <a:spcBef>
                <a:spcPts val="0"/>
              </a:spcBef>
              <a:buNone/>
              <a:defRPr sz="1400" b="0" i="0">
                <a:solidFill>
                  <a:schemeClr val="dk1"/>
                </a:solidFill>
                <a:latin typeface="Arial"/>
                <a:ea typeface="Arial"/>
                <a:cs typeface="Arial"/>
                <a:sym typeface="Arial"/>
              </a:defRPr>
            </a:lvl9pPr>
          </a:lstStyle>
          <a:p>
            <a:pPr marL="2540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39622" y="496950"/>
            <a:ext cx="8064754" cy="6350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4000" b="0" i="0" u="none" strike="noStrike" cap="none">
                <a:solidFill>
                  <a:srgbClr val="62242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532764" y="1514349"/>
            <a:ext cx="8078470" cy="45593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30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Shape 8"/>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Shape 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Shape 10"/>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lvl1pPr marL="25400" marR="0" lvl="0" indent="0" algn="l" rtl="0">
              <a:lnSpc>
                <a:spcPct val="102500"/>
              </a:lnSpc>
              <a:spcBef>
                <a:spcPts val="0"/>
              </a:spcBef>
              <a:buNone/>
              <a:defRPr sz="1400" b="0" i="0" u="none" strike="noStrike" cap="none">
                <a:solidFill>
                  <a:schemeClr val="dk1"/>
                </a:solidFill>
                <a:latin typeface="Arial"/>
                <a:ea typeface="Arial"/>
                <a:cs typeface="Arial"/>
                <a:sym typeface="Arial"/>
              </a:defRPr>
            </a:lvl1pPr>
            <a:lvl2pPr marL="25400" marR="0" lvl="1" indent="0" algn="l" rtl="0">
              <a:lnSpc>
                <a:spcPct val="102500"/>
              </a:lnSpc>
              <a:spcBef>
                <a:spcPts val="0"/>
              </a:spcBef>
              <a:buNone/>
              <a:defRPr sz="1400" b="0" i="0" u="none" strike="noStrike" cap="none">
                <a:solidFill>
                  <a:schemeClr val="dk1"/>
                </a:solidFill>
                <a:latin typeface="Arial"/>
                <a:ea typeface="Arial"/>
                <a:cs typeface="Arial"/>
                <a:sym typeface="Arial"/>
              </a:defRPr>
            </a:lvl2pPr>
            <a:lvl3pPr marL="25400" marR="0" lvl="2" indent="0" algn="l" rtl="0">
              <a:lnSpc>
                <a:spcPct val="102500"/>
              </a:lnSpc>
              <a:spcBef>
                <a:spcPts val="0"/>
              </a:spcBef>
              <a:buNone/>
              <a:defRPr sz="1400" b="0" i="0" u="none" strike="noStrike" cap="none">
                <a:solidFill>
                  <a:schemeClr val="dk1"/>
                </a:solidFill>
                <a:latin typeface="Arial"/>
                <a:ea typeface="Arial"/>
                <a:cs typeface="Arial"/>
                <a:sym typeface="Arial"/>
              </a:defRPr>
            </a:lvl3pPr>
            <a:lvl4pPr marL="25400" marR="0" lvl="3" indent="0" algn="l" rtl="0">
              <a:lnSpc>
                <a:spcPct val="102500"/>
              </a:lnSpc>
              <a:spcBef>
                <a:spcPts val="0"/>
              </a:spcBef>
              <a:buNone/>
              <a:defRPr sz="1400" b="0" i="0" u="none" strike="noStrike" cap="none">
                <a:solidFill>
                  <a:schemeClr val="dk1"/>
                </a:solidFill>
                <a:latin typeface="Arial"/>
                <a:ea typeface="Arial"/>
                <a:cs typeface="Arial"/>
                <a:sym typeface="Arial"/>
              </a:defRPr>
            </a:lvl4pPr>
            <a:lvl5pPr marL="25400" marR="0" lvl="4" indent="0" algn="l" rtl="0">
              <a:lnSpc>
                <a:spcPct val="102500"/>
              </a:lnSpc>
              <a:spcBef>
                <a:spcPts val="0"/>
              </a:spcBef>
              <a:buNone/>
              <a:defRPr sz="1400" b="0" i="0" u="none" strike="noStrike" cap="none">
                <a:solidFill>
                  <a:schemeClr val="dk1"/>
                </a:solidFill>
                <a:latin typeface="Arial"/>
                <a:ea typeface="Arial"/>
                <a:cs typeface="Arial"/>
                <a:sym typeface="Arial"/>
              </a:defRPr>
            </a:lvl5pPr>
            <a:lvl6pPr marL="25400" marR="0" lvl="5" indent="0" algn="l" rtl="0">
              <a:lnSpc>
                <a:spcPct val="102500"/>
              </a:lnSpc>
              <a:spcBef>
                <a:spcPts val="0"/>
              </a:spcBef>
              <a:buNone/>
              <a:defRPr sz="1400" b="0" i="0" u="none" strike="noStrike" cap="none">
                <a:solidFill>
                  <a:schemeClr val="dk1"/>
                </a:solidFill>
                <a:latin typeface="Arial"/>
                <a:ea typeface="Arial"/>
                <a:cs typeface="Arial"/>
                <a:sym typeface="Arial"/>
              </a:defRPr>
            </a:lvl6pPr>
            <a:lvl7pPr marL="25400" marR="0" lvl="6" indent="0" algn="l" rtl="0">
              <a:lnSpc>
                <a:spcPct val="102500"/>
              </a:lnSpc>
              <a:spcBef>
                <a:spcPts val="0"/>
              </a:spcBef>
              <a:buNone/>
              <a:defRPr sz="1400" b="0" i="0" u="none" strike="noStrike" cap="none">
                <a:solidFill>
                  <a:schemeClr val="dk1"/>
                </a:solidFill>
                <a:latin typeface="Arial"/>
                <a:ea typeface="Arial"/>
                <a:cs typeface="Arial"/>
                <a:sym typeface="Arial"/>
              </a:defRPr>
            </a:lvl7pPr>
            <a:lvl8pPr marL="25400" marR="0" lvl="7" indent="0" algn="l" rtl="0">
              <a:lnSpc>
                <a:spcPct val="102500"/>
              </a:lnSpc>
              <a:spcBef>
                <a:spcPts val="0"/>
              </a:spcBef>
              <a:buNone/>
              <a:defRPr sz="1400" b="0" i="0" u="none" strike="noStrike" cap="none">
                <a:solidFill>
                  <a:schemeClr val="dk1"/>
                </a:solidFill>
                <a:latin typeface="Arial"/>
                <a:ea typeface="Arial"/>
                <a:cs typeface="Arial"/>
                <a:sym typeface="Arial"/>
              </a:defRPr>
            </a:lvl8pPr>
            <a:lvl9pPr marL="25400" marR="0" lvl="8" indent="0" algn="l" rtl="0">
              <a:lnSpc>
                <a:spcPct val="102500"/>
              </a:lnSpc>
              <a:spcBef>
                <a:spcPts val="0"/>
              </a:spcBef>
              <a:buNone/>
              <a:defRPr sz="1400" b="0" i="0" u="none" strike="noStrike" cap="none">
                <a:solidFill>
                  <a:schemeClr val="dk1"/>
                </a:solidFill>
                <a:latin typeface="Arial"/>
                <a:ea typeface="Arial"/>
                <a:cs typeface="Arial"/>
                <a:sym typeface="Arial"/>
              </a:defRPr>
            </a:lvl9pPr>
          </a:lstStyle>
          <a:p>
            <a:pPr marL="25400" lvl="0" indent="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hyperlink" Target="http://www.gartner.com/)" TargetMode="Externa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6.jp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jpg"/><Relationship Id="rId9" Type="http://schemas.openxmlformats.org/officeDocument/2006/relationships/image" Target="../media/image32.png"/><Relationship Id="rId14" Type="http://schemas.openxmlformats.org/officeDocument/2006/relationships/image" Target="../media/image37.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9.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2.jpg"/><Relationship Id="rId9" Type="http://schemas.openxmlformats.org/officeDocument/2006/relationships/image" Target="../media/image44.png"/><Relationship Id="rId1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51.jp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58.jpg"/><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2.jp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p:nvPr/>
        </p:nvSpPr>
        <p:spPr>
          <a:xfrm>
            <a:off x="3243072" y="1484883"/>
            <a:ext cx="2913126" cy="33694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 name="Shape 47"/>
          <p:cNvSpPr txBox="1"/>
          <p:nvPr/>
        </p:nvSpPr>
        <p:spPr>
          <a:xfrm>
            <a:off x="8782050" y="6571715"/>
            <a:ext cx="150495"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fld id="{00000000-1234-1234-1234-123412341234}" type="slidenum">
              <a:rPr lang="en-US" sz="1400">
                <a:latin typeface="Arial"/>
                <a:ea typeface="Arial"/>
                <a:cs typeface="Arial"/>
                <a:sym typeface="Arial"/>
              </a:rPr>
              <a:t>1</a:t>
            </a:fld>
            <a:endParaRPr sz="1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Shape 153"/>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4" name="Shape 154"/>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5" name="Shape 155"/>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6" name="Shape 156"/>
          <p:cNvSpPr txBox="1"/>
          <p:nvPr/>
        </p:nvSpPr>
        <p:spPr>
          <a:xfrm>
            <a:off x="8722106" y="6584415"/>
            <a:ext cx="170815" cy="199390"/>
          </a:xfrm>
          <a:prstGeom prst="rect">
            <a:avLst/>
          </a:prstGeom>
          <a:noFill/>
          <a:ln>
            <a:noFill/>
          </a:ln>
        </p:spPr>
        <p:txBody>
          <a:bodyPr spcFirstLastPara="1" wrap="square" lIns="0" tIns="0" rIns="0" bIns="0" anchor="t" anchorCtr="0">
            <a:noAutofit/>
          </a:bodyPr>
          <a:lstStyle/>
          <a:p>
            <a:pPr marL="0" marR="0" lvl="0" indent="0" algn="l" rtl="0">
              <a:lnSpc>
                <a:spcPct val="110714"/>
              </a:lnSpc>
              <a:spcBef>
                <a:spcPts val="0"/>
              </a:spcBef>
              <a:spcAft>
                <a:spcPts val="0"/>
              </a:spcAft>
              <a:buNone/>
            </a:pPr>
            <a:r>
              <a:rPr lang="en-US" sz="1400">
                <a:latin typeface="Arial"/>
                <a:ea typeface="Arial"/>
                <a:cs typeface="Arial"/>
                <a:sym typeface="Arial"/>
              </a:rPr>
              <a:t>11</a:t>
            </a:r>
            <a:endParaRPr sz="1400">
              <a:latin typeface="Arial"/>
              <a:ea typeface="Arial"/>
              <a:cs typeface="Arial"/>
              <a:sym typeface="Arial"/>
            </a:endParaRPr>
          </a:p>
        </p:txBody>
      </p:sp>
      <p:sp>
        <p:nvSpPr>
          <p:cNvPr id="157" name="Shape 157"/>
          <p:cNvSpPr/>
          <p:nvPr/>
        </p:nvSpPr>
        <p:spPr>
          <a:xfrm>
            <a:off x="0" y="0"/>
            <a:ext cx="9144000" cy="685799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8" name="Shape 158"/>
          <p:cNvSpPr txBox="1">
            <a:spLocks noGrp="1"/>
          </p:cNvSpPr>
          <p:nvPr>
            <p:ph type="title"/>
          </p:nvPr>
        </p:nvSpPr>
        <p:spPr>
          <a:xfrm>
            <a:off x="1498472" y="2864611"/>
            <a:ext cx="6150610" cy="7569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4800" b="0" i="0" u="none" strike="noStrike" cap="none">
                <a:solidFill>
                  <a:srgbClr val="622422"/>
                </a:solidFill>
                <a:latin typeface="Arial Black"/>
                <a:ea typeface="Arial Black"/>
                <a:cs typeface="Arial Black"/>
                <a:sym typeface="Arial Black"/>
              </a:rPr>
              <a:t>Data Never Sleeps</a:t>
            </a:r>
            <a:endParaRPr sz="4800" b="0" i="0" u="none" strike="noStrike" cap="none">
              <a:solidFill>
                <a:srgbClr val="622422"/>
              </a:solidFill>
              <a:latin typeface="Arial Black"/>
              <a:ea typeface="Arial Black"/>
              <a:cs typeface="Arial Black"/>
              <a:sym typeface="Arial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Shape 163"/>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Shape 164"/>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Shape 165"/>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Shape 166"/>
          <p:cNvSpPr txBox="1">
            <a:spLocks noGrp="1"/>
          </p:cNvSpPr>
          <p:nvPr>
            <p:ph type="title"/>
          </p:nvPr>
        </p:nvSpPr>
        <p:spPr>
          <a:xfrm>
            <a:off x="430212" y="513410"/>
            <a:ext cx="817562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sng" strike="noStrike" cap="none">
                <a:solidFill>
                  <a:srgbClr val="622422"/>
                </a:solidFill>
                <a:latin typeface="Arial"/>
                <a:ea typeface="Arial"/>
                <a:cs typeface="Arial"/>
                <a:sym typeface="Arial"/>
              </a:rPr>
              <a:t> 	A Formal Definition</a:t>
            </a:r>
            <a:endParaRPr/>
          </a:p>
        </p:txBody>
      </p:sp>
      <p:sp>
        <p:nvSpPr>
          <p:cNvPr id="167" name="Shape 167"/>
          <p:cNvSpPr txBox="1"/>
          <p:nvPr/>
        </p:nvSpPr>
        <p:spPr>
          <a:xfrm>
            <a:off x="855675" y="1351279"/>
            <a:ext cx="7599680" cy="2129155"/>
          </a:xfrm>
          <a:prstGeom prst="rect">
            <a:avLst/>
          </a:prstGeom>
          <a:noFill/>
          <a:ln>
            <a:noFill/>
          </a:ln>
        </p:spPr>
        <p:txBody>
          <a:bodyPr spcFirstLastPara="1" wrap="square" lIns="0" tIns="12050" rIns="0" bIns="0" anchor="t" anchorCtr="0">
            <a:noAutofit/>
          </a:bodyPr>
          <a:lstStyle/>
          <a:p>
            <a:pPr marL="355600" marR="5080" lvl="0" indent="-342900" algn="just" rtl="0">
              <a:lnSpc>
                <a:spcPct val="100000"/>
              </a:lnSpc>
              <a:spcBef>
                <a:spcPts val="0"/>
              </a:spcBef>
              <a:spcAft>
                <a:spcPts val="0"/>
              </a:spcAft>
              <a:buSzPts val="2800"/>
              <a:buFont typeface="Arial"/>
              <a:buChar char="•"/>
            </a:pPr>
            <a:r>
              <a:rPr lang="en-US" sz="2800" b="1">
                <a:latin typeface="Trebuchet MS"/>
                <a:ea typeface="Trebuchet MS"/>
                <a:cs typeface="Trebuchet MS"/>
                <a:sym typeface="Trebuchet MS"/>
              </a:rPr>
              <a:t>Big Data </a:t>
            </a:r>
            <a:r>
              <a:rPr lang="en-US" sz="2800">
                <a:latin typeface="Arial"/>
                <a:ea typeface="Arial"/>
                <a:cs typeface="Arial"/>
                <a:sym typeface="Arial"/>
              </a:rPr>
              <a:t>is high-volume, high-velocity and high-  variety information that demands cost-effective,  innovative forms of information processing for  enhanced insight and decision making.</a:t>
            </a:r>
            <a:endParaRPr sz="2800">
              <a:latin typeface="Arial"/>
              <a:ea typeface="Arial"/>
              <a:cs typeface="Arial"/>
              <a:sym typeface="Arial"/>
            </a:endParaRPr>
          </a:p>
          <a:p>
            <a:pPr marL="0" marR="5715" lvl="0" indent="0" algn="r" rtl="0">
              <a:lnSpc>
                <a:spcPct val="100000"/>
              </a:lnSpc>
              <a:spcBef>
                <a:spcPts val="1205"/>
              </a:spcBef>
              <a:spcAft>
                <a:spcPts val="0"/>
              </a:spcAft>
              <a:buNone/>
            </a:pPr>
            <a:r>
              <a:rPr lang="en-US" sz="1600">
                <a:latin typeface="Arial"/>
                <a:ea typeface="Arial"/>
                <a:cs typeface="Arial"/>
                <a:sym typeface="Arial"/>
              </a:rPr>
              <a:t>(</a:t>
            </a:r>
            <a:r>
              <a:rPr lang="en-US" sz="1600" u="sng">
                <a:solidFill>
                  <a:schemeClr val="hlink"/>
                </a:solidFill>
                <a:latin typeface="Arial"/>
                <a:ea typeface="Arial"/>
                <a:cs typeface="Arial"/>
                <a:sym typeface="Arial"/>
                <a:hlinkClick r:id="rId5"/>
              </a:rPr>
              <a:t>http://www.gartner.com/)</a:t>
            </a:r>
            <a:endParaRPr sz="1600">
              <a:latin typeface="Arial"/>
              <a:ea typeface="Arial"/>
              <a:cs typeface="Arial"/>
              <a:sym typeface="Arial"/>
            </a:endParaRPr>
          </a:p>
        </p:txBody>
      </p:sp>
      <p:sp>
        <p:nvSpPr>
          <p:cNvPr id="168" name="Shape 168"/>
          <p:cNvSpPr/>
          <p:nvPr/>
        </p:nvSpPr>
        <p:spPr>
          <a:xfrm>
            <a:off x="2571242" y="3572979"/>
            <a:ext cx="3728974" cy="255073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9" name="Shape 169"/>
          <p:cNvSpPr txBox="1"/>
          <p:nvPr/>
        </p:nvSpPr>
        <p:spPr>
          <a:xfrm>
            <a:off x="8682990" y="6571715"/>
            <a:ext cx="248920"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r>
              <a:rPr lang="en-US" sz="1400">
                <a:latin typeface="Arial"/>
                <a:ea typeface="Arial"/>
                <a:cs typeface="Arial"/>
                <a:sym typeface="Arial"/>
              </a:rPr>
              <a:t>12</a:t>
            </a: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Shape 174"/>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5" name="Shape 175"/>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6" name="Shape 176"/>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7" name="Shape 177"/>
          <p:cNvSpPr txBox="1">
            <a:spLocks noGrp="1"/>
          </p:cNvSpPr>
          <p:nvPr>
            <p:ph type="title"/>
          </p:nvPr>
        </p:nvSpPr>
        <p:spPr>
          <a:xfrm>
            <a:off x="430212" y="513410"/>
            <a:ext cx="825182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sng" strike="noStrike" cap="none">
                <a:solidFill>
                  <a:srgbClr val="622422"/>
                </a:solidFill>
                <a:latin typeface="Arial"/>
                <a:ea typeface="Arial"/>
                <a:cs typeface="Arial"/>
                <a:sym typeface="Arial"/>
              </a:rPr>
              <a:t> 	The Three V’s of Big Data </a:t>
            </a:r>
            <a:endParaRPr/>
          </a:p>
        </p:txBody>
      </p:sp>
      <p:sp>
        <p:nvSpPr>
          <p:cNvPr id="178" name="Shape 178"/>
          <p:cNvSpPr/>
          <p:nvPr/>
        </p:nvSpPr>
        <p:spPr>
          <a:xfrm>
            <a:off x="1763648" y="1700872"/>
            <a:ext cx="5166741" cy="453644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9" name="Shape 179"/>
          <p:cNvSpPr txBox="1"/>
          <p:nvPr/>
        </p:nvSpPr>
        <p:spPr>
          <a:xfrm>
            <a:off x="8682990" y="6571715"/>
            <a:ext cx="248920"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r>
              <a:rPr lang="en-US" sz="1400">
                <a:latin typeface="Arial"/>
                <a:ea typeface="Arial"/>
                <a:cs typeface="Arial"/>
                <a:sym typeface="Arial"/>
              </a:rPr>
              <a:t>13</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83"/>
        <p:cNvGrpSpPr/>
        <p:nvPr/>
      </p:nvGrpSpPr>
      <p:grpSpPr>
        <a:xfrm>
          <a:off x="0" y="0"/>
          <a:ext cx="0" cy="0"/>
          <a:chOff x="0" y="0"/>
          <a:chExt cx="0" cy="0"/>
        </a:xfrm>
      </p:grpSpPr>
      <p:sp>
        <p:nvSpPr>
          <p:cNvPr id="184" name="Shape 184"/>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5" name="Shape 185"/>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6" name="Shape 186"/>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7" name="Shape 187"/>
          <p:cNvSpPr txBox="1">
            <a:spLocks noGrp="1"/>
          </p:cNvSpPr>
          <p:nvPr>
            <p:ph type="title"/>
          </p:nvPr>
        </p:nvSpPr>
        <p:spPr>
          <a:xfrm>
            <a:off x="2671064" y="455422"/>
            <a:ext cx="5928360"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Volume, Velocity and Variety</a:t>
            </a:r>
            <a:endParaRPr/>
          </a:p>
        </p:txBody>
      </p:sp>
      <p:sp>
        <p:nvSpPr>
          <p:cNvPr id="188" name="Shape 188"/>
          <p:cNvSpPr txBox="1"/>
          <p:nvPr/>
        </p:nvSpPr>
        <p:spPr>
          <a:xfrm>
            <a:off x="8682990" y="6570802"/>
            <a:ext cx="394970" cy="226060"/>
          </a:xfrm>
          <a:prstGeom prst="rect">
            <a:avLst/>
          </a:prstGeom>
          <a:noFill/>
          <a:ln>
            <a:noFill/>
          </a:ln>
        </p:spPr>
        <p:txBody>
          <a:bodyPr spcFirstLastPara="1" wrap="square" lIns="0" tIns="0" rIns="0" bIns="0" anchor="t" anchorCtr="0">
            <a:noAutofit/>
          </a:bodyPr>
          <a:lstStyle/>
          <a:p>
            <a:pPr marL="25400" marR="0" lvl="0" indent="0" algn="l" rtl="0">
              <a:lnSpc>
                <a:spcPct val="118571"/>
              </a:lnSpc>
              <a:spcBef>
                <a:spcPts val="0"/>
              </a:spcBef>
              <a:spcAft>
                <a:spcPts val="0"/>
              </a:spcAft>
              <a:buNone/>
            </a:pPr>
            <a:r>
              <a:rPr lang="en-US" sz="1400">
                <a:latin typeface="Arial"/>
                <a:ea typeface="Arial"/>
                <a:cs typeface="Arial"/>
                <a:sym typeface="Arial"/>
              </a:rPr>
              <a:t>14</a:t>
            </a:r>
            <a:endParaRPr sz="1400">
              <a:latin typeface="Arial"/>
              <a:ea typeface="Arial"/>
              <a:cs typeface="Arial"/>
              <a:sym typeface="Arial"/>
            </a:endParaRPr>
          </a:p>
        </p:txBody>
      </p:sp>
      <p:sp>
        <p:nvSpPr>
          <p:cNvPr id="189" name="Shape 189"/>
          <p:cNvSpPr txBox="1"/>
          <p:nvPr/>
        </p:nvSpPr>
        <p:spPr>
          <a:xfrm>
            <a:off x="285089" y="1259585"/>
            <a:ext cx="8314690" cy="4937125"/>
          </a:xfrm>
          <a:prstGeom prst="rect">
            <a:avLst/>
          </a:prstGeom>
          <a:noFill/>
          <a:ln>
            <a:noFill/>
          </a:ln>
        </p:spPr>
        <p:txBody>
          <a:bodyPr spcFirstLastPara="1" wrap="square" lIns="0" tIns="43800" rIns="0" bIns="0" anchor="t" anchorCtr="0">
            <a:noAutofit/>
          </a:bodyPr>
          <a:lstStyle/>
          <a:p>
            <a:pPr marL="355600" marR="5080" lvl="0" indent="-342900" algn="just" rtl="0">
              <a:lnSpc>
                <a:spcPct val="107722"/>
              </a:lnSpc>
              <a:spcBef>
                <a:spcPts val="0"/>
              </a:spcBef>
              <a:spcAft>
                <a:spcPts val="0"/>
              </a:spcAft>
              <a:buClr>
                <a:srgbClr val="FF0000"/>
              </a:buClr>
              <a:buSzPts val="1800"/>
              <a:buFont typeface="Arial"/>
              <a:buChar char="•"/>
            </a:pPr>
            <a:r>
              <a:rPr lang="en-US" sz="1800" b="1">
                <a:solidFill>
                  <a:srgbClr val="FF0000"/>
                </a:solidFill>
                <a:latin typeface="Trebuchet MS"/>
                <a:ea typeface="Trebuchet MS"/>
                <a:cs typeface="Trebuchet MS"/>
                <a:sym typeface="Trebuchet MS"/>
              </a:rPr>
              <a:t>Volume: </a:t>
            </a:r>
            <a:r>
              <a:rPr lang="en-US" sz="1800">
                <a:latin typeface="Arial"/>
                <a:ea typeface="Arial"/>
                <a:cs typeface="Arial"/>
                <a:sym typeface="Arial"/>
              </a:rPr>
              <a:t>Enterprises are awash with ever-growing data of all types, easily amassing  terabytes—even petabytes—of information.</a:t>
            </a:r>
            <a:endParaRPr sz="1800">
              <a:latin typeface="Arial"/>
              <a:ea typeface="Arial"/>
              <a:cs typeface="Arial"/>
              <a:sym typeface="Arial"/>
            </a:endParaRPr>
          </a:p>
          <a:p>
            <a:pPr marL="756285" marR="5080" lvl="1" indent="-286385" algn="l" rtl="0">
              <a:lnSpc>
                <a:spcPct val="107722"/>
              </a:lnSpc>
              <a:spcBef>
                <a:spcPts val="440"/>
              </a:spcBef>
              <a:spcAft>
                <a:spcPts val="0"/>
              </a:spcAft>
              <a:buSzPts val="1800"/>
              <a:buFont typeface="Arial"/>
              <a:buChar char="–"/>
            </a:pPr>
            <a:r>
              <a:rPr lang="en-US" sz="1800" b="0" i="0" u="none" strike="noStrike" cap="none">
                <a:latin typeface="Arial"/>
                <a:ea typeface="Arial"/>
                <a:cs typeface="Arial"/>
                <a:sym typeface="Arial"/>
              </a:rPr>
              <a:t>Turn 12 terabytes of Tweets created each day into improved product sentiment  analysis</a:t>
            </a:r>
            <a:endParaRPr sz="1800" b="0" i="0" u="none" strike="noStrike" cap="none">
              <a:latin typeface="Arial"/>
              <a:ea typeface="Arial"/>
              <a:cs typeface="Arial"/>
              <a:sym typeface="Arial"/>
            </a:endParaRPr>
          </a:p>
          <a:p>
            <a:pPr marL="756285" marR="0" lvl="1" indent="-286385" algn="l" rtl="0">
              <a:lnSpc>
                <a:spcPct val="100000"/>
              </a:lnSpc>
              <a:spcBef>
                <a:spcPts val="195"/>
              </a:spcBef>
              <a:spcAft>
                <a:spcPts val="0"/>
              </a:spcAft>
              <a:buSzPts val="1800"/>
              <a:buFont typeface="Arial"/>
              <a:buChar char="–"/>
            </a:pPr>
            <a:r>
              <a:rPr lang="en-US" sz="1800" b="0" i="0" u="none" strike="noStrike" cap="none">
                <a:latin typeface="Arial"/>
                <a:ea typeface="Arial"/>
                <a:cs typeface="Arial"/>
                <a:sym typeface="Arial"/>
              </a:rPr>
              <a:t>Convert 350 billion annual meter readings to better predict power consumption</a:t>
            </a:r>
            <a:endParaRPr sz="1800" b="0" i="0" u="none" strike="noStrike" cap="none">
              <a:latin typeface="Arial"/>
              <a:ea typeface="Arial"/>
              <a:cs typeface="Arial"/>
              <a:sym typeface="Arial"/>
            </a:endParaRPr>
          </a:p>
          <a:p>
            <a:pPr marL="355600" marR="6350" lvl="0" indent="-342900" algn="just" rtl="0">
              <a:lnSpc>
                <a:spcPct val="107722"/>
              </a:lnSpc>
              <a:spcBef>
                <a:spcPts val="465"/>
              </a:spcBef>
              <a:spcAft>
                <a:spcPts val="0"/>
              </a:spcAft>
              <a:buClr>
                <a:srgbClr val="FF0000"/>
              </a:buClr>
              <a:buSzPts val="1800"/>
              <a:buFont typeface="Arial"/>
              <a:buChar char="•"/>
            </a:pPr>
            <a:r>
              <a:rPr lang="en-US" sz="1800" b="1">
                <a:solidFill>
                  <a:srgbClr val="FF0000"/>
                </a:solidFill>
                <a:latin typeface="Trebuchet MS"/>
                <a:ea typeface="Trebuchet MS"/>
                <a:cs typeface="Trebuchet MS"/>
                <a:sym typeface="Trebuchet MS"/>
              </a:rPr>
              <a:t>Velocity: </a:t>
            </a:r>
            <a:r>
              <a:rPr lang="en-US" sz="1800">
                <a:latin typeface="Arial"/>
                <a:ea typeface="Arial"/>
                <a:cs typeface="Arial"/>
                <a:sym typeface="Arial"/>
              </a:rPr>
              <a:t>Sometimes 2 minutes is too late. For time-sensitive processes such as  catching fraud, big data must be used as it streams into your enterprise in order to  maximize its value.</a:t>
            </a:r>
            <a:endParaRPr sz="1800">
              <a:latin typeface="Arial"/>
              <a:ea typeface="Arial"/>
              <a:cs typeface="Arial"/>
              <a:sym typeface="Arial"/>
            </a:endParaRPr>
          </a:p>
          <a:p>
            <a:pPr marL="756285" marR="0" lvl="1" indent="-286385" algn="l" rtl="0">
              <a:lnSpc>
                <a:spcPct val="100000"/>
              </a:lnSpc>
              <a:spcBef>
                <a:spcPts val="200"/>
              </a:spcBef>
              <a:spcAft>
                <a:spcPts val="0"/>
              </a:spcAft>
              <a:buSzPts val="1800"/>
              <a:buFont typeface="Arial"/>
              <a:buChar char="–"/>
            </a:pPr>
            <a:r>
              <a:rPr lang="en-US" sz="1800" b="0" i="0" u="none" strike="noStrike" cap="none">
                <a:latin typeface="Arial"/>
                <a:ea typeface="Arial"/>
                <a:cs typeface="Arial"/>
                <a:sym typeface="Arial"/>
              </a:rPr>
              <a:t>Scrutinize 5 million trade events created each day to identify potential fraud</a:t>
            </a:r>
            <a:endParaRPr sz="1800" b="0" i="0" u="none" strike="noStrike" cap="none">
              <a:latin typeface="Arial"/>
              <a:ea typeface="Arial"/>
              <a:cs typeface="Arial"/>
              <a:sym typeface="Arial"/>
            </a:endParaRPr>
          </a:p>
          <a:p>
            <a:pPr marL="756285" marR="6985" lvl="1" indent="-286385" algn="l" rtl="0">
              <a:lnSpc>
                <a:spcPct val="107722"/>
              </a:lnSpc>
              <a:spcBef>
                <a:spcPts val="459"/>
              </a:spcBef>
              <a:spcAft>
                <a:spcPts val="0"/>
              </a:spcAft>
              <a:buSzPts val="1800"/>
              <a:buFont typeface="Arial"/>
              <a:buChar char="–"/>
            </a:pPr>
            <a:r>
              <a:rPr lang="en-US" sz="1800" b="0" i="0" u="none" strike="noStrike" cap="none">
                <a:latin typeface="Arial"/>
                <a:ea typeface="Arial"/>
                <a:cs typeface="Arial"/>
                <a:sym typeface="Arial"/>
              </a:rPr>
              <a:t>Analyze 500 million daily call detail records in real-time to predict customer  churn faster</a:t>
            </a:r>
            <a:endParaRPr sz="1800" b="0" i="0" u="none" strike="noStrike" cap="none">
              <a:latin typeface="Arial"/>
              <a:ea typeface="Arial"/>
              <a:cs typeface="Arial"/>
              <a:sym typeface="Arial"/>
            </a:endParaRPr>
          </a:p>
          <a:p>
            <a:pPr marL="355600" marR="5080" lvl="0" indent="-342900" algn="just" rtl="0">
              <a:lnSpc>
                <a:spcPct val="90100"/>
              </a:lnSpc>
              <a:spcBef>
                <a:spcPts val="405"/>
              </a:spcBef>
              <a:spcAft>
                <a:spcPts val="0"/>
              </a:spcAft>
              <a:buClr>
                <a:srgbClr val="FF0000"/>
              </a:buClr>
              <a:buSzPts val="1800"/>
              <a:buFont typeface="Arial"/>
              <a:buChar char="•"/>
            </a:pPr>
            <a:r>
              <a:rPr lang="en-US" sz="1800" b="1">
                <a:solidFill>
                  <a:srgbClr val="FF0000"/>
                </a:solidFill>
                <a:latin typeface="Trebuchet MS"/>
                <a:ea typeface="Trebuchet MS"/>
                <a:cs typeface="Trebuchet MS"/>
                <a:sym typeface="Trebuchet MS"/>
              </a:rPr>
              <a:t>Variety: </a:t>
            </a:r>
            <a:r>
              <a:rPr lang="en-US" sz="1800">
                <a:latin typeface="Arial"/>
                <a:ea typeface="Arial"/>
                <a:cs typeface="Arial"/>
                <a:sym typeface="Arial"/>
              </a:rPr>
              <a:t>Big data is any type of data - structured and unstructured data such as text,  sensor data, audio, video, click streams, log files and more. New insights are found  when analyzing these data types together.</a:t>
            </a:r>
            <a:endParaRPr sz="1800">
              <a:latin typeface="Arial"/>
              <a:ea typeface="Arial"/>
              <a:cs typeface="Arial"/>
              <a:sym typeface="Arial"/>
            </a:endParaRPr>
          </a:p>
          <a:p>
            <a:pPr marL="756285" marR="6985" lvl="1" indent="-286385" algn="l" rtl="0">
              <a:lnSpc>
                <a:spcPct val="107722"/>
              </a:lnSpc>
              <a:spcBef>
                <a:spcPts val="465"/>
              </a:spcBef>
              <a:spcAft>
                <a:spcPts val="0"/>
              </a:spcAft>
              <a:buSzPts val="1800"/>
              <a:buFont typeface="Arial"/>
              <a:buChar char="–"/>
            </a:pPr>
            <a:r>
              <a:rPr lang="en-US" sz="1800" b="0" i="0" u="none" strike="noStrike" cap="none">
                <a:latin typeface="Arial"/>
                <a:ea typeface="Arial"/>
                <a:cs typeface="Arial"/>
                <a:sym typeface="Arial"/>
              </a:rPr>
              <a:t>Monitor 100’s of live video feeds from surveillance cameras to target points of  interest</a:t>
            </a:r>
            <a:endParaRPr sz="1800" b="0" i="0" u="none" strike="noStrike" cap="none">
              <a:latin typeface="Arial"/>
              <a:ea typeface="Arial"/>
              <a:cs typeface="Arial"/>
              <a:sym typeface="Arial"/>
            </a:endParaRPr>
          </a:p>
          <a:p>
            <a:pPr marL="756285" marR="0" lvl="1" indent="-286385" algn="l" rtl="0">
              <a:lnSpc>
                <a:spcPct val="114166"/>
              </a:lnSpc>
              <a:spcBef>
                <a:spcPts val="195"/>
              </a:spcBef>
              <a:spcAft>
                <a:spcPts val="0"/>
              </a:spcAft>
              <a:buSzPts val="1800"/>
              <a:buFont typeface="Arial"/>
              <a:buChar char="–"/>
            </a:pPr>
            <a:r>
              <a:rPr lang="en-US" sz="1800" b="0" i="0" u="none" strike="noStrike" cap="none">
                <a:latin typeface="Arial"/>
                <a:ea typeface="Arial"/>
                <a:cs typeface="Arial"/>
                <a:sym typeface="Arial"/>
              </a:rPr>
              <a:t>Exploit  the  80%   data   growth  in  images,  video  and	documents to improve</a:t>
            </a:r>
            <a:endParaRPr sz="1800" b="0" i="0" u="none" strike="noStrike" cap="none">
              <a:latin typeface="Arial"/>
              <a:ea typeface="Arial"/>
              <a:cs typeface="Arial"/>
              <a:sym typeface="Arial"/>
            </a:endParaRPr>
          </a:p>
          <a:p>
            <a:pPr marL="756285" marR="0" lvl="0" indent="0" algn="l" rtl="0">
              <a:lnSpc>
                <a:spcPct val="114166"/>
              </a:lnSpc>
              <a:spcBef>
                <a:spcPts val="0"/>
              </a:spcBef>
              <a:spcAft>
                <a:spcPts val="0"/>
              </a:spcAft>
              <a:buNone/>
            </a:pPr>
            <a:r>
              <a:rPr lang="en-US" sz="1800">
                <a:latin typeface="Arial"/>
                <a:ea typeface="Arial"/>
                <a:cs typeface="Arial"/>
                <a:sym typeface="Arial"/>
              </a:rPr>
              <a:t>customer satisfaction</a:t>
            </a:r>
            <a:endParaRPr sz="18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Shape 194"/>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5" name="Shape 195"/>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6" name="Shape 196"/>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7" name="Shape 197"/>
          <p:cNvSpPr txBox="1">
            <a:spLocks noGrp="1"/>
          </p:cNvSpPr>
          <p:nvPr>
            <p:ph type="title"/>
          </p:nvPr>
        </p:nvSpPr>
        <p:spPr>
          <a:xfrm>
            <a:off x="4676647" y="350266"/>
            <a:ext cx="3991610"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Big Data Ecosystem</a:t>
            </a:r>
            <a:endParaRPr/>
          </a:p>
        </p:txBody>
      </p:sp>
      <p:sp>
        <p:nvSpPr>
          <p:cNvPr id="198" name="Shape 198"/>
          <p:cNvSpPr/>
          <p:nvPr/>
        </p:nvSpPr>
        <p:spPr>
          <a:xfrm>
            <a:off x="601006" y="1675450"/>
            <a:ext cx="8003471" cy="434583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Shape 199"/>
          <p:cNvSpPr txBox="1"/>
          <p:nvPr/>
        </p:nvSpPr>
        <p:spPr>
          <a:xfrm>
            <a:off x="5299709" y="6267399"/>
            <a:ext cx="3361054" cy="20827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200">
                <a:latin typeface="Arial"/>
                <a:ea typeface="Arial"/>
                <a:cs typeface="Arial"/>
                <a:sym typeface="Arial"/>
              </a:rPr>
              <a:t>Source : IMEX research-Big Data Industry Report</a:t>
            </a:r>
            <a:endParaRPr sz="1200">
              <a:latin typeface="Arial"/>
              <a:ea typeface="Arial"/>
              <a:cs typeface="Arial"/>
              <a:sym typeface="Arial"/>
            </a:endParaRPr>
          </a:p>
        </p:txBody>
      </p:sp>
      <p:sp>
        <p:nvSpPr>
          <p:cNvPr id="200" name="Shape 200"/>
          <p:cNvSpPr txBox="1"/>
          <p:nvPr/>
        </p:nvSpPr>
        <p:spPr>
          <a:xfrm>
            <a:off x="8682990" y="6570802"/>
            <a:ext cx="394970" cy="226060"/>
          </a:xfrm>
          <a:prstGeom prst="rect">
            <a:avLst/>
          </a:prstGeom>
          <a:noFill/>
          <a:ln>
            <a:noFill/>
          </a:ln>
        </p:spPr>
        <p:txBody>
          <a:bodyPr spcFirstLastPara="1" wrap="square" lIns="0" tIns="0" rIns="0" bIns="0" anchor="t" anchorCtr="0">
            <a:noAutofit/>
          </a:bodyPr>
          <a:lstStyle/>
          <a:p>
            <a:pPr marL="25400" marR="0" lvl="0" indent="0" algn="l" rtl="0">
              <a:lnSpc>
                <a:spcPct val="118571"/>
              </a:lnSpc>
              <a:spcBef>
                <a:spcPts val="0"/>
              </a:spcBef>
              <a:spcAft>
                <a:spcPts val="0"/>
              </a:spcAft>
              <a:buNone/>
            </a:pPr>
            <a:r>
              <a:rPr lang="en-US" sz="1400">
                <a:latin typeface="Arial"/>
                <a:ea typeface="Arial"/>
                <a:cs typeface="Arial"/>
                <a:sym typeface="Arial"/>
              </a:rPr>
              <a:t>15</a:t>
            </a:r>
            <a:endParaRPr sz="1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Shape 205"/>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6" name="Shape 206"/>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7" name="Shape 207"/>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8" name="Shape 208"/>
          <p:cNvSpPr txBox="1">
            <a:spLocks noGrp="1"/>
          </p:cNvSpPr>
          <p:nvPr>
            <p:ph type="title"/>
          </p:nvPr>
        </p:nvSpPr>
        <p:spPr>
          <a:xfrm>
            <a:off x="-127889" y="-22524"/>
            <a:ext cx="8064754" cy="635000"/>
          </a:xfrm>
          <a:prstGeom prst="rect">
            <a:avLst/>
          </a:prstGeom>
          <a:noFill/>
          <a:ln>
            <a:noFill/>
          </a:ln>
        </p:spPr>
        <p:txBody>
          <a:bodyPr spcFirstLastPara="1" wrap="square" lIns="0" tIns="12050" rIns="0" bIns="0" anchor="t" anchorCtr="0">
            <a:noAutofit/>
          </a:bodyPr>
          <a:lstStyle/>
          <a:p>
            <a:pPr marL="377825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Life Cycle of Big Data</a:t>
            </a:r>
            <a:endParaRPr dirty="0"/>
          </a:p>
        </p:txBody>
      </p:sp>
      <p:sp>
        <p:nvSpPr>
          <p:cNvPr id="209" name="Shape 209"/>
          <p:cNvSpPr/>
          <p:nvPr/>
        </p:nvSpPr>
        <p:spPr>
          <a:xfrm>
            <a:off x="2657855" y="1872995"/>
            <a:ext cx="1927860" cy="192785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0" name="Shape 210"/>
          <p:cNvSpPr/>
          <p:nvPr/>
        </p:nvSpPr>
        <p:spPr>
          <a:xfrm>
            <a:off x="2657855" y="3712464"/>
            <a:ext cx="1927860" cy="192786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1" name="Shape 211"/>
          <p:cNvSpPr/>
          <p:nvPr/>
        </p:nvSpPr>
        <p:spPr>
          <a:xfrm>
            <a:off x="4497323" y="3712464"/>
            <a:ext cx="1927860" cy="192786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2" name="Shape 212"/>
          <p:cNvSpPr/>
          <p:nvPr/>
        </p:nvSpPr>
        <p:spPr>
          <a:xfrm>
            <a:off x="4497323" y="1872995"/>
            <a:ext cx="1927860" cy="192785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3" name="Shape 213"/>
          <p:cNvSpPr/>
          <p:nvPr/>
        </p:nvSpPr>
        <p:spPr>
          <a:xfrm>
            <a:off x="3678173" y="2827440"/>
            <a:ext cx="1815083" cy="178155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4" name="Shape 214"/>
          <p:cNvSpPr txBox="1"/>
          <p:nvPr/>
        </p:nvSpPr>
        <p:spPr>
          <a:xfrm>
            <a:off x="4060316" y="3093465"/>
            <a:ext cx="960755" cy="1164590"/>
          </a:xfrm>
          <a:prstGeom prst="rect">
            <a:avLst/>
          </a:prstGeom>
          <a:noFill/>
          <a:ln>
            <a:noFill/>
          </a:ln>
        </p:spPr>
        <p:txBody>
          <a:bodyPr spcFirstLastPara="1" wrap="square" lIns="0" tIns="71750" rIns="0" bIns="0" anchor="t" anchorCtr="0">
            <a:noAutofit/>
          </a:bodyPr>
          <a:lstStyle/>
          <a:p>
            <a:pPr marL="12700" marR="5080" lvl="0" indent="160020" algn="l" rtl="0">
              <a:lnSpc>
                <a:spcPct val="110000"/>
              </a:lnSpc>
              <a:spcBef>
                <a:spcPts val="0"/>
              </a:spcBef>
              <a:spcAft>
                <a:spcPts val="0"/>
              </a:spcAft>
              <a:buNone/>
            </a:pPr>
            <a:r>
              <a:rPr lang="en-US" sz="3900">
                <a:solidFill>
                  <a:srgbClr val="FFFFFF"/>
                </a:solidFill>
                <a:latin typeface="Arial"/>
                <a:ea typeface="Arial"/>
                <a:cs typeface="Arial"/>
                <a:sym typeface="Arial"/>
              </a:rPr>
              <a:t>Big  Data</a:t>
            </a:r>
            <a:endParaRPr sz="3900">
              <a:latin typeface="Arial"/>
              <a:ea typeface="Arial"/>
              <a:cs typeface="Arial"/>
              <a:sym typeface="Arial"/>
            </a:endParaRPr>
          </a:p>
        </p:txBody>
      </p:sp>
      <p:sp>
        <p:nvSpPr>
          <p:cNvPr id="215" name="Shape 215"/>
          <p:cNvSpPr/>
          <p:nvPr/>
        </p:nvSpPr>
        <p:spPr>
          <a:xfrm>
            <a:off x="3918456" y="1322451"/>
            <a:ext cx="1274064" cy="1272539"/>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6" name="Shape 216"/>
          <p:cNvSpPr txBox="1"/>
          <p:nvPr/>
        </p:nvSpPr>
        <p:spPr>
          <a:xfrm>
            <a:off x="4172203" y="1813940"/>
            <a:ext cx="738505" cy="20827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200" b="1" dirty="0">
                <a:solidFill>
                  <a:srgbClr val="FFFFFF"/>
                </a:solidFill>
                <a:latin typeface="Trebuchet MS"/>
                <a:ea typeface="Trebuchet MS"/>
                <a:cs typeface="Trebuchet MS"/>
                <a:sym typeface="Trebuchet MS"/>
              </a:rPr>
              <a:t>Acquisition</a:t>
            </a:r>
            <a:endParaRPr sz="1200" dirty="0">
              <a:latin typeface="Trebuchet MS"/>
              <a:ea typeface="Trebuchet MS"/>
              <a:cs typeface="Trebuchet MS"/>
              <a:sym typeface="Trebuchet MS"/>
            </a:endParaRPr>
          </a:p>
        </p:txBody>
      </p:sp>
      <p:sp>
        <p:nvSpPr>
          <p:cNvPr id="217" name="Shape 217"/>
          <p:cNvSpPr/>
          <p:nvPr/>
        </p:nvSpPr>
        <p:spPr>
          <a:xfrm>
            <a:off x="5701284" y="3119627"/>
            <a:ext cx="1274064" cy="1274064"/>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8" name="Shape 218"/>
          <p:cNvSpPr txBox="1"/>
          <p:nvPr/>
        </p:nvSpPr>
        <p:spPr>
          <a:xfrm>
            <a:off x="5944361" y="3612007"/>
            <a:ext cx="789305" cy="20827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200" b="1">
                <a:solidFill>
                  <a:srgbClr val="FFFFFF"/>
                </a:solidFill>
                <a:latin typeface="Trebuchet MS"/>
                <a:ea typeface="Trebuchet MS"/>
                <a:cs typeface="Trebuchet MS"/>
                <a:sym typeface="Trebuchet MS"/>
              </a:rPr>
              <a:t>Aggregation</a:t>
            </a:r>
            <a:endParaRPr sz="1200">
              <a:latin typeface="Trebuchet MS"/>
              <a:ea typeface="Trebuchet MS"/>
              <a:cs typeface="Trebuchet MS"/>
              <a:sym typeface="Trebuchet MS"/>
            </a:endParaRPr>
          </a:p>
        </p:txBody>
      </p:sp>
      <p:sp>
        <p:nvSpPr>
          <p:cNvPr id="219" name="Shape 219"/>
          <p:cNvSpPr/>
          <p:nvPr/>
        </p:nvSpPr>
        <p:spPr>
          <a:xfrm>
            <a:off x="3904488" y="4917947"/>
            <a:ext cx="1274064" cy="1272539"/>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0" name="Shape 220"/>
          <p:cNvSpPr txBox="1"/>
          <p:nvPr/>
        </p:nvSpPr>
        <p:spPr>
          <a:xfrm>
            <a:off x="4269740" y="5409946"/>
            <a:ext cx="542925" cy="20827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200" b="1">
                <a:solidFill>
                  <a:srgbClr val="FFFFFF"/>
                </a:solidFill>
                <a:latin typeface="Trebuchet MS"/>
                <a:ea typeface="Trebuchet MS"/>
                <a:cs typeface="Trebuchet MS"/>
                <a:sym typeface="Trebuchet MS"/>
              </a:rPr>
              <a:t>Analysis</a:t>
            </a:r>
            <a:endParaRPr sz="1200">
              <a:latin typeface="Trebuchet MS"/>
              <a:ea typeface="Trebuchet MS"/>
              <a:cs typeface="Trebuchet MS"/>
              <a:sym typeface="Trebuchet MS"/>
            </a:endParaRPr>
          </a:p>
        </p:txBody>
      </p:sp>
      <p:sp>
        <p:nvSpPr>
          <p:cNvPr id="221" name="Shape 221"/>
          <p:cNvSpPr/>
          <p:nvPr/>
        </p:nvSpPr>
        <p:spPr>
          <a:xfrm>
            <a:off x="2106167" y="3119627"/>
            <a:ext cx="1274063" cy="1274064"/>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2" name="Shape 222"/>
          <p:cNvSpPr txBox="1"/>
          <p:nvPr/>
        </p:nvSpPr>
        <p:spPr>
          <a:xfrm>
            <a:off x="2368423" y="3612007"/>
            <a:ext cx="749300" cy="20827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200" b="1">
                <a:solidFill>
                  <a:srgbClr val="FFFFFF"/>
                </a:solidFill>
                <a:latin typeface="Trebuchet MS"/>
                <a:ea typeface="Trebuchet MS"/>
                <a:cs typeface="Trebuchet MS"/>
                <a:sym typeface="Trebuchet MS"/>
              </a:rPr>
              <a:t>Application</a:t>
            </a:r>
            <a:endParaRPr sz="1200">
              <a:latin typeface="Trebuchet MS"/>
              <a:ea typeface="Trebuchet MS"/>
              <a:cs typeface="Trebuchet MS"/>
              <a:sym typeface="Trebuchet MS"/>
            </a:endParaRPr>
          </a:p>
        </p:txBody>
      </p:sp>
      <p:sp>
        <p:nvSpPr>
          <p:cNvPr id="223" name="Shape 223"/>
          <p:cNvSpPr/>
          <p:nvPr/>
        </p:nvSpPr>
        <p:spPr>
          <a:xfrm>
            <a:off x="5570213" y="1760347"/>
            <a:ext cx="1016513" cy="998219"/>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4" name="Shape 224"/>
          <p:cNvSpPr/>
          <p:nvPr/>
        </p:nvSpPr>
        <p:spPr>
          <a:xfrm>
            <a:off x="5654166" y="4650308"/>
            <a:ext cx="970534" cy="1123950"/>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5" name="Shape 225"/>
          <p:cNvSpPr/>
          <p:nvPr/>
        </p:nvSpPr>
        <p:spPr>
          <a:xfrm>
            <a:off x="2567051" y="4860430"/>
            <a:ext cx="737870" cy="788670"/>
          </a:xfrm>
          <a:custGeom>
            <a:avLst/>
            <a:gdLst/>
            <a:ahLst/>
            <a:cxnLst/>
            <a:rect l="0" t="0" r="0" b="0"/>
            <a:pathLst>
              <a:path w="737870" h="788670" extrusionOk="0">
                <a:moveTo>
                  <a:pt x="689228" y="680719"/>
                </a:moveTo>
                <a:lnTo>
                  <a:pt x="650113" y="699769"/>
                </a:lnTo>
                <a:lnTo>
                  <a:pt x="630809" y="736600"/>
                </a:lnTo>
                <a:lnTo>
                  <a:pt x="631402" y="746760"/>
                </a:lnTo>
                <a:lnTo>
                  <a:pt x="652420" y="779779"/>
                </a:lnTo>
                <a:lnTo>
                  <a:pt x="673226" y="788669"/>
                </a:lnTo>
                <a:lnTo>
                  <a:pt x="687831" y="788669"/>
                </a:lnTo>
                <a:lnTo>
                  <a:pt x="702437" y="783589"/>
                </a:lnTo>
                <a:lnTo>
                  <a:pt x="694150" y="772160"/>
                </a:lnTo>
                <a:lnTo>
                  <a:pt x="677544" y="772160"/>
                </a:lnTo>
                <a:lnTo>
                  <a:pt x="666242" y="770889"/>
                </a:lnTo>
                <a:lnTo>
                  <a:pt x="661035" y="768350"/>
                </a:lnTo>
                <a:lnTo>
                  <a:pt x="656590" y="763269"/>
                </a:lnTo>
                <a:lnTo>
                  <a:pt x="650494" y="756919"/>
                </a:lnTo>
                <a:lnTo>
                  <a:pt x="647573" y="749300"/>
                </a:lnTo>
                <a:lnTo>
                  <a:pt x="647954" y="740410"/>
                </a:lnTo>
                <a:lnTo>
                  <a:pt x="648878" y="734060"/>
                </a:lnTo>
                <a:lnTo>
                  <a:pt x="651256" y="727710"/>
                </a:lnTo>
                <a:lnTo>
                  <a:pt x="655062" y="721360"/>
                </a:lnTo>
                <a:lnTo>
                  <a:pt x="660273" y="715010"/>
                </a:lnTo>
                <a:lnTo>
                  <a:pt x="680096" y="715010"/>
                </a:lnTo>
                <a:lnTo>
                  <a:pt x="671449" y="706119"/>
                </a:lnTo>
                <a:lnTo>
                  <a:pt x="678434" y="699769"/>
                </a:lnTo>
                <a:lnTo>
                  <a:pt x="685926" y="697229"/>
                </a:lnTo>
                <a:lnTo>
                  <a:pt x="725340" y="697229"/>
                </a:lnTo>
                <a:lnTo>
                  <a:pt x="724281" y="695960"/>
                </a:lnTo>
                <a:lnTo>
                  <a:pt x="716446" y="689610"/>
                </a:lnTo>
                <a:lnTo>
                  <a:pt x="707993" y="684529"/>
                </a:lnTo>
                <a:lnTo>
                  <a:pt x="698920" y="681989"/>
                </a:lnTo>
                <a:lnTo>
                  <a:pt x="689228" y="680719"/>
                </a:lnTo>
                <a:close/>
              </a:path>
              <a:path w="737870" h="788670" extrusionOk="0">
                <a:moveTo>
                  <a:pt x="691388" y="768350"/>
                </a:moveTo>
                <a:lnTo>
                  <a:pt x="684022" y="770889"/>
                </a:lnTo>
                <a:lnTo>
                  <a:pt x="677544" y="772160"/>
                </a:lnTo>
                <a:lnTo>
                  <a:pt x="694150" y="772160"/>
                </a:lnTo>
                <a:lnTo>
                  <a:pt x="691388" y="768350"/>
                </a:lnTo>
                <a:close/>
              </a:path>
              <a:path w="737870" h="788670" extrusionOk="0">
                <a:moveTo>
                  <a:pt x="680096" y="715010"/>
                </a:moveTo>
                <a:lnTo>
                  <a:pt x="660273" y="715010"/>
                </a:lnTo>
                <a:lnTo>
                  <a:pt x="714628" y="772160"/>
                </a:lnTo>
                <a:lnTo>
                  <a:pt x="716152" y="770889"/>
                </a:lnTo>
                <a:lnTo>
                  <a:pt x="717423" y="769619"/>
                </a:lnTo>
                <a:lnTo>
                  <a:pt x="718185" y="768350"/>
                </a:lnTo>
                <a:lnTo>
                  <a:pt x="726422" y="759460"/>
                </a:lnTo>
                <a:lnTo>
                  <a:pt x="732456" y="750569"/>
                </a:lnTo>
                <a:lnTo>
                  <a:pt x="733411" y="748029"/>
                </a:lnTo>
                <a:lnTo>
                  <a:pt x="712215" y="748029"/>
                </a:lnTo>
                <a:lnTo>
                  <a:pt x="680096" y="715010"/>
                </a:lnTo>
                <a:close/>
              </a:path>
              <a:path w="737870" h="788670" extrusionOk="0">
                <a:moveTo>
                  <a:pt x="725340" y="697229"/>
                </a:moveTo>
                <a:lnTo>
                  <a:pt x="701548" y="697229"/>
                </a:lnTo>
                <a:lnTo>
                  <a:pt x="708278" y="701039"/>
                </a:lnTo>
                <a:lnTo>
                  <a:pt x="720216" y="713739"/>
                </a:lnTo>
                <a:lnTo>
                  <a:pt x="722884" y="721360"/>
                </a:lnTo>
                <a:lnTo>
                  <a:pt x="721868" y="730250"/>
                </a:lnTo>
                <a:lnTo>
                  <a:pt x="721233" y="735329"/>
                </a:lnTo>
                <a:lnTo>
                  <a:pt x="718058" y="741679"/>
                </a:lnTo>
                <a:lnTo>
                  <a:pt x="712215" y="748029"/>
                </a:lnTo>
                <a:lnTo>
                  <a:pt x="733411" y="748029"/>
                </a:lnTo>
                <a:lnTo>
                  <a:pt x="736276" y="740410"/>
                </a:lnTo>
                <a:lnTo>
                  <a:pt x="737870" y="731519"/>
                </a:lnTo>
                <a:lnTo>
                  <a:pt x="737443" y="721360"/>
                </a:lnTo>
                <a:lnTo>
                  <a:pt x="735028" y="712469"/>
                </a:lnTo>
                <a:lnTo>
                  <a:pt x="730636" y="703579"/>
                </a:lnTo>
                <a:lnTo>
                  <a:pt x="725340" y="697229"/>
                </a:lnTo>
                <a:close/>
              </a:path>
              <a:path w="737870" h="788670" extrusionOk="0">
                <a:moveTo>
                  <a:pt x="530225" y="662939"/>
                </a:moveTo>
                <a:lnTo>
                  <a:pt x="524843" y="668019"/>
                </a:lnTo>
                <a:lnTo>
                  <a:pt x="521271" y="674369"/>
                </a:lnTo>
                <a:lnTo>
                  <a:pt x="519509" y="680719"/>
                </a:lnTo>
                <a:lnTo>
                  <a:pt x="519556" y="688339"/>
                </a:lnTo>
                <a:lnTo>
                  <a:pt x="540115" y="721360"/>
                </a:lnTo>
                <a:lnTo>
                  <a:pt x="565276" y="734060"/>
                </a:lnTo>
                <a:lnTo>
                  <a:pt x="572769" y="734060"/>
                </a:lnTo>
                <a:lnTo>
                  <a:pt x="580009" y="731519"/>
                </a:lnTo>
                <a:lnTo>
                  <a:pt x="585866" y="728979"/>
                </a:lnTo>
                <a:lnTo>
                  <a:pt x="592582" y="723900"/>
                </a:lnTo>
                <a:lnTo>
                  <a:pt x="600154" y="718819"/>
                </a:lnTo>
                <a:lnTo>
                  <a:pt x="602964" y="716279"/>
                </a:lnTo>
                <a:lnTo>
                  <a:pt x="561975" y="716279"/>
                </a:lnTo>
                <a:lnTo>
                  <a:pt x="556513" y="715010"/>
                </a:lnTo>
                <a:lnTo>
                  <a:pt x="535559" y="684529"/>
                </a:lnTo>
                <a:lnTo>
                  <a:pt x="536956" y="680719"/>
                </a:lnTo>
                <a:lnTo>
                  <a:pt x="540385" y="676910"/>
                </a:lnTo>
                <a:lnTo>
                  <a:pt x="530225" y="662939"/>
                </a:lnTo>
                <a:close/>
              </a:path>
              <a:path w="737870" h="788670" extrusionOk="0">
                <a:moveTo>
                  <a:pt x="614888" y="598169"/>
                </a:moveTo>
                <a:lnTo>
                  <a:pt x="608663" y="598169"/>
                </a:lnTo>
                <a:lnTo>
                  <a:pt x="602366" y="599439"/>
                </a:lnTo>
                <a:lnTo>
                  <a:pt x="565163" y="624839"/>
                </a:lnTo>
                <a:lnTo>
                  <a:pt x="553083" y="660400"/>
                </a:lnTo>
                <a:lnTo>
                  <a:pt x="554974" y="670560"/>
                </a:lnTo>
                <a:lnTo>
                  <a:pt x="586962" y="697229"/>
                </a:lnTo>
                <a:lnTo>
                  <a:pt x="595630" y="698500"/>
                </a:lnTo>
                <a:lnTo>
                  <a:pt x="587248" y="706119"/>
                </a:lnTo>
                <a:lnTo>
                  <a:pt x="581532" y="711200"/>
                </a:lnTo>
                <a:lnTo>
                  <a:pt x="578231" y="712469"/>
                </a:lnTo>
                <a:lnTo>
                  <a:pt x="572897" y="716279"/>
                </a:lnTo>
                <a:lnTo>
                  <a:pt x="602964" y="716279"/>
                </a:lnTo>
                <a:lnTo>
                  <a:pt x="608584" y="711200"/>
                </a:lnTo>
                <a:lnTo>
                  <a:pt x="634695" y="685800"/>
                </a:lnTo>
                <a:lnTo>
                  <a:pt x="590042" y="685800"/>
                </a:lnTo>
                <a:lnTo>
                  <a:pt x="582930" y="683260"/>
                </a:lnTo>
                <a:lnTo>
                  <a:pt x="577342" y="676910"/>
                </a:lnTo>
                <a:lnTo>
                  <a:pt x="571500" y="671829"/>
                </a:lnTo>
                <a:lnTo>
                  <a:pt x="569087" y="664210"/>
                </a:lnTo>
                <a:lnTo>
                  <a:pt x="585851" y="628650"/>
                </a:lnTo>
                <a:lnTo>
                  <a:pt x="599297" y="619760"/>
                </a:lnTo>
                <a:lnTo>
                  <a:pt x="605835" y="615950"/>
                </a:lnTo>
                <a:lnTo>
                  <a:pt x="612267" y="614679"/>
                </a:lnTo>
                <a:lnTo>
                  <a:pt x="645083" y="614679"/>
                </a:lnTo>
                <a:lnTo>
                  <a:pt x="642874" y="612139"/>
                </a:lnTo>
                <a:lnTo>
                  <a:pt x="636397" y="605789"/>
                </a:lnTo>
                <a:lnTo>
                  <a:pt x="629157" y="600710"/>
                </a:lnTo>
                <a:lnTo>
                  <a:pt x="621030" y="599439"/>
                </a:lnTo>
                <a:lnTo>
                  <a:pt x="614888" y="598169"/>
                </a:lnTo>
                <a:close/>
              </a:path>
              <a:path w="737870" h="788670" extrusionOk="0">
                <a:moveTo>
                  <a:pt x="645083" y="614679"/>
                </a:moveTo>
                <a:lnTo>
                  <a:pt x="620649" y="614679"/>
                </a:lnTo>
                <a:lnTo>
                  <a:pt x="627761" y="617219"/>
                </a:lnTo>
                <a:lnTo>
                  <a:pt x="633222" y="623569"/>
                </a:lnTo>
                <a:lnTo>
                  <a:pt x="638810" y="628650"/>
                </a:lnTo>
                <a:lnTo>
                  <a:pt x="641223" y="636269"/>
                </a:lnTo>
                <a:lnTo>
                  <a:pt x="640461" y="645160"/>
                </a:lnTo>
                <a:lnTo>
                  <a:pt x="618355" y="676910"/>
                </a:lnTo>
                <a:lnTo>
                  <a:pt x="598424" y="685800"/>
                </a:lnTo>
                <a:lnTo>
                  <a:pt x="634695" y="685800"/>
                </a:lnTo>
                <a:lnTo>
                  <a:pt x="673862" y="647700"/>
                </a:lnTo>
                <a:lnTo>
                  <a:pt x="670094" y="643889"/>
                </a:lnTo>
                <a:lnTo>
                  <a:pt x="653415" y="643889"/>
                </a:lnTo>
                <a:lnTo>
                  <a:pt x="653678" y="635000"/>
                </a:lnTo>
                <a:lnTo>
                  <a:pt x="652002" y="627379"/>
                </a:lnTo>
                <a:lnTo>
                  <a:pt x="648396" y="618489"/>
                </a:lnTo>
                <a:lnTo>
                  <a:pt x="645083" y="614679"/>
                </a:lnTo>
                <a:close/>
              </a:path>
              <a:path w="737870" h="788670" extrusionOk="0">
                <a:moveTo>
                  <a:pt x="662559" y="636269"/>
                </a:moveTo>
                <a:lnTo>
                  <a:pt x="653415" y="643889"/>
                </a:lnTo>
                <a:lnTo>
                  <a:pt x="670094" y="643889"/>
                </a:lnTo>
                <a:lnTo>
                  <a:pt x="662559" y="636269"/>
                </a:lnTo>
                <a:close/>
              </a:path>
              <a:path w="737870" h="788670" extrusionOk="0">
                <a:moveTo>
                  <a:pt x="541359" y="617219"/>
                </a:moveTo>
                <a:lnTo>
                  <a:pt x="517271" y="617219"/>
                </a:lnTo>
                <a:lnTo>
                  <a:pt x="507746" y="626110"/>
                </a:lnTo>
                <a:lnTo>
                  <a:pt x="519175" y="638810"/>
                </a:lnTo>
                <a:lnTo>
                  <a:pt x="541359" y="617219"/>
                </a:lnTo>
                <a:close/>
              </a:path>
              <a:path w="737870" h="788670" extrusionOk="0">
                <a:moveTo>
                  <a:pt x="536783" y="516889"/>
                </a:moveTo>
                <a:lnTo>
                  <a:pt x="530558" y="516889"/>
                </a:lnTo>
                <a:lnTo>
                  <a:pt x="524261" y="518159"/>
                </a:lnTo>
                <a:lnTo>
                  <a:pt x="488265" y="542289"/>
                </a:lnTo>
                <a:lnTo>
                  <a:pt x="483727" y="548639"/>
                </a:lnTo>
                <a:lnTo>
                  <a:pt x="480022" y="553719"/>
                </a:lnTo>
                <a:lnTo>
                  <a:pt x="477138" y="560069"/>
                </a:lnTo>
                <a:lnTo>
                  <a:pt x="475116" y="566419"/>
                </a:lnTo>
                <a:lnTo>
                  <a:pt x="474011" y="572769"/>
                </a:lnTo>
                <a:lnTo>
                  <a:pt x="473835" y="579119"/>
                </a:lnTo>
                <a:lnTo>
                  <a:pt x="474599" y="585469"/>
                </a:lnTo>
                <a:lnTo>
                  <a:pt x="500268" y="617219"/>
                </a:lnTo>
                <a:lnTo>
                  <a:pt x="508490" y="618489"/>
                </a:lnTo>
                <a:lnTo>
                  <a:pt x="517271" y="617219"/>
                </a:lnTo>
                <a:lnTo>
                  <a:pt x="541359" y="617219"/>
                </a:lnTo>
                <a:lnTo>
                  <a:pt x="553104" y="605789"/>
                </a:lnTo>
                <a:lnTo>
                  <a:pt x="509650" y="605789"/>
                </a:lnTo>
                <a:lnTo>
                  <a:pt x="502793" y="603250"/>
                </a:lnTo>
                <a:lnTo>
                  <a:pt x="497331" y="598169"/>
                </a:lnTo>
                <a:lnTo>
                  <a:pt x="491998" y="593089"/>
                </a:lnTo>
                <a:lnTo>
                  <a:pt x="489712" y="585469"/>
                </a:lnTo>
                <a:lnTo>
                  <a:pt x="490600" y="576579"/>
                </a:lnTo>
                <a:lnTo>
                  <a:pt x="513709" y="543560"/>
                </a:lnTo>
                <a:lnTo>
                  <a:pt x="542290" y="533400"/>
                </a:lnTo>
                <a:lnTo>
                  <a:pt x="567097" y="533400"/>
                </a:lnTo>
                <a:lnTo>
                  <a:pt x="564134" y="530860"/>
                </a:lnTo>
                <a:lnTo>
                  <a:pt x="558165" y="524510"/>
                </a:lnTo>
                <a:lnTo>
                  <a:pt x="551053" y="519429"/>
                </a:lnTo>
                <a:lnTo>
                  <a:pt x="542925" y="518159"/>
                </a:lnTo>
                <a:lnTo>
                  <a:pt x="536783" y="516889"/>
                </a:lnTo>
                <a:close/>
              </a:path>
              <a:path w="737870" h="788670" extrusionOk="0">
                <a:moveTo>
                  <a:pt x="567097" y="533400"/>
                </a:moveTo>
                <a:lnTo>
                  <a:pt x="542290" y="533400"/>
                </a:lnTo>
                <a:lnTo>
                  <a:pt x="549148" y="535939"/>
                </a:lnTo>
                <a:lnTo>
                  <a:pt x="554736" y="542289"/>
                </a:lnTo>
                <a:lnTo>
                  <a:pt x="560324" y="547369"/>
                </a:lnTo>
                <a:lnTo>
                  <a:pt x="562610" y="554989"/>
                </a:lnTo>
                <a:lnTo>
                  <a:pt x="561594" y="563879"/>
                </a:lnTo>
                <a:lnTo>
                  <a:pt x="537624" y="596900"/>
                </a:lnTo>
                <a:lnTo>
                  <a:pt x="530875" y="601979"/>
                </a:lnTo>
                <a:lnTo>
                  <a:pt x="524341" y="604519"/>
                </a:lnTo>
                <a:lnTo>
                  <a:pt x="518032" y="605789"/>
                </a:lnTo>
                <a:lnTo>
                  <a:pt x="553104" y="605789"/>
                </a:lnTo>
                <a:lnTo>
                  <a:pt x="598776" y="561339"/>
                </a:lnTo>
                <a:lnTo>
                  <a:pt x="573913" y="561339"/>
                </a:lnTo>
                <a:lnTo>
                  <a:pt x="574801" y="556260"/>
                </a:lnTo>
                <a:lnTo>
                  <a:pt x="574548" y="551179"/>
                </a:lnTo>
                <a:lnTo>
                  <a:pt x="573024" y="544829"/>
                </a:lnTo>
                <a:lnTo>
                  <a:pt x="571500" y="539750"/>
                </a:lnTo>
                <a:lnTo>
                  <a:pt x="568579" y="534669"/>
                </a:lnTo>
                <a:lnTo>
                  <a:pt x="567097" y="533400"/>
                </a:lnTo>
                <a:close/>
              </a:path>
              <a:path w="737870" h="788670" extrusionOk="0">
                <a:moveTo>
                  <a:pt x="611378" y="524510"/>
                </a:moveTo>
                <a:lnTo>
                  <a:pt x="573913" y="561339"/>
                </a:lnTo>
                <a:lnTo>
                  <a:pt x="598776" y="561339"/>
                </a:lnTo>
                <a:lnTo>
                  <a:pt x="623569" y="537210"/>
                </a:lnTo>
                <a:lnTo>
                  <a:pt x="611378" y="524510"/>
                </a:lnTo>
                <a:close/>
              </a:path>
              <a:path w="737870" h="788670" extrusionOk="0">
                <a:moveTo>
                  <a:pt x="454279" y="436879"/>
                </a:moveTo>
                <a:lnTo>
                  <a:pt x="415163" y="455929"/>
                </a:lnTo>
                <a:lnTo>
                  <a:pt x="395859" y="494029"/>
                </a:lnTo>
                <a:lnTo>
                  <a:pt x="396505" y="502919"/>
                </a:lnTo>
                <a:lnTo>
                  <a:pt x="417470" y="535939"/>
                </a:lnTo>
                <a:lnTo>
                  <a:pt x="445609" y="546100"/>
                </a:lnTo>
                <a:lnTo>
                  <a:pt x="460226" y="543560"/>
                </a:lnTo>
                <a:lnTo>
                  <a:pt x="467487" y="539750"/>
                </a:lnTo>
                <a:lnTo>
                  <a:pt x="460120" y="529589"/>
                </a:lnTo>
                <a:lnTo>
                  <a:pt x="442594" y="529589"/>
                </a:lnTo>
                <a:lnTo>
                  <a:pt x="431292" y="527050"/>
                </a:lnTo>
                <a:lnTo>
                  <a:pt x="426212" y="524510"/>
                </a:lnTo>
                <a:lnTo>
                  <a:pt x="421640" y="519429"/>
                </a:lnTo>
                <a:lnTo>
                  <a:pt x="415544" y="513079"/>
                </a:lnTo>
                <a:lnTo>
                  <a:pt x="412623" y="505459"/>
                </a:lnTo>
                <a:lnTo>
                  <a:pt x="413004" y="497839"/>
                </a:lnTo>
                <a:lnTo>
                  <a:pt x="413982" y="491489"/>
                </a:lnTo>
                <a:lnTo>
                  <a:pt x="416353" y="485139"/>
                </a:lnTo>
                <a:lnTo>
                  <a:pt x="420129" y="478789"/>
                </a:lnTo>
                <a:lnTo>
                  <a:pt x="425323" y="472439"/>
                </a:lnTo>
                <a:lnTo>
                  <a:pt x="446091" y="472439"/>
                </a:lnTo>
                <a:lnTo>
                  <a:pt x="436499" y="462279"/>
                </a:lnTo>
                <a:lnTo>
                  <a:pt x="443484" y="457200"/>
                </a:lnTo>
                <a:lnTo>
                  <a:pt x="450976" y="453389"/>
                </a:lnTo>
                <a:lnTo>
                  <a:pt x="489331" y="453389"/>
                </a:lnTo>
                <a:lnTo>
                  <a:pt x="481496" y="445769"/>
                </a:lnTo>
                <a:lnTo>
                  <a:pt x="473043" y="440689"/>
                </a:lnTo>
                <a:lnTo>
                  <a:pt x="463970" y="438150"/>
                </a:lnTo>
                <a:lnTo>
                  <a:pt x="454279" y="436879"/>
                </a:lnTo>
                <a:close/>
              </a:path>
              <a:path w="737870" h="788670" extrusionOk="0">
                <a:moveTo>
                  <a:pt x="456438" y="524510"/>
                </a:moveTo>
                <a:lnTo>
                  <a:pt x="449072" y="528319"/>
                </a:lnTo>
                <a:lnTo>
                  <a:pt x="442594" y="529589"/>
                </a:lnTo>
                <a:lnTo>
                  <a:pt x="460120" y="529589"/>
                </a:lnTo>
                <a:lnTo>
                  <a:pt x="456438" y="524510"/>
                </a:lnTo>
                <a:close/>
              </a:path>
              <a:path w="737870" h="788670" extrusionOk="0">
                <a:moveTo>
                  <a:pt x="446091" y="472439"/>
                </a:moveTo>
                <a:lnTo>
                  <a:pt x="425323" y="472439"/>
                </a:lnTo>
                <a:lnTo>
                  <a:pt x="479679" y="528319"/>
                </a:lnTo>
                <a:lnTo>
                  <a:pt x="481330" y="527050"/>
                </a:lnTo>
                <a:lnTo>
                  <a:pt x="482473" y="525779"/>
                </a:lnTo>
                <a:lnTo>
                  <a:pt x="483235" y="525779"/>
                </a:lnTo>
                <a:lnTo>
                  <a:pt x="491472" y="515619"/>
                </a:lnTo>
                <a:lnTo>
                  <a:pt x="497506" y="506729"/>
                </a:lnTo>
                <a:lnTo>
                  <a:pt x="498052" y="505459"/>
                </a:lnTo>
                <a:lnTo>
                  <a:pt x="477266" y="505459"/>
                </a:lnTo>
                <a:lnTo>
                  <a:pt x="446091" y="472439"/>
                </a:lnTo>
                <a:close/>
              </a:path>
              <a:path w="737870" h="788670" extrusionOk="0">
                <a:moveTo>
                  <a:pt x="489331" y="453389"/>
                </a:moveTo>
                <a:lnTo>
                  <a:pt x="458724" y="453389"/>
                </a:lnTo>
                <a:lnTo>
                  <a:pt x="466598" y="454659"/>
                </a:lnTo>
                <a:lnTo>
                  <a:pt x="473329" y="457200"/>
                </a:lnTo>
                <a:lnTo>
                  <a:pt x="479044" y="463550"/>
                </a:lnTo>
                <a:lnTo>
                  <a:pt x="485267" y="469900"/>
                </a:lnTo>
                <a:lnTo>
                  <a:pt x="487934" y="477519"/>
                </a:lnTo>
                <a:lnTo>
                  <a:pt x="486282" y="491489"/>
                </a:lnTo>
                <a:lnTo>
                  <a:pt x="483107" y="497839"/>
                </a:lnTo>
                <a:lnTo>
                  <a:pt x="477266" y="505459"/>
                </a:lnTo>
                <a:lnTo>
                  <a:pt x="498052" y="505459"/>
                </a:lnTo>
                <a:lnTo>
                  <a:pt x="501326" y="497839"/>
                </a:lnTo>
                <a:lnTo>
                  <a:pt x="502919" y="487679"/>
                </a:lnTo>
                <a:lnTo>
                  <a:pt x="502493" y="477519"/>
                </a:lnTo>
                <a:lnTo>
                  <a:pt x="500078" y="468629"/>
                </a:lnTo>
                <a:lnTo>
                  <a:pt x="495686" y="461009"/>
                </a:lnTo>
                <a:lnTo>
                  <a:pt x="489331" y="453389"/>
                </a:lnTo>
                <a:close/>
              </a:path>
              <a:path w="737870" h="788670" extrusionOk="0">
                <a:moveTo>
                  <a:pt x="454406" y="361950"/>
                </a:moveTo>
                <a:lnTo>
                  <a:pt x="350012" y="463550"/>
                </a:lnTo>
                <a:lnTo>
                  <a:pt x="362457" y="476250"/>
                </a:lnTo>
                <a:lnTo>
                  <a:pt x="466851" y="375919"/>
                </a:lnTo>
                <a:lnTo>
                  <a:pt x="454406" y="361950"/>
                </a:lnTo>
                <a:close/>
              </a:path>
              <a:path w="737870" h="788670" extrusionOk="0">
                <a:moveTo>
                  <a:pt x="367897" y="345439"/>
                </a:moveTo>
                <a:lnTo>
                  <a:pt x="349123" y="345439"/>
                </a:lnTo>
                <a:lnTo>
                  <a:pt x="339090" y="360679"/>
                </a:lnTo>
                <a:lnTo>
                  <a:pt x="305435" y="416559"/>
                </a:lnTo>
                <a:lnTo>
                  <a:pt x="318262" y="430529"/>
                </a:lnTo>
                <a:lnTo>
                  <a:pt x="363688" y="407669"/>
                </a:lnTo>
                <a:lnTo>
                  <a:pt x="329692" y="407669"/>
                </a:lnTo>
                <a:lnTo>
                  <a:pt x="340487" y="389889"/>
                </a:lnTo>
                <a:lnTo>
                  <a:pt x="367897" y="345439"/>
                </a:lnTo>
                <a:close/>
              </a:path>
              <a:path w="737870" h="788670" extrusionOk="0">
                <a:moveTo>
                  <a:pt x="404622" y="368300"/>
                </a:moveTo>
                <a:lnTo>
                  <a:pt x="329692" y="407669"/>
                </a:lnTo>
                <a:lnTo>
                  <a:pt x="363688" y="407669"/>
                </a:lnTo>
                <a:lnTo>
                  <a:pt x="416687" y="381000"/>
                </a:lnTo>
                <a:lnTo>
                  <a:pt x="404622" y="368300"/>
                </a:lnTo>
                <a:close/>
              </a:path>
              <a:path w="737870" h="788670" extrusionOk="0">
                <a:moveTo>
                  <a:pt x="316611" y="276860"/>
                </a:moveTo>
                <a:lnTo>
                  <a:pt x="263271" y="373379"/>
                </a:lnTo>
                <a:lnTo>
                  <a:pt x="276225" y="386079"/>
                </a:lnTo>
                <a:lnTo>
                  <a:pt x="314952" y="364489"/>
                </a:lnTo>
                <a:lnTo>
                  <a:pt x="285369" y="364489"/>
                </a:lnTo>
                <a:lnTo>
                  <a:pt x="297306" y="344169"/>
                </a:lnTo>
                <a:lnTo>
                  <a:pt x="329311" y="290829"/>
                </a:lnTo>
                <a:lnTo>
                  <a:pt x="316611" y="276860"/>
                </a:lnTo>
                <a:close/>
              </a:path>
              <a:path w="737870" h="788670" extrusionOk="0">
                <a:moveTo>
                  <a:pt x="360680" y="322579"/>
                </a:moveTo>
                <a:lnTo>
                  <a:pt x="304800" y="353060"/>
                </a:lnTo>
                <a:lnTo>
                  <a:pt x="292862" y="360679"/>
                </a:lnTo>
                <a:lnTo>
                  <a:pt x="286385" y="364489"/>
                </a:lnTo>
                <a:lnTo>
                  <a:pt x="314952" y="364489"/>
                </a:lnTo>
                <a:lnTo>
                  <a:pt x="349123" y="345439"/>
                </a:lnTo>
                <a:lnTo>
                  <a:pt x="367897" y="345439"/>
                </a:lnTo>
                <a:lnTo>
                  <a:pt x="373380" y="336550"/>
                </a:lnTo>
                <a:lnTo>
                  <a:pt x="360680" y="322579"/>
                </a:lnTo>
                <a:close/>
              </a:path>
              <a:path w="737870" h="788670" extrusionOk="0">
                <a:moveTo>
                  <a:pt x="247142" y="218439"/>
                </a:moveTo>
                <a:lnTo>
                  <a:pt x="236424" y="218439"/>
                </a:lnTo>
                <a:lnTo>
                  <a:pt x="225790" y="222250"/>
                </a:lnTo>
                <a:lnTo>
                  <a:pt x="196268" y="246379"/>
                </a:lnTo>
                <a:lnTo>
                  <a:pt x="184876" y="276860"/>
                </a:lnTo>
                <a:lnTo>
                  <a:pt x="185423" y="284479"/>
                </a:lnTo>
                <a:lnTo>
                  <a:pt x="209740" y="318769"/>
                </a:lnTo>
                <a:lnTo>
                  <a:pt x="221615" y="323850"/>
                </a:lnTo>
                <a:lnTo>
                  <a:pt x="227976" y="326389"/>
                </a:lnTo>
                <a:lnTo>
                  <a:pt x="240653" y="326389"/>
                </a:lnTo>
                <a:lnTo>
                  <a:pt x="247015" y="325119"/>
                </a:lnTo>
                <a:lnTo>
                  <a:pt x="253422" y="322579"/>
                </a:lnTo>
                <a:lnTo>
                  <a:pt x="260080" y="318769"/>
                </a:lnTo>
                <a:lnTo>
                  <a:pt x="266999" y="313689"/>
                </a:lnTo>
                <a:lnTo>
                  <a:pt x="271315" y="309879"/>
                </a:lnTo>
                <a:lnTo>
                  <a:pt x="223647" y="309879"/>
                </a:lnTo>
                <a:lnTo>
                  <a:pt x="216026" y="307339"/>
                </a:lnTo>
                <a:lnTo>
                  <a:pt x="209931" y="299719"/>
                </a:lnTo>
                <a:lnTo>
                  <a:pt x="203707" y="293369"/>
                </a:lnTo>
                <a:lnTo>
                  <a:pt x="201041" y="285750"/>
                </a:lnTo>
                <a:lnTo>
                  <a:pt x="217424" y="250189"/>
                </a:lnTo>
                <a:lnTo>
                  <a:pt x="231616" y="240029"/>
                </a:lnTo>
                <a:lnTo>
                  <a:pt x="238498" y="236219"/>
                </a:lnTo>
                <a:lnTo>
                  <a:pt x="245237" y="234950"/>
                </a:lnTo>
                <a:lnTo>
                  <a:pt x="279443" y="234950"/>
                </a:lnTo>
                <a:lnTo>
                  <a:pt x="278511" y="233679"/>
                </a:lnTo>
                <a:lnTo>
                  <a:pt x="271412" y="228600"/>
                </a:lnTo>
                <a:lnTo>
                  <a:pt x="263826" y="223519"/>
                </a:lnTo>
                <a:lnTo>
                  <a:pt x="255740" y="219710"/>
                </a:lnTo>
                <a:lnTo>
                  <a:pt x="247142" y="218439"/>
                </a:lnTo>
                <a:close/>
              </a:path>
              <a:path w="737870" h="788670" extrusionOk="0">
                <a:moveTo>
                  <a:pt x="279443" y="234950"/>
                </a:moveTo>
                <a:lnTo>
                  <a:pt x="254126" y="234950"/>
                </a:lnTo>
                <a:lnTo>
                  <a:pt x="261619" y="237489"/>
                </a:lnTo>
                <a:lnTo>
                  <a:pt x="267843" y="245110"/>
                </a:lnTo>
                <a:lnTo>
                  <a:pt x="273938" y="250189"/>
                </a:lnTo>
                <a:lnTo>
                  <a:pt x="276606" y="257810"/>
                </a:lnTo>
                <a:lnTo>
                  <a:pt x="275844" y="266700"/>
                </a:lnTo>
                <a:lnTo>
                  <a:pt x="253450" y="300989"/>
                </a:lnTo>
                <a:lnTo>
                  <a:pt x="246268" y="304800"/>
                </a:lnTo>
                <a:lnTo>
                  <a:pt x="239301" y="308610"/>
                </a:lnTo>
                <a:lnTo>
                  <a:pt x="232537" y="308610"/>
                </a:lnTo>
                <a:lnTo>
                  <a:pt x="223647" y="309879"/>
                </a:lnTo>
                <a:lnTo>
                  <a:pt x="271315" y="309879"/>
                </a:lnTo>
                <a:lnTo>
                  <a:pt x="292862" y="269239"/>
                </a:lnTo>
                <a:lnTo>
                  <a:pt x="292191" y="260350"/>
                </a:lnTo>
                <a:lnTo>
                  <a:pt x="289591" y="251460"/>
                </a:lnTo>
                <a:lnTo>
                  <a:pt x="285039" y="242569"/>
                </a:lnTo>
                <a:lnTo>
                  <a:pt x="279443" y="234950"/>
                </a:lnTo>
                <a:close/>
              </a:path>
              <a:path w="737870" h="788670" extrusionOk="0">
                <a:moveTo>
                  <a:pt x="204850" y="157479"/>
                </a:moveTo>
                <a:lnTo>
                  <a:pt x="179578" y="157479"/>
                </a:lnTo>
                <a:lnTo>
                  <a:pt x="185928" y="160019"/>
                </a:lnTo>
                <a:lnTo>
                  <a:pt x="191135" y="166369"/>
                </a:lnTo>
                <a:lnTo>
                  <a:pt x="194437" y="168910"/>
                </a:lnTo>
                <a:lnTo>
                  <a:pt x="196596" y="172719"/>
                </a:lnTo>
                <a:lnTo>
                  <a:pt x="197485" y="177800"/>
                </a:lnTo>
                <a:lnTo>
                  <a:pt x="198374" y="181610"/>
                </a:lnTo>
                <a:lnTo>
                  <a:pt x="197993" y="185419"/>
                </a:lnTo>
                <a:lnTo>
                  <a:pt x="196342" y="187960"/>
                </a:lnTo>
                <a:lnTo>
                  <a:pt x="194818" y="191769"/>
                </a:lnTo>
                <a:lnTo>
                  <a:pt x="191388" y="196850"/>
                </a:lnTo>
                <a:lnTo>
                  <a:pt x="186181" y="200660"/>
                </a:lnTo>
                <a:lnTo>
                  <a:pt x="140081" y="245110"/>
                </a:lnTo>
                <a:lnTo>
                  <a:pt x="152526" y="259079"/>
                </a:lnTo>
                <a:lnTo>
                  <a:pt x="199009" y="213360"/>
                </a:lnTo>
                <a:lnTo>
                  <a:pt x="204978" y="208279"/>
                </a:lnTo>
                <a:lnTo>
                  <a:pt x="217169" y="182879"/>
                </a:lnTo>
                <a:lnTo>
                  <a:pt x="216662" y="177800"/>
                </a:lnTo>
                <a:lnTo>
                  <a:pt x="214503" y="172719"/>
                </a:lnTo>
                <a:lnTo>
                  <a:pt x="212471" y="167639"/>
                </a:lnTo>
                <a:lnTo>
                  <a:pt x="209296" y="162560"/>
                </a:lnTo>
                <a:lnTo>
                  <a:pt x="204850" y="157479"/>
                </a:lnTo>
                <a:close/>
              </a:path>
              <a:path w="737870" h="788670" extrusionOk="0">
                <a:moveTo>
                  <a:pt x="168782" y="124460"/>
                </a:moveTo>
                <a:lnTo>
                  <a:pt x="93218" y="196850"/>
                </a:lnTo>
                <a:lnTo>
                  <a:pt x="105537" y="209550"/>
                </a:lnTo>
                <a:lnTo>
                  <a:pt x="146812" y="170179"/>
                </a:lnTo>
                <a:lnTo>
                  <a:pt x="153890" y="163829"/>
                </a:lnTo>
                <a:lnTo>
                  <a:pt x="160480" y="160019"/>
                </a:lnTo>
                <a:lnTo>
                  <a:pt x="166618" y="157479"/>
                </a:lnTo>
                <a:lnTo>
                  <a:pt x="204850" y="157479"/>
                </a:lnTo>
                <a:lnTo>
                  <a:pt x="196971" y="151129"/>
                </a:lnTo>
                <a:lnTo>
                  <a:pt x="188388" y="147319"/>
                </a:lnTo>
                <a:lnTo>
                  <a:pt x="183752" y="146050"/>
                </a:lnTo>
                <a:lnTo>
                  <a:pt x="169163" y="146050"/>
                </a:lnTo>
                <a:lnTo>
                  <a:pt x="179959" y="135889"/>
                </a:lnTo>
                <a:lnTo>
                  <a:pt x="168782" y="124460"/>
                </a:lnTo>
                <a:close/>
              </a:path>
              <a:path w="737870" h="788670" extrusionOk="0">
                <a:moveTo>
                  <a:pt x="182295" y="80010"/>
                </a:moveTo>
                <a:lnTo>
                  <a:pt x="82676" y="80010"/>
                </a:lnTo>
                <a:lnTo>
                  <a:pt x="65786" y="168910"/>
                </a:lnTo>
                <a:lnTo>
                  <a:pt x="83312" y="186689"/>
                </a:lnTo>
                <a:lnTo>
                  <a:pt x="101346" y="81279"/>
                </a:lnTo>
                <a:lnTo>
                  <a:pt x="183506" y="81279"/>
                </a:lnTo>
                <a:lnTo>
                  <a:pt x="182295" y="80010"/>
                </a:lnTo>
                <a:close/>
              </a:path>
              <a:path w="737870" h="788670" extrusionOk="0">
                <a:moveTo>
                  <a:pt x="179115" y="144779"/>
                </a:moveTo>
                <a:lnTo>
                  <a:pt x="169163" y="146050"/>
                </a:lnTo>
                <a:lnTo>
                  <a:pt x="183752" y="146050"/>
                </a:lnTo>
                <a:lnTo>
                  <a:pt x="179115" y="144779"/>
                </a:lnTo>
                <a:close/>
              </a:path>
              <a:path w="737870" h="788670" extrusionOk="0">
                <a:moveTo>
                  <a:pt x="104393" y="0"/>
                </a:moveTo>
                <a:lnTo>
                  <a:pt x="0" y="100329"/>
                </a:lnTo>
                <a:lnTo>
                  <a:pt x="13335" y="114300"/>
                </a:lnTo>
                <a:lnTo>
                  <a:pt x="49530" y="80010"/>
                </a:lnTo>
                <a:lnTo>
                  <a:pt x="182295" y="80010"/>
                </a:lnTo>
                <a:lnTo>
                  <a:pt x="167767" y="64769"/>
                </a:lnTo>
                <a:lnTo>
                  <a:pt x="66040" y="63500"/>
                </a:lnTo>
                <a:lnTo>
                  <a:pt x="117729" y="13969"/>
                </a:lnTo>
                <a:lnTo>
                  <a:pt x="104393" y="0"/>
                </a:lnTo>
                <a:close/>
              </a:path>
              <a:path w="737870" h="788670" extrusionOk="0">
                <a:moveTo>
                  <a:pt x="183506" y="81279"/>
                </a:moveTo>
                <a:lnTo>
                  <a:pt x="101346" y="81279"/>
                </a:lnTo>
                <a:lnTo>
                  <a:pt x="185928" y="83819"/>
                </a:lnTo>
                <a:lnTo>
                  <a:pt x="183506" y="8127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6" name="Shape 226"/>
          <p:cNvSpPr/>
          <p:nvPr/>
        </p:nvSpPr>
        <p:spPr>
          <a:xfrm>
            <a:off x="2704338" y="1954910"/>
            <a:ext cx="653415" cy="640080"/>
          </a:xfrm>
          <a:custGeom>
            <a:avLst/>
            <a:gdLst/>
            <a:ahLst/>
            <a:cxnLst/>
            <a:rect l="0" t="0" r="0" b="0"/>
            <a:pathLst>
              <a:path w="653414" h="640080" extrusionOk="0">
                <a:moveTo>
                  <a:pt x="13207" y="527050"/>
                </a:moveTo>
                <a:lnTo>
                  <a:pt x="0" y="541019"/>
                </a:lnTo>
                <a:lnTo>
                  <a:pt x="105791" y="640079"/>
                </a:lnTo>
                <a:lnTo>
                  <a:pt x="130145" y="614679"/>
                </a:lnTo>
                <a:lnTo>
                  <a:pt x="106425" y="614679"/>
                </a:lnTo>
                <a:lnTo>
                  <a:pt x="13207" y="527050"/>
                </a:lnTo>
                <a:close/>
              </a:path>
              <a:path w="653414" h="640080" extrusionOk="0">
                <a:moveTo>
                  <a:pt x="155320" y="562609"/>
                </a:moveTo>
                <a:lnTo>
                  <a:pt x="106425" y="614679"/>
                </a:lnTo>
                <a:lnTo>
                  <a:pt x="130145" y="614679"/>
                </a:lnTo>
                <a:lnTo>
                  <a:pt x="167894" y="575309"/>
                </a:lnTo>
                <a:lnTo>
                  <a:pt x="155320" y="562609"/>
                </a:lnTo>
                <a:close/>
              </a:path>
              <a:path w="653414" h="640080" extrusionOk="0">
                <a:moveTo>
                  <a:pt x="177250" y="439419"/>
                </a:moveTo>
                <a:lnTo>
                  <a:pt x="157916" y="439419"/>
                </a:lnTo>
                <a:lnTo>
                  <a:pt x="148939" y="443229"/>
                </a:lnTo>
                <a:lnTo>
                  <a:pt x="119911" y="478789"/>
                </a:lnTo>
                <a:lnTo>
                  <a:pt x="118744" y="487679"/>
                </a:lnTo>
                <a:lnTo>
                  <a:pt x="119671" y="497839"/>
                </a:lnTo>
                <a:lnTo>
                  <a:pt x="148855" y="535939"/>
                </a:lnTo>
                <a:lnTo>
                  <a:pt x="178181" y="546100"/>
                </a:lnTo>
                <a:lnTo>
                  <a:pt x="187707" y="544829"/>
                </a:lnTo>
                <a:lnTo>
                  <a:pt x="196675" y="542289"/>
                </a:lnTo>
                <a:lnTo>
                  <a:pt x="205095" y="537209"/>
                </a:lnTo>
                <a:lnTo>
                  <a:pt x="212979" y="529589"/>
                </a:lnTo>
                <a:lnTo>
                  <a:pt x="179705" y="529589"/>
                </a:lnTo>
                <a:lnTo>
                  <a:pt x="172962" y="528319"/>
                </a:lnTo>
                <a:lnTo>
                  <a:pt x="166052" y="525779"/>
                </a:lnTo>
                <a:lnTo>
                  <a:pt x="158952" y="520700"/>
                </a:lnTo>
                <a:lnTo>
                  <a:pt x="151637" y="515619"/>
                </a:lnTo>
                <a:lnTo>
                  <a:pt x="134874" y="478789"/>
                </a:lnTo>
                <a:lnTo>
                  <a:pt x="137541" y="471169"/>
                </a:lnTo>
                <a:lnTo>
                  <a:pt x="143637" y="464819"/>
                </a:lnTo>
                <a:lnTo>
                  <a:pt x="149606" y="458469"/>
                </a:lnTo>
                <a:lnTo>
                  <a:pt x="157099" y="455929"/>
                </a:lnTo>
                <a:lnTo>
                  <a:pt x="205486" y="455929"/>
                </a:lnTo>
                <a:lnTo>
                  <a:pt x="196248" y="448309"/>
                </a:lnTo>
                <a:lnTo>
                  <a:pt x="186832" y="443229"/>
                </a:lnTo>
                <a:lnTo>
                  <a:pt x="177250" y="439419"/>
                </a:lnTo>
                <a:close/>
              </a:path>
              <a:path w="653414" h="640080" extrusionOk="0">
                <a:moveTo>
                  <a:pt x="205486" y="455929"/>
                </a:moveTo>
                <a:lnTo>
                  <a:pt x="165988" y="455929"/>
                </a:lnTo>
                <a:lnTo>
                  <a:pt x="172723" y="457200"/>
                </a:lnTo>
                <a:lnTo>
                  <a:pt x="179577" y="459739"/>
                </a:lnTo>
                <a:lnTo>
                  <a:pt x="208514" y="490219"/>
                </a:lnTo>
                <a:lnTo>
                  <a:pt x="210819" y="505459"/>
                </a:lnTo>
                <a:lnTo>
                  <a:pt x="208280" y="513079"/>
                </a:lnTo>
                <a:lnTo>
                  <a:pt x="196087" y="527050"/>
                </a:lnTo>
                <a:lnTo>
                  <a:pt x="188594" y="529589"/>
                </a:lnTo>
                <a:lnTo>
                  <a:pt x="212979" y="529589"/>
                </a:lnTo>
                <a:lnTo>
                  <a:pt x="226996" y="494029"/>
                </a:lnTo>
                <a:lnTo>
                  <a:pt x="226248" y="487679"/>
                </a:lnTo>
                <a:lnTo>
                  <a:pt x="224536" y="481329"/>
                </a:lnTo>
                <a:lnTo>
                  <a:pt x="221773" y="476250"/>
                </a:lnTo>
                <a:lnTo>
                  <a:pt x="217678" y="468629"/>
                </a:lnTo>
                <a:lnTo>
                  <a:pt x="212248" y="462279"/>
                </a:lnTo>
                <a:lnTo>
                  <a:pt x="205486" y="455929"/>
                </a:lnTo>
                <a:close/>
              </a:path>
              <a:path w="653414" h="640080" extrusionOk="0">
                <a:moveTo>
                  <a:pt x="276987" y="474979"/>
                </a:moveTo>
                <a:lnTo>
                  <a:pt x="263270" y="486409"/>
                </a:lnTo>
                <a:lnTo>
                  <a:pt x="269486" y="490219"/>
                </a:lnTo>
                <a:lnTo>
                  <a:pt x="275939" y="494029"/>
                </a:lnTo>
                <a:lnTo>
                  <a:pt x="282630" y="495300"/>
                </a:lnTo>
                <a:lnTo>
                  <a:pt x="289560" y="495300"/>
                </a:lnTo>
                <a:lnTo>
                  <a:pt x="303355" y="490219"/>
                </a:lnTo>
                <a:lnTo>
                  <a:pt x="310008" y="485139"/>
                </a:lnTo>
                <a:lnTo>
                  <a:pt x="316484" y="478789"/>
                </a:lnTo>
                <a:lnTo>
                  <a:pt x="285623" y="478789"/>
                </a:lnTo>
                <a:lnTo>
                  <a:pt x="281431" y="477519"/>
                </a:lnTo>
                <a:lnTo>
                  <a:pt x="276987" y="474979"/>
                </a:lnTo>
                <a:close/>
              </a:path>
              <a:path w="653414" h="640080" extrusionOk="0">
                <a:moveTo>
                  <a:pt x="320938" y="419100"/>
                </a:moveTo>
                <a:lnTo>
                  <a:pt x="295529" y="419100"/>
                </a:lnTo>
                <a:lnTo>
                  <a:pt x="304038" y="426719"/>
                </a:lnTo>
                <a:lnTo>
                  <a:pt x="309244" y="431800"/>
                </a:lnTo>
                <a:lnTo>
                  <a:pt x="314579" y="440689"/>
                </a:lnTo>
                <a:lnTo>
                  <a:pt x="315849" y="445769"/>
                </a:lnTo>
                <a:lnTo>
                  <a:pt x="315213" y="450850"/>
                </a:lnTo>
                <a:lnTo>
                  <a:pt x="314451" y="457200"/>
                </a:lnTo>
                <a:lnTo>
                  <a:pt x="311276" y="462279"/>
                </a:lnTo>
                <a:lnTo>
                  <a:pt x="300481" y="473709"/>
                </a:lnTo>
                <a:lnTo>
                  <a:pt x="295148" y="477519"/>
                </a:lnTo>
                <a:lnTo>
                  <a:pt x="289687" y="478789"/>
                </a:lnTo>
                <a:lnTo>
                  <a:pt x="316484" y="478789"/>
                </a:lnTo>
                <a:lnTo>
                  <a:pt x="325421" y="467359"/>
                </a:lnTo>
                <a:lnTo>
                  <a:pt x="328431" y="461009"/>
                </a:lnTo>
                <a:lnTo>
                  <a:pt x="330454" y="454659"/>
                </a:lnTo>
                <a:lnTo>
                  <a:pt x="332486" y="447039"/>
                </a:lnTo>
                <a:lnTo>
                  <a:pt x="332231" y="439419"/>
                </a:lnTo>
                <a:lnTo>
                  <a:pt x="329438" y="433069"/>
                </a:lnTo>
                <a:lnTo>
                  <a:pt x="326578" y="426719"/>
                </a:lnTo>
                <a:lnTo>
                  <a:pt x="321992" y="420369"/>
                </a:lnTo>
                <a:lnTo>
                  <a:pt x="320938" y="419100"/>
                </a:lnTo>
                <a:close/>
              </a:path>
              <a:path w="653414" h="640080" extrusionOk="0">
                <a:moveTo>
                  <a:pt x="241300" y="342900"/>
                </a:moveTo>
                <a:lnTo>
                  <a:pt x="230124" y="354329"/>
                </a:lnTo>
                <a:lnTo>
                  <a:pt x="239268" y="363219"/>
                </a:lnTo>
                <a:lnTo>
                  <a:pt x="230054" y="363219"/>
                </a:lnTo>
                <a:lnTo>
                  <a:pt x="197104" y="389889"/>
                </a:lnTo>
                <a:lnTo>
                  <a:pt x="195208" y="403859"/>
                </a:lnTo>
                <a:lnTo>
                  <a:pt x="195627" y="410209"/>
                </a:lnTo>
                <a:lnTo>
                  <a:pt x="215773" y="445769"/>
                </a:lnTo>
                <a:lnTo>
                  <a:pt x="251206" y="463550"/>
                </a:lnTo>
                <a:lnTo>
                  <a:pt x="269605" y="461009"/>
                </a:lnTo>
                <a:lnTo>
                  <a:pt x="277905" y="455929"/>
                </a:lnTo>
                <a:lnTo>
                  <a:pt x="285623" y="449579"/>
                </a:lnTo>
                <a:lnTo>
                  <a:pt x="287329" y="447039"/>
                </a:lnTo>
                <a:lnTo>
                  <a:pt x="263398" y="447039"/>
                </a:lnTo>
                <a:lnTo>
                  <a:pt x="255016" y="445769"/>
                </a:lnTo>
                <a:lnTo>
                  <a:pt x="248582" y="445769"/>
                </a:lnTo>
                <a:lnTo>
                  <a:pt x="241839" y="441959"/>
                </a:lnTo>
                <a:lnTo>
                  <a:pt x="234763" y="438150"/>
                </a:lnTo>
                <a:lnTo>
                  <a:pt x="212217" y="406400"/>
                </a:lnTo>
                <a:lnTo>
                  <a:pt x="211328" y="397509"/>
                </a:lnTo>
                <a:lnTo>
                  <a:pt x="213487" y="391159"/>
                </a:lnTo>
                <a:lnTo>
                  <a:pt x="218948" y="384809"/>
                </a:lnTo>
                <a:lnTo>
                  <a:pt x="224536" y="378459"/>
                </a:lnTo>
                <a:lnTo>
                  <a:pt x="231520" y="375919"/>
                </a:lnTo>
                <a:lnTo>
                  <a:pt x="276476" y="375919"/>
                </a:lnTo>
                <a:lnTo>
                  <a:pt x="241300" y="342900"/>
                </a:lnTo>
                <a:close/>
              </a:path>
              <a:path w="653414" h="640080" extrusionOk="0">
                <a:moveTo>
                  <a:pt x="276476" y="375919"/>
                </a:moveTo>
                <a:lnTo>
                  <a:pt x="240284" y="375919"/>
                </a:lnTo>
                <a:lnTo>
                  <a:pt x="246832" y="377189"/>
                </a:lnTo>
                <a:lnTo>
                  <a:pt x="253523" y="379729"/>
                </a:lnTo>
                <a:lnTo>
                  <a:pt x="260357" y="384809"/>
                </a:lnTo>
                <a:lnTo>
                  <a:pt x="267335" y="389889"/>
                </a:lnTo>
                <a:lnTo>
                  <a:pt x="273833" y="397509"/>
                </a:lnTo>
                <a:lnTo>
                  <a:pt x="278653" y="403859"/>
                </a:lnTo>
                <a:lnTo>
                  <a:pt x="281783" y="410209"/>
                </a:lnTo>
                <a:lnTo>
                  <a:pt x="283210" y="416559"/>
                </a:lnTo>
                <a:lnTo>
                  <a:pt x="283972" y="424179"/>
                </a:lnTo>
                <a:lnTo>
                  <a:pt x="281559" y="431800"/>
                </a:lnTo>
                <a:lnTo>
                  <a:pt x="270382" y="443229"/>
                </a:lnTo>
                <a:lnTo>
                  <a:pt x="263398" y="447039"/>
                </a:lnTo>
                <a:lnTo>
                  <a:pt x="287329" y="447039"/>
                </a:lnTo>
                <a:lnTo>
                  <a:pt x="290742" y="441959"/>
                </a:lnTo>
                <a:lnTo>
                  <a:pt x="294100" y="435609"/>
                </a:lnTo>
                <a:lnTo>
                  <a:pt x="295695" y="426719"/>
                </a:lnTo>
                <a:lnTo>
                  <a:pt x="295529" y="419100"/>
                </a:lnTo>
                <a:lnTo>
                  <a:pt x="320938" y="419100"/>
                </a:lnTo>
                <a:lnTo>
                  <a:pt x="315668" y="412750"/>
                </a:lnTo>
                <a:lnTo>
                  <a:pt x="276476" y="375919"/>
                </a:lnTo>
                <a:close/>
              </a:path>
              <a:path w="653414" h="640080" extrusionOk="0">
                <a:moveTo>
                  <a:pt x="361299" y="190500"/>
                </a:moveTo>
                <a:lnTo>
                  <a:pt x="346329" y="190500"/>
                </a:lnTo>
                <a:lnTo>
                  <a:pt x="338709" y="191769"/>
                </a:lnTo>
                <a:lnTo>
                  <a:pt x="331343" y="194309"/>
                </a:lnTo>
                <a:lnTo>
                  <a:pt x="324231" y="199389"/>
                </a:lnTo>
                <a:lnTo>
                  <a:pt x="320163" y="201929"/>
                </a:lnTo>
                <a:lnTo>
                  <a:pt x="315594" y="205739"/>
                </a:lnTo>
                <a:lnTo>
                  <a:pt x="310550" y="210819"/>
                </a:lnTo>
                <a:lnTo>
                  <a:pt x="305054" y="217169"/>
                </a:lnTo>
                <a:lnTo>
                  <a:pt x="270763" y="252729"/>
                </a:lnTo>
                <a:lnTo>
                  <a:pt x="376555" y="353059"/>
                </a:lnTo>
                <a:lnTo>
                  <a:pt x="400816" y="326389"/>
                </a:lnTo>
                <a:lnTo>
                  <a:pt x="377189" y="326389"/>
                </a:lnTo>
                <a:lnTo>
                  <a:pt x="296418" y="251459"/>
                </a:lnTo>
                <a:lnTo>
                  <a:pt x="325119" y="219709"/>
                </a:lnTo>
                <a:lnTo>
                  <a:pt x="351536" y="208279"/>
                </a:lnTo>
                <a:lnTo>
                  <a:pt x="398087" y="208279"/>
                </a:lnTo>
                <a:lnTo>
                  <a:pt x="390858" y="203200"/>
                </a:lnTo>
                <a:lnTo>
                  <a:pt x="376174" y="195579"/>
                </a:lnTo>
                <a:lnTo>
                  <a:pt x="361299" y="190500"/>
                </a:lnTo>
                <a:close/>
              </a:path>
              <a:path w="653414" h="640080" extrusionOk="0">
                <a:moveTo>
                  <a:pt x="398087" y="208279"/>
                </a:moveTo>
                <a:lnTo>
                  <a:pt x="351536" y="208279"/>
                </a:lnTo>
                <a:lnTo>
                  <a:pt x="360806" y="210819"/>
                </a:lnTo>
                <a:lnTo>
                  <a:pt x="368000" y="213359"/>
                </a:lnTo>
                <a:lnTo>
                  <a:pt x="375491" y="217169"/>
                </a:lnTo>
                <a:lnTo>
                  <a:pt x="383291" y="222250"/>
                </a:lnTo>
                <a:lnTo>
                  <a:pt x="391413" y="228600"/>
                </a:lnTo>
                <a:lnTo>
                  <a:pt x="397031" y="234950"/>
                </a:lnTo>
                <a:lnTo>
                  <a:pt x="401875" y="240029"/>
                </a:lnTo>
                <a:lnTo>
                  <a:pt x="405933" y="245109"/>
                </a:lnTo>
                <a:lnTo>
                  <a:pt x="409194" y="251459"/>
                </a:lnTo>
                <a:lnTo>
                  <a:pt x="413131" y="257809"/>
                </a:lnTo>
                <a:lnTo>
                  <a:pt x="415163" y="265429"/>
                </a:lnTo>
                <a:lnTo>
                  <a:pt x="415289" y="271779"/>
                </a:lnTo>
                <a:lnTo>
                  <a:pt x="415417" y="275589"/>
                </a:lnTo>
                <a:lnTo>
                  <a:pt x="414274" y="280669"/>
                </a:lnTo>
                <a:lnTo>
                  <a:pt x="409448" y="290829"/>
                </a:lnTo>
                <a:lnTo>
                  <a:pt x="405003" y="297179"/>
                </a:lnTo>
                <a:lnTo>
                  <a:pt x="377189" y="326389"/>
                </a:lnTo>
                <a:lnTo>
                  <a:pt x="400816" y="326389"/>
                </a:lnTo>
                <a:lnTo>
                  <a:pt x="412369" y="313689"/>
                </a:lnTo>
                <a:lnTo>
                  <a:pt x="418464" y="307339"/>
                </a:lnTo>
                <a:lnTo>
                  <a:pt x="423163" y="302259"/>
                </a:lnTo>
                <a:lnTo>
                  <a:pt x="430022" y="289559"/>
                </a:lnTo>
                <a:lnTo>
                  <a:pt x="432181" y="283209"/>
                </a:lnTo>
                <a:lnTo>
                  <a:pt x="433069" y="278129"/>
                </a:lnTo>
                <a:lnTo>
                  <a:pt x="434086" y="271779"/>
                </a:lnTo>
                <a:lnTo>
                  <a:pt x="433831" y="265429"/>
                </a:lnTo>
                <a:lnTo>
                  <a:pt x="431292" y="252729"/>
                </a:lnTo>
                <a:lnTo>
                  <a:pt x="428370" y="245109"/>
                </a:lnTo>
                <a:lnTo>
                  <a:pt x="423925" y="237489"/>
                </a:lnTo>
                <a:lnTo>
                  <a:pt x="420258" y="232409"/>
                </a:lnTo>
                <a:lnTo>
                  <a:pt x="415925" y="226059"/>
                </a:lnTo>
                <a:lnTo>
                  <a:pt x="410924" y="220979"/>
                </a:lnTo>
                <a:lnTo>
                  <a:pt x="405256" y="214629"/>
                </a:lnTo>
                <a:lnTo>
                  <a:pt x="398087" y="208279"/>
                </a:lnTo>
                <a:close/>
              </a:path>
              <a:path w="653414" h="640080" extrusionOk="0">
                <a:moveTo>
                  <a:pt x="487982" y="142239"/>
                </a:moveTo>
                <a:lnTo>
                  <a:pt x="458978" y="142239"/>
                </a:lnTo>
                <a:lnTo>
                  <a:pt x="463804" y="144779"/>
                </a:lnTo>
                <a:lnTo>
                  <a:pt x="469138" y="149859"/>
                </a:lnTo>
                <a:lnTo>
                  <a:pt x="469645" y="149859"/>
                </a:lnTo>
                <a:lnTo>
                  <a:pt x="472439" y="152400"/>
                </a:lnTo>
                <a:lnTo>
                  <a:pt x="469723" y="158750"/>
                </a:lnTo>
                <a:lnTo>
                  <a:pt x="465947" y="165100"/>
                </a:lnTo>
                <a:lnTo>
                  <a:pt x="461099" y="171450"/>
                </a:lnTo>
                <a:lnTo>
                  <a:pt x="455168" y="180339"/>
                </a:lnTo>
                <a:lnTo>
                  <a:pt x="450976" y="185419"/>
                </a:lnTo>
                <a:lnTo>
                  <a:pt x="448056" y="190500"/>
                </a:lnTo>
                <a:lnTo>
                  <a:pt x="446278" y="193039"/>
                </a:lnTo>
                <a:lnTo>
                  <a:pt x="443992" y="198119"/>
                </a:lnTo>
                <a:lnTo>
                  <a:pt x="442468" y="201929"/>
                </a:lnTo>
                <a:lnTo>
                  <a:pt x="441832" y="207009"/>
                </a:lnTo>
                <a:lnTo>
                  <a:pt x="441070" y="210819"/>
                </a:lnTo>
                <a:lnTo>
                  <a:pt x="450850" y="232409"/>
                </a:lnTo>
                <a:lnTo>
                  <a:pt x="457200" y="238759"/>
                </a:lnTo>
                <a:lnTo>
                  <a:pt x="464566" y="241300"/>
                </a:lnTo>
                <a:lnTo>
                  <a:pt x="472948" y="241300"/>
                </a:lnTo>
                <a:lnTo>
                  <a:pt x="500951" y="223519"/>
                </a:lnTo>
                <a:lnTo>
                  <a:pt x="471043" y="223519"/>
                </a:lnTo>
                <a:lnTo>
                  <a:pt x="466979" y="222250"/>
                </a:lnTo>
                <a:lnTo>
                  <a:pt x="463423" y="218439"/>
                </a:lnTo>
                <a:lnTo>
                  <a:pt x="461263" y="217169"/>
                </a:lnTo>
                <a:lnTo>
                  <a:pt x="459739" y="214629"/>
                </a:lnTo>
                <a:lnTo>
                  <a:pt x="458216" y="208279"/>
                </a:lnTo>
                <a:lnTo>
                  <a:pt x="458469" y="204469"/>
                </a:lnTo>
                <a:lnTo>
                  <a:pt x="460756" y="199389"/>
                </a:lnTo>
                <a:lnTo>
                  <a:pt x="463423" y="194309"/>
                </a:lnTo>
                <a:lnTo>
                  <a:pt x="467613" y="187959"/>
                </a:lnTo>
                <a:lnTo>
                  <a:pt x="472777" y="180339"/>
                </a:lnTo>
                <a:lnTo>
                  <a:pt x="477011" y="173989"/>
                </a:lnTo>
                <a:lnTo>
                  <a:pt x="480294" y="167639"/>
                </a:lnTo>
                <a:lnTo>
                  <a:pt x="482600" y="162559"/>
                </a:lnTo>
                <a:lnTo>
                  <a:pt x="509551" y="162559"/>
                </a:lnTo>
                <a:lnTo>
                  <a:pt x="501269" y="154939"/>
                </a:lnTo>
                <a:lnTo>
                  <a:pt x="487982" y="142239"/>
                </a:lnTo>
                <a:close/>
              </a:path>
              <a:path w="653414" h="640080" extrusionOk="0">
                <a:moveTo>
                  <a:pt x="509551" y="162559"/>
                </a:moveTo>
                <a:lnTo>
                  <a:pt x="482600" y="162559"/>
                </a:lnTo>
                <a:lnTo>
                  <a:pt x="487425" y="166369"/>
                </a:lnTo>
                <a:lnTo>
                  <a:pt x="493141" y="172719"/>
                </a:lnTo>
                <a:lnTo>
                  <a:pt x="496824" y="176529"/>
                </a:lnTo>
                <a:lnTo>
                  <a:pt x="498475" y="181609"/>
                </a:lnTo>
                <a:lnTo>
                  <a:pt x="500506" y="186689"/>
                </a:lnTo>
                <a:lnTo>
                  <a:pt x="480568" y="222250"/>
                </a:lnTo>
                <a:lnTo>
                  <a:pt x="475869" y="223519"/>
                </a:lnTo>
                <a:lnTo>
                  <a:pt x="500951" y="223519"/>
                </a:lnTo>
                <a:lnTo>
                  <a:pt x="502157" y="222250"/>
                </a:lnTo>
                <a:lnTo>
                  <a:pt x="505841" y="217169"/>
                </a:lnTo>
                <a:lnTo>
                  <a:pt x="508254" y="210819"/>
                </a:lnTo>
                <a:lnTo>
                  <a:pt x="510794" y="204469"/>
                </a:lnTo>
                <a:lnTo>
                  <a:pt x="512191" y="196850"/>
                </a:lnTo>
                <a:lnTo>
                  <a:pt x="512699" y="189229"/>
                </a:lnTo>
                <a:lnTo>
                  <a:pt x="529640" y="189229"/>
                </a:lnTo>
                <a:lnTo>
                  <a:pt x="537337" y="181609"/>
                </a:lnTo>
                <a:lnTo>
                  <a:pt x="532764" y="180339"/>
                </a:lnTo>
                <a:lnTo>
                  <a:pt x="528701" y="177800"/>
                </a:lnTo>
                <a:lnTo>
                  <a:pt x="525018" y="176529"/>
                </a:lnTo>
                <a:lnTo>
                  <a:pt x="521450" y="172719"/>
                </a:lnTo>
                <a:lnTo>
                  <a:pt x="516286" y="168909"/>
                </a:lnTo>
                <a:lnTo>
                  <a:pt x="509551" y="162559"/>
                </a:lnTo>
                <a:close/>
              </a:path>
              <a:path w="653414" h="640080" extrusionOk="0">
                <a:moveTo>
                  <a:pt x="462914" y="124459"/>
                </a:moveTo>
                <a:lnTo>
                  <a:pt x="449834" y="124459"/>
                </a:lnTo>
                <a:lnTo>
                  <a:pt x="439166" y="130809"/>
                </a:lnTo>
                <a:lnTo>
                  <a:pt x="410718" y="167639"/>
                </a:lnTo>
                <a:lnTo>
                  <a:pt x="409701" y="173989"/>
                </a:lnTo>
                <a:lnTo>
                  <a:pt x="410591" y="180339"/>
                </a:lnTo>
                <a:lnTo>
                  <a:pt x="411353" y="185419"/>
                </a:lnTo>
                <a:lnTo>
                  <a:pt x="414019" y="191769"/>
                </a:lnTo>
                <a:lnTo>
                  <a:pt x="418338" y="198119"/>
                </a:lnTo>
                <a:lnTo>
                  <a:pt x="432054" y="186689"/>
                </a:lnTo>
                <a:lnTo>
                  <a:pt x="427863" y="180339"/>
                </a:lnTo>
                <a:lnTo>
                  <a:pt x="426085" y="175259"/>
                </a:lnTo>
                <a:lnTo>
                  <a:pt x="448437" y="143509"/>
                </a:lnTo>
                <a:lnTo>
                  <a:pt x="458978" y="142239"/>
                </a:lnTo>
                <a:lnTo>
                  <a:pt x="487982" y="142239"/>
                </a:lnTo>
                <a:lnTo>
                  <a:pt x="483997" y="138429"/>
                </a:lnTo>
                <a:lnTo>
                  <a:pt x="478281" y="133350"/>
                </a:lnTo>
                <a:lnTo>
                  <a:pt x="474091" y="129539"/>
                </a:lnTo>
                <a:lnTo>
                  <a:pt x="467106" y="125729"/>
                </a:lnTo>
                <a:lnTo>
                  <a:pt x="462914" y="124459"/>
                </a:lnTo>
                <a:close/>
              </a:path>
              <a:path w="653414" h="640080" extrusionOk="0">
                <a:moveTo>
                  <a:pt x="529640" y="189229"/>
                </a:moveTo>
                <a:lnTo>
                  <a:pt x="512699" y="189229"/>
                </a:lnTo>
                <a:lnTo>
                  <a:pt x="520573" y="194309"/>
                </a:lnTo>
                <a:lnTo>
                  <a:pt x="524510" y="194309"/>
                </a:lnTo>
                <a:lnTo>
                  <a:pt x="529640" y="189229"/>
                </a:lnTo>
                <a:close/>
              </a:path>
              <a:path w="653414" h="640080" extrusionOk="0">
                <a:moveTo>
                  <a:pt x="513799" y="100329"/>
                </a:moveTo>
                <a:lnTo>
                  <a:pt x="488061" y="100329"/>
                </a:lnTo>
                <a:lnTo>
                  <a:pt x="532130" y="142239"/>
                </a:lnTo>
                <a:lnTo>
                  <a:pt x="540004" y="148589"/>
                </a:lnTo>
                <a:lnTo>
                  <a:pt x="545592" y="153669"/>
                </a:lnTo>
                <a:lnTo>
                  <a:pt x="552450" y="156209"/>
                </a:lnTo>
                <a:lnTo>
                  <a:pt x="556133" y="156209"/>
                </a:lnTo>
                <a:lnTo>
                  <a:pt x="560070" y="154939"/>
                </a:lnTo>
                <a:lnTo>
                  <a:pt x="563879" y="153669"/>
                </a:lnTo>
                <a:lnTo>
                  <a:pt x="568071" y="151129"/>
                </a:lnTo>
                <a:lnTo>
                  <a:pt x="572515" y="146050"/>
                </a:lnTo>
                <a:lnTo>
                  <a:pt x="575310" y="143509"/>
                </a:lnTo>
                <a:lnTo>
                  <a:pt x="577976" y="139700"/>
                </a:lnTo>
                <a:lnTo>
                  <a:pt x="579977" y="135889"/>
                </a:lnTo>
                <a:lnTo>
                  <a:pt x="552831" y="135889"/>
                </a:lnTo>
                <a:lnTo>
                  <a:pt x="551307" y="134619"/>
                </a:lnTo>
                <a:lnTo>
                  <a:pt x="548766" y="133350"/>
                </a:lnTo>
                <a:lnTo>
                  <a:pt x="544957" y="129539"/>
                </a:lnTo>
                <a:lnTo>
                  <a:pt x="513799" y="100329"/>
                </a:lnTo>
                <a:close/>
              </a:path>
              <a:path w="653414" h="640080" extrusionOk="0">
                <a:moveTo>
                  <a:pt x="567309" y="125729"/>
                </a:moveTo>
                <a:lnTo>
                  <a:pt x="565531" y="128269"/>
                </a:lnTo>
                <a:lnTo>
                  <a:pt x="563879" y="130809"/>
                </a:lnTo>
                <a:lnTo>
                  <a:pt x="562483" y="132079"/>
                </a:lnTo>
                <a:lnTo>
                  <a:pt x="560704" y="134619"/>
                </a:lnTo>
                <a:lnTo>
                  <a:pt x="559053" y="134619"/>
                </a:lnTo>
                <a:lnTo>
                  <a:pt x="557402" y="135889"/>
                </a:lnTo>
                <a:lnTo>
                  <a:pt x="579977" y="135889"/>
                </a:lnTo>
                <a:lnTo>
                  <a:pt x="580644" y="134619"/>
                </a:lnTo>
                <a:lnTo>
                  <a:pt x="567309" y="125729"/>
                </a:lnTo>
                <a:close/>
              </a:path>
              <a:path w="653414" h="640080" extrusionOk="0">
                <a:moveTo>
                  <a:pt x="603806" y="19050"/>
                </a:moveTo>
                <a:lnTo>
                  <a:pt x="574801" y="19050"/>
                </a:lnTo>
                <a:lnTo>
                  <a:pt x="579627" y="21589"/>
                </a:lnTo>
                <a:lnTo>
                  <a:pt x="584962" y="26669"/>
                </a:lnTo>
                <a:lnTo>
                  <a:pt x="585470" y="26669"/>
                </a:lnTo>
                <a:lnTo>
                  <a:pt x="586486" y="27939"/>
                </a:lnTo>
                <a:lnTo>
                  <a:pt x="588263" y="29209"/>
                </a:lnTo>
                <a:lnTo>
                  <a:pt x="585547" y="34289"/>
                </a:lnTo>
                <a:lnTo>
                  <a:pt x="581771" y="41909"/>
                </a:lnTo>
                <a:lnTo>
                  <a:pt x="576923" y="48259"/>
                </a:lnTo>
                <a:lnTo>
                  <a:pt x="570991" y="57150"/>
                </a:lnTo>
                <a:lnTo>
                  <a:pt x="566801" y="62229"/>
                </a:lnTo>
                <a:lnTo>
                  <a:pt x="563879" y="67309"/>
                </a:lnTo>
                <a:lnTo>
                  <a:pt x="562101" y="69850"/>
                </a:lnTo>
                <a:lnTo>
                  <a:pt x="559815" y="74929"/>
                </a:lnTo>
                <a:lnTo>
                  <a:pt x="558291" y="78739"/>
                </a:lnTo>
                <a:lnTo>
                  <a:pt x="557529" y="83819"/>
                </a:lnTo>
                <a:lnTo>
                  <a:pt x="556895" y="87629"/>
                </a:lnTo>
                <a:lnTo>
                  <a:pt x="566674" y="109219"/>
                </a:lnTo>
                <a:lnTo>
                  <a:pt x="573024" y="115569"/>
                </a:lnTo>
                <a:lnTo>
                  <a:pt x="580389" y="118109"/>
                </a:lnTo>
                <a:lnTo>
                  <a:pt x="588772" y="118109"/>
                </a:lnTo>
                <a:lnTo>
                  <a:pt x="595010" y="116839"/>
                </a:lnTo>
                <a:lnTo>
                  <a:pt x="607202" y="109219"/>
                </a:lnTo>
                <a:lnTo>
                  <a:pt x="613156" y="104139"/>
                </a:lnTo>
                <a:lnTo>
                  <a:pt x="616775" y="100329"/>
                </a:lnTo>
                <a:lnTo>
                  <a:pt x="586866" y="100329"/>
                </a:lnTo>
                <a:lnTo>
                  <a:pt x="582802" y="99059"/>
                </a:lnTo>
                <a:lnTo>
                  <a:pt x="579247" y="95250"/>
                </a:lnTo>
                <a:lnTo>
                  <a:pt x="576961" y="92709"/>
                </a:lnTo>
                <a:lnTo>
                  <a:pt x="575563" y="90169"/>
                </a:lnTo>
                <a:lnTo>
                  <a:pt x="574039" y="85089"/>
                </a:lnTo>
                <a:lnTo>
                  <a:pt x="574294" y="81279"/>
                </a:lnTo>
                <a:lnTo>
                  <a:pt x="575437" y="78739"/>
                </a:lnTo>
                <a:lnTo>
                  <a:pt x="576452" y="74929"/>
                </a:lnTo>
                <a:lnTo>
                  <a:pt x="579247" y="71119"/>
                </a:lnTo>
                <a:lnTo>
                  <a:pt x="583438" y="64769"/>
                </a:lnTo>
                <a:lnTo>
                  <a:pt x="588583" y="57150"/>
                </a:lnTo>
                <a:lnTo>
                  <a:pt x="592788" y="50800"/>
                </a:lnTo>
                <a:lnTo>
                  <a:pt x="596064" y="44450"/>
                </a:lnTo>
                <a:lnTo>
                  <a:pt x="598424" y="39369"/>
                </a:lnTo>
                <a:lnTo>
                  <a:pt x="625357" y="39369"/>
                </a:lnTo>
                <a:lnTo>
                  <a:pt x="617092" y="31750"/>
                </a:lnTo>
                <a:lnTo>
                  <a:pt x="603806" y="19050"/>
                </a:lnTo>
                <a:close/>
              </a:path>
              <a:path w="653414" h="640080" extrusionOk="0">
                <a:moveTo>
                  <a:pt x="463295" y="53339"/>
                </a:moveTo>
                <a:lnTo>
                  <a:pt x="458978" y="73659"/>
                </a:lnTo>
                <a:lnTo>
                  <a:pt x="478028" y="91439"/>
                </a:lnTo>
                <a:lnTo>
                  <a:pt x="469011" y="100329"/>
                </a:lnTo>
                <a:lnTo>
                  <a:pt x="479170" y="109219"/>
                </a:lnTo>
                <a:lnTo>
                  <a:pt x="488061" y="100329"/>
                </a:lnTo>
                <a:lnTo>
                  <a:pt x="513799" y="100329"/>
                </a:lnTo>
                <a:lnTo>
                  <a:pt x="500253" y="87629"/>
                </a:lnTo>
                <a:lnTo>
                  <a:pt x="510006" y="77469"/>
                </a:lnTo>
                <a:lnTo>
                  <a:pt x="490093" y="77469"/>
                </a:lnTo>
                <a:lnTo>
                  <a:pt x="463295" y="53339"/>
                </a:lnTo>
                <a:close/>
              </a:path>
              <a:path w="653414" h="640080" extrusionOk="0">
                <a:moveTo>
                  <a:pt x="625357" y="39369"/>
                </a:moveTo>
                <a:lnTo>
                  <a:pt x="598424" y="39369"/>
                </a:lnTo>
                <a:lnTo>
                  <a:pt x="603250" y="43179"/>
                </a:lnTo>
                <a:lnTo>
                  <a:pt x="608964" y="49529"/>
                </a:lnTo>
                <a:lnTo>
                  <a:pt x="612648" y="53339"/>
                </a:lnTo>
                <a:lnTo>
                  <a:pt x="614172" y="58419"/>
                </a:lnTo>
                <a:lnTo>
                  <a:pt x="616331" y="63500"/>
                </a:lnTo>
                <a:lnTo>
                  <a:pt x="596391" y="99059"/>
                </a:lnTo>
                <a:lnTo>
                  <a:pt x="591565" y="99059"/>
                </a:lnTo>
                <a:lnTo>
                  <a:pt x="586866" y="100329"/>
                </a:lnTo>
                <a:lnTo>
                  <a:pt x="616775" y="100329"/>
                </a:lnTo>
                <a:lnTo>
                  <a:pt x="617982" y="99059"/>
                </a:lnTo>
                <a:lnTo>
                  <a:pt x="621538" y="92709"/>
                </a:lnTo>
                <a:lnTo>
                  <a:pt x="626617" y="81279"/>
                </a:lnTo>
                <a:lnTo>
                  <a:pt x="628014" y="73659"/>
                </a:lnTo>
                <a:lnTo>
                  <a:pt x="628523" y="64769"/>
                </a:lnTo>
                <a:lnTo>
                  <a:pt x="646684" y="64769"/>
                </a:lnTo>
                <a:lnTo>
                  <a:pt x="653034" y="58419"/>
                </a:lnTo>
                <a:lnTo>
                  <a:pt x="648588" y="57150"/>
                </a:lnTo>
                <a:lnTo>
                  <a:pt x="644525" y="54609"/>
                </a:lnTo>
                <a:lnTo>
                  <a:pt x="640841" y="52069"/>
                </a:lnTo>
                <a:lnTo>
                  <a:pt x="637220" y="49529"/>
                </a:lnTo>
                <a:lnTo>
                  <a:pt x="632063" y="45719"/>
                </a:lnTo>
                <a:lnTo>
                  <a:pt x="625357" y="39369"/>
                </a:lnTo>
                <a:close/>
              </a:path>
              <a:path w="653414" h="640080" extrusionOk="0">
                <a:moveTo>
                  <a:pt x="502412" y="64769"/>
                </a:moveTo>
                <a:lnTo>
                  <a:pt x="490093" y="77469"/>
                </a:lnTo>
                <a:lnTo>
                  <a:pt x="510006" y="77469"/>
                </a:lnTo>
                <a:lnTo>
                  <a:pt x="512444" y="74929"/>
                </a:lnTo>
                <a:lnTo>
                  <a:pt x="502412" y="64769"/>
                </a:lnTo>
                <a:close/>
              </a:path>
              <a:path w="653414" h="640080" extrusionOk="0">
                <a:moveTo>
                  <a:pt x="570484" y="0"/>
                </a:moveTo>
                <a:lnTo>
                  <a:pt x="565658" y="1269"/>
                </a:lnTo>
                <a:lnTo>
                  <a:pt x="554989" y="7619"/>
                </a:lnTo>
                <a:lnTo>
                  <a:pt x="549148" y="11429"/>
                </a:lnTo>
                <a:lnTo>
                  <a:pt x="543051" y="17779"/>
                </a:lnTo>
                <a:lnTo>
                  <a:pt x="536829" y="24129"/>
                </a:lnTo>
                <a:lnTo>
                  <a:pt x="532257" y="31750"/>
                </a:lnTo>
                <a:lnTo>
                  <a:pt x="529463" y="38100"/>
                </a:lnTo>
                <a:lnTo>
                  <a:pt x="526542" y="44450"/>
                </a:lnTo>
                <a:lnTo>
                  <a:pt x="525526" y="50800"/>
                </a:lnTo>
                <a:lnTo>
                  <a:pt x="526414" y="57150"/>
                </a:lnTo>
                <a:lnTo>
                  <a:pt x="527176" y="62229"/>
                </a:lnTo>
                <a:lnTo>
                  <a:pt x="529844" y="68579"/>
                </a:lnTo>
                <a:lnTo>
                  <a:pt x="534162" y="74929"/>
                </a:lnTo>
                <a:lnTo>
                  <a:pt x="547877" y="63500"/>
                </a:lnTo>
                <a:lnTo>
                  <a:pt x="543687" y="57150"/>
                </a:lnTo>
                <a:lnTo>
                  <a:pt x="541909" y="52069"/>
                </a:lnTo>
                <a:lnTo>
                  <a:pt x="564261" y="20319"/>
                </a:lnTo>
                <a:lnTo>
                  <a:pt x="570357" y="19050"/>
                </a:lnTo>
                <a:lnTo>
                  <a:pt x="603806" y="19050"/>
                </a:lnTo>
                <a:lnTo>
                  <a:pt x="599821" y="15239"/>
                </a:lnTo>
                <a:lnTo>
                  <a:pt x="593978" y="10159"/>
                </a:lnTo>
                <a:lnTo>
                  <a:pt x="589788" y="6350"/>
                </a:lnTo>
                <a:lnTo>
                  <a:pt x="587248" y="5079"/>
                </a:lnTo>
                <a:lnTo>
                  <a:pt x="582929" y="2539"/>
                </a:lnTo>
                <a:lnTo>
                  <a:pt x="578738" y="1269"/>
                </a:lnTo>
                <a:lnTo>
                  <a:pt x="570484" y="0"/>
                </a:lnTo>
                <a:close/>
              </a:path>
              <a:path w="653414" h="640080" extrusionOk="0">
                <a:moveTo>
                  <a:pt x="646684" y="64769"/>
                </a:moveTo>
                <a:lnTo>
                  <a:pt x="628523" y="64769"/>
                </a:lnTo>
                <a:lnTo>
                  <a:pt x="632460" y="68579"/>
                </a:lnTo>
                <a:lnTo>
                  <a:pt x="640334" y="71119"/>
                </a:lnTo>
                <a:lnTo>
                  <a:pt x="646684" y="6476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7" name="Shape 227"/>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16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Shape 232"/>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3" name="Shape 233"/>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4" name="Shape 234"/>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5" name="Shape 235"/>
          <p:cNvSpPr txBox="1">
            <a:spLocks noGrp="1"/>
          </p:cNvSpPr>
          <p:nvPr>
            <p:ph type="title"/>
          </p:nvPr>
        </p:nvSpPr>
        <p:spPr>
          <a:xfrm>
            <a:off x="539622" y="496950"/>
            <a:ext cx="8064754" cy="635000"/>
          </a:xfrm>
          <a:prstGeom prst="rect">
            <a:avLst/>
          </a:prstGeom>
          <a:noFill/>
          <a:ln>
            <a:noFill/>
          </a:ln>
        </p:spPr>
        <p:txBody>
          <a:bodyPr spcFirstLastPara="1" wrap="square" lIns="0" tIns="12050" rIns="0" bIns="0" anchor="t" anchorCtr="0">
            <a:noAutofit/>
          </a:bodyPr>
          <a:lstStyle/>
          <a:p>
            <a:pPr marL="150241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Computational View of Big Data</a:t>
            </a:r>
            <a:endParaRPr/>
          </a:p>
        </p:txBody>
      </p:sp>
      <p:sp>
        <p:nvSpPr>
          <p:cNvPr id="236" name="Shape 236"/>
          <p:cNvSpPr/>
          <p:nvPr/>
        </p:nvSpPr>
        <p:spPr>
          <a:xfrm>
            <a:off x="1739900" y="5363834"/>
            <a:ext cx="0" cy="60960"/>
          </a:xfrm>
          <a:custGeom>
            <a:avLst/>
            <a:gdLst/>
            <a:ahLst/>
            <a:cxnLst/>
            <a:rect l="0" t="0" r="0" b="0"/>
            <a:pathLst>
              <a:path w="120000" h="60960" extrusionOk="0">
                <a:moveTo>
                  <a:pt x="0" y="0"/>
                </a:moveTo>
                <a:lnTo>
                  <a:pt x="0" y="6070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7" name="Shape 237"/>
          <p:cNvSpPr/>
          <p:nvPr/>
        </p:nvSpPr>
        <p:spPr>
          <a:xfrm>
            <a:off x="2180752" y="5142007"/>
            <a:ext cx="0" cy="294640"/>
          </a:xfrm>
          <a:custGeom>
            <a:avLst/>
            <a:gdLst/>
            <a:ahLst/>
            <a:cxnLst/>
            <a:rect l="0" t="0" r="0" b="0"/>
            <a:pathLst>
              <a:path w="120000" h="294639" extrusionOk="0">
                <a:moveTo>
                  <a:pt x="0" y="0"/>
                </a:moveTo>
                <a:lnTo>
                  <a:pt x="0" y="29454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8" name="Shape 238"/>
          <p:cNvSpPr/>
          <p:nvPr/>
        </p:nvSpPr>
        <p:spPr>
          <a:xfrm>
            <a:off x="1739900" y="5066803"/>
            <a:ext cx="441325" cy="150495"/>
          </a:xfrm>
          <a:custGeom>
            <a:avLst/>
            <a:gdLst/>
            <a:ahLst/>
            <a:cxnLst/>
            <a:rect l="0" t="0" r="0" b="0"/>
            <a:pathLst>
              <a:path w="441325" h="150495" extrusionOk="0">
                <a:moveTo>
                  <a:pt x="440852" y="75203"/>
                </a:moveTo>
                <a:lnTo>
                  <a:pt x="398323" y="119619"/>
                </a:lnTo>
                <a:lnTo>
                  <a:pt x="350607" y="135898"/>
                </a:lnTo>
                <a:lnTo>
                  <a:pt x="290098" y="146573"/>
                </a:lnTo>
                <a:lnTo>
                  <a:pt x="220426" y="150407"/>
                </a:lnTo>
                <a:lnTo>
                  <a:pt x="150753" y="146573"/>
                </a:lnTo>
                <a:lnTo>
                  <a:pt x="90244" y="135898"/>
                </a:lnTo>
                <a:lnTo>
                  <a:pt x="42529" y="119619"/>
                </a:lnTo>
                <a:lnTo>
                  <a:pt x="11237" y="98975"/>
                </a:lnTo>
                <a:lnTo>
                  <a:pt x="0" y="75203"/>
                </a:lnTo>
                <a:lnTo>
                  <a:pt x="11237" y="51435"/>
                </a:lnTo>
                <a:lnTo>
                  <a:pt x="42529" y="30791"/>
                </a:lnTo>
                <a:lnTo>
                  <a:pt x="90244" y="14511"/>
                </a:lnTo>
                <a:lnTo>
                  <a:pt x="150753" y="3834"/>
                </a:lnTo>
                <a:lnTo>
                  <a:pt x="220426" y="0"/>
                </a:lnTo>
                <a:lnTo>
                  <a:pt x="290098" y="3834"/>
                </a:lnTo>
                <a:lnTo>
                  <a:pt x="350607" y="14511"/>
                </a:lnTo>
                <a:lnTo>
                  <a:pt x="398323" y="30791"/>
                </a:lnTo>
                <a:lnTo>
                  <a:pt x="429615" y="51435"/>
                </a:lnTo>
                <a:lnTo>
                  <a:pt x="440852" y="7520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9" name="Shape 239"/>
          <p:cNvSpPr/>
          <p:nvPr/>
        </p:nvSpPr>
        <p:spPr>
          <a:xfrm>
            <a:off x="1739900" y="5436555"/>
            <a:ext cx="441325" cy="75565"/>
          </a:xfrm>
          <a:custGeom>
            <a:avLst/>
            <a:gdLst/>
            <a:ahLst/>
            <a:cxnLst/>
            <a:rect l="0" t="0" r="0" b="0"/>
            <a:pathLst>
              <a:path w="441325" h="75564" extrusionOk="0">
                <a:moveTo>
                  <a:pt x="0" y="0"/>
                </a:moveTo>
                <a:lnTo>
                  <a:pt x="42529" y="44417"/>
                </a:lnTo>
                <a:lnTo>
                  <a:pt x="90244" y="60696"/>
                </a:lnTo>
                <a:lnTo>
                  <a:pt x="150753" y="71373"/>
                </a:lnTo>
                <a:lnTo>
                  <a:pt x="220426" y="75207"/>
                </a:lnTo>
                <a:lnTo>
                  <a:pt x="290098" y="71373"/>
                </a:lnTo>
                <a:lnTo>
                  <a:pt x="350607" y="60696"/>
                </a:lnTo>
                <a:lnTo>
                  <a:pt x="398323" y="44417"/>
                </a:lnTo>
                <a:lnTo>
                  <a:pt x="429615" y="23771"/>
                </a:lnTo>
                <a:lnTo>
                  <a:pt x="44085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0" name="Shape 240"/>
          <p:cNvSpPr/>
          <p:nvPr/>
        </p:nvSpPr>
        <p:spPr>
          <a:xfrm>
            <a:off x="1385950" y="5070311"/>
            <a:ext cx="442595" cy="294005"/>
          </a:xfrm>
          <a:custGeom>
            <a:avLst/>
            <a:gdLst/>
            <a:ahLst/>
            <a:cxnLst/>
            <a:rect l="0" t="0" r="0" b="0"/>
            <a:pathLst>
              <a:path w="442594" h="294004" extrusionOk="0">
                <a:moveTo>
                  <a:pt x="0" y="293522"/>
                </a:moveTo>
                <a:lnTo>
                  <a:pt x="442402" y="293522"/>
                </a:lnTo>
                <a:lnTo>
                  <a:pt x="442402" y="0"/>
                </a:lnTo>
                <a:lnTo>
                  <a:pt x="0" y="0"/>
                </a:lnTo>
                <a:lnTo>
                  <a:pt x="0" y="29352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1" name="Shape 241"/>
          <p:cNvSpPr/>
          <p:nvPr/>
        </p:nvSpPr>
        <p:spPr>
          <a:xfrm>
            <a:off x="1385950" y="4995369"/>
            <a:ext cx="436880" cy="144145"/>
          </a:xfrm>
          <a:custGeom>
            <a:avLst/>
            <a:gdLst/>
            <a:ahLst/>
            <a:cxnLst/>
            <a:rect l="0" t="0" r="0" b="0"/>
            <a:pathLst>
              <a:path w="436880" h="144145" extrusionOk="0">
                <a:moveTo>
                  <a:pt x="218171" y="0"/>
                </a:moveTo>
                <a:lnTo>
                  <a:pt x="149211" y="3661"/>
                </a:lnTo>
                <a:lnTo>
                  <a:pt x="89321" y="13858"/>
                </a:lnTo>
                <a:lnTo>
                  <a:pt x="42093" y="29405"/>
                </a:lnTo>
                <a:lnTo>
                  <a:pt x="0" y="71819"/>
                </a:lnTo>
                <a:lnTo>
                  <a:pt x="11122" y="94521"/>
                </a:lnTo>
                <a:lnTo>
                  <a:pt x="42093" y="114236"/>
                </a:lnTo>
                <a:lnTo>
                  <a:pt x="89321" y="129783"/>
                </a:lnTo>
                <a:lnTo>
                  <a:pt x="149211" y="139977"/>
                </a:lnTo>
                <a:lnTo>
                  <a:pt x="218171" y="143638"/>
                </a:lnTo>
                <a:lnTo>
                  <a:pt x="287131" y="139977"/>
                </a:lnTo>
                <a:lnTo>
                  <a:pt x="347021" y="129783"/>
                </a:lnTo>
                <a:lnTo>
                  <a:pt x="394248" y="114236"/>
                </a:lnTo>
                <a:lnTo>
                  <a:pt x="425220" y="94521"/>
                </a:lnTo>
                <a:lnTo>
                  <a:pt x="436342" y="71819"/>
                </a:lnTo>
                <a:lnTo>
                  <a:pt x="425220" y="49120"/>
                </a:lnTo>
                <a:lnTo>
                  <a:pt x="394248" y="29405"/>
                </a:lnTo>
                <a:lnTo>
                  <a:pt x="347021" y="13858"/>
                </a:lnTo>
                <a:lnTo>
                  <a:pt x="287131" y="3661"/>
                </a:lnTo>
                <a:lnTo>
                  <a:pt x="21817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2" name="Shape 242"/>
          <p:cNvSpPr/>
          <p:nvPr/>
        </p:nvSpPr>
        <p:spPr>
          <a:xfrm>
            <a:off x="1385950" y="5288892"/>
            <a:ext cx="436880" cy="144145"/>
          </a:xfrm>
          <a:custGeom>
            <a:avLst/>
            <a:gdLst/>
            <a:ahLst/>
            <a:cxnLst/>
            <a:rect l="0" t="0" r="0" b="0"/>
            <a:pathLst>
              <a:path w="436880" h="144145" extrusionOk="0">
                <a:moveTo>
                  <a:pt x="218171" y="0"/>
                </a:moveTo>
                <a:lnTo>
                  <a:pt x="149211" y="3661"/>
                </a:lnTo>
                <a:lnTo>
                  <a:pt x="89321" y="13858"/>
                </a:lnTo>
                <a:lnTo>
                  <a:pt x="42093" y="29405"/>
                </a:lnTo>
                <a:lnTo>
                  <a:pt x="0" y="71819"/>
                </a:lnTo>
                <a:lnTo>
                  <a:pt x="11122" y="94521"/>
                </a:lnTo>
                <a:lnTo>
                  <a:pt x="42093" y="114237"/>
                </a:lnTo>
                <a:lnTo>
                  <a:pt x="89321" y="129785"/>
                </a:lnTo>
                <a:lnTo>
                  <a:pt x="149211" y="139980"/>
                </a:lnTo>
                <a:lnTo>
                  <a:pt x="218171" y="143642"/>
                </a:lnTo>
                <a:lnTo>
                  <a:pt x="287131" y="139980"/>
                </a:lnTo>
                <a:lnTo>
                  <a:pt x="347021" y="129785"/>
                </a:lnTo>
                <a:lnTo>
                  <a:pt x="394248" y="114237"/>
                </a:lnTo>
                <a:lnTo>
                  <a:pt x="425220" y="94521"/>
                </a:lnTo>
                <a:lnTo>
                  <a:pt x="436342" y="71819"/>
                </a:lnTo>
                <a:lnTo>
                  <a:pt x="425220" y="49120"/>
                </a:lnTo>
                <a:lnTo>
                  <a:pt x="394248" y="29405"/>
                </a:lnTo>
                <a:lnTo>
                  <a:pt x="347021" y="13858"/>
                </a:lnTo>
                <a:lnTo>
                  <a:pt x="287131" y="3661"/>
                </a:lnTo>
                <a:lnTo>
                  <a:pt x="21817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3" name="Shape 243"/>
          <p:cNvSpPr/>
          <p:nvPr/>
        </p:nvSpPr>
        <p:spPr>
          <a:xfrm>
            <a:off x="1385950" y="5070311"/>
            <a:ext cx="0" cy="294005"/>
          </a:xfrm>
          <a:custGeom>
            <a:avLst/>
            <a:gdLst/>
            <a:ahLst/>
            <a:cxnLst/>
            <a:rect l="0" t="0" r="0" b="0"/>
            <a:pathLst>
              <a:path w="120000" h="294004" extrusionOk="0">
                <a:moveTo>
                  <a:pt x="0" y="0"/>
                </a:moveTo>
                <a:lnTo>
                  <a:pt x="0" y="29352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4" name="Shape 244"/>
          <p:cNvSpPr/>
          <p:nvPr/>
        </p:nvSpPr>
        <p:spPr>
          <a:xfrm>
            <a:off x="1828353" y="5070311"/>
            <a:ext cx="0" cy="294005"/>
          </a:xfrm>
          <a:custGeom>
            <a:avLst/>
            <a:gdLst/>
            <a:ahLst/>
            <a:cxnLst/>
            <a:rect l="0" t="0" r="0" b="0"/>
            <a:pathLst>
              <a:path w="120000" h="294004" extrusionOk="0">
                <a:moveTo>
                  <a:pt x="0" y="0"/>
                </a:moveTo>
                <a:lnTo>
                  <a:pt x="0" y="29352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5" name="Shape 245"/>
          <p:cNvSpPr/>
          <p:nvPr/>
        </p:nvSpPr>
        <p:spPr>
          <a:xfrm>
            <a:off x="1385950" y="4995369"/>
            <a:ext cx="442595" cy="150495"/>
          </a:xfrm>
          <a:custGeom>
            <a:avLst/>
            <a:gdLst/>
            <a:ahLst/>
            <a:cxnLst/>
            <a:rect l="0" t="0" r="0" b="0"/>
            <a:pathLst>
              <a:path w="442594" h="150495" extrusionOk="0">
                <a:moveTo>
                  <a:pt x="442402" y="74941"/>
                </a:moveTo>
                <a:lnTo>
                  <a:pt x="399724" y="119203"/>
                </a:lnTo>
                <a:lnTo>
                  <a:pt x="351840" y="135425"/>
                </a:lnTo>
                <a:lnTo>
                  <a:pt x="291118" y="146063"/>
                </a:lnTo>
                <a:lnTo>
                  <a:pt x="221201" y="149883"/>
                </a:lnTo>
                <a:lnTo>
                  <a:pt x="151284" y="146063"/>
                </a:lnTo>
                <a:lnTo>
                  <a:pt x="90562" y="135425"/>
                </a:lnTo>
                <a:lnTo>
                  <a:pt x="42678" y="119203"/>
                </a:lnTo>
                <a:lnTo>
                  <a:pt x="11276" y="98630"/>
                </a:lnTo>
                <a:lnTo>
                  <a:pt x="0" y="74941"/>
                </a:lnTo>
                <a:lnTo>
                  <a:pt x="11276" y="51256"/>
                </a:lnTo>
                <a:lnTo>
                  <a:pt x="42678" y="30684"/>
                </a:lnTo>
                <a:lnTo>
                  <a:pt x="90562" y="14460"/>
                </a:lnTo>
                <a:lnTo>
                  <a:pt x="151284" y="3821"/>
                </a:lnTo>
                <a:lnTo>
                  <a:pt x="221201" y="0"/>
                </a:lnTo>
                <a:lnTo>
                  <a:pt x="291118" y="3821"/>
                </a:lnTo>
                <a:lnTo>
                  <a:pt x="351840" y="14460"/>
                </a:lnTo>
                <a:lnTo>
                  <a:pt x="399724" y="30684"/>
                </a:lnTo>
                <a:lnTo>
                  <a:pt x="431126" y="51256"/>
                </a:lnTo>
                <a:lnTo>
                  <a:pt x="442402" y="7494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6" name="Shape 246"/>
          <p:cNvSpPr/>
          <p:nvPr/>
        </p:nvSpPr>
        <p:spPr>
          <a:xfrm>
            <a:off x="1385950" y="5363834"/>
            <a:ext cx="442595" cy="75565"/>
          </a:xfrm>
          <a:custGeom>
            <a:avLst/>
            <a:gdLst/>
            <a:ahLst/>
            <a:cxnLst/>
            <a:rect l="0" t="0" r="0" b="0"/>
            <a:pathLst>
              <a:path w="442594" h="75564" extrusionOk="0">
                <a:moveTo>
                  <a:pt x="0" y="0"/>
                </a:moveTo>
                <a:lnTo>
                  <a:pt x="42678" y="44262"/>
                </a:lnTo>
                <a:lnTo>
                  <a:pt x="90562" y="60485"/>
                </a:lnTo>
                <a:lnTo>
                  <a:pt x="151284" y="71124"/>
                </a:lnTo>
                <a:lnTo>
                  <a:pt x="221201" y="74945"/>
                </a:lnTo>
                <a:lnTo>
                  <a:pt x="291118" y="71124"/>
                </a:lnTo>
                <a:lnTo>
                  <a:pt x="351840" y="60485"/>
                </a:lnTo>
                <a:lnTo>
                  <a:pt x="399724" y="44262"/>
                </a:lnTo>
                <a:lnTo>
                  <a:pt x="431126" y="23689"/>
                </a:lnTo>
                <a:lnTo>
                  <a:pt x="44240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7" name="Shape 247"/>
          <p:cNvSpPr/>
          <p:nvPr/>
        </p:nvSpPr>
        <p:spPr>
          <a:xfrm>
            <a:off x="1532000" y="5424544"/>
            <a:ext cx="439420" cy="294640"/>
          </a:xfrm>
          <a:custGeom>
            <a:avLst/>
            <a:gdLst/>
            <a:ahLst/>
            <a:cxnLst/>
            <a:rect l="0" t="0" r="0" b="0"/>
            <a:pathLst>
              <a:path w="439419" h="294639" extrusionOk="0">
                <a:moveTo>
                  <a:pt x="0" y="294547"/>
                </a:moveTo>
                <a:lnTo>
                  <a:pt x="439311" y="294547"/>
                </a:lnTo>
                <a:lnTo>
                  <a:pt x="439311" y="0"/>
                </a:lnTo>
                <a:lnTo>
                  <a:pt x="0" y="0"/>
                </a:lnTo>
                <a:lnTo>
                  <a:pt x="0" y="294547"/>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8" name="Shape 248"/>
          <p:cNvSpPr/>
          <p:nvPr/>
        </p:nvSpPr>
        <p:spPr>
          <a:xfrm>
            <a:off x="1532000" y="5349340"/>
            <a:ext cx="433705" cy="144145"/>
          </a:xfrm>
          <a:custGeom>
            <a:avLst/>
            <a:gdLst/>
            <a:ahLst/>
            <a:cxnLst/>
            <a:rect l="0" t="0" r="0" b="0"/>
            <a:pathLst>
              <a:path w="433705" h="144145" extrusionOk="0">
                <a:moveTo>
                  <a:pt x="216646" y="0"/>
                </a:moveTo>
                <a:lnTo>
                  <a:pt x="148168" y="3674"/>
                </a:lnTo>
                <a:lnTo>
                  <a:pt x="88696" y="13906"/>
                </a:lnTo>
                <a:lnTo>
                  <a:pt x="41799" y="29508"/>
                </a:lnTo>
                <a:lnTo>
                  <a:pt x="0" y="72070"/>
                </a:lnTo>
                <a:lnTo>
                  <a:pt x="11044" y="94851"/>
                </a:lnTo>
                <a:lnTo>
                  <a:pt x="41799" y="114635"/>
                </a:lnTo>
                <a:lnTo>
                  <a:pt x="88696" y="130236"/>
                </a:lnTo>
                <a:lnTo>
                  <a:pt x="148168" y="140466"/>
                </a:lnTo>
                <a:lnTo>
                  <a:pt x="216646" y="144140"/>
                </a:lnTo>
                <a:lnTo>
                  <a:pt x="285124" y="140466"/>
                </a:lnTo>
                <a:lnTo>
                  <a:pt x="344596" y="130236"/>
                </a:lnTo>
                <a:lnTo>
                  <a:pt x="391493" y="114635"/>
                </a:lnTo>
                <a:lnTo>
                  <a:pt x="422248" y="94851"/>
                </a:lnTo>
                <a:lnTo>
                  <a:pt x="433293" y="72070"/>
                </a:lnTo>
                <a:lnTo>
                  <a:pt x="422248" y="49291"/>
                </a:lnTo>
                <a:lnTo>
                  <a:pt x="391493" y="29508"/>
                </a:lnTo>
                <a:lnTo>
                  <a:pt x="344596" y="13906"/>
                </a:lnTo>
                <a:lnTo>
                  <a:pt x="285124" y="3674"/>
                </a:lnTo>
                <a:lnTo>
                  <a:pt x="21664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9" name="Shape 249"/>
          <p:cNvSpPr/>
          <p:nvPr/>
        </p:nvSpPr>
        <p:spPr>
          <a:xfrm>
            <a:off x="1532000" y="5643888"/>
            <a:ext cx="433705" cy="144145"/>
          </a:xfrm>
          <a:custGeom>
            <a:avLst/>
            <a:gdLst/>
            <a:ahLst/>
            <a:cxnLst/>
            <a:rect l="0" t="0" r="0" b="0"/>
            <a:pathLst>
              <a:path w="433705" h="144145" extrusionOk="0">
                <a:moveTo>
                  <a:pt x="216646" y="0"/>
                </a:moveTo>
                <a:lnTo>
                  <a:pt x="148168" y="3674"/>
                </a:lnTo>
                <a:lnTo>
                  <a:pt x="88696" y="13906"/>
                </a:lnTo>
                <a:lnTo>
                  <a:pt x="41799" y="29508"/>
                </a:lnTo>
                <a:lnTo>
                  <a:pt x="0" y="72070"/>
                </a:lnTo>
                <a:lnTo>
                  <a:pt x="11044" y="94851"/>
                </a:lnTo>
                <a:lnTo>
                  <a:pt x="41799" y="114636"/>
                </a:lnTo>
                <a:lnTo>
                  <a:pt x="88696" y="130238"/>
                </a:lnTo>
                <a:lnTo>
                  <a:pt x="148168" y="140469"/>
                </a:lnTo>
                <a:lnTo>
                  <a:pt x="216646" y="144143"/>
                </a:lnTo>
                <a:lnTo>
                  <a:pt x="285124" y="140469"/>
                </a:lnTo>
                <a:lnTo>
                  <a:pt x="344596" y="130238"/>
                </a:lnTo>
                <a:lnTo>
                  <a:pt x="391493" y="114636"/>
                </a:lnTo>
                <a:lnTo>
                  <a:pt x="422248" y="94851"/>
                </a:lnTo>
                <a:lnTo>
                  <a:pt x="433293" y="72070"/>
                </a:lnTo>
                <a:lnTo>
                  <a:pt x="422248" y="49291"/>
                </a:lnTo>
                <a:lnTo>
                  <a:pt x="391493" y="29508"/>
                </a:lnTo>
                <a:lnTo>
                  <a:pt x="344596" y="13906"/>
                </a:lnTo>
                <a:lnTo>
                  <a:pt x="285124" y="3674"/>
                </a:lnTo>
                <a:lnTo>
                  <a:pt x="21664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0" name="Shape 250"/>
          <p:cNvSpPr/>
          <p:nvPr/>
        </p:nvSpPr>
        <p:spPr>
          <a:xfrm>
            <a:off x="1532000" y="5424544"/>
            <a:ext cx="0" cy="294640"/>
          </a:xfrm>
          <a:custGeom>
            <a:avLst/>
            <a:gdLst/>
            <a:ahLst/>
            <a:cxnLst/>
            <a:rect l="0" t="0" r="0" b="0"/>
            <a:pathLst>
              <a:path w="120000" h="294639" extrusionOk="0">
                <a:moveTo>
                  <a:pt x="0" y="0"/>
                </a:moveTo>
                <a:lnTo>
                  <a:pt x="0" y="29454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1" name="Shape 251"/>
          <p:cNvSpPr/>
          <p:nvPr/>
        </p:nvSpPr>
        <p:spPr>
          <a:xfrm>
            <a:off x="1971312" y="5424544"/>
            <a:ext cx="0" cy="294640"/>
          </a:xfrm>
          <a:custGeom>
            <a:avLst/>
            <a:gdLst/>
            <a:ahLst/>
            <a:cxnLst/>
            <a:rect l="0" t="0" r="0" b="0"/>
            <a:pathLst>
              <a:path w="120000" h="294639" extrusionOk="0">
                <a:moveTo>
                  <a:pt x="0" y="0"/>
                </a:moveTo>
                <a:lnTo>
                  <a:pt x="0" y="29454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2" name="Shape 252"/>
          <p:cNvSpPr/>
          <p:nvPr/>
        </p:nvSpPr>
        <p:spPr>
          <a:xfrm>
            <a:off x="1532000" y="5349340"/>
            <a:ext cx="439420" cy="150495"/>
          </a:xfrm>
          <a:custGeom>
            <a:avLst/>
            <a:gdLst/>
            <a:ahLst/>
            <a:cxnLst/>
            <a:rect l="0" t="0" r="0" b="0"/>
            <a:pathLst>
              <a:path w="439419" h="150495" extrusionOk="0">
                <a:moveTo>
                  <a:pt x="439311" y="75203"/>
                </a:moveTo>
                <a:lnTo>
                  <a:pt x="396930" y="119619"/>
                </a:lnTo>
                <a:lnTo>
                  <a:pt x="349382" y="135898"/>
                </a:lnTo>
                <a:lnTo>
                  <a:pt x="289084" y="146573"/>
                </a:lnTo>
                <a:lnTo>
                  <a:pt x="219655" y="150407"/>
                </a:lnTo>
                <a:lnTo>
                  <a:pt x="150226" y="146573"/>
                </a:lnTo>
                <a:lnTo>
                  <a:pt x="89929" y="135898"/>
                </a:lnTo>
                <a:lnTo>
                  <a:pt x="42380" y="119619"/>
                </a:lnTo>
                <a:lnTo>
                  <a:pt x="11198" y="98975"/>
                </a:lnTo>
                <a:lnTo>
                  <a:pt x="0" y="75203"/>
                </a:lnTo>
                <a:lnTo>
                  <a:pt x="11198" y="51435"/>
                </a:lnTo>
                <a:lnTo>
                  <a:pt x="42380" y="30791"/>
                </a:lnTo>
                <a:lnTo>
                  <a:pt x="89929" y="14511"/>
                </a:lnTo>
                <a:lnTo>
                  <a:pt x="150226" y="3834"/>
                </a:lnTo>
                <a:lnTo>
                  <a:pt x="219655" y="0"/>
                </a:lnTo>
                <a:lnTo>
                  <a:pt x="289084" y="3834"/>
                </a:lnTo>
                <a:lnTo>
                  <a:pt x="349382" y="14511"/>
                </a:lnTo>
                <a:lnTo>
                  <a:pt x="396930" y="30791"/>
                </a:lnTo>
                <a:lnTo>
                  <a:pt x="428113" y="51435"/>
                </a:lnTo>
                <a:lnTo>
                  <a:pt x="439311" y="7520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3" name="Shape 253"/>
          <p:cNvSpPr/>
          <p:nvPr/>
        </p:nvSpPr>
        <p:spPr>
          <a:xfrm>
            <a:off x="1532000" y="5719091"/>
            <a:ext cx="439420" cy="75565"/>
          </a:xfrm>
          <a:custGeom>
            <a:avLst/>
            <a:gdLst/>
            <a:ahLst/>
            <a:cxnLst/>
            <a:rect l="0" t="0" r="0" b="0"/>
            <a:pathLst>
              <a:path w="439419" h="75564" extrusionOk="0">
                <a:moveTo>
                  <a:pt x="0" y="0"/>
                </a:moveTo>
                <a:lnTo>
                  <a:pt x="42380" y="44417"/>
                </a:lnTo>
                <a:lnTo>
                  <a:pt x="89929" y="60696"/>
                </a:lnTo>
                <a:lnTo>
                  <a:pt x="150226" y="71373"/>
                </a:lnTo>
                <a:lnTo>
                  <a:pt x="219655" y="75207"/>
                </a:lnTo>
                <a:lnTo>
                  <a:pt x="289084" y="71373"/>
                </a:lnTo>
                <a:lnTo>
                  <a:pt x="349382" y="60696"/>
                </a:lnTo>
                <a:lnTo>
                  <a:pt x="396930" y="44417"/>
                </a:lnTo>
                <a:lnTo>
                  <a:pt x="428113" y="23771"/>
                </a:lnTo>
                <a:lnTo>
                  <a:pt x="439311"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4" name="Shape 254"/>
          <p:cNvSpPr txBox="1"/>
          <p:nvPr/>
        </p:nvSpPr>
        <p:spPr>
          <a:xfrm>
            <a:off x="1409827" y="5889142"/>
            <a:ext cx="693420" cy="23939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b="1">
                <a:solidFill>
                  <a:srgbClr val="663300"/>
                </a:solidFill>
                <a:latin typeface="Times New Roman"/>
                <a:ea typeface="Times New Roman"/>
                <a:cs typeface="Times New Roman"/>
                <a:sym typeface="Times New Roman"/>
              </a:rPr>
              <a:t>Big Data</a:t>
            </a:r>
            <a:endParaRPr sz="1400">
              <a:latin typeface="Times New Roman"/>
              <a:ea typeface="Times New Roman"/>
              <a:cs typeface="Times New Roman"/>
              <a:sym typeface="Times New Roman"/>
            </a:endParaRPr>
          </a:p>
        </p:txBody>
      </p:sp>
      <p:sp>
        <p:nvSpPr>
          <p:cNvPr id="255" name="Shape 255"/>
          <p:cNvSpPr/>
          <p:nvPr/>
        </p:nvSpPr>
        <p:spPr>
          <a:xfrm>
            <a:off x="3197225" y="4369520"/>
            <a:ext cx="0" cy="167005"/>
          </a:xfrm>
          <a:custGeom>
            <a:avLst/>
            <a:gdLst/>
            <a:ahLst/>
            <a:cxnLst/>
            <a:rect l="0" t="0" r="0" b="0"/>
            <a:pathLst>
              <a:path w="120000" h="167004" extrusionOk="0">
                <a:moveTo>
                  <a:pt x="0" y="0"/>
                </a:moveTo>
                <a:lnTo>
                  <a:pt x="0" y="1667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6" name="Shape 256"/>
          <p:cNvSpPr/>
          <p:nvPr/>
        </p:nvSpPr>
        <p:spPr>
          <a:xfrm>
            <a:off x="3447815" y="4369520"/>
            <a:ext cx="0" cy="167005"/>
          </a:xfrm>
          <a:custGeom>
            <a:avLst/>
            <a:gdLst/>
            <a:ahLst/>
            <a:cxnLst/>
            <a:rect l="0" t="0" r="0" b="0"/>
            <a:pathLst>
              <a:path w="120000" h="167004" extrusionOk="0">
                <a:moveTo>
                  <a:pt x="0" y="0"/>
                </a:moveTo>
                <a:lnTo>
                  <a:pt x="0" y="1667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7" name="Shape 257"/>
          <p:cNvSpPr/>
          <p:nvPr/>
        </p:nvSpPr>
        <p:spPr>
          <a:xfrm>
            <a:off x="3197225" y="4326956"/>
            <a:ext cx="250825" cy="85725"/>
          </a:xfrm>
          <a:custGeom>
            <a:avLst/>
            <a:gdLst/>
            <a:ahLst/>
            <a:cxnLst/>
            <a:rect l="0" t="0" r="0" b="0"/>
            <a:pathLst>
              <a:path w="250825" h="85725" extrusionOk="0">
                <a:moveTo>
                  <a:pt x="250590" y="42563"/>
                </a:moveTo>
                <a:lnTo>
                  <a:pt x="240744" y="59132"/>
                </a:lnTo>
                <a:lnTo>
                  <a:pt x="213892" y="72661"/>
                </a:lnTo>
                <a:lnTo>
                  <a:pt x="174066" y="81782"/>
                </a:lnTo>
                <a:lnTo>
                  <a:pt x="125295" y="85127"/>
                </a:lnTo>
                <a:lnTo>
                  <a:pt x="76524" y="81782"/>
                </a:lnTo>
                <a:lnTo>
                  <a:pt x="36697" y="72661"/>
                </a:lnTo>
                <a:lnTo>
                  <a:pt x="9846" y="59132"/>
                </a:lnTo>
                <a:lnTo>
                  <a:pt x="0" y="42563"/>
                </a:lnTo>
                <a:lnTo>
                  <a:pt x="9846" y="25997"/>
                </a:lnTo>
                <a:lnTo>
                  <a:pt x="36697" y="12467"/>
                </a:lnTo>
                <a:lnTo>
                  <a:pt x="76524" y="3345"/>
                </a:lnTo>
                <a:lnTo>
                  <a:pt x="125295" y="0"/>
                </a:lnTo>
                <a:lnTo>
                  <a:pt x="174066" y="3345"/>
                </a:lnTo>
                <a:lnTo>
                  <a:pt x="213892" y="12467"/>
                </a:lnTo>
                <a:lnTo>
                  <a:pt x="240744" y="25997"/>
                </a:lnTo>
                <a:lnTo>
                  <a:pt x="250590" y="4256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8" name="Shape 258"/>
          <p:cNvSpPr/>
          <p:nvPr/>
        </p:nvSpPr>
        <p:spPr>
          <a:xfrm>
            <a:off x="3197225" y="4536228"/>
            <a:ext cx="250825" cy="43180"/>
          </a:xfrm>
          <a:custGeom>
            <a:avLst/>
            <a:gdLst/>
            <a:ahLst/>
            <a:cxnLst/>
            <a:rect l="0" t="0" r="0" b="0"/>
            <a:pathLst>
              <a:path w="250825" h="43179" extrusionOk="0">
                <a:moveTo>
                  <a:pt x="0" y="0"/>
                </a:moveTo>
                <a:lnTo>
                  <a:pt x="9846" y="16568"/>
                </a:lnTo>
                <a:lnTo>
                  <a:pt x="36697" y="30098"/>
                </a:lnTo>
                <a:lnTo>
                  <a:pt x="76524" y="39220"/>
                </a:lnTo>
                <a:lnTo>
                  <a:pt x="125295" y="42565"/>
                </a:lnTo>
                <a:lnTo>
                  <a:pt x="174066" y="39220"/>
                </a:lnTo>
                <a:lnTo>
                  <a:pt x="213892" y="30098"/>
                </a:lnTo>
                <a:lnTo>
                  <a:pt x="240744" y="16568"/>
                </a:lnTo>
                <a:lnTo>
                  <a:pt x="25059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9" name="Shape 259"/>
          <p:cNvSpPr/>
          <p:nvPr/>
        </p:nvSpPr>
        <p:spPr>
          <a:xfrm>
            <a:off x="2870200" y="4339421"/>
            <a:ext cx="0" cy="167005"/>
          </a:xfrm>
          <a:custGeom>
            <a:avLst/>
            <a:gdLst/>
            <a:ahLst/>
            <a:cxnLst/>
            <a:rect l="0" t="0" r="0" b="0"/>
            <a:pathLst>
              <a:path w="120000" h="167004" extrusionOk="0">
                <a:moveTo>
                  <a:pt x="0" y="0"/>
                </a:moveTo>
                <a:lnTo>
                  <a:pt x="0" y="1667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0" name="Shape 260"/>
          <p:cNvSpPr/>
          <p:nvPr/>
        </p:nvSpPr>
        <p:spPr>
          <a:xfrm>
            <a:off x="3120790" y="4339421"/>
            <a:ext cx="0" cy="167005"/>
          </a:xfrm>
          <a:custGeom>
            <a:avLst/>
            <a:gdLst/>
            <a:ahLst/>
            <a:cxnLst/>
            <a:rect l="0" t="0" r="0" b="0"/>
            <a:pathLst>
              <a:path w="120000" h="167004" extrusionOk="0">
                <a:moveTo>
                  <a:pt x="0" y="0"/>
                </a:moveTo>
                <a:lnTo>
                  <a:pt x="0" y="1667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1" name="Shape 261"/>
          <p:cNvSpPr/>
          <p:nvPr/>
        </p:nvSpPr>
        <p:spPr>
          <a:xfrm>
            <a:off x="2870200" y="4296857"/>
            <a:ext cx="250825" cy="85725"/>
          </a:xfrm>
          <a:custGeom>
            <a:avLst/>
            <a:gdLst/>
            <a:ahLst/>
            <a:cxnLst/>
            <a:rect l="0" t="0" r="0" b="0"/>
            <a:pathLst>
              <a:path w="250825" h="85725" extrusionOk="0">
                <a:moveTo>
                  <a:pt x="250590" y="42563"/>
                </a:moveTo>
                <a:lnTo>
                  <a:pt x="240744" y="59132"/>
                </a:lnTo>
                <a:lnTo>
                  <a:pt x="213892" y="72661"/>
                </a:lnTo>
                <a:lnTo>
                  <a:pt x="174066" y="81782"/>
                </a:lnTo>
                <a:lnTo>
                  <a:pt x="125295" y="85127"/>
                </a:lnTo>
                <a:lnTo>
                  <a:pt x="76524" y="81782"/>
                </a:lnTo>
                <a:lnTo>
                  <a:pt x="36697" y="72661"/>
                </a:lnTo>
                <a:lnTo>
                  <a:pt x="9846" y="59132"/>
                </a:lnTo>
                <a:lnTo>
                  <a:pt x="0" y="42563"/>
                </a:lnTo>
                <a:lnTo>
                  <a:pt x="9846" y="25997"/>
                </a:lnTo>
                <a:lnTo>
                  <a:pt x="36697" y="12467"/>
                </a:lnTo>
                <a:lnTo>
                  <a:pt x="76524" y="3345"/>
                </a:lnTo>
                <a:lnTo>
                  <a:pt x="125295" y="0"/>
                </a:lnTo>
                <a:lnTo>
                  <a:pt x="174066" y="3345"/>
                </a:lnTo>
                <a:lnTo>
                  <a:pt x="213892" y="12467"/>
                </a:lnTo>
                <a:lnTo>
                  <a:pt x="240744" y="25997"/>
                </a:lnTo>
                <a:lnTo>
                  <a:pt x="250590" y="4256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2" name="Shape 262"/>
          <p:cNvSpPr/>
          <p:nvPr/>
        </p:nvSpPr>
        <p:spPr>
          <a:xfrm>
            <a:off x="2870200" y="4506129"/>
            <a:ext cx="250825" cy="43180"/>
          </a:xfrm>
          <a:custGeom>
            <a:avLst/>
            <a:gdLst/>
            <a:ahLst/>
            <a:cxnLst/>
            <a:rect l="0" t="0" r="0" b="0"/>
            <a:pathLst>
              <a:path w="250825" h="43179" extrusionOk="0">
                <a:moveTo>
                  <a:pt x="0" y="0"/>
                </a:moveTo>
                <a:lnTo>
                  <a:pt x="9846" y="16568"/>
                </a:lnTo>
                <a:lnTo>
                  <a:pt x="36697" y="30098"/>
                </a:lnTo>
                <a:lnTo>
                  <a:pt x="76524" y="39220"/>
                </a:lnTo>
                <a:lnTo>
                  <a:pt x="125295" y="42565"/>
                </a:lnTo>
                <a:lnTo>
                  <a:pt x="174066" y="39220"/>
                </a:lnTo>
                <a:lnTo>
                  <a:pt x="213892" y="30098"/>
                </a:lnTo>
                <a:lnTo>
                  <a:pt x="240744" y="16568"/>
                </a:lnTo>
                <a:lnTo>
                  <a:pt x="25059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3" name="Shape 263"/>
          <p:cNvSpPr/>
          <p:nvPr/>
        </p:nvSpPr>
        <p:spPr>
          <a:xfrm>
            <a:off x="2987416" y="4607824"/>
            <a:ext cx="252604" cy="25693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4" name="Shape 264"/>
          <p:cNvSpPr/>
          <p:nvPr/>
        </p:nvSpPr>
        <p:spPr>
          <a:xfrm>
            <a:off x="1636776" y="4023740"/>
            <a:ext cx="890905" cy="325755"/>
          </a:xfrm>
          <a:custGeom>
            <a:avLst/>
            <a:gdLst/>
            <a:ahLst/>
            <a:cxnLst/>
            <a:rect l="0" t="0" r="0" b="0"/>
            <a:pathLst>
              <a:path w="890905" h="325754" extrusionOk="0">
                <a:moveTo>
                  <a:pt x="849884" y="0"/>
                </a:moveTo>
                <a:lnTo>
                  <a:pt x="40640" y="0"/>
                </a:lnTo>
                <a:lnTo>
                  <a:pt x="24806" y="3206"/>
                </a:lnTo>
                <a:lnTo>
                  <a:pt x="11890" y="11937"/>
                </a:lnTo>
                <a:lnTo>
                  <a:pt x="3188" y="24860"/>
                </a:lnTo>
                <a:lnTo>
                  <a:pt x="0" y="40639"/>
                </a:lnTo>
                <a:lnTo>
                  <a:pt x="0" y="284860"/>
                </a:lnTo>
                <a:lnTo>
                  <a:pt x="3188" y="300640"/>
                </a:lnTo>
                <a:lnTo>
                  <a:pt x="11890" y="313562"/>
                </a:lnTo>
                <a:lnTo>
                  <a:pt x="24806" y="322294"/>
                </a:lnTo>
                <a:lnTo>
                  <a:pt x="40640" y="325500"/>
                </a:lnTo>
                <a:lnTo>
                  <a:pt x="849884" y="325500"/>
                </a:lnTo>
                <a:lnTo>
                  <a:pt x="865717" y="322294"/>
                </a:lnTo>
                <a:lnTo>
                  <a:pt x="878633" y="313562"/>
                </a:lnTo>
                <a:lnTo>
                  <a:pt x="887335" y="300640"/>
                </a:lnTo>
                <a:lnTo>
                  <a:pt x="890524" y="284860"/>
                </a:lnTo>
                <a:lnTo>
                  <a:pt x="890524" y="40639"/>
                </a:lnTo>
                <a:lnTo>
                  <a:pt x="887335" y="24860"/>
                </a:lnTo>
                <a:lnTo>
                  <a:pt x="878633" y="11937"/>
                </a:lnTo>
                <a:lnTo>
                  <a:pt x="865717" y="3206"/>
                </a:lnTo>
                <a:lnTo>
                  <a:pt x="849884" y="0"/>
                </a:lnTo>
                <a:close/>
              </a:path>
            </a:pathLst>
          </a:custGeom>
          <a:solidFill>
            <a:srgbClr val="DFD4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5" name="Shape 265"/>
          <p:cNvSpPr/>
          <p:nvPr/>
        </p:nvSpPr>
        <p:spPr>
          <a:xfrm>
            <a:off x="1636776" y="4023740"/>
            <a:ext cx="890905" cy="325755"/>
          </a:xfrm>
          <a:custGeom>
            <a:avLst/>
            <a:gdLst/>
            <a:ahLst/>
            <a:cxnLst/>
            <a:rect l="0" t="0" r="0" b="0"/>
            <a:pathLst>
              <a:path w="890905" h="325754" extrusionOk="0">
                <a:moveTo>
                  <a:pt x="0" y="40639"/>
                </a:moveTo>
                <a:lnTo>
                  <a:pt x="3188" y="24860"/>
                </a:lnTo>
                <a:lnTo>
                  <a:pt x="11890" y="11937"/>
                </a:lnTo>
                <a:lnTo>
                  <a:pt x="24806" y="3206"/>
                </a:lnTo>
                <a:lnTo>
                  <a:pt x="40640" y="0"/>
                </a:lnTo>
                <a:lnTo>
                  <a:pt x="849884" y="0"/>
                </a:lnTo>
                <a:lnTo>
                  <a:pt x="865717" y="3206"/>
                </a:lnTo>
                <a:lnTo>
                  <a:pt x="878633" y="11937"/>
                </a:lnTo>
                <a:lnTo>
                  <a:pt x="887335" y="24860"/>
                </a:lnTo>
                <a:lnTo>
                  <a:pt x="890524" y="40639"/>
                </a:lnTo>
                <a:lnTo>
                  <a:pt x="890524" y="284860"/>
                </a:lnTo>
                <a:lnTo>
                  <a:pt x="887335" y="300640"/>
                </a:lnTo>
                <a:lnTo>
                  <a:pt x="878633" y="313562"/>
                </a:lnTo>
                <a:lnTo>
                  <a:pt x="865717" y="322294"/>
                </a:lnTo>
                <a:lnTo>
                  <a:pt x="849884" y="325500"/>
                </a:lnTo>
                <a:lnTo>
                  <a:pt x="40640" y="325500"/>
                </a:lnTo>
                <a:lnTo>
                  <a:pt x="24806" y="322294"/>
                </a:lnTo>
                <a:lnTo>
                  <a:pt x="11890" y="313562"/>
                </a:lnTo>
                <a:lnTo>
                  <a:pt x="3188" y="300640"/>
                </a:lnTo>
                <a:lnTo>
                  <a:pt x="0" y="284860"/>
                </a:lnTo>
                <a:lnTo>
                  <a:pt x="0" y="40639"/>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6" name="Shape 266"/>
          <p:cNvSpPr txBox="1"/>
          <p:nvPr/>
        </p:nvSpPr>
        <p:spPr>
          <a:xfrm>
            <a:off x="1643076" y="4062221"/>
            <a:ext cx="878205" cy="239395"/>
          </a:xfrm>
          <a:prstGeom prst="rect">
            <a:avLst/>
          </a:prstGeom>
          <a:noFill/>
          <a:ln>
            <a:noFill/>
          </a:ln>
        </p:spPr>
        <p:txBody>
          <a:bodyPr spcFirstLastPara="1" wrap="square" lIns="0" tIns="12700" rIns="0" bIns="0" anchor="t" anchorCtr="0">
            <a:noAutofit/>
          </a:bodyPr>
          <a:lstStyle/>
          <a:p>
            <a:pPr marL="95885" marR="0" lvl="0" indent="0" algn="l" rtl="0">
              <a:lnSpc>
                <a:spcPct val="100000"/>
              </a:lnSpc>
              <a:spcBef>
                <a:spcPts val="0"/>
              </a:spcBef>
              <a:spcAft>
                <a:spcPts val="0"/>
              </a:spcAft>
              <a:buNone/>
            </a:pPr>
            <a:r>
              <a:rPr lang="en-US" sz="1400" b="1">
                <a:solidFill>
                  <a:srgbClr val="0033CC"/>
                </a:solidFill>
                <a:latin typeface="Times New Roman"/>
                <a:ea typeface="Times New Roman"/>
                <a:cs typeface="Times New Roman"/>
                <a:sym typeface="Times New Roman"/>
              </a:rPr>
              <a:t>Selection</a:t>
            </a:r>
            <a:endParaRPr sz="1400">
              <a:latin typeface="Times New Roman"/>
              <a:ea typeface="Times New Roman"/>
              <a:cs typeface="Times New Roman"/>
              <a:sym typeface="Times New Roman"/>
            </a:endParaRPr>
          </a:p>
        </p:txBody>
      </p:sp>
      <p:sp>
        <p:nvSpPr>
          <p:cNvPr id="267" name="Shape 267"/>
          <p:cNvSpPr/>
          <p:nvPr/>
        </p:nvSpPr>
        <p:spPr>
          <a:xfrm>
            <a:off x="6566916" y="2129027"/>
            <a:ext cx="1414272" cy="56845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8" name="Shape 268"/>
          <p:cNvSpPr/>
          <p:nvPr/>
        </p:nvSpPr>
        <p:spPr>
          <a:xfrm>
            <a:off x="6740652" y="2391155"/>
            <a:ext cx="1114044" cy="376427"/>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9" name="Shape 269"/>
          <p:cNvSpPr/>
          <p:nvPr/>
        </p:nvSpPr>
        <p:spPr>
          <a:xfrm>
            <a:off x="6510401" y="2061591"/>
            <a:ext cx="1374775" cy="552450"/>
          </a:xfrm>
          <a:custGeom>
            <a:avLst/>
            <a:gdLst/>
            <a:ahLst/>
            <a:cxnLst/>
            <a:rect l="0" t="0" r="0" b="0"/>
            <a:pathLst>
              <a:path w="1374775" h="552450" extrusionOk="0">
                <a:moveTo>
                  <a:pt x="687197" y="0"/>
                </a:moveTo>
                <a:lnTo>
                  <a:pt x="0" y="552450"/>
                </a:lnTo>
                <a:lnTo>
                  <a:pt x="1374775" y="552450"/>
                </a:lnTo>
                <a:lnTo>
                  <a:pt x="68719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0" name="Shape 270"/>
          <p:cNvSpPr/>
          <p:nvPr/>
        </p:nvSpPr>
        <p:spPr>
          <a:xfrm>
            <a:off x="6510401" y="2061591"/>
            <a:ext cx="1374775" cy="552450"/>
          </a:xfrm>
          <a:custGeom>
            <a:avLst/>
            <a:gdLst/>
            <a:ahLst/>
            <a:cxnLst/>
            <a:rect l="0" t="0" r="0" b="0"/>
            <a:pathLst>
              <a:path w="1374775" h="552450" extrusionOk="0">
                <a:moveTo>
                  <a:pt x="0" y="552450"/>
                </a:moveTo>
                <a:lnTo>
                  <a:pt x="687197" y="0"/>
                </a:lnTo>
                <a:lnTo>
                  <a:pt x="1374775" y="552450"/>
                </a:lnTo>
                <a:lnTo>
                  <a:pt x="0" y="552450"/>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1" name="Shape 271"/>
          <p:cNvSpPr txBox="1"/>
          <p:nvPr/>
        </p:nvSpPr>
        <p:spPr>
          <a:xfrm>
            <a:off x="6760591" y="2351024"/>
            <a:ext cx="878840" cy="23939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1400" b="1">
                <a:solidFill>
                  <a:srgbClr val="663300"/>
                </a:solidFill>
                <a:latin typeface="Times New Roman"/>
                <a:ea typeface="Times New Roman"/>
                <a:cs typeface="Times New Roman"/>
                <a:sym typeface="Times New Roman"/>
              </a:rPr>
              <a:t>Knowledge</a:t>
            </a:r>
            <a:endParaRPr sz="1400">
              <a:latin typeface="Times New Roman"/>
              <a:ea typeface="Times New Roman"/>
              <a:cs typeface="Times New Roman"/>
              <a:sym typeface="Times New Roman"/>
            </a:endParaRPr>
          </a:p>
        </p:txBody>
      </p:sp>
      <p:sp>
        <p:nvSpPr>
          <p:cNvPr id="272" name="Shape 272"/>
          <p:cNvSpPr txBox="1"/>
          <p:nvPr/>
        </p:nvSpPr>
        <p:spPr>
          <a:xfrm>
            <a:off x="2886201" y="4291710"/>
            <a:ext cx="2223135" cy="1005840"/>
          </a:xfrm>
          <a:prstGeom prst="rect">
            <a:avLst/>
          </a:prstGeom>
          <a:noFill/>
          <a:ln>
            <a:noFill/>
          </a:ln>
        </p:spPr>
        <p:txBody>
          <a:bodyPr spcFirstLastPara="1" wrap="square" lIns="0" tIns="12700" rIns="0" bIns="0" anchor="t" anchorCtr="0">
            <a:noAutofit/>
          </a:bodyPr>
          <a:lstStyle/>
          <a:p>
            <a:pPr marL="1523365" marR="5080" lvl="0" indent="-318769" algn="l" rtl="0">
              <a:lnSpc>
                <a:spcPct val="100000"/>
              </a:lnSpc>
              <a:spcBef>
                <a:spcPts val="0"/>
              </a:spcBef>
              <a:spcAft>
                <a:spcPts val="0"/>
              </a:spcAft>
              <a:buNone/>
            </a:pPr>
            <a:r>
              <a:rPr lang="en-US" sz="1400" b="1">
                <a:solidFill>
                  <a:srgbClr val="663300"/>
                </a:solidFill>
                <a:latin typeface="Times New Roman"/>
                <a:ea typeface="Times New Roman"/>
                <a:cs typeface="Times New Roman"/>
                <a:sym typeface="Times New Roman"/>
              </a:rPr>
              <a:t>Preprocessed  Data</a:t>
            </a:r>
            <a:endParaRPr sz="1400">
              <a:latin typeface="Times New Roman"/>
              <a:ea typeface="Times New Roman"/>
              <a:cs typeface="Times New Roman"/>
              <a:sym typeface="Times New Roman"/>
            </a:endParaRPr>
          </a:p>
          <a:p>
            <a:pPr marL="79375" marR="1703070" lvl="0" indent="-67310" algn="l" rtl="0">
              <a:lnSpc>
                <a:spcPct val="100000"/>
              </a:lnSpc>
              <a:spcBef>
                <a:spcPts val="995"/>
              </a:spcBef>
              <a:spcAft>
                <a:spcPts val="0"/>
              </a:spcAft>
              <a:buNone/>
            </a:pPr>
            <a:r>
              <a:rPr lang="en-US" sz="1400" b="1">
                <a:solidFill>
                  <a:srgbClr val="663300"/>
                </a:solidFill>
                <a:latin typeface="Times New Roman"/>
                <a:ea typeface="Times New Roman"/>
                <a:cs typeface="Times New Roman"/>
                <a:sym typeface="Times New Roman"/>
              </a:rPr>
              <a:t>Target  Data</a:t>
            </a:r>
            <a:endParaRPr sz="1400">
              <a:latin typeface="Times New Roman"/>
              <a:ea typeface="Times New Roman"/>
              <a:cs typeface="Times New Roman"/>
              <a:sym typeface="Times New Roman"/>
            </a:endParaRPr>
          </a:p>
        </p:txBody>
      </p:sp>
      <p:sp>
        <p:nvSpPr>
          <p:cNvPr id="273" name="Shape 273"/>
          <p:cNvSpPr/>
          <p:nvPr/>
        </p:nvSpPr>
        <p:spPr>
          <a:xfrm>
            <a:off x="4252182" y="3458590"/>
            <a:ext cx="0" cy="536575"/>
          </a:xfrm>
          <a:custGeom>
            <a:avLst/>
            <a:gdLst/>
            <a:ahLst/>
            <a:cxnLst/>
            <a:rect l="0" t="0" r="0" b="0"/>
            <a:pathLst>
              <a:path w="120000" h="536575" extrusionOk="0">
                <a:moveTo>
                  <a:pt x="0" y="0"/>
                </a:moveTo>
                <a:lnTo>
                  <a:pt x="0" y="536574"/>
                </a:lnTo>
              </a:path>
            </a:pathLst>
          </a:custGeom>
          <a:noFill/>
          <a:ln w="36500" cap="flat" cmpd="sng">
            <a:solidFill>
              <a:srgbClr val="00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4" name="Shape 274"/>
          <p:cNvSpPr/>
          <p:nvPr/>
        </p:nvSpPr>
        <p:spPr>
          <a:xfrm>
            <a:off x="4233926" y="3458590"/>
            <a:ext cx="36830" cy="536575"/>
          </a:xfrm>
          <a:custGeom>
            <a:avLst/>
            <a:gdLst/>
            <a:ahLst/>
            <a:cxnLst/>
            <a:rect l="0" t="0" r="0" b="0"/>
            <a:pathLst>
              <a:path w="36829" h="536575" extrusionOk="0">
                <a:moveTo>
                  <a:pt x="0" y="536574"/>
                </a:moveTo>
                <a:lnTo>
                  <a:pt x="36512" y="536574"/>
                </a:lnTo>
                <a:lnTo>
                  <a:pt x="36512" y="0"/>
                </a:lnTo>
                <a:lnTo>
                  <a:pt x="0" y="0"/>
                </a:lnTo>
                <a:lnTo>
                  <a:pt x="0" y="536574"/>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5" name="Shape 275"/>
          <p:cNvSpPr/>
          <p:nvPr/>
        </p:nvSpPr>
        <p:spPr>
          <a:xfrm>
            <a:off x="4291806" y="3520566"/>
            <a:ext cx="0" cy="536575"/>
          </a:xfrm>
          <a:custGeom>
            <a:avLst/>
            <a:gdLst/>
            <a:ahLst/>
            <a:cxnLst/>
            <a:rect l="0" t="0" r="0" b="0"/>
            <a:pathLst>
              <a:path w="120000" h="536575" extrusionOk="0">
                <a:moveTo>
                  <a:pt x="0" y="0"/>
                </a:moveTo>
                <a:lnTo>
                  <a:pt x="0" y="536574"/>
                </a:lnTo>
              </a:path>
            </a:pathLst>
          </a:custGeom>
          <a:noFill/>
          <a:ln w="36500" cap="flat" cmpd="sng">
            <a:solidFill>
              <a:srgbClr val="00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6" name="Shape 276"/>
          <p:cNvSpPr/>
          <p:nvPr/>
        </p:nvSpPr>
        <p:spPr>
          <a:xfrm>
            <a:off x="4273550" y="3520566"/>
            <a:ext cx="36830" cy="536575"/>
          </a:xfrm>
          <a:custGeom>
            <a:avLst/>
            <a:gdLst/>
            <a:ahLst/>
            <a:cxnLst/>
            <a:rect l="0" t="0" r="0" b="0"/>
            <a:pathLst>
              <a:path w="36829" h="536575" extrusionOk="0">
                <a:moveTo>
                  <a:pt x="0" y="536574"/>
                </a:moveTo>
                <a:lnTo>
                  <a:pt x="36512" y="536574"/>
                </a:lnTo>
                <a:lnTo>
                  <a:pt x="36512" y="0"/>
                </a:lnTo>
                <a:lnTo>
                  <a:pt x="0" y="0"/>
                </a:lnTo>
                <a:lnTo>
                  <a:pt x="0" y="536574"/>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7" name="Shape 277"/>
          <p:cNvSpPr/>
          <p:nvPr/>
        </p:nvSpPr>
        <p:spPr>
          <a:xfrm>
            <a:off x="4345051" y="3584066"/>
            <a:ext cx="0" cy="536575"/>
          </a:xfrm>
          <a:custGeom>
            <a:avLst/>
            <a:gdLst/>
            <a:ahLst/>
            <a:cxnLst/>
            <a:rect l="0" t="0" r="0" b="0"/>
            <a:pathLst>
              <a:path w="120000" h="536575" extrusionOk="0">
                <a:moveTo>
                  <a:pt x="0" y="0"/>
                </a:moveTo>
                <a:lnTo>
                  <a:pt x="0" y="536574"/>
                </a:lnTo>
              </a:path>
            </a:pathLst>
          </a:custGeom>
          <a:noFill/>
          <a:ln w="38100" cap="flat" cmpd="sng">
            <a:solidFill>
              <a:srgbClr val="00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8" name="Shape 278"/>
          <p:cNvSpPr/>
          <p:nvPr/>
        </p:nvSpPr>
        <p:spPr>
          <a:xfrm>
            <a:off x="4326001" y="3584066"/>
            <a:ext cx="38100" cy="536575"/>
          </a:xfrm>
          <a:custGeom>
            <a:avLst/>
            <a:gdLst/>
            <a:ahLst/>
            <a:cxnLst/>
            <a:rect l="0" t="0" r="0" b="0"/>
            <a:pathLst>
              <a:path w="38100" h="536575" extrusionOk="0">
                <a:moveTo>
                  <a:pt x="0" y="536574"/>
                </a:moveTo>
                <a:lnTo>
                  <a:pt x="38100" y="536574"/>
                </a:lnTo>
                <a:lnTo>
                  <a:pt x="38100" y="0"/>
                </a:lnTo>
                <a:lnTo>
                  <a:pt x="0" y="0"/>
                </a:lnTo>
                <a:lnTo>
                  <a:pt x="0" y="536574"/>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9" name="Shape 279"/>
          <p:cNvSpPr/>
          <p:nvPr/>
        </p:nvSpPr>
        <p:spPr>
          <a:xfrm>
            <a:off x="4398232" y="3645979"/>
            <a:ext cx="0" cy="538480"/>
          </a:xfrm>
          <a:custGeom>
            <a:avLst/>
            <a:gdLst/>
            <a:ahLst/>
            <a:cxnLst/>
            <a:rect l="0" t="0" r="0" b="0"/>
            <a:pathLst>
              <a:path w="120000" h="538479" extrusionOk="0">
                <a:moveTo>
                  <a:pt x="0" y="0"/>
                </a:moveTo>
                <a:lnTo>
                  <a:pt x="0" y="538162"/>
                </a:lnTo>
              </a:path>
            </a:pathLst>
          </a:custGeom>
          <a:noFill/>
          <a:ln w="36500" cap="flat" cmpd="sng">
            <a:solidFill>
              <a:srgbClr val="00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0" name="Shape 280"/>
          <p:cNvSpPr/>
          <p:nvPr/>
        </p:nvSpPr>
        <p:spPr>
          <a:xfrm>
            <a:off x="4379976" y="3645979"/>
            <a:ext cx="36830" cy="538480"/>
          </a:xfrm>
          <a:custGeom>
            <a:avLst/>
            <a:gdLst/>
            <a:ahLst/>
            <a:cxnLst/>
            <a:rect l="0" t="0" r="0" b="0"/>
            <a:pathLst>
              <a:path w="36829" h="538479" extrusionOk="0">
                <a:moveTo>
                  <a:pt x="0" y="538162"/>
                </a:moveTo>
                <a:lnTo>
                  <a:pt x="36512" y="538162"/>
                </a:lnTo>
                <a:lnTo>
                  <a:pt x="36512" y="0"/>
                </a:lnTo>
                <a:lnTo>
                  <a:pt x="0" y="0"/>
                </a:lnTo>
                <a:lnTo>
                  <a:pt x="0" y="538162"/>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1" name="Shape 281"/>
          <p:cNvSpPr/>
          <p:nvPr/>
        </p:nvSpPr>
        <p:spPr>
          <a:xfrm>
            <a:off x="4437856" y="3734815"/>
            <a:ext cx="0" cy="536575"/>
          </a:xfrm>
          <a:custGeom>
            <a:avLst/>
            <a:gdLst/>
            <a:ahLst/>
            <a:cxnLst/>
            <a:rect l="0" t="0" r="0" b="0"/>
            <a:pathLst>
              <a:path w="120000" h="536575" extrusionOk="0">
                <a:moveTo>
                  <a:pt x="0" y="0"/>
                </a:moveTo>
                <a:lnTo>
                  <a:pt x="0" y="536574"/>
                </a:lnTo>
              </a:path>
            </a:pathLst>
          </a:custGeom>
          <a:noFill/>
          <a:ln w="36500" cap="flat" cmpd="sng">
            <a:solidFill>
              <a:srgbClr val="00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2" name="Shape 282"/>
          <p:cNvSpPr/>
          <p:nvPr/>
        </p:nvSpPr>
        <p:spPr>
          <a:xfrm>
            <a:off x="4419600" y="3734815"/>
            <a:ext cx="36830" cy="536575"/>
          </a:xfrm>
          <a:custGeom>
            <a:avLst/>
            <a:gdLst/>
            <a:ahLst/>
            <a:cxnLst/>
            <a:rect l="0" t="0" r="0" b="0"/>
            <a:pathLst>
              <a:path w="36829" h="536575" extrusionOk="0">
                <a:moveTo>
                  <a:pt x="0" y="536574"/>
                </a:moveTo>
                <a:lnTo>
                  <a:pt x="36512" y="536574"/>
                </a:lnTo>
                <a:lnTo>
                  <a:pt x="36512" y="0"/>
                </a:lnTo>
                <a:lnTo>
                  <a:pt x="0" y="0"/>
                </a:lnTo>
                <a:lnTo>
                  <a:pt x="0" y="536574"/>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3" name="Shape 283"/>
          <p:cNvSpPr/>
          <p:nvPr/>
        </p:nvSpPr>
        <p:spPr>
          <a:xfrm>
            <a:off x="5229225" y="2887091"/>
            <a:ext cx="90487" cy="53657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4" name="Shape 284"/>
          <p:cNvSpPr/>
          <p:nvPr/>
        </p:nvSpPr>
        <p:spPr>
          <a:xfrm>
            <a:off x="5229225" y="2887091"/>
            <a:ext cx="90805" cy="536575"/>
          </a:xfrm>
          <a:custGeom>
            <a:avLst/>
            <a:gdLst/>
            <a:ahLst/>
            <a:cxnLst/>
            <a:rect l="0" t="0" r="0" b="0"/>
            <a:pathLst>
              <a:path w="90804" h="536575" extrusionOk="0">
                <a:moveTo>
                  <a:pt x="0" y="536575"/>
                </a:moveTo>
                <a:lnTo>
                  <a:pt x="90487" y="536575"/>
                </a:lnTo>
                <a:lnTo>
                  <a:pt x="90487" y="0"/>
                </a:lnTo>
                <a:lnTo>
                  <a:pt x="0" y="0"/>
                </a:lnTo>
                <a:lnTo>
                  <a:pt x="0" y="536575"/>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5" name="Shape 285"/>
          <p:cNvSpPr/>
          <p:nvPr/>
        </p:nvSpPr>
        <p:spPr>
          <a:xfrm>
            <a:off x="5362575" y="3037903"/>
            <a:ext cx="115887" cy="38576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6" name="Shape 286"/>
          <p:cNvSpPr/>
          <p:nvPr/>
        </p:nvSpPr>
        <p:spPr>
          <a:xfrm>
            <a:off x="5362575" y="3037903"/>
            <a:ext cx="116205" cy="386080"/>
          </a:xfrm>
          <a:custGeom>
            <a:avLst/>
            <a:gdLst/>
            <a:ahLst/>
            <a:cxnLst/>
            <a:rect l="0" t="0" r="0" b="0"/>
            <a:pathLst>
              <a:path w="116204" h="386079" extrusionOk="0">
                <a:moveTo>
                  <a:pt x="0" y="385762"/>
                </a:moveTo>
                <a:lnTo>
                  <a:pt x="115887" y="385762"/>
                </a:lnTo>
                <a:lnTo>
                  <a:pt x="115887" y="0"/>
                </a:lnTo>
                <a:lnTo>
                  <a:pt x="0" y="0"/>
                </a:lnTo>
                <a:lnTo>
                  <a:pt x="0" y="385762"/>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7" name="Shape 287"/>
          <p:cNvSpPr/>
          <p:nvPr/>
        </p:nvSpPr>
        <p:spPr>
          <a:xfrm>
            <a:off x="5519801" y="2936303"/>
            <a:ext cx="141287" cy="487362"/>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8" name="Shape 288"/>
          <p:cNvSpPr/>
          <p:nvPr/>
        </p:nvSpPr>
        <p:spPr>
          <a:xfrm>
            <a:off x="5519801" y="2936303"/>
            <a:ext cx="141605" cy="487680"/>
          </a:xfrm>
          <a:custGeom>
            <a:avLst/>
            <a:gdLst/>
            <a:ahLst/>
            <a:cxnLst/>
            <a:rect l="0" t="0" r="0" b="0"/>
            <a:pathLst>
              <a:path w="141604" h="487679" extrusionOk="0">
                <a:moveTo>
                  <a:pt x="0" y="487362"/>
                </a:moveTo>
                <a:lnTo>
                  <a:pt x="141287" y="487362"/>
                </a:lnTo>
                <a:lnTo>
                  <a:pt x="141287" y="0"/>
                </a:lnTo>
                <a:lnTo>
                  <a:pt x="0" y="0"/>
                </a:lnTo>
                <a:lnTo>
                  <a:pt x="0" y="487362"/>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89" name="Shape 289"/>
          <p:cNvSpPr/>
          <p:nvPr/>
        </p:nvSpPr>
        <p:spPr>
          <a:xfrm>
            <a:off x="5705475" y="3225228"/>
            <a:ext cx="168275" cy="198437"/>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0" name="Shape 290"/>
          <p:cNvSpPr/>
          <p:nvPr/>
        </p:nvSpPr>
        <p:spPr>
          <a:xfrm>
            <a:off x="5705475" y="3225228"/>
            <a:ext cx="168275" cy="198755"/>
          </a:xfrm>
          <a:custGeom>
            <a:avLst/>
            <a:gdLst/>
            <a:ahLst/>
            <a:cxnLst/>
            <a:rect l="0" t="0" r="0" b="0"/>
            <a:pathLst>
              <a:path w="168275" h="198754" extrusionOk="0">
                <a:moveTo>
                  <a:pt x="0" y="198437"/>
                </a:moveTo>
                <a:lnTo>
                  <a:pt x="168275" y="198437"/>
                </a:lnTo>
                <a:lnTo>
                  <a:pt x="168275" y="0"/>
                </a:lnTo>
                <a:lnTo>
                  <a:pt x="0" y="0"/>
                </a:lnTo>
                <a:lnTo>
                  <a:pt x="0" y="198437"/>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1" name="Shape 291"/>
          <p:cNvSpPr txBox="1"/>
          <p:nvPr/>
        </p:nvSpPr>
        <p:spPr>
          <a:xfrm>
            <a:off x="5228335" y="3524758"/>
            <a:ext cx="669290" cy="23939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1400" b="1">
                <a:solidFill>
                  <a:srgbClr val="663300"/>
                </a:solidFill>
                <a:latin typeface="Times New Roman"/>
                <a:ea typeface="Times New Roman"/>
                <a:cs typeface="Times New Roman"/>
                <a:sym typeface="Times New Roman"/>
              </a:rPr>
              <a:t>Patterns</a:t>
            </a:r>
            <a:endParaRPr sz="1400">
              <a:latin typeface="Times New Roman"/>
              <a:ea typeface="Times New Roman"/>
              <a:cs typeface="Times New Roman"/>
              <a:sym typeface="Times New Roman"/>
            </a:endParaRPr>
          </a:p>
        </p:txBody>
      </p:sp>
      <p:sp>
        <p:nvSpPr>
          <p:cNvPr id="292" name="Shape 292"/>
          <p:cNvSpPr/>
          <p:nvPr/>
        </p:nvSpPr>
        <p:spPr>
          <a:xfrm>
            <a:off x="3460750" y="2422017"/>
            <a:ext cx="1758950" cy="425450"/>
          </a:xfrm>
          <a:custGeom>
            <a:avLst/>
            <a:gdLst/>
            <a:ahLst/>
            <a:cxnLst/>
            <a:rect l="0" t="0" r="0" b="0"/>
            <a:pathLst>
              <a:path w="1758950" h="425450" extrusionOk="0">
                <a:moveTo>
                  <a:pt x="1705737" y="0"/>
                </a:moveTo>
                <a:lnTo>
                  <a:pt x="53212" y="0"/>
                </a:lnTo>
                <a:lnTo>
                  <a:pt x="32468" y="4169"/>
                </a:lnTo>
                <a:lnTo>
                  <a:pt x="15557" y="15541"/>
                </a:lnTo>
                <a:lnTo>
                  <a:pt x="4171" y="32414"/>
                </a:lnTo>
                <a:lnTo>
                  <a:pt x="0" y="53086"/>
                </a:lnTo>
                <a:lnTo>
                  <a:pt x="0" y="372237"/>
                </a:lnTo>
                <a:lnTo>
                  <a:pt x="4171" y="392928"/>
                </a:lnTo>
                <a:lnTo>
                  <a:pt x="15557" y="409844"/>
                </a:lnTo>
                <a:lnTo>
                  <a:pt x="32468" y="421260"/>
                </a:lnTo>
                <a:lnTo>
                  <a:pt x="53212" y="425450"/>
                </a:lnTo>
                <a:lnTo>
                  <a:pt x="1705737" y="425450"/>
                </a:lnTo>
                <a:lnTo>
                  <a:pt x="1726481" y="421260"/>
                </a:lnTo>
                <a:lnTo>
                  <a:pt x="1743392" y="409844"/>
                </a:lnTo>
                <a:lnTo>
                  <a:pt x="1754778" y="392928"/>
                </a:lnTo>
                <a:lnTo>
                  <a:pt x="1758950" y="372237"/>
                </a:lnTo>
                <a:lnTo>
                  <a:pt x="1758950" y="53086"/>
                </a:lnTo>
                <a:lnTo>
                  <a:pt x="1754778" y="32414"/>
                </a:lnTo>
                <a:lnTo>
                  <a:pt x="1743392" y="15541"/>
                </a:lnTo>
                <a:lnTo>
                  <a:pt x="1726481" y="4169"/>
                </a:lnTo>
                <a:lnTo>
                  <a:pt x="1705737" y="0"/>
                </a:lnTo>
                <a:close/>
              </a:path>
            </a:pathLst>
          </a:custGeom>
          <a:solidFill>
            <a:srgbClr val="DFD4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3" name="Shape 293"/>
          <p:cNvSpPr/>
          <p:nvPr/>
        </p:nvSpPr>
        <p:spPr>
          <a:xfrm>
            <a:off x="3460750" y="2422017"/>
            <a:ext cx="1758950" cy="425450"/>
          </a:xfrm>
          <a:custGeom>
            <a:avLst/>
            <a:gdLst/>
            <a:ahLst/>
            <a:cxnLst/>
            <a:rect l="0" t="0" r="0" b="0"/>
            <a:pathLst>
              <a:path w="1758950" h="425450" extrusionOk="0">
                <a:moveTo>
                  <a:pt x="0" y="53086"/>
                </a:moveTo>
                <a:lnTo>
                  <a:pt x="4171" y="32414"/>
                </a:lnTo>
                <a:lnTo>
                  <a:pt x="15557" y="15541"/>
                </a:lnTo>
                <a:lnTo>
                  <a:pt x="32468" y="4169"/>
                </a:lnTo>
                <a:lnTo>
                  <a:pt x="53212" y="0"/>
                </a:lnTo>
                <a:lnTo>
                  <a:pt x="1705737" y="0"/>
                </a:lnTo>
                <a:lnTo>
                  <a:pt x="1726481" y="4169"/>
                </a:lnTo>
                <a:lnTo>
                  <a:pt x="1743392" y="15541"/>
                </a:lnTo>
                <a:lnTo>
                  <a:pt x="1754778" y="32414"/>
                </a:lnTo>
                <a:lnTo>
                  <a:pt x="1758950" y="53086"/>
                </a:lnTo>
                <a:lnTo>
                  <a:pt x="1758950" y="372237"/>
                </a:lnTo>
                <a:lnTo>
                  <a:pt x="1754778" y="392928"/>
                </a:lnTo>
                <a:lnTo>
                  <a:pt x="1743392" y="409844"/>
                </a:lnTo>
                <a:lnTo>
                  <a:pt x="1726481" y="421260"/>
                </a:lnTo>
                <a:lnTo>
                  <a:pt x="1705737" y="425450"/>
                </a:lnTo>
                <a:lnTo>
                  <a:pt x="53212" y="425450"/>
                </a:lnTo>
                <a:lnTo>
                  <a:pt x="32468" y="421260"/>
                </a:lnTo>
                <a:lnTo>
                  <a:pt x="15557" y="409844"/>
                </a:lnTo>
                <a:lnTo>
                  <a:pt x="4171" y="392928"/>
                </a:lnTo>
                <a:lnTo>
                  <a:pt x="0" y="372237"/>
                </a:lnTo>
                <a:lnTo>
                  <a:pt x="0" y="53086"/>
                </a:lnTo>
                <a:close/>
              </a:path>
            </a:pathLst>
          </a:custGeom>
          <a:noFill/>
          <a:ln w="255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4" name="Shape 294"/>
          <p:cNvSpPr txBox="1"/>
          <p:nvPr/>
        </p:nvSpPr>
        <p:spPr>
          <a:xfrm>
            <a:off x="3654044" y="2461006"/>
            <a:ext cx="1373505" cy="33083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2000" b="1" i="1">
                <a:solidFill>
                  <a:srgbClr val="A40020"/>
                </a:solidFill>
                <a:latin typeface="Times New Roman"/>
                <a:ea typeface="Times New Roman"/>
                <a:cs typeface="Times New Roman"/>
                <a:sym typeface="Times New Roman"/>
              </a:rPr>
              <a:t>Data Mining</a:t>
            </a:r>
            <a:endParaRPr sz="2000">
              <a:latin typeface="Times New Roman"/>
              <a:ea typeface="Times New Roman"/>
              <a:cs typeface="Times New Roman"/>
              <a:sym typeface="Times New Roman"/>
            </a:endParaRPr>
          </a:p>
        </p:txBody>
      </p:sp>
      <p:sp>
        <p:nvSpPr>
          <p:cNvPr id="295" name="Shape 295"/>
          <p:cNvSpPr/>
          <p:nvPr/>
        </p:nvSpPr>
        <p:spPr>
          <a:xfrm>
            <a:off x="4932426" y="1556766"/>
            <a:ext cx="1573530" cy="555625"/>
          </a:xfrm>
          <a:custGeom>
            <a:avLst/>
            <a:gdLst/>
            <a:ahLst/>
            <a:cxnLst/>
            <a:rect l="0" t="0" r="0" b="0"/>
            <a:pathLst>
              <a:path w="1573529" h="555625" extrusionOk="0">
                <a:moveTo>
                  <a:pt x="1503679" y="0"/>
                </a:moveTo>
                <a:lnTo>
                  <a:pt x="69341" y="0"/>
                </a:lnTo>
                <a:lnTo>
                  <a:pt x="42326" y="5461"/>
                </a:lnTo>
                <a:lnTo>
                  <a:pt x="20288" y="20351"/>
                </a:lnTo>
                <a:lnTo>
                  <a:pt x="5441" y="42433"/>
                </a:lnTo>
                <a:lnTo>
                  <a:pt x="0" y="69469"/>
                </a:lnTo>
                <a:lnTo>
                  <a:pt x="0" y="486283"/>
                </a:lnTo>
                <a:lnTo>
                  <a:pt x="5441" y="513244"/>
                </a:lnTo>
                <a:lnTo>
                  <a:pt x="20288" y="535289"/>
                </a:lnTo>
                <a:lnTo>
                  <a:pt x="42326" y="550165"/>
                </a:lnTo>
                <a:lnTo>
                  <a:pt x="69341" y="555625"/>
                </a:lnTo>
                <a:lnTo>
                  <a:pt x="1503679" y="555625"/>
                </a:lnTo>
                <a:lnTo>
                  <a:pt x="1530715" y="550165"/>
                </a:lnTo>
                <a:lnTo>
                  <a:pt x="1552797" y="535289"/>
                </a:lnTo>
                <a:lnTo>
                  <a:pt x="1567688" y="513244"/>
                </a:lnTo>
                <a:lnTo>
                  <a:pt x="1573149" y="486283"/>
                </a:lnTo>
                <a:lnTo>
                  <a:pt x="1573149" y="69469"/>
                </a:lnTo>
                <a:lnTo>
                  <a:pt x="1567688" y="42433"/>
                </a:lnTo>
                <a:lnTo>
                  <a:pt x="1552797" y="20351"/>
                </a:lnTo>
                <a:lnTo>
                  <a:pt x="1530715" y="5461"/>
                </a:lnTo>
                <a:lnTo>
                  <a:pt x="1503679" y="0"/>
                </a:lnTo>
                <a:close/>
              </a:path>
            </a:pathLst>
          </a:custGeom>
          <a:solidFill>
            <a:srgbClr val="DFD4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6" name="Shape 296"/>
          <p:cNvSpPr/>
          <p:nvPr/>
        </p:nvSpPr>
        <p:spPr>
          <a:xfrm>
            <a:off x="4932426" y="1556766"/>
            <a:ext cx="1573530" cy="555625"/>
          </a:xfrm>
          <a:custGeom>
            <a:avLst/>
            <a:gdLst/>
            <a:ahLst/>
            <a:cxnLst/>
            <a:rect l="0" t="0" r="0" b="0"/>
            <a:pathLst>
              <a:path w="1573529" h="555625" extrusionOk="0">
                <a:moveTo>
                  <a:pt x="0" y="69469"/>
                </a:moveTo>
                <a:lnTo>
                  <a:pt x="5441" y="42433"/>
                </a:lnTo>
                <a:lnTo>
                  <a:pt x="20288" y="20351"/>
                </a:lnTo>
                <a:lnTo>
                  <a:pt x="42326" y="5461"/>
                </a:lnTo>
                <a:lnTo>
                  <a:pt x="69341" y="0"/>
                </a:lnTo>
                <a:lnTo>
                  <a:pt x="1503679" y="0"/>
                </a:lnTo>
                <a:lnTo>
                  <a:pt x="1530715" y="5461"/>
                </a:lnTo>
                <a:lnTo>
                  <a:pt x="1552797" y="20351"/>
                </a:lnTo>
                <a:lnTo>
                  <a:pt x="1567688" y="42433"/>
                </a:lnTo>
                <a:lnTo>
                  <a:pt x="1573149" y="69469"/>
                </a:lnTo>
                <a:lnTo>
                  <a:pt x="1573149" y="486283"/>
                </a:lnTo>
                <a:lnTo>
                  <a:pt x="1567688" y="513244"/>
                </a:lnTo>
                <a:lnTo>
                  <a:pt x="1552797" y="535289"/>
                </a:lnTo>
                <a:lnTo>
                  <a:pt x="1530715" y="550165"/>
                </a:lnTo>
                <a:lnTo>
                  <a:pt x="1503679" y="555625"/>
                </a:lnTo>
                <a:lnTo>
                  <a:pt x="69341" y="555625"/>
                </a:lnTo>
                <a:lnTo>
                  <a:pt x="42326" y="550165"/>
                </a:lnTo>
                <a:lnTo>
                  <a:pt x="20288" y="535289"/>
                </a:lnTo>
                <a:lnTo>
                  <a:pt x="5441" y="513244"/>
                </a:lnTo>
                <a:lnTo>
                  <a:pt x="0" y="486283"/>
                </a:lnTo>
                <a:lnTo>
                  <a:pt x="0" y="69469"/>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7" name="Shape 297"/>
          <p:cNvSpPr txBox="1"/>
          <p:nvPr/>
        </p:nvSpPr>
        <p:spPr>
          <a:xfrm>
            <a:off x="5138165" y="1602689"/>
            <a:ext cx="1161415" cy="453390"/>
          </a:xfrm>
          <a:prstGeom prst="rect">
            <a:avLst/>
          </a:prstGeom>
          <a:noFill/>
          <a:ln>
            <a:noFill/>
          </a:ln>
        </p:spPr>
        <p:txBody>
          <a:bodyPr spcFirstLastPara="1" wrap="square" lIns="0" tIns="13325" rIns="0" bIns="0" anchor="t" anchorCtr="0">
            <a:noAutofit/>
          </a:bodyPr>
          <a:lstStyle/>
          <a:p>
            <a:pPr marL="0" marR="0" lvl="0" indent="0" algn="ctr" rtl="0">
              <a:lnSpc>
                <a:spcPct val="100000"/>
              </a:lnSpc>
              <a:spcBef>
                <a:spcPts val="0"/>
              </a:spcBef>
              <a:spcAft>
                <a:spcPts val="0"/>
              </a:spcAft>
              <a:buNone/>
            </a:pPr>
            <a:r>
              <a:rPr lang="en-US" sz="1400" b="1">
                <a:solidFill>
                  <a:srgbClr val="0033CC"/>
                </a:solidFill>
                <a:latin typeface="Times New Roman"/>
                <a:ea typeface="Times New Roman"/>
                <a:cs typeface="Times New Roman"/>
                <a:sym typeface="Times New Roman"/>
              </a:rPr>
              <a:t>Interpretation/</a:t>
            </a:r>
            <a:endParaRPr sz="1400">
              <a:latin typeface="Times New Roman"/>
              <a:ea typeface="Times New Roman"/>
              <a:cs typeface="Times New Roman"/>
              <a:sym typeface="Times New Roman"/>
            </a:endParaRPr>
          </a:p>
          <a:p>
            <a:pPr marL="1270" marR="0" lvl="0" indent="0" algn="ctr" rtl="0">
              <a:lnSpc>
                <a:spcPct val="100000"/>
              </a:lnSpc>
              <a:spcBef>
                <a:spcPts val="0"/>
              </a:spcBef>
              <a:spcAft>
                <a:spcPts val="0"/>
              </a:spcAft>
              <a:buNone/>
            </a:pPr>
            <a:r>
              <a:rPr lang="en-US" sz="1400" b="1">
                <a:solidFill>
                  <a:srgbClr val="0033CC"/>
                </a:solidFill>
                <a:latin typeface="Times New Roman"/>
                <a:ea typeface="Times New Roman"/>
                <a:cs typeface="Times New Roman"/>
                <a:sym typeface="Times New Roman"/>
              </a:rPr>
              <a:t>Evaluation</a:t>
            </a:r>
            <a:endParaRPr sz="1400">
              <a:latin typeface="Times New Roman"/>
              <a:ea typeface="Times New Roman"/>
              <a:cs typeface="Times New Roman"/>
              <a:sym typeface="Times New Roman"/>
            </a:endParaRPr>
          </a:p>
        </p:txBody>
      </p:sp>
      <p:sp>
        <p:nvSpPr>
          <p:cNvPr id="298" name="Shape 298"/>
          <p:cNvSpPr/>
          <p:nvPr/>
        </p:nvSpPr>
        <p:spPr>
          <a:xfrm>
            <a:off x="2600325" y="3249041"/>
            <a:ext cx="1278255" cy="325755"/>
          </a:xfrm>
          <a:custGeom>
            <a:avLst/>
            <a:gdLst/>
            <a:ahLst/>
            <a:cxnLst/>
            <a:rect l="0" t="0" r="0" b="0"/>
            <a:pathLst>
              <a:path w="1278254" h="325754" extrusionOk="0">
                <a:moveTo>
                  <a:pt x="1237234" y="0"/>
                </a:moveTo>
                <a:lnTo>
                  <a:pt x="40639" y="0"/>
                </a:lnTo>
                <a:lnTo>
                  <a:pt x="24806" y="3206"/>
                </a:lnTo>
                <a:lnTo>
                  <a:pt x="11890" y="11937"/>
                </a:lnTo>
                <a:lnTo>
                  <a:pt x="3188" y="24860"/>
                </a:lnTo>
                <a:lnTo>
                  <a:pt x="0" y="40639"/>
                </a:lnTo>
                <a:lnTo>
                  <a:pt x="0" y="284861"/>
                </a:lnTo>
                <a:lnTo>
                  <a:pt x="3188" y="300640"/>
                </a:lnTo>
                <a:lnTo>
                  <a:pt x="11890" y="313563"/>
                </a:lnTo>
                <a:lnTo>
                  <a:pt x="24806" y="322294"/>
                </a:lnTo>
                <a:lnTo>
                  <a:pt x="40639" y="325500"/>
                </a:lnTo>
                <a:lnTo>
                  <a:pt x="1237234" y="325500"/>
                </a:lnTo>
                <a:lnTo>
                  <a:pt x="1253087" y="322294"/>
                </a:lnTo>
                <a:lnTo>
                  <a:pt x="1266047" y="313563"/>
                </a:lnTo>
                <a:lnTo>
                  <a:pt x="1274792" y="300640"/>
                </a:lnTo>
                <a:lnTo>
                  <a:pt x="1278001" y="284861"/>
                </a:lnTo>
                <a:lnTo>
                  <a:pt x="1278001" y="40639"/>
                </a:lnTo>
                <a:lnTo>
                  <a:pt x="1274792" y="24860"/>
                </a:lnTo>
                <a:lnTo>
                  <a:pt x="1266047" y="11937"/>
                </a:lnTo>
                <a:lnTo>
                  <a:pt x="1253087" y="3206"/>
                </a:lnTo>
                <a:lnTo>
                  <a:pt x="1237234" y="0"/>
                </a:lnTo>
                <a:close/>
              </a:path>
            </a:pathLst>
          </a:custGeom>
          <a:solidFill>
            <a:srgbClr val="DFD4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9" name="Shape 299"/>
          <p:cNvSpPr/>
          <p:nvPr/>
        </p:nvSpPr>
        <p:spPr>
          <a:xfrm>
            <a:off x="2600325" y="3249041"/>
            <a:ext cx="1278255" cy="325755"/>
          </a:xfrm>
          <a:custGeom>
            <a:avLst/>
            <a:gdLst/>
            <a:ahLst/>
            <a:cxnLst/>
            <a:rect l="0" t="0" r="0" b="0"/>
            <a:pathLst>
              <a:path w="1278254" h="325754" extrusionOk="0">
                <a:moveTo>
                  <a:pt x="0" y="40639"/>
                </a:moveTo>
                <a:lnTo>
                  <a:pt x="3188" y="24860"/>
                </a:lnTo>
                <a:lnTo>
                  <a:pt x="11890" y="11937"/>
                </a:lnTo>
                <a:lnTo>
                  <a:pt x="24806" y="3206"/>
                </a:lnTo>
                <a:lnTo>
                  <a:pt x="40639" y="0"/>
                </a:lnTo>
                <a:lnTo>
                  <a:pt x="1237234" y="0"/>
                </a:lnTo>
                <a:lnTo>
                  <a:pt x="1253087" y="3206"/>
                </a:lnTo>
                <a:lnTo>
                  <a:pt x="1266047" y="11937"/>
                </a:lnTo>
                <a:lnTo>
                  <a:pt x="1274792" y="24860"/>
                </a:lnTo>
                <a:lnTo>
                  <a:pt x="1278001" y="40639"/>
                </a:lnTo>
                <a:lnTo>
                  <a:pt x="1278001" y="284861"/>
                </a:lnTo>
                <a:lnTo>
                  <a:pt x="1274792" y="300640"/>
                </a:lnTo>
                <a:lnTo>
                  <a:pt x="1266047" y="313563"/>
                </a:lnTo>
                <a:lnTo>
                  <a:pt x="1253087" y="322294"/>
                </a:lnTo>
                <a:lnTo>
                  <a:pt x="1237234" y="325500"/>
                </a:lnTo>
                <a:lnTo>
                  <a:pt x="40639" y="325500"/>
                </a:lnTo>
                <a:lnTo>
                  <a:pt x="24806" y="322294"/>
                </a:lnTo>
                <a:lnTo>
                  <a:pt x="11890" y="313563"/>
                </a:lnTo>
                <a:lnTo>
                  <a:pt x="3188" y="300640"/>
                </a:lnTo>
                <a:lnTo>
                  <a:pt x="0" y="284861"/>
                </a:lnTo>
                <a:lnTo>
                  <a:pt x="0" y="40639"/>
                </a:lnTo>
                <a:close/>
              </a:path>
            </a:pathLst>
          </a:custGeom>
          <a:noFill/>
          <a:ln w="1260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0" name="Shape 300"/>
          <p:cNvSpPr txBox="1"/>
          <p:nvPr/>
        </p:nvSpPr>
        <p:spPr>
          <a:xfrm>
            <a:off x="2606625" y="3287013"/>
            <a:ext cx="1265555" cy="239395"/>
          </a:xfrm>
          <a:prstGeom prst="rect">
            <a:avLst/>
          </a:prstGeom>
          <a:noFill/>
          <a:ln>
            <a:noFill/>
          </a:ln>
        </p:spPr>
        <p:txBody>
          <a:bodyPr spcFirstLastPara="1" wrap="square" lIns="0" tIns="13325" rIns="0" bIns="0" anchor="t" anchorCtr="0">
            <a:noAutofit/>
          </a:bodyPr>
          <a:lstStyle/>
          <a:p>
            <a:pPr marL="99695" marR="0" lvl="0" indent="0" algn="l" rtl="0">
              <a:lnSpc>
                <a:spcPct val="100000"/>
              </a:lnSpc>
              <a:spcBef>
                <a:spcPts val="0"/>
              </a:spcBef>
              <a:spcAft>
                <a:spcPts val="0"/>
              </a:spcAft>
              <a:buNone/>
            </a:pPr>
            <a:r>
              <a:rPr lang="en-US" sz="1400" b="1">
                <a:solidFill>
                  <a:srgbClr val="0033CC"/>
                </a:solidFill>
                <a:latin typeface="Times New Roman"/>
                <a:ea typeface="Times New Roman"/>
                <a:cs typeface="Times New Roman"/>
                <a:sym typeface="Times New Roman"/>
              </a:rPr>
              <a:t>Preprocessing</a:t>
            </a:r>
            <a:endParaRPr sz="1400">
              <a:latin typeface="Times New Roman"/>
              <a:ea typeface="Times New Roman"/>
              <a:cs typeface="Times New Roman"/>
              <a:sym typeface="Times New Roman"/>
            </a:endParaRPr>
          </a:p>
        </p:txBody>
      </p:sp>
      <p:sp>
        <p:nvSpPr>
          <p:cNvPr id="301" name="Shape 301"/>
          <p:cNvSpPr/>
          <p:nvPr/>
        </p:nvSpPr>
        <p:spPr>
          <a:xfrm>
            <a:off x="3520947" y="4117466"/>
            <a:ext cx="538480" cy="349885"/>
          </a:xfrm>
          <a:custGeom>
            <a:avLst/>
            <a:gdLst/>
            <a:ahLst/>
            <a:cxnLst/>
            <a:rect l="0" t="0" r="0" b="0"/>
            <a:pathLst>
              <a:path w="538479" h="349885" extrusionOk="0">
                <a:moveTo>
                  <a:pt x="466726" y="30373"/>
                </a:moveTo>
                <a:lnTo>
                  <a:pt x="0" y="327786"/>
                </a:lnTo>
                <a:lnTo>
                  <a:pt x="13715" y="349376"/>
                </a:lnTo>
                <a:lnTo>
                  <a:pt x="480491" y="51931"/>
                </a:lnTo>
                <a:lnTo>
                  <a:pt x="466726" y="30373"/>
                </a:lnTo>
                <a:close/>
              </a:path>
              <a:path w="538479" h="349885" extrusionOk="0">
                <a:moveTo>
                  <a:pt x="524185" y="23494"/>
                </a:moveTo>
                <a:lnTo>
                  <a:pt x="477519" y="23494"/>
                </a:lnTo>
                <a:lnTo>
                  <a:pt x="491236" y="45084"/>
                </a:lnTo>
                <a:lnTo>
                  <a:pt x="480491" y="51931"/>
                </a:lnTo>
                <a:lnTo>
                  <a:pt x="494284" y="73532"/>
                </a:lnTo>
                <a:lnTo>
                  <a:pt x="524185" y="23494"/>
                </a:lnTo>
                <a:close/>
              </a:path>
              <a:path w="538479" h="349885" extrusionOk="0">
                <a:moveTo>
                  <a:pt x="477519" y="23494"/>
                </a:moveTo>
                <a:lnTo>
                  <a:pt x="466726" y="30373"/>
                </a:lnTo>
                <a:lnTo>
                  <a:pt x="480491" y="51931"/>
                </a:lnTo>
                <a:lnTo>
                  <a:pt x="491236" y="45084"/>
                </a:lnTo>
                <a:lnTo>
                  <a:pt x="477519" y="23494"/>
                </a:lnTo>
                <a:close/>
              </a:path>
              <a:path w="538479" h="349885" extrusionOk="0">
                <a:moveTo>
                  <a:pt x="538226" y="0"/>
                </a:moveTo>
                <a:lnTo>
                  <a:pt x="453009" y="8889"/>
                </a:lnTo>
                <a:lnTo>
                  <a:pt x="466726" y="30373"/>
                </a:lnTo>
                <a:lnTo>
                  <a:pt x="477519" y="23494"/>
                </a:lnTo>
                <a:lnTo>
                  <a:pt x="524185" y="23494"/>
                </a:lnTo>
                <a:lnTo>
                  <a:pt x="538226" y="0"/>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2" name="Shape 302"/>
          <p:cNvSpPr/>
          <p:nvPr/>
        </p:nvSpPr>
        <p:spPr>
          <a:xfrm>
            <a:off x="3373501" y="3674490"/>
            <a:ext cx="390525" cy="579755"/>
          </a:xfrm>
          <a:custGeom>
            <a:avLst/>
            <a:gdLst/>
            <a:ahLst/>
            <a:cxnLst/>
            <a:rect l="0" t="0" r="0" b="0"/>
            <a:pathLst>
              <a:path w="390525" h="579754" extrusionOk="0">
                <a:moveTo>
                  <a:pt x="0" y="0"/>
                </a:moveTo>
                <a:lnTo>
                  <a:pt x="390525" y="579500"/>
                </a:lnTo>
              </a:path>
            </a:pathLst>
          </a:custGeom>
          <a:noFill/>
          <a:ln w="255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3" name="Shape 303"/>
          <p:cNvSpPr/>
          <p:nvPr/>
        </p:nvSpPr>
        <p:spPr>
          <a:xfrm>
            <a:off x="3709970" y="4209462"/>
            <a:ext cx="152560" cy="149385"/>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4" name="Shape 304"/>
          <p:cNvSpPr/>
          <p:nvPr/>
        </p:nvSpPr>
        <p:spPr>
          <a:xfrm>
            <a:off x="2290572" y="4880990"/>
            <a:ext cx="538480" cy="349885"/>
          </a:xfrm>
          <a:custGeom>
            <a:avLst/>
            <a:gdLst/>
            <a:ahLst/>
            <a:cxnLst/>
            <a:rect l="0" t="0" r="0" b="0"/>
            <a:pathLst>
              <a:path w="538480" h="349885" extrusionOk="0">
                <a:moveTo>
                  <a:pt x="466879" y="30481"/>
                </a:moveTo>
                <a:lnTo>
                  <a:pt x="0" y="327913"/>
                </a:lnTo>
                <a:lnTo>
                  <a:pt x="13715" y="349503"/>
                </a:lnTo>
                <a:lnTo>
                  <a:pt x="480558" y="51970"/>
                </a:lnTo>
                <a:lnTo>
                  <a:pt x="466879" y="30481"/>
                </a:lnTo>
                <a:close/>
              </a:path>
              <a:path w="538480" h="349885" extrusionOk="0">
                <a:moveTo>
                  <a:pt x="524196" y="23621"/>
                </a:moveTo>
                <a:lnTo>
                  <a:pt x="477646" y="23621"/>
                </a:lnTo>
                <a:lnTo>
                  <a:pt x="491363" y="45084"/>
                </a:lnTo>
                <a:lnTo>
                  <a:pt x="480558" y="51970"/>
                </a:lnTo>
                <a:lnTo>
                  <a:pt x="494283" y="73532"/>
                </a:lnTo>
                <a:lnTo>
                  <a:pt x="524196" y="23621"/>
                </a:lnTo>
                <a:close/>
              </a:path>
              <a:path w="538480" h="349885" extrusionOk="0">
                <a:moveTo>
                  <a:pt x="477646" y="23621"/>
                </a:moveTo>
                <a:lnTo>
                  <a:pt x="466879" y="30481"/>
                </a:lnTo>
                <a:lnTo>
                  <a:pt x="480558" y="51970"/>
                </a:lnTo>
                <a:lnTo>
                  <a:pt x="491363" y="45084"/>
                </a:lnTo>
                <a:lnTo>
                  <a:pt x="477646" y="23621"/>
                </a:lnTo>
                <a:close/>
              </a:path>
              <a:path w="538480" h="349885" extrusionOk="0">
                <a:moveTo>
                  <a:pt x="538352" y="0"/>
                </a:moveTo>
                <a:lnTo>
                  <a:pt x="453135" y="8889"/>
                </a:lnTo>
                <a:lnTo>
                  <a:pt x="466879" y="30481"/>
                </a:lnTo>
                <a:lnTo>
                  <a:pt x="477646" y="23621"/>
                </a:lnTo>
                <a:lnTo>
                  <a:pt x="524196" y="23621"/>
                </a:lnTo>
                <a:lnTo>
                  <a:pt x="538352" y="0"/>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5" name="Shape 305"/>
          <p:cNvSpPr/>
          <p:nvPr/>
        </p:nvSpPr>
        <p:spPr>
          <a:xfrm>
            <a:off x="2143125" y="4438141"/>
            <a:ext cx="390525" cy="579755"/>
          </a:xfrm>
          <a:custGeom>
            <a:avLst/>
            <a:gdLst/>
            <a:ahLst/>
            <a:cxnLst/>
            <a:rect l="0" t="0" r="0" b="0"/>
            <a:pathLst>
              <a:path w="390525" h="579754" extrusionOk="0">
                <a:moveTo>
                  <a:pt x="0" y="0"/>
                </a:moveTo>
                <a:lnTo>
                  <a:pt x="390525" y="579373"/>
                </a:lnTo>
              </a:path>
            </a:pathLst>
          </a:custGeom>
          <a:noFill/>
          <a:ln w="255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6" name="Shape 306"/>
          <p:cNvSpPr/>
          <p:nvPr/>
        </p:nvSpPr>
        <p:spPr>
          <a:xfrm>
            <a:off x="2479594" y="4972985"/>
            <a:ext cx="152560" cy="149385"/>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7" name="Shape 307"/>
          <p:cNvSpPr/>
          <p:nvPr/>
        </p:nvSpPr>
        <p:spPr>
          <a:xfrm>
            <a:off x="4575047" y="3458590"/>
            <a:ext cx="538480" cy="349885"/>
          </a:xfrm>
          <a:custGeom>
            <a:avLst/>
            <a:gdLst/>
            <a:ahLst/>
            <a:cxnLst/>
            <a:rect l="0" t="0" r="0" b="0"/>
            <a:pathLst>
              <a:path w="538479" h="349885" extrusionOk="0">
                <a:moveTo>
                  <a:pt x="466783" y="30463"/>
                </a:moveTo>
                <a:lnTo>
                  <a:pt x="0" y="327914"/>
                </a:lnTo>
                <a:lnTo>
                  <a:pt x="13715" y="349504"/>
                </a:lnTo>
                <a:lnTo>
                  <a:pt x="480492" y="51933"/>
                </a:lnTo>
                <a:lnTo>
                  <a:pt x="466783" y="30463"/>
                </a:lnTo>
                <a:close/>
              </a:path>
              <a:path w="538479" h="349885" extrusionOk="0">
                <a:moveTo>
                  <a:pt x="524109" y="23622"/>
                </a:moveTo>
                <a:lnTo>
                  <a:pt x="477519" y="23622"/>
                </a:lnTo>
                <a:lnTo>
                  <a:pt x="491236" y="45085"/>
                </a:lnTo>
                <a:lnTo>
                  <a:pt x="480492" y="51933"/>
                </a:lnTo>
                <a:lnTo>
                  <a:pt x="494284" y="73533"/>
                </a:lnTo>
                <a:lnTo>
                  <a:pt x="524109" y="23622"/>
                </a:lnTo>
                <a:close/>
              </a:path>
              <a:path w="538479" h="349885" extrusionOk="0">
                <a:moveTo>
                  <a:pt x="477519" y="23622"/>
                </a:moveTo>
                <a:lnTo>
                  <a:pt x="466783" y="30463"/>
                </a:lnTo>
                <a:lnTo>
                  <a:pt x="480492" y="51933"/>
                </a:lnTo>
                <a:lnTo>
                  <a:pt x="491236" y="45085"/>
                </a:lnTo>
                <a:lnTo>
                  <a:pt x="477519" y="23622"/>
                </a:lnTo>
                <a:close/>
              </a:path>
              <a:path w="538479" h="349885" extrusionOk="0">
                <a:moveTo>
                  <a:pt x="538226" y="0"/>
                </a:moveTo>
                <a:lnTo>
                  <a:pt x="453009" y="8889"/>
                </a:lnTo>
                <a:lnTo>
                  <a:pt x="466783" y="30463"/>
                </a:lnTo>
                <a:lnTo>
                  <a:pt x="477519" y="23622"/>
                </a:lnTo>
                <a:lnTo>
                  <a:pt x="524109" y="23622"/>
                </a:lnTo>
                <a:lnTo>
                  <a:pt x="538226" y="0"/>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8" name="Shape 308"/>
          <p:cNvSpPr/>
          <p:nvPr/>
        </p:nvSpPr>
        <p:spPr>
          <a:xfrm>
            <a:off x="4427601" y="3015742"/>
            <a:ext cx="390525" cy="579755"/>
          </a:xfrm>
          <a:custGeom>
            <a:avLst/>
            <a:gdLst/>
            <a:ahLst/>
            <a:cxnLst/>
            <a:rect l="0" t="0" r="0" b="0"/>
            <a:pathLst>
              <a:path w="390525" h="579754" extrusionOk="0">
                <a:moveTo>
                  <a:pt x="0" y="0"/>
                </a:moveTo>
                <a:lnTo>
                  <a:pt x="390525" y="579374"/>
                </a:lnTo>
              </a:path>
            </a:pathLst>
          </a:custGeom>
          <a:noFill/>
          <a:ln w="255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9" name="Shape 309"/>
          <p:cNvSpPr/>
          <p:nvPr/>
        </p:nvSpPr>
        <p:spPr>
          <a:xfrm>
            <a:off x="4764070" y="3550585"/>
            <a:ext cx="152560" cy="149385"/>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0" name="Shape 310"/>
          <p:cNvSpPr/>
          <p:nvPr/>
        </p:nvSpPr>
        <p:spPr>
          <a:xfrm>
            <a:off x="5905372" y="2648966"/>
            <a:ext cx="537210" cy="349885"/>
          </a:xfrm>
          <a:custGeom>
            <a:avLst/>
            <a:gdLst/>
            <a:ahLst/>
            <a:cxnLst/>
            <a:rect l="0" t="0" r="0" b="0"/>
            <a:pathLst>
              <a:path w="537210" h="349885" extrusionOk="0">
                <a:moveTo>
                  <a:pt x="465212" y="30515"/>
                </a:moveTo>
                <a:lnTo>
                  <a:pt x="0" y="327913"/>
                </a:lnTo>
                <a:lnTo>
                  <a:pt x="13715" y="349504"/>
                </a:lnTo>
                <a:lnTo>
                  <a:pt x="478977" y="52074"/>
                </a:lnTo>
                <a:lnTo>
                  <a:pt x="465212" y="30515"/>
                </a:lnTo>
                <a:close/>
              </a:path>
              <a:path w="537210" h="349885" extrusionOk="0">
                <a:moveTo>
                  <a:pt x="522610" y="23622"/>
                </a:moveTo>
                <a:lnTo>
                  <a:pt x="475996" y="23622"/>
                </a:lnTo>
                <a:lnTo>
                  <a:pt x="489712" y="45212"/>
                </a:lnTo>
                <a:lnTo>
                  <a:pt x="478977" y="52074"/>
                </a:lnTo>
                <a:lnTo>
                  <a:pt x="492760" y="73660"/>
                </a:lnTo>
                <a:lnTo>
                  <a:pt x="522610" y="23622"/>
                </a:lnTo>
                <a:close/>
              </a:path>
              <a:path w="537210" h="349885" extrusionOk="0">
                <a:moveTo>
                  <a:pt x="475996" y="23622"/>
                </a:moveTo>
                <a:lnTo>
                  <a:pt x="465212" y="30515"/>
                </a:lnTo>
                <a:lnTo>
                  <a:pt x="478977" y="52074"/>
                </a:lnTo>
                <a:lnTo>
                  <a:pt x="489712" y="45212"/>
                </a:lnTo>
                <a:lnTo>
                  <a:pt x="475996" y="23622"/>
                </a:lnTo>
                <a:close/>
              </a:path>
              <a:path w="537210" h="349885" extrusionOk="0">
                <a:moveTo>
                  <a:pt x="536701" y="0"/>
                </a:moveTo>
                <a:lnTo>
                  <a:pt x="451485" y="9017"/>
                </a:lnTo>
                <a:lnTo>
                  <a:pt x="465212" y="30515"/>
                </a:lnTo>
                <a:lnTo>
                  <a:pt x="475996" y="23622"/>
                </a:lnTo>
                <a:lnTo>
                  <a:pt x="522610" y="23622"/>
                </a:lnTo>
                <a:lnTo>
                  <a:pt x="536701" y="0"/>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1" name="Shape 311"/>
          <p:cNvSpPr/>
          <p:nvPr/>
        </p:nvSpPr>
        <p:spPr>
          <a:xfrm>
            <a:off x="5757926" y="2206117"/>
            <a:ext cx="390525" cy="579755"/>
          </a:xfrm>
          <a:custGeom>
            <a:avLst/>
            <a:gdLst/>
            <a:ahLst/>
            <a:cxnLst/>
            <a:rect l="0" t="0" r="0" b="0"/>
            <a:pathLst>
              <a:path w="390525" h="579755" extrusionOk="0">
                <a:moveTo>
                  <a:pt x="0" y="0"/>
                </a:moveTo>
                <a:lnTo>
                  <a:pt x="390525" y="579374"/>
                </a:lnTo>
              </a:path>
            </a:pathLst>
          </a:custGeom>
          <a:noFill/>
          <a:ln w="255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2" name="Shape 312"/>
          <p:cNvSpPr/>
          <p:nvPr/>
        </p:nvSpPr>
        <p:spPr>
          <a:xfrm>
            <a:off x="6094395" y="2740960"/>
            <a:ext cx="152560" cy="149385"/>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3" name="Shape 313"/>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17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Shape 31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9" name="Shape 319"/>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0" name="Shape 32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1" name="Shape 321"/>
          <p:cNvSpPr txBox="1">
            <a:spLocks noGrp="1"/>
          </p:cNvSpPr>
          <p:nvPr>
            <p:ph type="title"/>
          </p:nvPr>
        </p:nvSpPr>
        <p:spPr>
          <a:xfrm>
            <a:off x="4271898" y="496950"/>
            <a:ext cx="4333240"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Where Engineers fit?</a:t>
            </a:r>
            <a:endParaRPr/>
          </a:p>
        </p:txBody>
      </p:sp>
      <p:sp>
        <p:nvSpPr>
          <p:cNvPr id="322" name="Shape 322"/>
          <p:cNvSpPr/>
          <p:nvPr/>
        </p:nvSpPr>
        <p:spPr>
          <a:xfrm>
            <a:off x="477710" y="1417827"/>
            <a:ext cx="114935" cy="5054600"/>
          </a:xfrm>
          <a:custGeom>
            <a:avLst/>
            <a:gdLst/>
            <a:ahLst/>
            <a:cxnLst/>
            <a:rect l="0" t="0" r="0" b="0"/>
            <a:pathLst>
              <a:path w="114934" h="5054600" extrusionOk="0">
                <a:moveTo>
                  <a:pt x="76326" y="95376"/>
                </a:moveTo>
                <a:lnTo>
                  <a:pt x="38163" y="95376"/>
                </a:lnTo>
                <a:lnTo>
                  <a:pt x="36601" y="5054587"/>
                </a:lnTo>
                <a:lnTo>
                  <a:pt x="74764" y="5054587"/>
                </a:lnTo>
                <a:lnTo>
                  <a:pt x="76326" y="95376"/>
                </a:lnTo>
                <a:close/>
              </a:path>
              <a:path w="114934" h="5054600" extrusionOk="0">
                <a:moveTo>
                  <a:pt x="57276" y="0"/>
                </a:moveTo>
                <a:lnTo>
                  <a:pt x="0" y="114426"/>
                </a:lnTo>
                <a:lnTo>
                  <a:pt x="38157" y="114426"/>
                </a:lnTo>
                <a:lnTo>
                  <a:pt x="38163" y="95376"/>
                </a:lnTo>
                <a:lnTo>
                  <a:pt x="104954" y="95376"/>
                </a:lnTo>
                <a:lnTo>
                  <a:pt x="57276" y="0"/>
                </a:lnTo>
                <a:close/>
              </a:path>
              <a:path w="114934" h="5054600" extrusionOk="0">
                <a:moveTo>
                  <a:pt x="104954" y="95376"/>
                </a:moveTo>
                <a:lnTo>
                  <a:pt x="76326" y="95376"/>
                </a:lnTo>
                <a:lnTo>
                  <a:pt x="76320" y="114426"/>
                </a:lnTo>
                <a:lnTo>
                  <a:pt x="114477" y="114426"/>
                </a:lnTo>
                <a:lnTo>
                  <a:pt x="104954" y="9537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3" name="Shape 323"/>
          <p:cNvSpPr/>
          <p:nvPr/>
        </p:nvSpPr>
        <p:spPr>
          <a:xfrm>
            <a:off x="8548496" y="1417827"/>
            <a:ext cx="114935" cy="5054600"/>
          </a:xfrm>
          <a:custGeom>
            <a:avLst/>
            <a:gdLst/>
            <a:ahLst/>
            <a:cxnLst/>
            <a:rect l="0" t="0" r="0" b="0"/>
            <a:pathLst>
              <a:path w="114934" h="5054600" extrusionOk="0">
                <a:moveTo>
                  <a:pt x="76326" y="95376"/>
                </a:moveTo>
                <a:lnTo>
                  <a:pt x="38226" y="95376"/>
                </a:lnTo>
                <a:lnTo>
                  <a:pt x="36702" y="5054587"/>
                </a:lnTo>
                <a:lnTo>
                  <a:pt x="74802" y="5054587"/>
                </a:lnTo>
                <a:lnTo>
                  <a:pt x="76326" y="95376"/>
                </a:lnTo>
                <a:close/>
              </a:path>
              <a:path w="114934" h="5054600" extrusionOk="0">
                <a:moveTo>
                  <a:pt x="57276" y="0"/>
                </a:moveTo>
                <a:lnTo>
                  <a:pt x="0" y="114426"/>
                </a:lnTo>
                <a:lnTo>
                  <a:pt x="38221" y="114426"/>
                </a:lnTo>
                <a:lnTo>
                  <a:pt x="38226" y="95376"/>
                </a:lnTo>
                <a:lnTo>
                  <a:pt x="105018" y="95376"/>
                </a:lnTo>
                <a:lnTo>
                  <a:pt x="57276" y="0"/>
                </a:lnTo>
                <a:close/>
              </a:path>
              <a:path w="114934" h="5054600" extrusionOk="0">
                <a:moveTo>
                  <a:pt x="105018" y="95376"/>
                </a:moveTo>
                <a:lnTo>
                  <a:pt x="76326" y="95376"/>
                </a:lnTo>
                <a:lnTo>
                  <a:pt x="76321" y="114426"/>
                </a:lnTo>
                <a:lnTo>
                  <a:pt x="114553" y="114426"/>
                </a:lnTo>
                <a:lnTo>
                  <a:pt x="105018" y="9537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4" name="Shape 324"/>
          <p:cNvSpPr txBox="1"/>
          <p:nvPr/>
        </p:nvSpPr>
        <p:spPr>
          <a:xfrm>
            <a:off x="675843" y="1511299"/>
            <a:ext cx="1754505" cy="756920"/>
          </a:xfrm>
          <a:prstGeom prst="rect">
            <a:avLst/>
          </a:prstGeom>
          <a:noFill/>
          <a:ln>
            <a:noFill/>
          </a:ln>
        </p:spPr>
        <p:txBody>
          <a:bodyPr spcFirstLastPara="1" wrap="square" lIns="0" tIns="12050" rIns="0" bIns="0" anchor="t" anchorCtr="0">
            <a:noAutofit/>
          </a:bodyPr>
          <a:lstStyle/>
          <a:p>
            <a:pPr marL="12700" marR="5080" lvl="0" indent="0" algn="just" rtl="0">
              <a:lnSpc>
                <a:spcPct val="100000"/>
              </a:lnSpc>
              <a:spcBef>
                <a:spcPts val="0"/>
              </a:spcBef>
              <a:spcAft>
                <a:spcPts val="0"/>
              </a:spcAft>
              <a:buNone/>
            </a:pPr>
            <a:r>
              <a:rPr lang="en-US" sz="1600" b="1">
                <a:latin typeface="Times New Roman"/>
                <a:ea typeface="Times New Roman"/>
                <a:cs typeface="Times New Roman"/>
                <a:sym typeface="Times New Roman"/>
              </a:rPr>
              <a:t>Increasing potential  to support business  decisions</a:t>
            </a:r>
            <a:endParaRPr sz="1600">
              <a:latin typeface="Times New Roman"/>
              <a:ea typeface="Times New Roman"/>
              <a:cs typeface="Times New Roman"/>
              <a:sym typeface="Times New Roman"/>
            </a:endParaRPr>
          </a:p>
        </p:txBody>
      </p:sp>
      <p:sp>
        <p:nvSpPr>
          <p:cNvPr id="325" name="Shape 325"/>
          <p:cNvSpPr txBox="1"/>
          <p:nvPr/>
        </p:nvSpPr>
        <p:spPr>
          <a:xfrm>
            <a:off x="7601839" y="2078227"/>
            <a:ext cx="842010" cy="26924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1600" b="1">
                <a:latin typeface="Times New Roman"/>
                <a:ea typeface="Times New Roman"/>
                <a:cs typeface="Times New Roman"/>
                <a:sym typeface="Times New Roman"/>
              </a:rPr>
              <a:t>End User</a:t>
            </a:r>
            <a:endParaRPr sz="1600">
              <a:latin typeface="Times New Roman"/>
              <a:ea typeface="Times New Roman"/>
              <a:cs typeface="Times New Roman"/>
              <a:sym typeface="Times New Roman"/>
            </a:endParaRPr>
          </a:p>
        </p:txBody>
      </p:sp>
      <p:sp>
        <p:nvSpPr>
          <p:cNvPr id="326" name="Shape 326"/>
          <p:cNvSpPr txBox="1"/>
          <p:nvPr/>
        </p:nvSpPr>
        <p:spPr>
          <a:xfrm>
            <a:off x="7685023" y="2948431"/>
            <a:ext cx="770890" cy="513080"/>
          </a:xfrm>
          <a:prstGeom prst="rect">
            <a:avLst/>
          </a:prstGeom>
          <a:noFill/>
          <a:ln>
            <a:noFill/>
          </a:ln>
        </p:spPr>
        <p:txBody>
          <a:bodyPr spcFirstLastPara="1" wrap="square" lIns="0" tIns="12050" rIns="0" bIns="0" anchor="t" anchorCtr="0">
            <a:noAutofit/>
          </a:bodyPr>
          <a:lstStyle/>
          <a:p>
            <a:pPr marL="91440" marR="5080" lvl="0" indent="-79375" algn="l" rtl="0">
              <a:lnSpc>
                <a:spcPct val="100000"/>
              </a:lnSpc>
              <a:spcBef>
                <a:spcPts val="0"/>
              </a:spcBef>
              <a:spcAft>
                <a:spcPts val="0"/>
              </a:spcAft>
              <a:buNone/>
            </a:pPr>
            <a:r>
              <a:rPr lang="en-US" sz="1600" b="1">
                <a:latin typeface="Times New Roman"/>
                <a:ea typeface="Times New Roman"/>
                <a:cs typeface="Times New Roman"/>
                <a:sym typeface="Times New Roman"/>
              </a:rPr>
              <a:t>Business  Analyst</a:t>
            </a:r>
            <a:endParaRPr sz="1600">
              <a:latin typeface="Times New Roman"/>
              <a:ea typeface="Times New Roman"/>
              <a:cs typeface="Times New Roman"/>
              <a:sym typeface="Times New Roman"/>
            </a:endParaRPr>
          </a:p>
        </p:txBody>
      </p:sp>
      <p:sp>
        <p:nvSpPr>
          <p:cNvPr id="327" name="Shape 327"/>
          <p:cNvSpPr txBox="1"/>
          <p:nvPr/>
        </p:nvSpPr>
        <p:spPr>
          <a:xfrm>
            <a:off x="7765160" y="4066159"/>
            <a:ext cx="691515" cy="513080"/>
          </a:xfrm>
          <a:prstGeom prst="rect">
            <a:avLst/>
          </a:prstGeom>
          <a:noFill/>
          <a:ln>
            <a:noFill/>
          </a:ln>
        </p:spPr>
        <p:txBody>
          <a:bodyPr spcFirstLastPara="1" wrap="square" lIns="0" tIns="12050" rIns="0" bIns="0" anchor="t" anchorCtr="0">
            <a:noAutofit/>
          </a:bodyPr>
          <a:lstStyle/>
          <a:p>
            <a:pPr marL="12700" marR="5080" lvl="0" indent="248284" algn="l" rtl="0">
              <a:lnSpc>
                <a:spcPct val="100000"/>
              </a:lnSpc>
              <a:spcBef>
                <a:spcPts val="0"/>
              </a:spcBef>
              <a:spcAft>
                <a:spcPts val="0"/>
              </a:spcAft>
              <a:buNone/>
            </a:pPr>
            <a:r>
              <a:rPr lang="en-US" sz="1600" b="1">
                <a:latin typeface="Times New Roman"/>
                <a:ea typeface="Times New Roman"/>
                <a:cs typeface="Times New Roman"/>
                <a:sym typeface="Times New Roman"/>
              </a:rPr>
              <a:t>Data  Analyst</a:t>
            </a:r>
            <a:endParaRPr sz="1600">
              <a:latin typeface="Times New Roman"/>
              <a:ea typeface="Times New Roman"/>
              <a:cs typeface="Times New Roman"/>
              <a:sym typeface="Times New Roman"/>
            </a:endParaRPr>
          </a:p>
        </p:txBody>
      </p:sp>
      <p:sp>
        <p:nvSpPr>
          <p:cNvPr id="328" name="Shape 328"/>
          <p:cNvSpPr txBox="1"/>
          <p:nvPr/>
        </p:nvSpPr>
        <p:spPr>
          <a:xfrm>
            <a:off x="8002016" y="5606288"/>
            <a:ext cx="454025" cy="26924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1600" b="1">
                <a:latin typeface="Times New Roman"/>
                <a:ea typeface="Times New Roman"/>
                <a:cs typeface="Times New Roman"/>
                <a:sym typeface="Times New Roman"/>
              </a:rPr>
              <a:t>DBA</a:t>
            </a:r>
            <a:endParaRPr sz="1600">
              <a:latin typeface="Times New Roman"/>
              <a:ea typeface="Times New Roman"/>
              <a:cs typeface="Times New Roman"/>
              <a:sym typeface="Times New Roman"/>
            </a:endParaRPr>
          </a:p>
        </p:txBody>
      </p:sp>
      <p:sp>
        <p:nvSpPr>
          <p:cNvPr id="329" name="Shape 329"/>
          <p:cNvSpPr/>
          <p:nvPr/>
        </p:nvSpPr>
        <p:spPr>
          <a:xfrm>
            <a:off x="762000" y="1378077"/>
            <a:ext cx="7467600" cy="5029835"/>
          </a:xfrm>
          <a:custGeom>
            <a:avLst/>
            <a:gdLst/>
            <a:ahLst/>
            <a:cxnLst/>
            <a:rect l="0" t="0" r="0" b="0"/>
            <a:pathLst>
              <a:path w="7467600" h="5029835" extrusionOk="0">
                <a:moveTo>
                  <a:pt x="0" y="5029225"/>
                </a:moveTo>
                <a:lnTo>
                  <a:pt x="3733800" y="0"/>
                </a:lnTo>
                <a:lnTo>
                  <a:pt x="7467600" y="5029225"/>
                </a:lnTo>
                <a:lnTo>
                  <a:pt x="0" y="502922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0" name="Shape 330"/>
          <p:cNvSpPr/>
          <p:nvPr/>
        </p:nvSpPr>
        <p:spPr>
          <a:xfrm>
            <a:off x="1219200" y="5785002"/>
            <a:ext cx="6553200" cy="1905"/>
          </a:xfrm>
          <a:custGeom>
            <a:avLst/>
            <a:gdLst/>
            <a:ahLst/>
            <a:cxnLst/>
            <a:rect l="0" t="0" r="0" b="0"/>
            <a:pathLst>
              <a:path w="6553200" h="1904" extrusionOk="0">
                <a:moveTo>
                  <a:pt x="0" y="0"/>
                </a:moveTo>
                <a:lnTo>
                  <a:pt x="6553200" y="158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1" name="Shape 331"/>
          <p:cNvSpPr/>
          <p:nvPr/>
        </p:nvSpPr>
        <p:spPr>
          <a:xfrm>
            <a:off x="1676400" y="5175377"/>
            <a:ext cx="5638800" cy="1905"/>
          </a:xfrm>
          <a:custGeom>
            <a:avLst/>
            <a:gdLst/>
            <a:ahLst/>
            <a:cxnLst/>
            <a:rect l="0" t="0" r="0" b="0"/>
            <a:pathLst>
              <a:path w="5638800" h="1904" extrusionOk="0">
                <a:moveTo>
                  <a:pt x="0" y="0"/>
                </a:moveTo>
                <a:lnTo>
                  <a:pt x="5638800" y="16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2" name="Shape 332"/>
          <p:cNvSpPr/>
          <p:nvPr/>
        </p:nvSpPr>
        <p:spPr>
          <a:xfrm>
            <a:off x="2209800" y="4418203"/>
            <a:ext cx="4572000" cy="1905"/>
          </a:xfrm>
          <a:custGeom>
            <a:avLst/>
            <a:gdLst/>
            <a:ahLst/>
            <a:cxnLst/>
            <a:rect l="0" t="0" r="0" b="0"/>
            <a:pathLst>
              <a:path w="4572000" h="1904" extrusionOk="0">
                <a:moveTo>
                  <a:pt x="0" y="0"/>
                </a:moveTo>
                <a:lnTo>
                  <a:pt x="4572000" y="152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3" name="Shape 333"/>
          <p:cNvSpPr/>
          <p:nvPr/>
        </p:nvSpPr>
        <p:spPr>
          <a:xfrm>
            <a:off x="2819400" y="3651377"/>
            <a:ext cx="3352800" cy="1905"/>
          </a:xfrm>
          <a:custGeom>
            <a:avLst/>
            <a:gdLst/>
            <a:ahLst/>
            <a:cxnLst/>
            <a:rect l="0" t="0" r="0" b="0"/>
            <a:pathLst>
              <a:path w="3352800" h="1904" extrusionOk="0">
                <a:moveTo>
                  <a:pt x="0" y="0"/>
                </a:moveTo>
                <a:lnTo>
                  <a:pt x="3352800" y="16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4" name="Shape 334"/>
          <p:cNvSpPr/>
          <p:nvPr/>
        </p:nvSpPr>
        <p:spPr>
          <a:xfrm>
            <a:off x="3429000" y="2813176"/>
            <a:ext cx="2133600" cy="1905"/>
          </a:xfrm>
          <a:custGeom>
            <a:avLst/>
            <a:gdLst/>
            <a:ahLst/>
            <a:cxnLst/>
            <a:rect l="0" t="0" r="0" b="0"/>
            <a:pathLst>
              <a:path w="2133600" h="1905" extrusionOk="0">
                <a:moveTo>
                  <a:pt x="0" y="0"/>
                </a:moveTo>
                <a:lnTo>
                  <a:pt x="2133600" y="165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5" name="Shape 335"/>
          <p:cNvSpPr txBox="1"/>
          <p:nvPr/>
        </p:nvSpPr>
        <p:spPr>
          <a:xfrm>
            <a:off x="3933190" y="2078227"/>
            <a:ext cx="1043305" cy="636270"/>
          </a:xfrm>
          <a:prstGeom prst="rect">
            <a:avLst/>
          </a:prstGeom>
          <a:noFill/>
          <a:ln>
            <a:noFill/>
          </a:ln>
        </p:spPr>
        <p:txBody>
          <a:bodyPr spcFirstLastPara="1" wrap="square" lIns="0" tIns="13325" rIns="0" bIns="0" anchor="t" anchorCtr="0">
            <a:noAutofit/>
          </a:bodyPr>
          <a:lstStyle/>
          <a:p>
            <a:pPr marL="63500" marR="0" lvl="0" indent="0" algn="ctr" rtl="0">
              <a:lnSpc>
                <a:spcPct val="100000"/>
              </a:lnSpc>
              <a:spcBef>
                <a:spcPts val="0"/>
              </a:spcBef>
              <a:spcAft>
                <a:spcPts val="0"/>
              </a:spcAft>
              <a:buNone/>
            </a:pPr>
            <a:r>
              <a:rPr lang="en-US" sz="2000" b="1">
                <a:solidFill>
                  <a:srgbClr val="244060"/>
                </a:solidFill>
                <a:latin typeface="Times New Roman"/>
                <a:ea typeface="Times New Roman"/>
                <a:cs typeface="Times New Roman"/>
                <a:sym typeface="Times New Roman"/>
              </a:rPr>
              <a:t>Making</a:t>
            </a:r>
            <a:endParaRPr sz="200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b="1">
                <a:solidFill>
                  <a:srgbClr val="244060"/>
                </a:solidFill>
                <a:latin typeface="Times New Roman"/>
                <a:ea typeface="Times New Roman"/>
                <a:cs typeface="Times New Roman"/>
                <a:sym typeface="Times New Roman"/>
              </a:rPr>
              <a:t>Decisions</a:t>
            </a:r>
            <a:endParaRPr sz="2000">
              <a:latin typeface="Times New Roman"/>
              <a:ea typeface="Times New Roman"/>
              <a:cs typeface="Times New Roman"/>
              <a:sym typeface="Times New Roman"/>
            </a:endParaRPr>
          </a:p>
        </p:txBody>
      </p:sp>
      <p:sp>
        <p:nvSpPr>
          <p:cNvPr id="336" name="Shape 336"/>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18</a:t>
            </a:r>
            <a:endParaRPr/>
          </a:p>
        </p:txBody>
      </p:sp>
      <p:sp>
        <p:nvSpPr>
          <p:cNvPr id="337" name="Shape 337"/>
          <p:cNvSpPr txBox="1"/>
          <p:nvPr/>
        </p:nvSpPr>
        <p:spPr>
          <a:xfrm>
            <a:off x="3308730" y="2863850"/>
            <a:ext cx="2385695" cy="734060"/>
          </a:xfrm>
          <a:prstGeom prst="rect">
            <a:avLst/>
          </a:prstGeom>
          <a:noFill/>
          <a:ln>
            <a:noFill/>
          </a:ln>
        </p:spPr>
        <p:txBody>
          <a:bodyPr spcFirstLastPara="1" wrap="square" lIns="0" tIns="92075" rIns="0" bIns="0" anchor="t" anchorCtr="0">
            <a:noAutofit/>
          </a:bodyPr>
          <a:lstStyle/>
          <a:p>
            <a:pPr marL="42545" marR="0" lvl="0" indent="0" algn="ctr" rtl="0">
              <a:lnSpc>
                <a:spcPct val="100000"/>
              </a:lnSpc>
              <a:spcBef>
                <a:spcPts val="0"/>
              </a:spcBef>
              <a:spcAft>
                <a:spcPts val="0"/>
              </a:spcAft>
              <a:buNone/>
            </a:pPr>
            <a:r>
              <a:rPr lang="en-US" sz="1800" b="1">
                <a:latin typeface="Times New Roman"/>
                <a:ea typeface="Times New Roman"/>
                <a:cs typeface="Times New Roman"/>
                <a:sym typeface="Times New Roman"/>
              </a:rPr>
              <a:t>Data Presentation</a:t>
            </a:r>
            <a:endParaRPr sz="1800">
              <a:latin typeface="Times New Roman"/>
              <a:ea typeface="Times New Roman"/>
              <a:cs typeface="Times New Roman"/>
              <a:sym typeface="Times New Roman"/>
            </a:endParaRPr>
          </a:p>
          <a:p>
            <a:pPr marL="0" marR="0" lvl="0" indent="0" algn="ctr" rtl="0">
              <a:lnSpc>
                <a:spcPct val="100000"/>
              </a:lnSpc>
              <a:spcBef>
                <a:spcPts val="630"/>
              </a:spcBef>
              <a:spcAft>
                <a:spcPts val="0"/>
              </a:spcAft>
              <a:buNone/>
            </a:pPr>
            <a:r>
              <a:rPr lang="en-US" sz="1800" b="1" i="1">
                <a:latin typeface="Times New Roman"/>
                <a:ea typeface="Times New Roman"/>
                <a:cs typeface="Times New Roman"/>
                <a:sym typeface="Times New Roman"/>
              </a:rPr>
              <a:t>Visualization Techniques</a:t>
            </a:r>
            <a:endParaRPr sz="1800">
              <a:latin typeface="Times New Roman"/>
              <a:ea typeface="Times New Roman"/>
              <a:cs typeface="Times New Roman"/>
              <a:sym typeface="Times New Roman"/>
            </a:endParaRPr>
          </a:p>
        </p:txBody>
      </p:sp>
      <p:sp>
        <p:nvSpPr>
          <p:cNvPr id="338" name="Shape 338"/>
          <p:cNvSpPr txBox="1"/>
          <p:nvPr/>
        </p:nvSpPr>
        <p:spPr>
          <a:xfrm>
            <a:off x="3448303" y="3664071"/>
            <a:ext cx="2166620" cy="680085"/>
          </a:xfrm>
          <a:prstGeom prst="rect">
            <a:avLst/>
          </a:prstGeom>
          <a:noFill/>
          <a:ln>
            <a:noFill/>
          </a:ln>
        </p:spPr>
        <p:txBody>
          <a:bodyPr spcFirstLastPara="1" wrap="square" lIns="0" tIns="65400" rIns="0" bIns="0" anchor="t" anchorCtr="0">
            <a:noAutofit/>
          </a:bodyPr>
          <a:lstStyle/>
          <a:p>
            <a:pPr marL="0" marR="13970" lvl="0" indent="0" algn="ctr" rtl="0">
              <a:lnSpc>
                <a:spcPct val="100000"/>
              </a:lnSpc>
              <a:spcBef>
                <a:spcPts val="0"/>
              </a:spcBef>
              <a:spcAft>
                <a:spcPts val="0"/>
              </a:spcAft>
              <a:buNone/>
            </a:pPr>
            <a:r>
              <a:rPr lang="en-US" sz="1800" b="1">
                <a:latin typeface="Times New Roman"/>
                <a:ea typeface="Times New Roman"/>
                <a:cs typeface="Times New Roman"/>
                <a:sym typeface="Times New Roman"/>
              </a:rPr>
              <a:t>Data Mining</a:t>
            </a:r>
            <a:endParaRPr sz="1800">
              <a:latin typeface="Times New Roman"/>
              <a:ea typeface="Times New Roman"/>
              <a:cs typeface="Times New Roman"/>
              <a:sym typeface="Times New Roman"/>
            </a:endParaRPr>
          </a:p>
          <a:p>
            <a:pPr marL="0" marR="0" lvl="0" indent="0" algn="ctr" rtl="0">
              <a:lnSpc>
                <a:spcPct val="100000"/>
              </a:lnSpc>
              <a:spcBef>
                <a:spcPts val="415"/>
              </a:spcBef>
              <a:spcAft>
                <a:spcPts val="0"/>
              </a:spcAft>
              <a:buNone/>
            </a:pPr>
            <a:r>
              <a:rPr lang="en-US" sz="1800" b="1" i="1">
                <a:latin typeface="Times New Roman"/>
                <a:ea typeface="Times New Roman"/>
                <a:cs typeface="Times New Roman"/>
                <a:sym typeface="Times New Roman"/>
              </a:rPr>
              <a:t>Information Discovery</a:t>
            </a:r>
            <a:endParaRPr sz="1800">
              <a:latin typeface="Times New Roman"/>
              <a:ea typeface="Times New Roman"/>
              <a:cs typeface="Times New Roman"/>
              <a:sym typeface="Times New Roman"/>
            </a:endParaRPr>
          </a:p>
        </p:txBody>
      </p:sp>
      <p:sp>
        <p:nvSpPr>
          <p:cNvPr id="339" name="Shape 339"/>
          <p:cNvSpPr txBox="1"/>
          <p:nvPr/>
        </p:nvSpPr>
        <p:spPr>
          <a:xfrm>
            <a:off x="2297048" y="4502658"/>
            <a:ext cx="4213225" cy="603250"/>
          </a:xfrm>
          <a:prstGeom prst="rect">
            <a:avLst/>
          </a:prstGeom>
          <a:noFill/>
          <a:ln>
            <a:noFill/>
          </a:ln>
        </p:spPr>
        <p:txBody>
          <a:bodyPr spcFirstLastPara="1" wrap="square" lIns="0" tIns="27300" rIns="0" bIns="0" anchor="t" anchorCtr="0">
            <a:noAutofit/>
          </a:bodyPr>
          <a:lstStyle/>
          <a:p>
            <a:pPr marL="1509395" marR="0" lvl="0" indent="0" algn="l" rtl="0">
              <a:lnSpc>
                <a:spcPct val="100000"/>
              </a:lnSpc>
              <a:spcBef>
                <a:spcPts val="0"/>
              </a:spcBef>
              <a:spcAft>
                <a:spcPts val="0"/>
              </a:spcAft>
              <a:buNone/>
            </a:pPr>
            <a:r>
              <a:rPr lang="en-US" sz="1800" b="1">
                <a:latin typeface="Times New Roman"/>
                <a:ea typeface="Times New Roman"/>
                <a:cs typeface="Times New Roman"/>
                <a:sym typeface="Times New Roman"/>
              </a:rPr>
              <a:t>Data Exploration</a:t>
            </a:r>
            <a:endParaRPr sz="1800">
              <a:latin typeface="Times New Roman"/>
              <a:ea typeface="Times New Roman"/>
              <a:cs typeface="Times New Roman"/>
              <a:sym typeface="Times New Roman"/>
            </a:endParaRPr>
          </a:p>
          <a:p>
            <a:pPr marL="12700" marR="0" lvl="0" indent="0" algn="l" rtl="0">
              <a:lnSpc>
                <a:spcPct val="100000"/>
              </a:lnSpc>
              <a:spcBef>
                <a:spcPts val="114"/>
              </a:spcBef>
              <a:spcAft>
                <a:spcPts val="0"/>
              </a:spcAft>
              <a:buNone/>
            </a:pPr>
            <a:r>
              <a:rPr lang="en-US" sz="1800" b="1" i="1">
                <a:latin typeface="Times New Roman"/>
                <a:ea typeface="Times New Roman"/>
                <a:cs typeface="Times New Roman"/>
                <a:sym typeface="Times New Roman"/>
              </a:rPr>
              <a:t>Statistical Analysis, Querying and Reporting</a:t>
            </a:r>
            <a:endParaRPr sz="1800">
              <a:latin typeface="Times New Roman"/>
              <a:ea typeface="Times New Roman"/>
              <a:cs typeface="Times New Roman"/>
              <a:sym typeface="Times New Roman"/>
            </a:endParaRPr>
          </a:p>
        </p:txBody>
      </p:sp>
      <p:sp>
        <p:nvSpPr>
          <p:cNvPr id="340" name="Shape 340"/>
          <p:cNvSpPr txBox="1"/>
          <p:nvPr/>
        </p:nvSpPr>
        <p:spPr>
          <a:xfrm>
            <a:off x="2975229" y="5203012"/>
            <a:ext cx="3027680" cy="551180"/>
          </a:xfrm>
          <a:prstGeom prst="rect">
            <a:avLst/>
          </a:prstGeom>
          <a:noFill/>
          <a:ln>
            <a:noFill/>
          </a:ln>
        </p:spPr>
        <p:txBody>
          <a:bodyPr spcFirstLastPara="1" wrap="square" lIns="0" tIns="12700" rIns="0" bIns="0" anchor="t" anchorCtr="0">
            <a:noAutofit/>
          </a:bodyPr>
          <a:lstStyle/>
          <a:p>
            <a:pPr marL="0" marR="0" lvl="0" indent="0" algn="ctr" rtl="0">
              <a:lnSpc>
                <a:spcPct val="115000"/>
              </a:lnSpc>
              <a:spcBef>
                <a:spcPts val="0"/>
              </a:spcBef>
              <a:spcAft>
                <a:spcPts val="0"/>
              </a:spcAft>
              <a:buNone/>
            </a:pPr>
            <a:r>
              <a:rPr lang="en-US" sz="1800" b="1">
                <a:latin typeface="Times New Roman"/>
                <a:ea typeface="Times New Roman"/>
                <a:cs typeface="Times New Roman"/>
                <a:sym typeface="Times New Roman"/>
              </a:rPr>
              <a:t>Data Warehouses / Data Marts</a:t>
            </a:r>
            <a:endParaRPr sz="1800">
              <a:latin typeface="Times New Roman"/>
              <a:ea typeface="Times New Roman"/>
              <a:cs typeface="Times New Roman"/>
              <a:sym typeface="Times New Roman"/>
            </a:endParaRPr>
          </a:p>
          <a:p>
            <a:pPr marL="0" marR="21590" lvl="0" indent="0" algn="ctr" rtl="0">
              <a:lnSpc>
                <a:spcPct val="115000"/>
              </a:lnSpc>
              <a:spcBef>
                <a:spcPts val="0"/>
              </a:spcBef>
              <a:spcAft>
                <a:spcPts val="0"/>
              </a:spcAft>
              <a:buNone/>
            </a:pPr>
            <a:r>
              <a:rPr lang="en-US" sz="1800" b="1" i="1">
                <a:latin typeface="Times New Roman"/>
                <a:ea typeface="Times New Roman"/>
                <a:cs typeface="Times New Roman"/>
                <a:sym typeface="Times New Roman"/>
              </a:rPr>
              <a:t>OLAP</a:t>
            </a:r>
            <a:endParaRPr sz="1800">
              <a:latin typeface="Times New Roman"/>
              <a:ea typeface="Times New Roman"/>
              <a:cs typeface="Times New Roman"/>
              <a:sym typeface="Times New Roman"/>
            </a:endParaRPr>
          </a:p>
        </p:txBody>
      </p:sp>
      <p:sp>
        <p:nvSpPr>
          <p:cNvPr id="341" name="Shape 341"/>
          <p:cNvSpPr txBox="1"/>
          <p:nvPr/>
        </p:nvSpPr>
        <p:spPr>
          <a:xfrm>
            <a:off x="1368297" y="5812942"/>
            <a:ext cx="5872480" cy="528320"/>
          </a:xfrm>
          <a:prstGeom prst="rect">
            <a:avLst/>
          </a:prstGeom>
          <a:noFill/>
          <a:ln>
            <a:noFill/>
          </a:ln>
        </p:spPr>
        <p:txBody>
          <a:bodyPr spcFirstLastPara="1" wrap="square" lIns="0" tIns="12700" rIns="0" bIns="0" anchor="t" anchorCtr="0">
            <a:noAutofit/>
          </a:bodyPr>
          <a:lstStyle/>
          <a:p>
            <a:pPr marL="629920" marR="0" lvl="0" indent="0" algn="ctr" rtl="0">
              <a:lnSpc>
                <a:spcPct val="110000"/>
              </a:lnSpc>
              <a:spcBef>
                <a:spcPts val="0"/>
              </a:spcBef>
              <a:spcAft>
                <a:spcPts val="0"/>
              </a:spcAft>
              <a:buNone/>
            </a:pPr>
            <a:r>
              <a:rPr lang="en-US" sz="1800" b="1">
                <a:latin typeface="Times New Roman"/>
                <a:ea typeface="Times New Roman"/>
                <a:cs typeface="Times New Roman"/>
                <a:sym typeface="Times New Roman"/>
              </a:rPr>
              <a:t>Data Sources</a:t>
            </a:r>
            <a:endParaRPr sz="1800">
              <a:latin typeface="Times New Roman"/>
              <a:ea typeface="Times New Roman"/>
              <a:cs typeface="Times New Roman"/>
              <a:sym typeface="Times New Roman"/>
            </a:endParaRPr>
          </a:p>
          <a:p>
            <a:pPr marL="12700" marR="0" lvl="0" indent="0" algn="l" rtl="0">
              <a:lnSpc>
                <a:spcPct val="110000"/>
              </a:lnSpc>
              <a:spcBef>
                <a:spcPts val="0"/>
              </a:spcBef>
              <a:spcAft>
                <a:spcPts val="0"/>
              </a:spcAft>
              <a:buNone/>
            </a:pPr>
            <a:r>
              <a:rPr lang="en-US" sz="1800" b="1" i="1">
                <a:latin typeface="Times New Roman"/>
                <a:ea typeface="Times New Roman"/>
                <a:cs typeface="Times New Roman"/>
                <a:sym typeface="Times New Roman"/>
              </a:rPr>
              <a:t>Paper, Files, Information Providers, Database Systems, OLTP</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45"/>
        <p:cNvGrpSpPr/>
        <p:nvPr/>
      </p:nvGrpSpPr>
      <p:grpSpPr>
        <a:xfrm>
          <a:off x="0" y="0"/>
          <a:ext cx="0" cy="0"/>
          <a:chOff x="0" y="0"/>
          <a:chExt cx="0" cy="0"/>
        </a:xfrm>
      </p:grpSpPr>
      <p:sp>
        <p:nvSpPr>
          <p:cNvPr id="346" name="Shape 346"/>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7" name="Shape 347"/>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8" name="Shape 348"/>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9" name="Shape 349"/>
          <p:cNvSpPr txBox="1">
            <a:spLocks noGrp="1"/>
          </p:cNvSpPr>
          <p:nvPr>
            <p:ph type="title"/>
          </p:nvPr>
        </p:nvSpPr>
        <p:spPr>
          <a:xfrm>
            <a:off x="539622" y="496950"/>
            <a:ext cx="8064754" cy="635000"/>
          </a:xfrm>
          <a:prstGeom prst="rect">
            <a:avLst/>
          </a:prstGeom>
          <a:noFill/>
          <a:ln>
            <a:noFill/>
          </a:ln>
        </p:spPr>
        <p:txBody>
          <a:bodyPr spcFirstLastPara="1" wrap="square" lIns="0" tIns="12050" rIns="0" bIns="0" anchor="t" anchorCtr="0">
            <a:noAutofit/>
          </a:bodyPr>
          <a:lstStyle/>
          <a:p>
            <a:pPr marL="2996565"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Industries using Big Data</a:t>
            </a:r>
            <a:endParaRPr/>
          </a:p>
        </p:txBody>
      </p:sp>
      <p:sp>
        <p:nvSpPr>
          <p:cNvPr id="350" name="Shape 350"/>
          <p:cNvSpPr/>
          <p:nvPr/>
        </p:nvSpPr>
        <p:spPr>
          <a:xfrm>
            <a:off x="732815" y="1340713"/>
            <a:ext cx="7871586" cy="485241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1" name="Shape 351"/>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19</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55"/>
        <p:cNvGrpSpPr/>
        <p:nvPr/>
      </p:nvGrpSpPr>
      <p:grpSpPr>
        <a:xfrm>
          <a:off x="0" y="0"/>
          <a:ext cx="0" cy="0"/>
          <a:chOff x="0" y="0"/>
          <a:chExt cx="0" cy="0"/>
        </a:xfrm>
      </p:grpSpPr>
      <p:sp>
        <p:nvSpPr>
          <p:cNvPr id="356" name="Shape 356"/>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7" name="Shape 357"/>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8" name="Shape 358"/>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9" name="Shape 359"/>
          <p:cNvSpPr txBox="1">
            <a:spLocks noGrp="1"/>
          </p:cNvSpPr>
          <p:nvPr>
            <p:ph type="title"/>
          </p:nvPr>
        </p:nvSpPr>
        <p:spPr>
          <a:xfrm>
            <a:off x="539622" y="496950"/>
            <a:ext cx="8064754" cy="635000"/>
          </a:xfrm>
          <a:prstGeom prst="rect">
            <a:avLst/>
          </a:prstGeom>
          <a:noFill/>
          <a:ln>
            <a:noFill/>
          </a:ln>
        </p:spPr>
        <p:txBody>
          <a:bodyPr spcFirstLastPara="1" wrap="square" lIns="0" tIns="12050" rIns="0" bIns="0" anchor="t" anchorCtr="0">
            <a:noAutofit/>
          </a:bodyPr>
          <a:lstStyle/>
          <a:p>
            <a:pPr marL="2996565"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Industries using Big Data</a:t>
            </a:r>
            <a:endParaRPr/>
          </a:p>
        </p:txBody>
      </p:sp>
      <p:sp>
        <p:nvSpPr>
          <p:cNvPr id="360" name="Shape 360"/>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20</a:t>
            </a:r>
            <a:endParaRPr/>
          </a:p>
        </p:txBody>
      </p:sp>
      <p:sp>
        <p:nvSpPr>
          <p:cNvPr id="361" name="Shape 361"/>
          <p:cNvSpPr txBox="1"/>
          <p:nvPr/>
        </p:nvSpPr>
        <p:spPr>
          <a:xfrm>
            <a:off x="535940" y="1514349"/>
            <a:ext cx="8071484" cy="4371340"/>
          </a:xfrm>
          <a:prstGeom prst="rect">
            <a:avLst/>
          </a:prstGeom>
          <a:noFill/>
          <a:ln>
            <a:noFill/>
          </a:ln>
        </p:spPr>
        <p:txBody>
          <a:bodyPr spcFirstLastPara="1" wrap="square" lIns="0" tIns="107300" rIns="0" bIns="0" anchor="t" anchorCtr="0">
            <a:noAutofit/>
          </a:bodyPr>
          <a:lstStyle/>
          <a:p>
            <a:pPr marL="355600" marR="0" lvl="0" indent="-342900" algn="l" rtl="0">
              <a:lnSpc>
                <a:spcPct val="100000"/>
              </a:lnSpc>
              <a:spcBef>
                <a:spcPts val="0"/>
              </a:spcBef>
              <a:spcAft>
                <a:spcPts val="0"/>
              </a:spcAft>
              <a:buSzPts val="3000"/>
              <a:buFont typeface="Arial"/>
              <a:buChar char="•"/>
            </a:pPr>
            <a:r>
              <a:rPr lang="en-US" sz="3000">
                <a:latin typeface="Arial"/>
                <a:ea typeface="Arial"/>
                <a:cs typeface="Arial"/>
                <a:sym typeface="Arial"/>
              </a:rPr>
              <a:t>Banking and Securities</a:t>
            </a:r>
            <a:endParaRPr sz="3000">
              <a:latin typeface="Arial"/>
              <a:ea typeface="Arial"/>
              <a:cs typeface="Arial"/>
              <a:sym typeface="Arial"/>
            </a:endParaRPr>
          </a:p>
          <a:p>
            <a:pPr marL="756285" marR="0" lvl="1" indent="-286385" algn="l" rtl="0">
              <a:lnSpc>
                <a:spcPct val="100000"/>
              </a:lnSpc>
              <a:spcBef>
                <a:spcPts val="655"/>
              </a:spcBef>
              <a:spcAft>
                <a:spcPts val="0"/>
              </a:spcAft>
              <a:buSzPts val="2600"/>
              <a:buFont typeface="Arial"/>
              <a:buChar char="–"/>
            </a:pPr>
            <a:r>
              <a:rPr lang="en-US" sz="2600" b="0" i="0" u="none" strike="noStrike" cap="none">
                <a:latin typeface="Arial"/>
                <a:ea typeface="Arial"/>
                <a:cs typeface="Arial"/>
                <a:sym typeface="Arial"/>
              </a:rPr>
              <a:t>Securities fraud early warning</a:t>
            </a:r>
            <a:endParaRPr sz="2600" b="0" i="0" u="none" strike="noStrike" cap="none">
              <a:latin typeface="Arial"/>
              <a:ea typeface="Arial"/>
              <a:cs typeface="Arial"/>
              <a:sym typeface="Arial"/>
            </a:endParaRPr>
          </a:p>
          <a:p>
            <a:pPr marL="756285" marR="0" lvl="1" indent="-286385" algn="l" rtl="0">
              <a:lnSpc>
                <a:spcPct val="100000"/>
              </a:lnSpc>
              <a:spcBef>
                <a:spcPts val="625"/>
              </a:spcBef>
              <a:spcAft>
                <a:spcPts val="0"/>
              </a:spcAft>
              <a:buSzPts val="2600"/>
              <a:buFont typeface="Arial"/>
              <a:buChar char="–"/>
            </a:pPr>
            <a:r>
              <a:rPr lang="en-US" sz="2600" b="0" i="0" u="none" strike="noStrike" cap="none">
                <a:latin typeface="Arial"/>
                <a:ea typeface="Arial"/>
                <a:cs typeface="Arial"/>
                <a:sym typeface="Arial"/>
              </a:rPr>
              <a:t>Card fraud detection and Audit Trails</a:t>
            </a:r>
            <a:endParaRPr sz="2600" b="0" i="0" u="none" strike="noStrike" cap="none">
              <a:latin typeface="Arial"/>
              <a:ea typeface="Arial"/>
              <a:cs typeface="Arial"/>
              <a:sym typeface="Arial"/>
            </a:endParaRPr>
          </a:p>
          <a:p>
            <a:pPr marL="756285" marR="0" lvl="1" indent="-286385" algn="l" rtl="0">
              <a:lnSpc>
                <a:spcPct val="100000"/>
              </a:lnSpc>
              <a:spcBef>
                <a:spcPts val="625"/>
              </a:spcBef>
              <a:spcAft>
                <a:spcPts val="0"/>
              </a:spcAft>
              <a:buSzPts val="2600"/>
              <a:buFont typeface="Arial"/>
              <a:buChar char="–"/>
            </a:pPr>
            <a:r>
              <a:rPr lang="en-US" sz="2600" b="0" i="0" u="none" strike="noStrike" cap="none">
                <a:latin typeface="Arial"/>
                <a:ea typeface="Arial"/>
                <a:cs typeface="Arial"/>
                <a:sym typeface="Arial"/>
              </a:rPr>
              <a:t>Credit risk reporting</a:t>
            </a:r>
            <a:endParaRPr sz="2600" b="0" i="0" u="none" strike="noStrike" cap="none">
              <a:latin typeface="Arial"/>
              <a:ea typeface="Arial"/>
              <a:cs typeface="Arial"/>
              <a:sym typeface="Arial"/>
            </a:endParaRPr>
          </a:p>
          <a:p>
            <a:pPr marL="756285" marR="0" lvl="1" indent="-286385" algn="l" rtl="0">
              <a:lnSpc>
                <a:spcPct val="100000"/>
              </a:lnSpc>
              <a:spcBef>
                <a:spcPts val="625"/>
              </a:spcBef>
              <a:spcAft>
                <a:spcPts val="0"/>
              </a:spcAft>
              <a:buSzPts val="2600"/>
              <a:buFont typeface="Arial"/>
              <a:buChar char="–"/>
            </a:pPr>
            <a:r>
              <a:rPr lang="en-US" sz="2600" b="0" i="0" u="none" strike="noStrike" cap="none">
                <a:latin typeface="Arial"/>
                <a:ea typeface="Arial"/>
                <a:cs typeface="Arial"/>
                <a:sym typeface="Arial"/>
              </a:rPr>
              <a:t>Customer data information and Analytics</a:t>
            </a:r>
            <a:endParaRPr sz="2600" b="0" i="0" u="none" strike="noStrike" cap="none">
              <a:latin typeface="Arial"/>
              <a:ea typeface="Arial"/>
              <a:cs typeface="Arial"/>
              <a:sym typeface="Arial"/>
            </a:endParaRPr>
          </a:p>
          <a:p>
            <a:pPr marL="756285" marR="0" lvl="1" indent="-286385" algn="l" rtl="0">
              <a:lnSpc>
                <a:spcPct val="100000"/>
              </a:lnSpc>
              <a:spcBef>
                <a:spcPts val="625"/>
              </a:spcBef>
              <a:spcAft>
                <a:spcPts val="0"/>
              </a:spcAft>
              <a:buSzPts val="2600"/>
              <a:buFont typeface="Arial"/>
              <a:buChar char="–"/>
            </a:pPr>
            <a:r>
              <a:rPr lang="en-US" sz="2600" b="0" i="0" u="none" strike="noStrike" cap="none">
                <a:latin typeface="Arial"/>
                <a:ea typeface="Arial"/>
                <a:cs typeface="Arial"/>
                <a:sym typeface="Arial"/>
              </a:rPr>
              <a:t>Application</a:t>
            </a:r>
            <a:endParaRPr sz="2600" b="0" i="0" u="none" strike="noStrike" cap="none">
              <a:latin typeface="Arial"/>
              <a:ea typeface="Arial"/>
              <a:cs typeface="Arial"/>
              <a:sym typeface="Arial"/>
            </a:endParaRPr>
          </a:p>
          <a:p>
            <a:pPr marL="1155700" marR="5080" lvl="2" indent="-228600" algn="just" rtl="0">
              <a:lnSpc>
                <a:spcPct val="100000"/>
              </a:lnSpc>
              <a:spcBef>
                <a:spcPts val="555"/>
              </a:spcBef>
              <a:spcAft>
                <a:spcPts val="0"/>
              </a:spcAft>
              <a:buSzPts val="2200"/>
              <a:buFont typeface="Arial"/>
              <a:buChar char="•"/>
            </a:pPr>
            <a:r>
              <a:rPr lang="en-US" sz="2200" b="0" i="0" u="none" strike="noStrike" cap="none">
                <a:latin typeface="Arial"/>
                <a:ea typeface="Arial"/>
                <a:cs typeface="Arial"/>
                <a:sym typeface="Arial"/>
              </a:rPr>
              <a:t>The Securities Exchange Commission (SEC) is using big data  to monitor financial market activity. They are currently using  network analytics and natural language processors to catch  illegal trading activity in the financial markets.</a:t>
            </a:r>
            <a:endParaRPr sz="2200" b="0" i="0" u="none" strike="noStrike" cap="non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Shape 52"/>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 name="Shape 53"/>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 name="Shape 54"/>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Shape 55"/>
          <p:cNvSpPr txBox="1">
            <a:spLocks noGrp="1"/>
          </p:cNvSpPr>
          <p:nvPr>
            <p:ph type="title"/>
          </p:nvPr>
        </p:nvSpPr>
        <p:spPr>
          <a:xfrm>
            <a:off x="7120890" y="496950"/>
            <a:ext cx="1548130"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Outline</a:t>
            </a:r>
            <a:endParaRPr/>
          </a:p>
        </p:txBody>
      </p:sp>
      <p:sp>
        <p:nvSpPr>
          <p:cNvPr id="56" name="Shape 56"/>
          <p:cNvSpPr txBox="1"/>
          <p:nvPr/>
        </p:nvSpPr>
        <p:spPr>
          <a:xfrm>
            <a:off x="8782050" y="6571715"/>
            <a:ext cx="150495"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fld id="{00000000-1234-1234-1234-123412341234}" type="slidenum">
              <a:rPr lang="en-US" sz="1400">
                <a:latin typeface="Arial"/>
                <a:ea typeface="Arial"/>
                <a:cs typeface="Arial"/>
                <a:sym typeface="Arial"/>
              </a:rPr>
              <a:t>2</a:t>
            </a:fld>
            <a:endParaRPr sz="1400">
              <a:latin typeface="Arial"/>
              <a:ea typeface="Arial"/>
              <a:cs typeface="Arial"/>
              <a:sym typeface="Arial"/>
            </a:endParaRPr>
          </a:p>
        </p:txBody>
      </p:sp>
      <p:sp>
        <p:nvSpPr>
          <p:cNvPr id="57" name="Shape 57"/>
          <p:cNvSpPr txBox="1"/>
          <p:nvPr/>
        </p:nvSpPr>
        <p:spPr>
          <a:xfrm>
            <a:off x="999845" y="1349097"/>
            <a:ext cx="4766945" cy="4935855"/>
          </a:xfrm>
          <a:prstGeom prst="rect">
            <a:avLst/>
          </a:prstGeom>
          <a:noFill/>
          <a:ln>
            <a:noFill/>
          </a:ln>
        </p:spPr>
        <p:txBody>
          <a:bodyPr spcFirstLastPara="1" wrap="square" lIns="0" tIns="89525" rIns="0" bIns="0" anchor="t" anchorCtr="0">
            <a:noAutofit/>
          </a:bodyPr>
          <a:lstStyle/>
          <a:p>
            <a:pPr marL="355600" marR="0" lvl="0" indent="-342900" algn="l" rtl="0">
              <a:lnSpc>
                <a:spcPct val="100000"/>
              </a:lnSpc>
              <a:spcBef>
                <a:spcPts val="0"/>
              </a:spcBef>
              <a:spcAft>
                <a:spcPts val="0"/>
              </a:spcAft>
              <a:buSzPts val="2400"/>
              <a:buFont typeface="Arial"/>
              <a:buChar char="•"/>
            </a:pPr>
            <a:r>
              <a:rPr lang="en-US" sz="2400">
                <a:latin typeface="Arial"/>
                <a:ea typeface="Arial"/>
                <a:cs typeface="Arial"/>
                <a:sym typeface="Arial"/>
              </a:rPr>
              <a:t>Big Data</a:t>
            </a:r>
            <a:endParaRPr sz="2400">
              <a:latin typeface="Arial"/>
              <a:ea typeface="Arial"/>
              <a:cs typeface="Arial"/>
              <a:sym typeface="Arial"/>
            </a:endParaRPr>
          </a:p>
          <a:p>
            <a:pPr marL="756285" marR="0" lvl="1" indent="-286385" algn="l" rtl="0">
              <a:lnSpc>
                <a:spcPct val="100000"/>
              </a:lnSpc>
              <a:spcBef>
                <a:spcPts val="509"/>
              </a:spcBef>
              <a:spcAft>
                <a:spcPts val="0"/>
              </a:spcAft>
              <a:buSzPts val="2000"/>
              <a:buFont typeface="Arial"/>
              <a:buChar char="–"/>
            </a:pPr>
            <a:r>
              <a:rPr lang="en-US" sz="2000" b="0" i="0" u="none" strike="noStrike" cap="none">
                <a:latin typeface="Arial"/>
                <a:ea typeface="Arial"/>
                <a:cs typeface="Arial"/>
                <a:sym typeface="Arial"/>
              </a:rPr>
              <a:t>Structured and Unstructured Data</a:t>
            </a:r>
            <a:endParaRPr sz="2000" b="0" i="0" u="none" strike="noStrike" cap="none">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a:latin typeface="Arial"/>
                <a:ea typeface="Arial"/>
                <a:cs typeface="Arial"/>
                <a:sym typeface="Arial"/>
              </a:rPr>
              <a:t>What is Big Data?</a:t>
            </a:r>
            <a:endParaRPr sz="2000" b="0" i="0" u="none" strike="noStrike" cap="none">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a:latin typeface="Arial"/>
                <a:ea typeface="Arial"/>
                <a:cs typeface="Arial"/>
                <a:sym typeface="Arial"/>
              </a:rPr>
              <a:t>Big Data Ecosystem and Life Cycle</a:t>
            </a:r>
            <a:endParaRPr sz="2000" b="0" i="0" u="none" strike="noStrike" cap="none">
              <a:latin typeface="Arial"/>
              <a:ea typeface="Arial"/>
              <a:cs typeface="Arial"/>
              <a:sym typeface="Arial"/>
            </a:endParaRPr>
          </a:p>
          <a:p>
            <a:pPr marL="756285" marR="0" lvl="1" indent="-286385" algn="l" rtl="0">
              <a:lnSpc>
                <a:spcPct val="100000"/>
              </a:lnSpc>
              <a:spcBef>
                <a:spcPts val="484"/>
              </a:spcBef>
              <a:spcAft>
                <a:spcPts val="0"/>
              </a:spcAft>
              <a:buSzPts val="2000"/>
              <a:buFont typeface="Arial"/>
              <a:buChar char="–"/>
            </a:pPr>
            <a:r>
              <a:rPr lang="en-US" sz="2000" b="0" i="0" u="none" strike="noStrike" cap="none">
                <a:latin typeface="Arial"/>
                <a:ea typeface="Arial"/>
                <a:cs typeface="Arial"/>
                <a:sym typeface="Arial"/>
              </a:rPr>
              <a:t>Industries using Big Data</a:t>
            </a:r>
            <a:endParaRPr sz="2000" b="0" i="0" u="none" strike="noStrike" cap="none">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a:latin typeface="Arial"/>
                <a:ea typeface="Arial"/>
                <a:cs typeface="Arial"/>
                <a:sym typeface="Arial"/>
              </a:rPr>
              <a:t>Big Data Applications</a:t>
            </a:r>
            <a:endParaRPr sz="2000" b="0" i="0" u="none" strike="noStrike" cap="none">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a:latin typeface="Arial"/>
                <a:ea typeface="Arial"/>
                <a:cs typeface="Arial"/>
                <a:sym typeface="Arial"/>
              </a:rPr>
              <a:t>Challenges in Big Data</a:t>
            </a:r>
            <a:endParaRPr sz="2000" b="0" i="0" u="none" strike="noStrike" cap="none">
              <a:latin typeface="Arial"/>
              <a:ea typeface="Arial"/>
              <a:cs typeface="Arial"/>
              <a:sym typeface="Arial"/>
            </a:endParaRPr>
          </a:p>
          <a:p>
            <a:pPr marL="355600" marR="0" lvl="0" indent="-342900" algn="l" rtl="0">
              <a:lnSpc>
                <a:spcPct val="100000"/>
              </a:lnSpc>
              <a:spcBef>
                <a:spcPts val="550"/>
              </a:spcBef>
              <a:spcAft>
                <a:spcPts val="0"/>
              </a:spcAft>
              <a:buSzPts val="2400"/>
              <a:buFont typeface="Arial"/>
              <a:buChar char="•"/>
            </a:pPr>
            <a:r>
              <a:rPr lang="en-US" sz="2400">
                <a:latin typeface="Arial"/>
                <a:ea typeface="Arial"/>
                <a:cs typeface="Arial"/>
                <a:sym typeface="Arial"/>
              </a:rPr>
              <a:t>Hadoop</a:t>
            </a:r>
            <a:endParaRPr sz="2400">
              <a:latin typeface="Arial"/>
              <a:ea typeface="Arial"/>
              <a:cs typeface="Arial"/>
              <a:sym typeface="Arial"/>
            </a:endParaRPr>
          </a:p>
          <a:p>
            <a:pPr marL="756285" marR="0" lvl="1" indent="-286385" algn="l" rtl="0">
              <a:lnSpc>
                <a:spcPct val="100000"/>
              </a:lnSpc>
              <a:spcBef>
                <a:spcPts val="509"/>
              </a:spcBef>
              <a:spcAft>
                <a:spcPts val="0"/>
              </a:spcAft>
              <a:buSzPts val="2000"/>
              <a:buFont typeface="Arial"/>
              <a:buChar char="–"/>
            </a:pPr>
            <a:r>
              <a:rPr lang="en-US" sz="2000" b="0" i="0" u="none" strike="noStrike" cap="none">
                <a:latin typeface="Arial"/>
                <a:ea typeface="Arial"/>
                <a:cs typeface="Arial"/>
                <a:sym typeface="Arial"/>
              </a:rPr>
              <a:t>Hadoop Components</a:t>
            </a:r>
            <a:endParaRPr sz="2000" b="0" i="0" u="none" strike="noStrike" cap="none">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a:latin typeface="Arial"/>
                <a:ea typeface="Arial"/>
                <a:cs typeface="Arial"/>
                <a:sym typeface="Arial"/>
              </a:rPr>
              <a:t>How Hadoop Works?</a:t>
            </a:r>
            <a:endParaRPr sz="2000" b="0" i="0" u="none" strike="noStrike" cap="none">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a:latin typeface="Arial"/>
                <a:ea typeface="Arial"/>
                <a:cs typeface="Arial"/>
                <a:sym typeface="Arial"/>
              </a:rPr>
              <a:t>Hadoop Distributed File System (HDFS)</a:t>
            </a:r>
            <a:endParaRPr sz="2000" b="0" i="0" u="none" strike="noStrike" cap="none">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a:latin typeface="Arial"/>
                <a:ea typeface="Arial"/>
                <a:cs typeface="Arial"/>
                <a:sym typeface="Arial"/>
              </a:rPr>
              <a:t>Hadoop MapReduce</a:t>
            </a:r>
            <a:endParaRPr sz="2000" b="0" i="0" u="none" strike="noStrike" cap="none">
              <a:latin typeface="Arial"/>
              <a:ea typeface="Arial"/>
              <a:cs typeface="Arial"/>
              <a:sym typeface="Arial"/>
            </a:endParaRPr>
          </a:p>
          <a:p>
            <a:pPr marL="756285" marR="0" lvl="1" indent="-286385" algn="l" rtl="0">
              <a:lnSpc>
                <a:spcPct val="100000"/>
              </a:lnSpc>
              <a:spcBef>
                <a:spcPts val="480"/>
              </a:spcBef>
              <a:spcAft>
                <a:spcPts val="0"/>
              </a:spcAft>
              <a:buSzPts val="2000"/>
              <a:buFont typeface="Arial"/>
              <a:buChar char="–"/>
            </a:pPr>
            <a:r>
              <a:rPr lang="en-US" sz="2000" b="0" i="0" u="none" strike="noStrike" cap="none">
                <a:latin typeface="Arial"/>
                <a:ea typeface="Arial"/>
                <a:cs typeface="Arial"/>
                <a:sym typeface="Arial"/>
              </a:rPr>
              <a:t>Hadoop1 vs Hadoop2</a:t>
            </a:r>
            <a:endParaRPr sz="2000" b="0" i="0" u="none" strike="noStrike" cap="non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65"/>
        <p:cNvGrpSpPr/>
        <p:nvPr/>
      </p:nvGrpSpPr>
      <p:grpSpPr>
        <a:xfrm>
          <a:off x="0" y="0"/>
          <a:ext cx="0" cy="0"/>
          <a:chOff x="0" y="0"/>
          <a:chExt cx="0" cy="0"/>
        </a:xfrm>
      </p:grpSpPr>
      <p:sp>
        <p:nvSpPr>
          <p:cNvPr id="366" name="Shape 366"/>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7" name="Shape 367"/>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8" name="Shape 368"/>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9" name="Shape 369"/>
          <p:cNvSpPr txBox="1">
            <a:spLocks noGrp="1"/>
          </p:cNvSpPr>
          <p:nvPr>
            <p:ph type="title"/>
          </p:nvPr>
        </p:nvSpPr>
        <p:spPr>
          <a:xfrm>
            <a:off x="3581401" y="484315"/>
            <a:ext cx="2992372"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Banking</a:t>
            </a:r>
            <a:endParaRPr dirty="0"/>
          </a:p>
        </p:txBody>
      </p:sp>
      <p:sp>
        <p:nvSpPr>
          <p:cNvPr id="370" name="Shape 370"/>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21</a:t>
            </a:r>
            <a:endParaRPr/>
          </a:p>
        </p:txBody>
      </p:sp>
      <p:sp>
        <p:nvSpPr>
          <p:cNvPr id="371" name="Shape 371"/>
          <p:cNvSpPr txBox="1"/>
          <p:nvPr/>
        </p:nvSpPr>
        <p:spPr>
          <a:xfrm>
            <a:off x="612444" y="1660779"/>
            <a:ext cx="2171700" cy="907415"/>
          </a:xfrm>
          <a:prstGeom prst="rect">
            <a:avLst/>
          </a:prstGeom>
          <a:noFill/>
          <a:ln>
            <a:noFill/>
          </a:ln>
        </p:spPr>
        <p:txBody>
          <a:bodyPr spcFirstLastPara="1" wrap="square" lIns="0" tIns="167000" rIns="0" bIns="0" anchor="t" anchorCtr="0">
            <a:noAutofit/>
          </a:bodyPr>
          <a:lstStyle/>
          <a:p>
            <a:pPr marL="353695" marR="0" lvl="0" indent="-340995" algn="l" rtl="0">
              <a:lnSpc>
                <a:spcPct val="100000"/>
              </a:lnSpc>
              <a:spcBef>
                <a:spcPts val="0"/>
              </a:spcBef>
              <a:spcAft>
                <a:spcPts val="0"/>
              </a:spcAft>
              <a:buSzPts val="2100"/>
              <a:buFont typeface="Arial"/>
              <a:buChar char="•"/>
            </a:pPr>
            <a:r>
              <a:rPr lang="en-US" sz="2100">
                <a:latin typeface="Tahoma"/>
                <a:ea typeface="Tahoma"/>
                <a:cs typeface="Tahoma"/>
                <a:sym typeface="Tahoma"/>
              </a:rPr>
              <a:t>Card marketing</a:t>
            </a:r>
            <a:endParaRPr sz="2100">
              <a:latin typeface="Tahoma"/>
              <a:ea typeface="Tahoma"/>
              <a:cs typeface="Tahoma"/>
              <a:sym typeface="Tahoma"/>
            </a:endParaRPr>
          </a:p>
          <a:p>
            <a:pPr marL="525780" marR="0" lvl="1" indent="-342900" algn="l" rtl="0">
              <a:lnSpc>
                <a:spcPct val="100000"/>
              </a:lnSpc>
              <a:spcBef>
                <a:spcPts val="1045"/>
              </a:spcBef>
              <a:spcAft>
                <a:spcPts val="0"/>
              </a:spcAft>
              <a:buSzPts val="1800"/>
              <a:buFont typeface="Arial"/>
              <a:buChar char="•"/>
            </a:pPr>
            <a:r>
              <a:rPr lang="en-US" sz="1800" b="0" i="0" u="none" strike="noStrike" cap="none">
                <a:latin typeface="Tahoma"/>
                <a:ea typeface="Tahoma"/>
                <a:cs typeface="Tahoma"/>
                <a:sym typeface="Tahoma"/>
              </a:rPr>
              <a:t>By	identifying</a:t>
            </a:r>
            <a:endParaRPr sz="1800" b="0" i="0" u="none" strike="noStrike" cap="none">
              <a:latin typeface="Tahoma"/>
              <a:ea typeface="Tahoma"/>
              <a:cs typeface="Tahoma"/>
              <a:sym typeface="Tahoma"/>
            </a:endParaRPr>
          </a:p>
        </p:txBody>
      </p:sp>
      <p:sp>
        <p:nvSpPr>
          <p:cNvPr id="372" name="Shape 372"/>
          <p:cNvSpPr txBox="1"/>
          <p:nvPr/>
        </p:nvSpPr>
        <p:spPr>
          <a:xfrm>
            <a:off x="2776854" y="2268092"/>
            <a:ext cx="95504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Tahoma"/>
                <a:ea typeface="Tahoma"/>
                <a:cs typeface="Tahoma"/>
                <a:sym typeface="Tahoma"/>
              </a:rPr>
              <a:t>customer</a:t>
            </a:r>
            <a:endParaRPr sz="1800">
              <a:latin typeface="Tahoma"/>
              <a:ea typeface="Tahoma"/>
              <a:cs typeface="Tahoma"/>
              <a:sym typeface="Tahoma"/>
            </a:endParaRPr>
          </a:p>
        </p:txBody>
      </p:sp>
      <p:sp>
        <p:nvSpPr>
          <p:cNvPr id="373" name="Shape 373"/>
          <p:cNvSpPr txBox="1"/>
          <p:nvPr/>
        </p:nvSpPr>
        <p:spPr>
          <a:xfrm>
            <a:off x="3883278" y="2268092"/>
            <a:ext cx="106172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Tahoma"/>
                <a:ea typeface="Tahoma"/>
                <a:cs typeface="Tahoma"/>
                <a:sym typeface="Tahoma"/>
              </a:rPr>
              <a:t>segments,</a:t>
            </a:r>
            <a:endParaRPr sz="1800">
              <a:latin typeface="Tahoma"/>
              <a:ea typeface="Tahoma"/>
              <a:cs typeface="Tahoma"/>
              <a:sym typeface="Tahoma"/>
            </a:endParaRPr>
          </a:p>
        </p:txBody>
      </p:sp>
      <p:sp>
        <p:nvSpPr>
          <p:cNvPr id="374" name="Shape 374"/>
          <p:cNvSpPr txBox="1"/>
          <p:nvPr/>
        </p:nvSpPr>
        <p:spPr>
          <a:xfrm>
            <a:off x="5096636" y="2268092"/>
            <a:ext cx="132588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Tahoma"/>
                <a:ea typeface="Tahoma"/>
                <a:cs typeface="Tahoma"/>
                <a:sym typeface="Tahoma"/>
              </a:rPr>
              <a:t>card	issuers</a:t>
            </a:r>
            <a:endParaRPr sz="1800">
              <a:latin typeface="Tahoma"/>
              <a:ea typeface="Tahoma"/>
              <a:cs typeface="Tahoma"/>
              <a:sym typeface="Tahoma"/>
            </a:endParaRPr>
          </a:p>
        </p:txBody>
      </p:sp>
      <p:sp>
        <p:nvSpPr>
          <p:cNvPr id="375" name="Shape 375"/>
          <p:cNvSpPr txBox="1"/>
          <p:nvPr/>
        </p:nvSpPr>
        <p:spPr>
          <a:xfrm>
            <a:off x="6573773" y="2268092"/>
            <a:ext cx="202438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Tahoma"/>
                <a:ea typeface="Tahoma"/>
                <a:cs typeface="Tahoma"/>
                <a:sym typeface="Tahoma"/>
              </a:rPr>
              <a:t>and	acquirers	can</a:t>
            </a:r>
            <a:endParaRPr sz="1800">
              <a:latin typeface="Tahoma"/>
              <a:ea typeface="Tahoma"/>
              <a:cs typeface="Tahoma"/>
              <a:sym typeface="Tahoma"/>
            </a:endParaRPr>
          </a:p>
        </p:txBody>
      </p:sp>
      <p:sp>
        <p:nvSpPr>
          <p:cNvPr id="376" name="Shape 376"/>
          <p:cNvSpPr txBox="1"/>
          <p:nvPr/>
        </p:nvSpPr>
        <p:spPr>
          <a:xfrm>
            <a:off x="1126032" y="2580894"/>
            <a:ext cx="7473315"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Tahoma"/>
                <a:ea typeface="Tahoma"/>
                <a:cs typeface="Tahoma"/>
                <a:sym typeface="Tahoma"/>
              </a:rPr>
              <a:t>improve	profitability	with	more	effective	acquisition	and	retention</a:t>
            </a:r>
            <a:endParaRPr sz="1800">
              <a:latin typeface="Tahoma"/>
              <a:ea typeface="Tahoma"/>
              <a:cs typeface="Tahoma"/>
              <a:sym typeface="Tahoma"/>
            </a:endParaRPr>
          </a:p>
        </p:txBody>
      </p:sp>
      <p:sp>
        <p:nvSpPr>
          <p:cNvPr id="377" name="Shape 377"/>
          <p:cNvSpPr txBox="1"/>
          <p:nvPr/>
        </p:nvSpPr>
        <p:spPr>
          <a:xfrm>
            <a:off x="612444" y="2771829"/>
            <a:ext cx="7986395" cy="3096895"/>
          </a:xfrm>
          <a:prstGeom prst="rect">
            <a:avLst/>
          </a:prstGeom>
          <a:noFill/>
          <a:ln>
            <a:noFill/>
          </a:ln>
        </p:spPr>
        <p:txBody>
          <a:bodyPr spcFirstLastPara="1" wrap="square" lIns="0" tIns="133975" rIns="0" bIns="0" anchor="t" anchorCtr="0">
            <a:noAutofit/>
          </a:bodyPr>
          <a:lstStyle/>
          <a:p>
            <a:pPr marL="525780" marR="0" lvl="0" indent="0" algn="l" rtl="0">
              <a:lnSpc>
                <a:spcPct val="100000"/>
              </a:lnSpc>
              <a:spcBef>
                <a:spcPts val="0"/>
              </a:spcBef>
              <a:spcAft>
                <a:spcPts val="0"/>
              </a:spcAft>
              <a:buNone/>
            </a:pPr>
            <a:r>
              <a:rPr lang="en-US" sz="1800">
                <a:latin typeface="Tahoma"/>
                <a:ea typeface="Tahoma"/>
                <a:cs typeface="Tahoma"/>
                <a:sym typeface="Tahoma"/>
              </a:rPr>
              <a:t>programs, targeted product development, and customized pricing.</a:t>
            </a:r>
            <a:endParaRPr sz="1800">
              <a:latin typeface="Tahoma"/>
              <a:ea typeface="Tahoma"/>
              <a:cs typeface="Tahoma"/>
              <a:sym typeface="Tahoma"/>
            </a:endParaRPr>
          </a:p>
          <a:p>
            <a:pPr marL="353695" marR="0" lvl="0" indent="-340995" algn="l" rtl="0">
              <a:lnSpc>
                <a:spcPct val="100000"/>
              </a:lnSpc>
              <a:spcBef>
                <a:spcPts val="1115"/>
              </a:spcBef>
              <a:spcAft>
                <a:spcPts val="0"/>
              </a:spcAft>
              <a:buSzPts val="2100"/>
              <a:buFont typeface="Arial"/>
              <a:buChar char="•"/>
            </a:pPr>
            <a:r>
              <a:rPr lang="en-US" sz="2100">
                <a:latin typeface="Tahoma"/>
                <a:ea typeface="Tahoma"/>
                <a:cs typeface="Tahoma"/>
                <a:sym typeface="Tahoma"/>
              </a:rPr>
              <a:t>Fraud detection</a:t>
            </a:r>
            <a:endParaRPr sz="2100">
              <a:latin typeface="Tahoma"/>
              <a:ea typeface="Tahoma"/>
              <a:cs typeface="Tahoma"/>
              <a:sym typeface="Tahoma"/>
            </a:endParaRPr>
          </a:p>
          <a:p>
            <a:pPr marL="525780" marR="5080" lvl="1" indent="-342900" algn="just" rtl="0">
              <a:lnSpc>
                <a:spcPct val="113900"/>
              </a:lnSpc>
              <a:spcBef>
                <a:spcPts val="745"/>
              </a:spcBef>
              <a:spcAft>
                <a:spcPts val="0"/>
              </a:spcAft>
              <a:buSzPts val="1800"/>
              <a:buFont typeface="Arial"/>
              <a:buChar char="•"/>
            </a:pPr>
            <a:r>
              <a:rPr lang="en-US" sz="1800" b="0" i="0" u="none" strike="noStrike" cap="none">
                <a:latin typeface="Tahoma"/>
                <a:ea typeface="Tahoma"/>
                <a:cs typeface="Tahoma"/>
                <a:sym typeface="Tahoma"/>
              </a:rPr>
              <a:t>Fraud is enormously costly. By analyzing past transactions that were later  determined to be fraudulent, banks can identify patterns.</a:t>
            </a:r>
            <a:endParaRPr sz="1800" b="0" i="0" u="none" strike="noStrike" cap="none">
              <a:latin typeface="Tahoma"/>
              <a:ea typeface="Tahoma"/>
              <a:cs typeface="Tahoma"/>
              <a:sym typeface="Tahoma"/>
            </a:endParaRPr>
          </a:p>
          <a:p>
            <a:pPr marL="437515" marR="0" lvl="0" indent="-424815" algn="l" rtl="0">
              <a:lnSpc>
                <a:spcPct val="100000"/>
              </a:lnSpc>
              <a:spcBef>
                <a:spcPts val="1105"/>
              </a:spcBef>
              <a:spcAft>
                <a:spcPts val="0"/>
              </a:spcAft>
              <a:buSzPts val="2100"/>
              <a:buFont typeface="Arial"/>
              <a:buChar char="•"/>
            </a:pPr>
            <a:r>
              <a:rPr lang="en-US" sz="2100">
                <a:latin typeface="Tahoma"/>
                <a:ea typeface="Tahoma"/>
                <a:cs typeface="Tahoma"/>
                <a:sym typeface="Tahoma"/>
              </a:rPr>
              <a:t>Predictive life-cycle management</a:t>
            </a:r>
            <a:endParaRPr sz="2100">
              <a:latin typeface="Tahoma"/>
              <a:ea typeface="Tahoma"/>
              <a:cs typeface="Tahoma"/>
              <a:sym typeface="Tahoma"/>
            </a:endParaRPr>
          </a:p>
          <a:p>
            <a:pPr marL="525780" marR="5715" lvl="1" indent="-342900" algn="just" rtl="0">
              <a:lnSpc>
                <a:spcPct val="113900"/>
              </a:lnSpc>
              <a:spcBef>
                <a:spcPts val="755"/>
              </a:spcBef>
              <a:spcAft>
                <a:spcPts val="0"/>
              </a:spcAft>
              <a:buSzPts val="1800"/>
              <a:buFont typeface="Arial"/>
              <a:buChar char="•"/>
            </a:pPr>
            <a:r>
              <a:rPr lang="en-US" sz="1800" b="0" i="0" u="none" strike="noStrike" cap="none">
                <a:latin typeface="Tahoma"/>
                <a:ea typeface="Tahoma"/>
                <a:cs typeface="Tahoma"/>
                <a:sym typeface="Tahoma"/>
              </a:rPr>
              <a:t>DM helps banks predict each customer’s lifetime value and to service  each segment appropriately (for example, offering special deals and  discounts).</a:t>
            </a:r>
            <a:endParaRPr sz="1800" b="0" i="0" u="none" strike="noStrike" cap="none">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81"/>
        <p:cNvGrpSpPr/>
        <p:nvPr/>
      </p:nvGrpSpPr>
      <p:grpSpPr>
        <a:xfrm>
          <a:off x="0" y="0"/>
          <a:ext cx="0" cy="0"/>
          <a:chOff x="0" y="0"/>
          <a:chExt cx="0" cy="0"/>
        </a:xfrm>
      </p:grpSpPr>
      <p:sp>
        <p:nvSpPr>
          <p:cNvPr id="382" name="Shape 382"/>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3" name="Shape 383"/>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4" name="Shape 384"/>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5" name="Shape 385"/>
          <p:cNvSpPr txBox="1">
            <a:spLocks noGrp="1"/>
          </p:cNvSpPr>
          <p:nvPr>
            <p:ph type="title"/>
          </p:nvPr>
        </p:nvSpPr>
        <p:spPr>
          <a:xfrm>
            <a:off x="-47688" y="144831"/>
            <a:ext cx="8604376" cy="635000"/>
          </a:xfrm>
          <a:prstGeom prst="rect">
            <a:avLst/>
          </a:prstGeom>
          <a:noFill/>
          <a:ln>
            <a:noFill/>
          </a:ln>
        </p:spPr>
        <p:txBody>
          <a:bodyPr spcFirstLastPara="1" wrap="square" lIns="0" tIns="12050" rIns="0" bIns="0" anchor="t" anchorCtr="0">
            <a:noAutofit/>
          </a:bodyPr>
          <a:lstStyle/>
          <a:p>
            <a:pPr marL="2996565" marR="0" lvl="0" indent="0" algn="l" rtl="0">
              <a:lnSpc>
                <a:spcPct val="100000"/>
              </a:lnSpc>
              <a:spcBef>
                <a:spcPts val="0"/>
              </a:spcBef>
              <a:spcAft>
                <a:spcPts val="0"/>
              </a:spcAft>
              <a:buNone/>
            </a:pPr>
            <a:r>
              <a:rPr lang="en-US" sz="4000" b="0" i="0" u="none" strike="noStrike" cap="none" dirty="0">
                <a:solidFill>
                  <a:srgbClr val="622422"/>
                </a:solidFill>
                <a:latin typeface="Arial"/>
                <a:ea typeface="Arial"/>
                <a:cs typeface="Arial"/>
                <a:sym typeface="Arial"/>
              </a:rPr>
              <a:t>Industries using Big Data</a:t>
            </a:r>
            <a:endParaRPr dirty="0"/>
          </a:p>
        </p:txBody>
      </p:sp>
      <p:sp>
        <p:nvSpPr>
          <p:cNvPr id="386" name="Shape 386"/>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22</a:t>
            </a:r>
            <a:endParaRPr/>
          </a:p>
        </p:txBody>
      </p:sp>
      <p:sp>
        <p:nvSpPr>
          <p:cNvPr id="387" name="Shape 387"/>
          <p:cNvSpPr txBox="1"/>
          <p:nvPr/>
        </p:nvSpPr>
        <p:spPr>
          <a:xfrm>
            <a:off x="535940" y="1558874"/>
            <a:ext cx="7437120" cy="514350"/>
          </a:xfrm>
          <a:prstGeom prst="rect">
            <a:avLst/>
          </a:prstGeom>
          <a:noFill/>
          <a:ln>
            <a:noFill/>
          </a:ln>
        </p:spPr>
        <p:txBody>
          <a:bodyPr spcFirstLastPara="1" wrap="square" lIns="0" tIns="13325" rIns="0" bIns="0" anchor="t" anchorCtr="0">
            <a:noAutofit/>
          </a:bodyPr>
          <a:lstStyle/>
          <a:p>
            <a:pPr marL="355600" marR="0" lvl="0" indent="-342900" algn="l" rtl="0">
              <a:lnSpc>
                <a:spcPct val="100000"/>
              </a:lnSpc>
              <a:spcBef>
                <a:spcPts val="0"/>
              </a:spcBef>
              <a:spcAft>
                <a:spcPts val="0"/>
              </a:spcAft>
              <a:buSzPts val="3200"/>
              <a:buFont typeface="Arial"/>
              <a:buChar char="•"/>
            </a:pPr>
            <a:r>
              <a:rPr lang="en-US" sz="3200">
                <a:latin typeface="Arial"/>
                <a:ea typeface="Arial"/>
                <a:cs typeface="Arial"/>
                <a:sym typeface="Arial"/>
              </a:rPr>
              <a:t>Communication, Media and Entertainment</a:t>
            </a:r>
            <a:endParaRPr sz="3200">
              <a:latin typeface="Arial"/>
              <a:ea typeface="Arial"/>
              <a:cs typeface="Arial"/>
              <a:sym typeface="Arial"/>
            </a:endParaRPr>
          </a:p>
        </p:txBody>
      </p:sp>
      <p:sp>
        <p:nvSpPr>
          <p:cNvPr id="388" name="Shape 388"/>
          <p:cNvSpPr txBox="1"/>
          <p:nvPr/>
        </p:nvSpPr>
        <p:spPr>
          <a:xfrm>
            <a:off x="3147186" y="2092579"/>
            <a:ext cx="5460365" cy="45212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2800" dirty="0">
                <a:latin typeface="Arial"/>
                <a:ea typeface="Arial"/>
                <a:cs typeface="Arial"/>
                <a:sym typeface="Arial"/>
              </a:rPr>
              <a:t>analyzing	and	utilizing	customer</a:t>
            </a:r>
            <a:endParaRPr sz="2800" dirty="0">
              <a:latin typeface="Arial"/>
              <a:ea typeface="Arial"/>
              <a:cs typeface="Arial"/>
              <a:sym typeface="Arial"/>
            </a:endParaRPr>
          </a:p>
        </p:txBody>
      </p:sp>
      <p:sp>
        <p:nvSpPr>
          <p:cNvPr id="389" name="Shape 389"/>
          <p:cNvSpPr txBox="1"/>
          <p:nvPr/>
        </p:nvSpPr>
        <p:spPr>
          <a:xfrm>
            <a:off x="3770503" y="2945968"/>
            <a:ext cx="4839970" cy="45212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2800" dirty="0">
                <a:latin typeface="Arial"/>
                <a:ea typeface="Arial"/>
                <a:cs typeface="Arial"/>
                <a:sym typeface="Arial"/>
              </a:rPr>
              <a:t>patterns	of	real-time	media</a:t>
            </a:r>
            <a:endParaRPr sz="2800" dirty="0">
              <a:latin typeface="Arial"/>
              <a:ea typeface="Arial"/>
              <a:cs typeface="Arial"/>
              <a:sym typeface="Arial"/>
            </a:endParaRPr>
          </a:p>
        </p:txBody>
      </p:sp>
      <p:sp>
        <p:nvSpPr>
          <p:cNvPr id="390" name="Shape 390"/>
          <p:cNvSpPr txBox="1"/>
          <p:nvPr/>
        </p:nvSpPr>
        <p:spPr>
          <a:xfrm>
            <a:off x="1120444" y="2192705"/>
            <a:ext cx="2437130" cy="1689735"/>
          </a:xfrm>
          <a:prstGeom prst="rect">
            <a:avLst/>
          </a:prstGeom>
          <a:noFill/>
          <a:ln>
            <a:noFill/>
          </a:ln>
        </p:spPr>
        <p:txBody>
          <a:bodyPr spcFirstLastPara="1" wrap="square" lIns="0" tIns="60950" rIns="0" bIns="0" anchor="t" anchorCtr="0">
            <a:noAutofit/>
          </a:bodyPr>
          <a:lstStyle/>
          <a:p>
            <a:pPr marL="299085" marR="617855" lvl="0" indent="-286385" algn="l" rtl="0">
              <a:lnSpc>
                <a:spcPct val="107857"/>
              </a:lnSpc>
              <a:spcBef>
                <a:spcPts val="0"/>
              </a:spcBef>
              <a:spcAft>
                <a:spcPts val="0"/>
              </a:spcAft>
              <a:buSzPts val="2800"/>
              <a:buFont typeface="Arial"/>
              <a:buChar char="–"/>
            </a:pPr>
            <a:r>
              <a:rPr lang="en-US" sz="2800" dirty="0">
                <a:latin typeface="Arial"/>
                <a:ea typeface="Arial"/>
                <a:cs typeface="Arial"/>
                <a:sym typeface="Arial"/>
              </a:rPr>
              <a:t>Collecting,  insights</a:t>
            </a:r>
            <a:endParaRPr sz="2800" dirty="0">
              <a:latin typeface="Arial"/>
              <a:ea typeface="Arial"/>
              <a:cs typeface="Arial"/>
              <a:sym typeface="Arial"/>
            </a:endParaRPr>
          </a:p>
          <a:p>
            <a:pPr marL="299085" marR="5080" lvl="0" indent="-286385" algn="l" rtl="0">
              <a:lnSpc>
                <a:spcPct val="107857"/>
              </a:lnSpc>
              <a:spcBef>
                <a:spcPts val="680"/>
              </a:spcBef>
              <a:spcAft>
                <a:spcPts val="0"/>
              </a:spcAft>
              <a:buSzPts val="2800"/>
              <a:buFont typeface="Arial"/>
              <a:buChar char="–"/>
            </a:pPr>
            <a:r>
              <a:rPr lang="en-US" sz="2800" dirty="0">
                <a:latin typeface="Arial"/>
                <a:ea typeface="Arial"/>
                <a:cs typeface="Arial"/>
                <a:sym typeface="Arial"/>
              </a:rPr>
              <a:t>Understanding  content</a:t>
            </a:r>
            <a:endParaRPr sz="2800" dirty="0">
              <a:latin typeface="Arial"/>
              <a:ea typeface="Arial"/>
              <a:cs typeface="Arial"/>
              <a:sym typeface="Arial"/>
            </a:endParaRPr>
          </a:p>
        </p:txBody>
      </p:sp>
      <p:sp>
        <p:nvSpPr>
          <p:cNvPr id="391" name="Shape 391"/>
          <p:cNvSpPr txBox="1"/>
          <p:nvPr/>
        </p:nvSpPr>
        <p:spPr>
          <a:xfrm>
            <a:off x="1445387" y="4325405"/>
            <a:ext cx="2159635" cy="904875"/>
          </a:xfrm>
          <a:prstGeom prst="rect">
            <a:avLst/>
          </a:prstGeom>
          <a:noFill/>
          <a:ln>
            <a:noFill/>
          </a:ln>
        </p:spPr>
        <p:txBody>
          <a:bodyPr spcFirstLastPara="1" wrap="square" lIns="0" tIns="59050" rIns="0" bIns="0" anchor="t" anchorCtr="0">
            <a:noAutofit/>
          </a:bodyPr>
          <a:lstStyle/>
          <a:p>
            <a:pPr marL="299085" marR="0" lvl="0" indent="-286385" algn="l" rtl="0">
              <a:lnSpc>
                <a:spcPct val="100000"/>
              </a:lnSpc>
              <a:spcBef>
                <a:spcPts val="0"/>
              </a:spcBef>
              <a:spcAft>
                <a:spcPts val="0"/>
              </a:spcAft>
              <a:buSzPts val="2800"/>
              <a:buFont typeface="Arial"/>
              <a:buChar char="–"/>
            </a:pPr>
            <a:r>
              <a:rPr lang="en-US" sz="2800" dirty="0">
                <a:latin typeface="Arial"/>
                <a:ea typeface="Arial"/>
                <a:cs typeface="Arial"/>
                <a:sym typeface="Arial"/>
              </a:rPr>
              <a:t>Application</a:t>
            </a:r>
            <a:endParaRPr sz="2800" dirty="0">
              <a:latin typeface="Arial"/>
              <a:ea typeface="Arial"/>
              <a:cs typeface="Arial"/>
              <a:sym typeface="Arial"/>
            </a:endParaRPr>
          </a:p>
          <a:p>
            <a:pPr marL="697865" marR="0" lvl="1" indent="-228600" algn="l" rtl="0">
              <a:lnSpc>
                <a:spcPct val="100000"/>
              </a:lnSpc>
              <a:spcBef>
                <a:spcPts val="315"/>
              </a:spcBef>
              <a:spcAft>
                <a:spcPts val="0"/>
              </a:spcAft>
              <a:buSzPts val="2400"/>
              <a:buFont typeface="Arial"/>
              <a:buChar char="•"/>
            </a:pPr>
            <a:r>
              <a:rPr lang="en-US" sz="2400" b="0" i="0" u="none" strike="noStrike" cap="none" dirty="0">
                <a:latin typeface="Arial"/>
                <a:ea typeface="Arial"/>
                <a:cs typeface="Arial"/>
                <a:sym typeface="Arial"/>
              </a:rPr>
              <a:t>Wimbledon</a:t>
            </a:r>
            <a:endParaRPr sz="2400" b="0" i="0" u="none" strike="noStrike" cap="none" dirty="0">
              <a:latin typeface="Arial"/>
              <a:ea typeface="Arial"/>
              <a:cs typeface="Arial"/>
              <a:sym typeface="Arial"/>
            </a:endParaRPr>
          </a:p>
        </p:txBody>
      </p:sp>
      <p:sp>
        <p:nvSpPr>
          <p:cNvPr id="392" name="Shape 392"/>
          <p:cNvSpPr txBox="1"/>
          <p:nvPr/>
        </p:nvSpPr>
        <p:spPr>
          <a:xfrm>
            <a:off x="3371215" y="4735829"/>
            <a:ext cx="5236210" cy="39116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400">
                <a:latin typeface="Arial"/>
                <a:ea typeface="Arial"/>
                <a:cs typeface="Arial"/>
                <a:sym typeface="Arial"/>
              </a:rPr>
              <a:t>Championships	leverages	big	data	to</a:t>
            </a:r>
            <a:endParaRPr sz="2400">
              <a:latin typeface="Arial"/>
              <a:ea typeface="Arial"/>
              <a:cs typeface="Arial"/>
              <a:sym typeface="Arial"/>
            </a:endParaRPr>
          </a:p>
        </p:txBody>
      </p:sp>
      <p:sp>
        <p:nvSpPr>
          <p:cNvPr id="393" name="Shape 393"/>
          <p:cNvSpPr txBox="1"/>
          <p:nvPr/>
        </p:nvSpPr>
        <p:spPr>
          <a:xfrm>
            <a:off x="1679194" y="5065014"/>
            <a:ext cx="6929120" cy="720725"/>
          </a:xfrm>
          <a:prstGeom prst="rect">
            <a:avLst/>
          </a:prstGeom>
          <a:noFill/>
          <a:ln>
            <a:noFill/>
          </a:ln>
        </p:spPr>
        <p:txBody>
          <a:bodyPr spcFirstLastPara="1" wrap="square" lIns="0" tIns="53975" rIns="0" bIns="0" anchor="t" anchorCtr="0">
            <a:noAutofit/>
          </a:bodyPr>
          <a:lstStyle/>
          <a:p>
            <a:pPr marL="12700" marR="5080" lvl="0" indent="0" algn="l" rtl="0">
              <a:lnSpc>
                <a:spcPct val="107916"/>
              </a:lnSpc>
              <a:spcBef>
                <a:spcPts val="0"/>
              </a:spcBef>
              <a:spcAft>
                <a:spcPts val="0"/>
              </a:spcAft>
              <a:buNone/>
            </a:pPr>
            <a:r>
              <a:rPr lang="en-US" sz="2400">
                <a:latin typeface="Arial"/>
                <a:ea typeface="Arial"/>
                <a:cs typeface="Arial"/>
                <a:sym typeface="Arial"/>
              </a:rPr>
              <a:t>deliver	detailed	sentiment	analysis	on	the	tennis  matches to TV, mobile and web users in real-time.</a:t>
            </a:r>
            <a:endParaRPr sz="24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97"/>
        <p:cNvGrpSpPr/>
        <p:nvPr/>
      </p:nvGrpSpPr>
      <p:grpSpPr>
        <a:xfrm>
          <a:off x="0" y="0"/>
          <a:ext cx="0" cy="0"/>
          <a:chOff x="0" y="0"/>
          <a:chExt cx="0" cy="0"/>
        </a:xfrm>
      </p:grpSpPr>
      <p:sp>
        <p:nvSpPr>
          <p:cNvPr id="398" name="Shape 39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99" name="Shape 399"/>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0" name="Shape 40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1" name="Shape 401"/>
          <p:cNvSpPr txBox="1">
            <a:spLocks noGrp="1"/>
          </p:cNvSpPr>
          <p:nvPr>
            <p:ph type="title"/>
          </p:nvPr>
        </p:nvSpPr>
        <p:spPr>
          <a:xfrm>
            <a:off x="4551934" y="424687"/>
            <a:ext cx="405828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Telecommunication</a:t>
            </a:r>
            <a:endParaRPr/>
          </a:p>
        </p:txBody>
      </p:sp>
      <p:sp>
        <p:nvSpPr>
          <p:cNvPr id="402" name="Shape 402"/>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23</a:t>
            </a:r>
            <a:endParaRPr/>
          </a:p>
        </p:txBody>
      </p:sp>
      <p:sp>
        <p:nvSpPr>
          <p:cNvPr id="403" name="Shape 403"/>
          <p:cNvSpPr txBox="1"/>
          <p:nvPr/>
        </p:nvSpPr>
        <p:spPr>
          <a:xfrm>
            <a:off x="612444" y="1476275"/>
            <a:ext cx="7916545" cy="4390390"/>
          </a:xfrm>
          <a:prstGeom prst="rect">
            <a:avLst/>
          </a:prstGeom>
          <a:noFill/>
          <a:ln>
            <a:noFill/>
          </a:ln>
        </p:spPr>
        <p:txBody>
          <a:bodyPr spcFirstLastPara="1" wrap="square" lIns="0" tIns="178425" rIns="0" bIns="0" anchor="t" anchorCtr="0">
            <a:noAutofit/>
          </a:bodyPr>
          <a:lstStyle/>
          <a:p>
            <a:pPr marL="353695" marR="0" lvl="0" indent="-340995" algn="l" rtl="0">
              <a:lnSpc>
                <a:spcPct val="100000"/>
              </a:lnSpc>
              <a:spcBef>
                <a:spcPts val="0"/>
              </a:spcBef>
              <a:spcAft>
                <a:spcPts val="0"/>
              </a:spcAft>
              <a:buSzPts val="2400"/>
              <a:buFont typeface="Arial"/>
              <a:buChar char="•"/>
            </a:pPr>
            <a:r>
              <a:rPr lang="en-US" sz="2400">
                <a:latin typeface="Tahoma"/>
                <a:ea typeface="Tahoma"/>
                <a:cs typeface="Tahoma"/>
                <a:sym typeface="Tahoma"/>
              </a:rPr>
              <a:t>Call detail record analysis</a:t>
            </a:r>
            <a:endParaRPr sz="2400">
              <a:latin typeface="Tahoma"/>
              <a:ea typeface="Tahoma"/>
              <a:cs typeface="Tahoma"/>
              <a:sym typeface="Tahoma"/>
            </a:endParaRPr>
          </a:p>
          <a:p>
            <a:pPr marL="525780" marR="5080" lvl="1" indent="-342900" algn="just" rtl="0">
              <a:lnSpc>
                <a:spcPct val="113999"/>
              </a:lnSpc>
              <a:spcBef>
                <a:spcPts val="760"/>
              </a:spcBef>
              <a:spcAft>
                <a:spcPts val="0"/>
              </a:spcAft>
              <a:buSzPts val="2000"/>
              <a:buFont typeface="Arial"/>
              <a:buChar char="•"/>
            </a:pPr>
            <a:r>
              <a:rPr lang="en-US" sz="2000" b="0" i="0" u="none" strike="noStrike" cap="none">
                <a:latin typeface="Tahoma"/>
                <a:ea typeface="Tahoma"/>
                <a:cs typeface="Tahoma"/>
                <a:sym typeface="Tahoma"/>
              </a:rPr>
              <a:t>Telecommunication companies accumulate detailed call records.  By identifying customer segments with similar use patterns, the  companies can develop attractive pricing and feature promotions.</a:t>
            </a:r>
            <a:endParaRPr sz="2000" b="0" i="0" u="none" strike="noStrike" cap="none">
              <a:latin typeface="Tahoma"/>
              <a:ea typeface="Tahoma"/>
              <a:cs typeface="Tahoma"/>
              <a:sym typeface="Tahoma"/>
            </a:endParaRPr>
          </a:p>
          <a:p>
            <a:pPr marL="353695" marR="0" lvl="0" indent="-340995" algn="l" rtl="0">
              <a:lnSpc>
                <a:spcPct val="100000"/>
              </a:lnSpc>
              <a:spcBef>
                <a:spcPts val="1150"/>
              </a:spcBef>
              <a:spcAft>
                <a:spcPts val="0"/>
              </a:spcAft>
              <a:buSzPts val="2400"/>
              <a:buFont typeface="Arial"/>
              <a:buChar char="•"/>
            </a:pPr>
            <a:r>
              <a:rPr lang="en-US" sz="2400">
                <a:latin typeface="Tahoma"/>
                <a:ea typeface="Tahoma"/>
                <a:cs typeface="Tahoma"/>
                <a:sym typeface="Tahoma"/>
              </a:rPr>
              <a:t>Customer loyalty</a:t>
            </a:r>
            <a:endParaRPr sz="2400">
              <a:latin typeface="Tahoma"/>
              <a:ea typeface="Tahoma"/>
              <a:cs typeface="Tahoma"/>
              <a:sym typeface="Tahoma"/>
            </a:endParaRPr>
          </a:p>
          <a:p>
            <a:pPr marL="525780" marR="5080" lvl="1" indent="-342900" algn="just" rtl="0">
              <a:lnSpc>
                <a:spcPct val="113999"/>
              </a:lnSpc>
              <a:spcBef>
                <a:spcPts val="760"/>
              </a:spcBef>
              <a:spcAft>
                <a:spcPts val="0"/>
              </a:spcAft>
              <a:buSzPts val="2000"/>
              <a:buFont typeface="Arial"/>
              <a:buChar char="•"/>
            </a:pPr>
            <a:r>
              <a:rPr lang="en-US" sz="2000" b="0" i="0" u="none" strike="noStrike" cap="none">
                <a:latin typeface="Tahoma"/>
                <a:ea typeface="Tahoma"/>
                <a:cs typeface="Tahoma"/>
                <a:sym typeface="Tahoma"/>
              </a:rPr>
              <a:t>Some customers repeatedly switch providers, or “</a:t>
            </a:r>
            <a:r>
              <a:rPr lang="en-US" sz="2000" b="0" i="0" u="none" strike="noStrike" cap="none">
                <a:solidFill>
                  <a:srgbClr val="00CC99"/>
                </a:solidFill>
                <a:latin typeface="Tahoma"/>
                <a:ea typeface="Tahoma"/>
                <a:cs typeface="Tahoma"/>
                <a:sym typeface="Tahoma"/>
              </a:rPr>
              <a:t>churn</a:t>
            </a:r>
            <a:r>
              <a:rPr lang="en-US" sz="2000" b="0" i="0" u="none" strike="noStrike" cap="none">
                <a:latin typeface="Tahoma"/>
                <a:ea typeface="Tahoma"/>
                <a:cs typeface="Tahoma"/>
                <a:sym typeface="Tahoma"/>
              </a:rPr>
              <a:t>”, to take  advantage of attractive incentives by competing companies. The  companies can use DM to identify the characteristics of  customers who are likely to remain loyal once they switch, thus  enabling the companies to target their spending on customers  who will produce the most profit.</a:t>
            </a:r>
            <a:endParaRPr sz="2000" b="0" i="0" u="none" strike="noStrike" cap="none">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407"/>
        <p:cNvGrpSpPr/>
        <p:nvPr/>
      </p:nvGrpSpPr>
      <p:grpSpPr>
        <a:xfrm>
          <a:off x="0" y="0"/>
          <a:ext cx="0" cy="0"/>
          <a:chOff x="0" y="0"/>
          <a:chExt cx="0" cy="0"/>
        </a:xfrm>
      </p:grpSpPr>
      <p:sp>
        <p:nvSpPr>
          <p:cNvPr id="408" name="Shape 40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9" name="Shape 409"/>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0" name="Shape 41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1" name="Shape 411"/>
          <p:cNvSpPr txBox="1">
            <a:spLocks noGrp="1"/>
          </p:cNvSpPr>
          <p:nvPr>
            <p:ph type="title"/>
          </p:nvPr>
        </p:nvSpPr>
        <p:spPr>
          <a:xfrm>
            <a:off x="539622" y="496950"/>
            <a:ext cx="8064754" cy="635000"/>
          </a:xfrm>
          <a:prstGeom prst="rect">
            <a:avLst/>
          </a:prstGeom>
          <a:noFill/>
          <a:ln>
            <a:noFill/>
          </a:ln>
        </p:spPr>
        <p:txBody>
          <a:bodyPr spcFirstLastPara="1" wrap="square" lIns="0" tIns="12050" rIns="0" bIns="0" anchor="t" anchorCtr="0">
            <a:noAutofit/>
          </a:bodyPr>
          <a:lstStyle/>
          <a:p>
            <a:pPr marL="2996565"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Industries using Big Data</a:t>
            </a:r>
            <a:endParaRPr/>
          </a:p>
        </p:txBody>
      </p:sp>
      <p:sp>
        <p:nvSpPr>
          <p:cNvPr id="412" name="Shape 412"/>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24</a:t>
            </a:r>
            <a:endParaRPr/>
          </a:p>
        </p:txBody>
      </p:sp>
      <p:sp>
        <p:nvSpPr>
          <p:cNvPr id="413" name="Shape 413"/>
          <p:cNvSpPr txBox="1">
            <a:spLocks noGrp="1"/>
          </p:cNvSpPr>
          <p:nvPr>
            <p:ph type="body" idx="1"/>
          </p:nvPr>
        </p:nvSpPr>
        <p:spPr>
          <a:xfrm>
            <a:off x="532764" y="1514349"/>
            <a:ext cx="8078470" cy="4559300"/>
          </a:xfrm>
          <a:prstGeom prst="rect">
            <a:avLst/>
          </a:prstGeom>
          <a:noFill/>
          <a:ln>
            <a:noFill/>
          </a:ln>
        </p:spPr>
        <p:txBody>
          <a:bodyPr spcFirstLastPara="1" wrap="square" lIns="0" tIns="107300" rIns="0" bIns="0" anchor="t" anchorCtr="0">
            <a:noAutofit/>
          </a:bodyPr>
          <a:lstStyle/>
          <a:p>
            <a:pPr marL="358775" marR="0" lvl="0" indent="-342900" algn="l" rtl="0">
              <a:lnSpc>
                <a:spcPct val="100000"/>
              </a:lnSpc>
              <a:spcBef>
                <a:spcPts val="0"/>
              </a:spcBef>
              <a:spcAft>
                <a:spcPts val="0"/>
              </a:spcAft>
              <a:buClr>
                <a:schemeClr val="dk1"/>
              </a:buClr>
              <a:buSzPts val="3000"/>
              <a:buFont typeface="Arial"/>
              <a:buChar char="•"/>
            </a:pPr>
            <a:r>
              <a:rPr lang="en-US" sz="3000" b="0" i="0" u="none" strike="noStrike" cap="none">
                <a:solidFill>
                  <a:schemeClr val="dk1"/>
                </a:solidFill>
                <a:latin typeface="Arial"/>
                <a:ea typeface="Arial"/>
                <a:cs typeface="Arial"/>
                <a:sym typeface="Arial"/>
              </a:rPr>
              <a:t>Retail and Wholesale Trade</a:t>
            </a:r>
            <a:endParaRPr/>
          </a:p>
          <a:p>
            <a:pPr marL="759460" marR="0" lvl="1" indent="-286385" algn="l" rtl="0">
              <a:lnSpc>
                <a:spcPct val="100000"/>
              </a:lnSpc>
              <a:spcBef>
                <a:spcPts val="655"/>
              </a:spcBef>
              <a:spcAft>
                <a:spcPts val="0"/>
              </a:spcAft>
              <a:buSzPts val="2600"/>
              <a:buFont typeface="Arial"/>
              <a:buChar char="–"/>
            </a:pPr>
            <a:r>
              <a:rPr lang="en-US" sz="2600" b="0" i="0" u="none" strike="noStrike" cap="none">
                <a:latin typeface="Arial"/>
                <a:ea typeface="Arial"/>
                <a:cs typeface="Arial"/>
                <a:sym typeface="Arial"/>
              </a:rPr>
              <a:t>Unutilized data derived from customer loyalty cards.</a:t>
            </a:r>
            <a:endParaRPr sz="2600" b="0" i="0" u="none" strike="noStrike" cap="none">
              <a:latin typeface="Arial"/>
              <a:ea typeface="Arial"/>
              <a:cs typeface="Arial"/>
              <a:sym typeface="Arial"/>
            </a:endParaRPr>
          </a:p>
          <a:p>
            <a:pPr marL="759460" marR="0" lvl="1" indent="-286385" algn="l" rtl="0">
              <a:lnSpc>
                <a:spcPct val="100000"/>
              </a:lnSpc>
              <a:spcBef>
                <a:spcPts val="625"/>
              </a:spcBef>
              <a:spcAft>
                <a:spcPts val="0"/>
              </a:spcAft>
              <a:buSzPts val="2600"/>
              <a:buFont typeface="Arial"/>
              <a:buChar char="–"/>
            </a:pPr>
            <a:r>
              <a:rPr lang="en-US" sz="2600" b="0" i="0" u="none" strike="noStrike" cap="none">
                <a:latin typeface="Arial"/>
                <a:ea typeface="Arial"/>
                <a:cs typeface="Arial"/>
                <a:sym typeface="Arial"/>
              </a:rPr>
              <a:t>Data from PoS scanners, RFID, etc.</a:t>
            </a:r>
            <a:endParaRPr sz="2600" b="0" i="0" u="none" strike="noStrike" cap="none">
              <a:latin typeface="Arial"/>
              <a:ea typeface="Arial"/>
              <a:cs typeface="Arial"/>
              <a:sym typeface="Arial"/>
            </a:endParaRPr>
          </a:p>
          <a:p>
            <a:pPr marL="3175" marR="0" lvl="1" indent="0" algn="l" rtl="0">
              <a:lnSpc>
                <a:spcPct val="100000"/>
              </a:lnSpc>
              <a:spcBef>
                <a:spcPts val="0"/>
              </a:spcBef>
              <a:spcAft>
                <a:spcPts val="0"/>
              </a:spcAft>
              <a:buSzPts val="3800"/>
              <a:buFont typeface="Arial"/>
              <a:buNone/>
            </a:pPr>
            <a:endParaRPr sz="3800" b="0" i="0" u="none" strike="noStrike" cap="none">
              <a:latin typeface="Times New Roman"/>
              <a:ea typeface="Times New Roman"/>
              <a:cs typeface="Times New Roman"/>
              <a:sym typeface="Times New Roman"/>
            </a:endParaRPr>
          </a:p>
          <a:p>
            <a:pPr marL="759460" marR="0" lvl="1" indent="-286385" algn="l" rtl="0">
              <a:lnSpc>
                <a:spcPct val="100000"/>
              </a:lnSpc>
              <a:spcBef>
                <a:spcPts val="0"/>
              </a:spcBef>
              <a:spcAft>
                <a:spcPts val="0"/>
              </a:spcAft>
              <a:buSzPts val="2600"/>
              <a:buFont typeface="Arial"/>
              <a:buChar char="–"/>
            </a:pPr>
            <a:r>
              <a:rPr lang="en-US" sz="2600" b="0" i="0" u="none" strike="noStrike" cap="none">
                <a:latin typeface="Arial"/>
                <a:ea typeface="Arial"/>
                <a:cs typeface="Arial"/>
                <a:sym typeface="Arial"/>
              </a:rPr>
              <a:t>Application</a:t>
            </a:r>
            <a:endParaRPr sz="2600" b="0" i="0" u="none" strike="noStrike" cap="none">
              <a:latin typeface="Arial"/>
              <a:ea typeface="Arial"/>
              <a:cs typeface="Arial"/>
              <a:sym typeface="Arial"/>
            </a:endParaRPr>
          </a:p>
          <a:p>
            <a:pPr marL="1158875" marR="8890" lvl="2" indent="-228600" algn="l" rtl="0">
              <a:lnSpc>
                <a:spcPct val="100000"/>
              </a:lnSpc>
              <a:spcBef>
                <a:spcPts val="560"/>
              </a:spcBef>
              <a:spcAft>
                <a:spcPts val="0"/>
              </a:spcAft>
              <a:buSzPts val="2200"/>
              <a:buFont typeface="Arial"/>
              <a:buChar char="•"/>
            </a:pPr>
            <a:r>
              <a:rPr lang="en-US" sz="2200" b="0" i="0" u="none" strike="noStrike" cap="none">
                <a:latin typeface="Arial"/>
                <a:ea typeface="Arial"/>
                <a:cs typeface="Arial"/>
                <a:sym typeface="Arial"/>
              </a:rPr>
              <a:t>Retail industries utilize Big Data for analytics and for other  uses including:</a:t>
            </a:r>
            <a:endParaRPr sz="2200" b="0" i="0" u="none" strike="noStrike" cap="none">
              <a:latin typeface="Arial"/>
              <a:ea typeface="Arial"/>
              <a:cs typeface="Arial"/>
              <a:sym typeface="Arial"/>
            </a:endParaRPr>
          </a:p>
          <a:p>
            <a:pPr marL="1616075" marR="5080" lvl="3" indent="-228600" algn="l" rtl="0">
              <a:lnSpc>
                <a:spcPct val="100000"/>
              </a:lnSpc>
              <a:spcBef>
                <a:spcPts val="465"/>
              </a:spcBef>
              <a:spcAft>
                <a:spcPts val="0"/>
              </a:spcAft>
              <a:buSzPts val="1900"/>
              <a:buFont typeface="Arial"/>
              <a:buChar char="–"/>
            </a:pPr>
            <a:r>
              <a:rPr lang="en-US" sz="1900" b="0" i="0" u="none" strike="noStrike" cap="none">
                <a:latin typeface="Arial"/>
                <a:ea typeface="Arial"/>
                <a:cs typeface="Arial"/>
                <a:sym typeface="Arial"/>
              </a:rPr>
              <a:t>Optimized staffing through data from shopping patterns, local  events etc.</a:t>
            </a:r>
            <a:endParaRPr sz="1900" b="0" i="0" u="none" strike="noStrike" cap="none">
              <a:latin typeface="Arial"/>
              <a:ea typeface="Arial"/>
              <a:cs typeface="Arial"/>
              <a:sym typeface="Arial"/>
            </a:endParaRPr>
          </a:p>
          <a:p>
            <a:pPr marL="1616075" marR="0" lvl="3" indent="-228600" algn="l" rtl="0">
              <a:lnSpc>
                <a:spcPct val="100000"/>
              </a:lnSpc>
              <a:spcBef>
                <a:spcPts val="459"/>
              </a:spcBef>
              <a:spcAft>
                <a:spcPts val="0"/>
              </a:spcAft>
              <a:buSzPts val="1900"/>
              <a:buFont typeface="Arial"/>
              <a:buChar char="–"/>
            </a:pPr>
            <a:r>
              <a:rPr lang="en-US" sz="1900" b="0" i="0" u="none" strike="noStrike" cap="none">
                <a:latin typeface="Arial"/>
                <a:ea typeface="Arial"/>
                <a:cs typeface="Arial"/>
                <a:sym typeface="Arial"/>
              </a:rPr>
              <a:t>Reduced fraud and</a:t>
            </a:r>
            <a:endParaRPr sz="1900" b="0" i="0" u="none" strike="noStrike" cap="none">
              <a:latin typeface="Arial"/>
              <a:ea typeface="Arial"/>
              <a:cs typeface="Arial"/>
              <a:sym typeface="Arial"/>
            </a:endParaRPr>
          </a:p>
          <a:p>
            <a:pPr marL="1616075" marR="0" lvl="3" indent="-228600" algn="l" rtl="0">
              <a:lnSpc>
                <a:spcPct val="100000"/>
              </a:lnSpc>
              <a:spcBef>
                <a:spcPts val="455"/>
              </a:spcBef>
              <a:spcAft>
                <a:spcPts val="0"/>
              </a:spcAft>
              <a:buSzPts val="1900"/>
              <a:buFont typeface="Arial"/>
              <a:buChar char="–"/>
            </a:pPr>
            <a:r>
              <a:rPr lang="en-US" sz="1900" b="0" i="0" u="none" strike="noStrike" cap="none">
                <a:latin typeface="Arial"/>
                <a:ea typeface="Arial"/>
                <a:cs typeface="Arial"/>
                <a:sym typeface="Arial"/>
              </a:rPr>
              <a:t>Timely analysis of inventory</a:t>
            </a:r>
            <a:endParaRPr sz="1900" b="0" i="0" u="none" strike="noStrike" cap="non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417"/>
        <p:cNvGrpSpPr/>
        <p:nvPr/>
      </p:nvGrpSpPr>
      <p:grpSpPr>
        <a:xfrm>
          <a:off x="0" y="0"/>
          <a:ext cx="0" cy="0"/>
          <a:chOff x="0" y="0"/>
          <a:chExt cx="0" cy="0"/>
        </a:xfrm>
      </p:grpSpPr>
      <p:sp>
        <p:nvSpPr>
          <p:cNvPr id="418" name="Shape 41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9" name="Shape 419"/>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0" name="Shape 42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1" name="Shape 421"/>
          <p:cNvSpPr txBox="1">
            <a:spLocks noGrp="1"/>
          </p:cNvSpPr>
          <p:nvPr>
            <p:ph type="title"/>
          </p:nvPr>
        </p:nvSpPr>
        <p:spPr>
          <a:xfrm>
            <a:off x="7428738" y="424687"/>
            <a:ext cx="118300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Retail</a:t>
            </a:r>
            <a:endParaRPr/>
          </a:p>
        </p:txBody>
      </p:sp>
      <p:sp>
        <p:nvSpPr>
          <p:cNvPr id="422" name="Shape 422"/>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25</a:t>
            </a:r>
            <a:endParaRPr/>
          </a:p>
        </p:txBody>
      </p:sp>
      <p:sp>
        <p:nvSpPr>
          <p:cNvPr id="423" name="Shape 423"/>
          <p:cNvSpPr txBox="1"/>
          <p:nvPr/>
        </p:nvSpPr>
        <p:spPr>
          <a:xfrm>
            <a:off x="536244" y="796035"/>
            <a:ext cx="8075295" cy="5701665"/>
          </a:xfrm>
          <a:prstGeom prst="rect">
            <a:avLst/>
          </a:prstGeom>
          <a:noFill/>
          <a:ln>
            <a:noFill/>
          </a:ln>
        </p:spPr>
        <p:txBody>
          <a:bodyPr spcFirstLastPara="1" wrap="square" lIns="0" tIns="167000" rIns="0" bIns="0" anchor="t" anchorCtr="0">
            <a:noAutofit/>
          </a:bodyPr>
          <a:lstStyle/>
          <a:p>
            <a:pPr marL="353695" marR="0" lvl="0" indent="-340995" algn="l" rtl="0">
              <a:lnSpc>
                <a:spcPct val="100000"/>
              </a:lnSpc>
              <a:spcBef>
                <a:spcPts val="0"/>
              </a:spcBef>
              <a:spcAft>
                <a:spcPts val="0"/>
              </a:spcAft>
              <a:buSzPts val="2100"/>
              <a:buFont typeface="Arial"/>
              <a:buChar char="•"/>
            </a:pPr>
            <a:r>
              <a:rPr lang="en-US" sz="2100">
                <a:latin typeface="Tahoma"/>
                <a:ea typeface="Tahoma"/>
                <a:cs typeface="Tahoma"/>
                <a:sym typeface="Tahoma"/>
              </a:rPr>
              <a:t>Performing basket analysis</a:t>
            </a:r>
            <a:endParaRPr sz="2100">
              <a:latin typeface="Tahoma"/>
              <a:ea typeface="Tahoma"/>
              <a:cs typeface="Tahoma"/>
              <a:sym typeface="Tahoma"/>
            </a:endParaRPr>
          </a:p>
          <a:p>
            <a:pPr marL="525780" marR="7620" lvl="1" indent="-342900" algn="just" rtl="0">
              <a:lnSpc>
                <a:spcPct val="113999"/>
              </a:lnSpc>
              <a:spcBef>
                <a:spcPts val="745"/>
              </a:spcBef>
              <a:spcAft>
                <a:spcPts val="0"/>
              </a:spcAft>
              <a:buSzPts val="1800"/>
              <a:buFont typeface="Arial"/>
              <a:buChar char="•"/>
            </a:pPr>
            <a:r>
              <a:rPr lang="en-US" sz="1800" b="0" i="0" u="none" strike="noStrike" cap="none">
                <a:latin typeface="Tahoma"/>
                <a:ea typeface="Tahoma"/>
                <a:cs typeface="Tahoma"/>
                <a:sym typeface="Tahoma"/>
              </a:rPr>
              <a:t>Which items customers tend to purchase together? Improves stocking,  store layout strategies, and promotions.</a:t>
            </a:r>
            <a:endParaRPr sz="1800" b="0" i="0" u="none" strike="noStrike" cap="none">
              <a:latin typeface="Tahoma"/>
              <a:ea typeface="Tahoma"/>
              <a:cs typeface="Tahoma"/>
              <a:sym typeface="Tahoma"/>
            </a:endParaRPr>
          </a:p>
          <a:p>
            <a:pPr marL="353695" marR="0" lvl="0" indent="-340995" algn="l" rtl="0">
              <a:lnSpc>
                <a:spcPct val="100000"/>
              </a:lnSpc>
              <a:spcBef>
                <a:spcPts val="1100"/>
              </a:spcBef>
              <a:spcAft>
                <a:spcPts val="0"/>
              </a:spcAft>
              <a:buSzPts val="2100"/>
              <a:buFont typeface="Arial"/>
              <a:buChar char="•"/>
            </a:pPr>
            <a:r>
              <a:rPr lang="en-US" sz="2100">
                <a:latin typeface="Tahoma"/>
                <a:ea typeface="Tahoma"/>
                <a:cs typeface="Tahoma"/>
                <a:sym typeface="Tahoma"/>
              </a:rPr>
              <a:t>Sales forecasting</a:t>
            </a:r>
            <a:endParaRPr sz="2100">
              <a:latin typeface="Tahoma"/>
              <a:ea typeface="Tahoma"/>
              <a:cs typeface="Tahoma"/>
              <a:sym typeface="Tahoma"/>
            </a:endParaRPr>
          </a:p>
          <a:p>
            <a:pPr marL="525780" marR="6350" lvl="1" indent="-342900" algn="just" rtl="0">
              <a:lnSpc>
                <a:spcPct val="113900"/>
              </a:lnSpc>
              <a:spcBef>
                <a:spcPts val="760"/>
              </a:spcBef>
              <a:spcAft>
                <a:spcPts val="0"/>
              </a:spcAft>
              <a:buSzPts val="1800"/>
              <a:buFont typeface="Arial"/>
              <a:buChar char="•"/>
            </a:pPr>
            <a:r>
              <a:rPr lang="en-US" sz="1800" b="0" i="0" u="none" strike="noStrike" cap="none">
                <a:latin typeface="Tahoma"/>
                <a:ea typeface="Tahoma"/>
                <a:cs typeface="Tahoma"/>
                <a:sym typeface="Tahoma"/>
              </a:rPr>
              <a:t>Examining time-based patterns helps retailers make stocking decisions. If  a customer purchases an item today, when are they likely to purchase a  complementary item?</a:t>
            </a:r>
            <a:endParaRPr sz="1800" b="0" i="0" u="none" strike="noStrike" cap="none">
              <a:latin typeface="Tahoma"/>
              <a:ea typeface="Tahoma"/>
              <a:cs typeface="Tahoma"/>
              <a:sym typeface="Tahoma"/>
            </a:endParaRPr>
          </a:p>
          <a:p>
            <a:pPr marL="353695" marR="0" lvl="0" indent="-340995" algn="l" rtl="0">
              <a:lnSpc>
                <a:spcPct val="100000"/>
              </a:lnSpc>
              <a:spcBef>
                <a:spcPts val="1100"/>
              </a:spcBef>
              <a:spcAft>
                <a:spcPts val="0"/>
              </a:spcAft>
              <a:buSzPts val="2100"/>
              <a:buFont typeface="Arial"/>
              <a:buChar char="•"/>
            </a:pPr>
            <a:r>
              <a:rPr lang="en-US" sz="2100">
                <a:latin typeface="Tahoma"/>
                <a:ea typeface="Tahoma"/>
                <a:cs typeface="Tahoma"/>
                <a:sym typeface="Tahoma"/>
              </a:rPr>
              <a:t>Database marketing</a:t>
            </a:r>
            <a:endParaRPr sz="2100">
              <a:latin typeface="Tahoma"/>
              <a:ea typeface="Tahoma"/>
              <a:cs typeface="Tahoma"/>
              <a:sym typeface="Tahoma"/>
            </a:endParaRPr>
          </a:p>
          <a:p>
            <a:pPr marL="525780" marR="5080" lvl="1" indent="-342900" algn="just" rtl="0">
              <a:lnSpc>
                <a:spcPct val="113999"/>
              </a:lnSpc>
              <a:spcBef>
                <a:spcPts val="755"/>
              </a:spcBef>
              <a:spcAft>
                <a:spcPts val="0"/>
              </a:spcAft>
              <a:buSzPts val="1800"/>
              <a:buFont typeface="Arial"/>
              <a:buChar char="•"/>
            </a:pPr>
            <a:r>
              <a:rPr lang="en-US" sz="1800" b="0" i="0" u="none" strike="noStrike" cap="none">
                <a:latin typeface="Tahoma"/>
                <a:ea typeface="Tahoma"/>
                <a:cs typeface="Tahoma"/>
                <a:sym typeface="Tahoma"/>
              </a:rPr>
              <a:t>Profiling of customers with certain behaviors, for example, those who  purchase designer labels clothing or those who attend sales. To focus  cost–effective promotions.</a:t>
            </a:r>
            <a:endParaRPr sz="1800" b="0" i="0" u="none" strike="noStrike" cap="none">
              <a:latin typeface="Tahoma"/>
              <a:ea typeface="Tahoma"/>
              <a:cs typeface="Tahoma"/>
              <a:sym typeface="Tahoma"/>
            </a:endParaRPr>
          </a:p>
          <a:p>
            <a:pPr marL="353695" marR="0" lvl="0" indent="-340995" algn="l" rtl="0">
              <a:lnSpc>
                <a:spcPct val="100000"/>
              </a:lnSpc>
              <a:spcBef>
                <a:spcPts val="1115"/>
              </a:spcBef>
              <a:spcAft>
                <a:spcPts val="0"/>
              </a:spcAft>
              <a:buSzPts val="2100"/>
              <a:buFont typeface="Arial"/>
              <a:buChar char="•"/>
            </a:pPr>
            <a:r>
              <a:rPr lang="en-US" sz="2100">
                <a:latin typeface="Tahoma"/>
                <a:ea typeface="Tahoma"/>
                <a:cs typeface="Tahoma"/>
                <a:sym typeface="Tahoma"/>
              </a:rPr>
              <a:t>Merchandise planning and allocation</a:t>
            </a:r>
            <a:endParaRPr sz="2100">
              <a:latin typeface="Tahoma"/>
              <a:ea typeface="Tahoma"/>
              <a:cs typeface="Tahoma"/>
              <a:sym typeface="Tahoma"/>
            </a:endParaRPr>
          </a:p>
          <a:p>
            <a:pPr marL="525780" marR="5715" lvl="1" indent="-342900" algn="just" rtl="0">
              <a:lnSpc>
                <a:spcPct val="113900"/>
              </a:lnSpc>
              <a:spcBef>
                <a:spcPts val="745"/>
              </a:spcBef>
              <a:spcAft>
                <a:spcPts val="0"/>
              </a:spcAft>
              <a:buSzPts val="1800"/>
              <a:buFont typeface="Arial"/>
              <a:buChar char="•"/>
            </a:pPr>
            <a:r>
              <a:rPr lang="en-US" sz="1800" b="0" i="0" u="none" strike="noStrike" cap="none">
                <a:latin typeface="Tahoma"/>
                <a:ea typeface="Tahoma"/>
                <a:cs typeface="Tahoma"/>
                <a:sym typeface="Tahoma"/>
              </a:rPr>
              <a:t>For new stores, merchandise planning and allocation by examining  patterns in stores with similar demographic characteristics. Retailers can  also use data mining to determine the ideal layout for a specific store.</a:t>
            </a:r>
            <a:endParaRPr sz="1800" b="0" i="0" u="none" strike="noStrike" cap="none">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427"/>
        <p:cNvGrpSpPr/>
        <p:nvPr/>
      </p:nvGrpSpPr>
      <p:grpSpPr>
        <a:xfrm>
          <a:off x="0" y="0"/>
          <a:ext cx="0" cy="0"/>
          <a:chOff x="0" y="0"/>
          <a:chExt cx="0" cy="0"/>
        </a:xfrm>
      </p:grpSpPr>
      <p:sp>
        <p:nvSpPr>
          <p:cNvPr id="428" name="Shape 42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9" name="Shape 429"/>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0" name="Shape 43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1" name="Shape 431"/>
          <p:cNvSpPr txBox="1">
            <a:spLocks noGrp="1"/>
          </p:cNvSpPr>
          <p:nvPr>
            <p:ph type="title"/>
          </p:nvPr>
        </p:nvSpPr>
        <p:spPr>
          <a:xfrm>
            <a:off x="539622" y="496950"/>
            <a:ext cx="8064754" cy="635000"/>
          </a:xfrm>
          <a:prstGeom prst="rect">
            <a:avLst/>
          </a:prstGeom>
          <a:noFill/>
          <a:ln>
            <a:noFill/>
          </a:ln>
        </p:spPr>
        <p:txBody>
          <a:bodyPr spcFirstLastPara="1" wrap="square" lIns="0" tIns="12050" rIns="0" bIns="0" anchor="t" anchorCtr="0">
            <a:noAutofit/>
          </a:bodyPr>
          <a:lstStyle/>
          <a:p>
            <a:pPr marL="2996565"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Industries using Big Data</a:t>
            </a:r>
            <a:endParaRPr/>
          </a:p>
        </p:txBody>
      </p:sp>
      <p:sp>
        <p:nvSpPr>
          <p:cNvPr id="432" name="Shape 432"/>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26</a:t>
            </a:r>
            <a:endParaRPr/>
          </a:p>
        </p:txBody>
      </p:sp>
      <p:sp>
        <p:nvSpPr>
          <p:cNvPr id="433" name="Shape 433"/>
          <p:cNvSpPr txBox="1"/>
          <p:nvPr/>
        </p:nvSpPr>
        <p:spPr>
          <a:xfrm>
            <a:off x="535940" y="1510703"/>
            <a:ext cx="6615430" cy="3538220"/>
          </a:xfrm>
          <a:prstGeom prst="rect">
            <a:avLst/>
          </a:prstGeom>
          <a:noFill/>
          <a:ln>
            <a:noFill/>
          </a:ln>
        </p:spPr>
        <p:txBody>
          <a:bodyPr spcFirstLastPara="1" wrap="square" lIns="0" tIns="110475" rIns="0" bIns="0" anchor="t" anchorCtr="0">
            <a:noAutofit/>
          </a:bodyPr>
          <a:lstStyle/>
          <a:p>
            <a:pPr marL="355600" marR="0" lvl="0" indent="-342900" algn="l" rtl="0">
              <a:lnSpc>
                <a:spcPct val="100000"/>
              </a:lnSpc>
              <a:spcBef>
                <a:spcPts val="0"/>
              </a:spcBef>
              <a:spcAft>
                <a:spcPts val="0"/>
              </a:spcAft>
              <a:buSzPts val="3200"/>
              <a:buFont typeface="Arial"/>
              <a:buChar char="•"/>
            </a:pPr>
            <a:r>
              <a:rPr lang="en-US" sz="3200">
                <a:latin typeface="Arial"/>
                <a:ea typeface="Arial"/>
                <a:cs typeface="Arial"/>
                <a:sym typeface="Arial"/>
              </a:rPr>
              <a:t>Healthcare Providers</a:t>
            </a:r>
            <a:endParaRPr sz="3200">
              <a:latin typeface="Arial"/>
              <a:ea typeface="Arial"/>
              <a:cs typeface="Arial"/>
              <a:sym typeface="Arial"/>
            </a:endParaRPr>
          </a:p>
          <a:p>
            <a:pPr marL="355600" marR="0" lvl="0" indent="-342900" algn="l" rtl="0">
              <a:lnSpc>
                <a:spcPct val="100000"/>
              </a:lnSpc>
              <a:spcBef>
                <a:spcPts val="765"/>
              </a:spcBef>
              <a:spcAft>
                <a:spcPts val="0"/>
              </a:spcAft>
              <a:buSzPts val="3200"/>
              <a:buFont typeface="Arial"/>
              <a:buChar char="•"/>
            </a:pPr>
            <a:r>
              <a:rPr lang="en-US" sz="3200">
                <a:latin typeface="Arial"/>
                <a:ea typeface="Arial"/>
                <a:cs typeface="Arial"/>
                <a:sym typeface="Arial"/>
              </a:rPr>
              <a:t>Education</a:t>
            </a:r>
            <a:endParaRPr sz="3200">
              <a:latin typeface="Arial"/>
              <a:ea typeface="Arial"/>
              <a:cs typeface="Arial"/>
              <a:sym typeface="Arial"/>
            </a:endParaRPr>
          </a:p>
          <a:p>
            <a:pPr marL="355600" marR="0" lvl="0" indent="-342900" algn="l" rtl="0">
              <a:lnSpc>
                <a:spcPct val="100000"/>
              </a:lnSpc>
              <a:spcBef>
                <a:spcPts val="770"/>
              </a:spcBef>
              <a:spcAft>
                <a:spcPts val="0"/>
              </a:spcAft>
              <a:buSzPts val="3200"/>
              <a:buFont typeface="Arial"/>
              <a:buChar char="•"/>
            </a:pPr>
            <a:r>
              <a:rPr lang="en-US" sz="3200">
                <a:latin typeface="Arial"/>
                <a:ea typeface="Arial"/>
                <a:cs typeface="Arial"/>
                <a:sym typeface="Arial"/>
              </a:rPr>
              <a:t>Manufacturing and Natural Resources</a:t>
            </a:r>
            <a:endParaRPr sz="3200">
              <a:latin typeface="Arial"/>
              <a:ea typeface="Arial"/>
              <a:cs typeface="Arial"/>
              <a:sym typeface="Arial"/>
            </a:endParaRPr>
          </a:p>
          <a:p>
            <a:pPr marL="355600" marR="0" lvl="0" indent="-342900" algn="l" rtl="0">
              <a:lnSpc>
                <a:spcPct val="100000"/>
              </a:lnSpc>
              <a:spcBef>
                <a:spcPts val="770"/>
              </a:spcBef>
              <a:spcAft>
                <a:spcPts val="0"/>
              </a:spcAft>
              <a:buSzPts val="3200"/>
              <a:buFont typeface="Arial"/>
              <a:buChar char="•"/>
            </a:pPr>
            <a:r>
              <a:rPr lang="en-US" sz="3200">
                <a:latin typeface="Arial"/>
                <a:ea typeface="Arial"/>
                <a:cs typeface="Arial"/>
                <a:sym typeface="Arial"/>
              </a:rPr>
              <a:t>Government</a:t>
            </a:r>
            <a:endParaRPr sz="3200">
              <a:latin typeface="Arial"/>
              <a:ea typeface="Arial"/>
              <a:cs typeface="Arial"/>
              <a:sym typeface="Arial"/>
            </a:endParaRPr>
          </a:p>
          <a:p>
            <a:pPr marL="355600" marR="0" lvl="0" indent="-342900" algn="l" rtl="0">
              <a:lnSpc>
                <a:spcPct val="100000"/>
              </a:lnSpc>
              <a:spcBef>
                <a:spcPts val="770"/>
              </a:spcBef>
              <a:spcAft>
                <a:spcPts val="0"/>
              </a:spcAft>
              <a:buSzPts val="3200"/>
              <a:buFont typeface="Arial"/>
              <a:buChar char="•"/>
            </a:pPr>
            <a:r>
              <a:rPr lang="en-US" sz="3200">
                <a:latin typeface="Arial"/>
                <a:ea typeface="Arial"/>
                <a:cs typeface="Arial"/>
                <a:sym typeface="Arial"/>
              </a:rPr>
              <a:t>Insurance</a:t>
            </a:r>
            <a:endParaRPr sz="3200">
              <a:latin typeface="Arial"/>
              <a:ea typeface="Arial"/>
              <a:cs typeface="Arial"/>
              <a:sym typeface="Arial"/>
            </a:endParaRPr>
          </a:p>
          <a:p>
            <a:pPr marL="355600" marR="0" lvl="0" indent="-342900" algn="l" rtl="0">
              <a:lnSpc>
                <a:spcPct val="100000"/>
              </a:lnSpc>
              <a:spcBef>
                <a:spcPts val="770"/>
              </a:spcBef>
              <a:spcAft>
                <a:spcPts val="0"/>
              </a:spcAft>
              <a:buSzPts val="3200"/>
              <a:buFont typeface="Arial"/>
              <a:buChar char="•"/>
            </a:pPr>
            <a:r>
              <a:rPr lang="en-US" sz="3200">
                <a:latin typeface="Arial"/>
                <a:ea typeface="Arial"/>
                <a:cs typeface="Arial"/>
                <a:sym typeface="Arial"/>
              </a:rPr>
              <a:t>Transportation</a:t>
            </a:r>
            <a:endParaRPr sz="32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437"/>
        <p:cNvGrpSpPr/>
        <p:nvPr/>
      </p:nvGrpSpPr>
      <p:grpSpPr>
        <a:xfrm>
          <a:off x="0" y="0"/>
          <a:ext cx="0" cy="0"/>
          <a:chOff x="0" y="0"/>
          <a:chExt cx="0" cy="0"/>
        </a:xfrm>
      </p:grpSpPr>
      <p:sp>
        <p:nvSpPr>
          <p:cNvPr id="438" name="Shape 43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9" name="Shape 439"/>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0" name="Shape 44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1" name="Shape 441"/>
          <p:cNvSpPr txBox="1">
            <a:spLocks noGrp="1"/>
          </p:cNvSpPr>
          <p:nvPr>
            <p:ph type="title"/>
          </p:nvPr>
        </p:nvSpPr>
        <p:spPr>
          <a:xfrm>
            <a:off x="4228338" y="368884"/>
            <a:ext cx="4372610"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Big Data Applications</a:t>
            </a:r>
            <a:endParaRPr/>
          </a:p>
        </p:txBody>
      </p:sp>
      <p:sp>
        <p:nvSpPr>
          <p:cNvPr id="442" name="Shape 442"/>
          <p:cNvSpPr/>
          <p:nvPr/>
        </p:nvSpPr>
        <p:spPr>
          <a:xfrm>
            <a:off x="448767" y="1735710"/>
            <a:ext cx="7968588" cy="427742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3" name="Shape 443"/>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27</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447"/>
        <p:cNvGrpSpPr/>
        <p:nvPr/>
      </p:nvGrpSpPr>
      <p:grpSpPr>
        <a:xfrm>
          <a:off x="0" y="0"/>
          <a:ext cx="0" cy="0"/>
          <a:chOff x="0" y="0"/>
          <a:chExt cx="0" cy="0"/>
        </a:xfrm>
      </p:grpSpPr>
      <p:sp>
        <p:nvSpPr>
          <p:cNvPr id="448" name="Shape 44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9" name="Shape 449"/>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0" name="Shape 450"/>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1" name="Shape 451"/>
          <p:cNvSpPr txBox="1">
            <a:spLocks noGrp="1"/>
          </p:cNvSpPr>
          <p:nvPr>
            <p:ph type="title"/>
          </p:nvPr>
        </p:nvSpPr>
        <p:spPr>
          <a:xfrm>
            <a:off x="430212" y="567943"/>
            <a:ext cx="817689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sng" strike="noStrike" cap="none">
                <a:solidFill>
                  <a:srgbClr val="622422"/>
                </a:solidFill>
                <a:latin typeface="Arial"/>
                <a:ea typeface="Arial"/>
                <a:cs typeface="Arial"/>
                <a:sym typeface="Arial"/>
              </a:rPr>
              <a:t> 	Fraud Detection</a:t>
            </a:r>
            <a:endParaRPr/>
          </a:p>
        </p:txBody>
      </p:sp>
      <p:sp>
        <p:nvSpPr>
          <p:cNvPr id="452" name="Shape 452"/>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28</a:t>
            </a:r>
            <a:endParaRPr/>
          </a:p>
        </p:txBody>
      </p:sp>
      <p:sp>
        <p:nvSpPr>
          <p:cNvPr id="453" name="Shape 453"/>
          <p:cNvSpPr txBox="1"/>
          <p:nvPr/>
        </p:nvSpPr>
        <p:spPr>
          <a:xfrm>
            <a:off x="534720" y="1591338"/>
            <a:ext cx="8074025" cy="4440555"/>
          </a:xfrm>
          <a:prstGeom prst="rect">
            <a:avLst/>
          </a:prstGeom>
          <a:noFill/>
          <a:ln>
            <a:noFill/>
          </a:ln>
        </p:spPr>
        <p:txBody>
          <a:bodyPr spcFirstLastPara="1" wrap="square" lIns="0" tIns="83800" rIns="0" bIns="0" anchor="t" anchorCtr="0">
            <a:noAutofit/>
          </a:bodyPr>
          <a:lstStyle/>
          <a:p>
            <a:pPr marL="352425" marR="0" lvl="0" indent="-339725" algn="l" rtl="0">
              <a:lnSpc>
                <a:spcPct val="100000"/>
              </a:lnSpc>
              <a:spcBef>
                <a:spcPts val="0"/>
              </a:spcBef>
              <a:spcAft>
                <a:spcPts val="0"/>
              </a:spcAft>
              <a:buSzPts val="2000"/>
              <a:buFont typeface="Arial"/>
              <a:buChar char="•"/>
            </a:pPr>
            <a:r>
              <a:rPr lang="en-US" sz="2000">
                <a:latin typeface="Tahoma"/>
                <a:ea typeface="Tahoma"/>
                <a:cs typeface="Tahoma"/>
                <a:sym typeface="Tahoma"/>
              </a:rPr>
              <a:t>Applications: Health care, retail, credit card service, telecomm.</a:t>
            </a:r>
            <a:endParaRPr sz="2000">
              <a:latin typeface="Tahoma"/>
              <a:ea typeface="Tahoma"/>
              <a:cs typeface="Tahoma"/>
              <a:sym typeface="Tahoma"/>
            </a:endParaRPr>
          </a:p>
          <a:p>
            <a:pPr marL="751205" marR="0" lvl="1" indent="-281305" algn="l" rtl="0">
              <a:lnSpc>
                <a:spcPct val="100000"/>
              </a:lnSpc>
              <a:spcBef>
                <a:spcPts val="500"/>
              </a:spcBef>
              <a:spcAft>
                <a:spcPts val="0"/>
              </a:spcAft>
              <a:buSzPts val="1800"/>
              <a:buFont typeface="Arial"/>
              <a:buChar char="–"/>
            </a:pPr>
            <a:r>
              <a:rPr lang="en-US" sz="1800" b="0" i="0" u="none" strike="noStrike" cap="none">
                <a:latin typeface="Tahoma"/>
                <a:ea typeface="Tahoma"/>
                <a:cs typeface="Tahoma"/>
                <a:sym typeface="Tahoma"/>
              </a:rPr>
              <a:t>Auto insurance</a:t>
            </a:r>
            <a:endParaRPr sz="1800" b="0" i="0" u="none" strike="noStrike" cap="none">
              <a:latin typeface="Tahoma"/>
              <a:ea typeface="Tahoma"/>
              <a:cs typeface="Tahoma"/>
              <a:sym typeface="Tahoma"/>
            </a:endParaRPr>
          </a:p>
          <a:p>
            <a:pPr marL="1152525" marR="0" lvl="2" indent="-226060" algn="l" rtl="0">
              <a:lnSpc>
                <a:spcPct val="100000"/>
              </a:lnSpc>
              <a:spcBef>
                <a:spcPts val="400"/>
              </a:spcBef>
              <a:spcAft>
                <a:spcPts val="0"/>
              </a:spcAft>
              <a:buSzPts val="1600"/>
              <a:buFont typeface="Arial"/>
              <a:buChar char="•"/>
            </a:pPr>
            <a:r>
              <a:rPr lang="en-US" sz="1600" b="0" i="0" u="none" strike="noStrike" cap="none">
                <a:latin typeface="Tahoma"/>
                <a:ea typeface="Tahoma"/>
                <a:cs typeface="Tahoma"/>
                <a:sym typeface="Tahoma"/>
              </a:rPr>
              <a:t>Ring of collisions</a:t>
            </a:r>
            <a:endParaRPr sz="1600" b="0" i="0" u="none" strike="noStrike" cap="none">
              <a:latin typeface="Tahoma"/>
              <a:ea typeface="Tahoma"/>
              <a:cs typeface="Tahoma"/>
              <a:sym typeface="Tahoma"/>
            </a:endParaRPr>
          </a:p>
          <a:p>
            <a:pPr marL="751205" marR="0" lvl="1" indent="-281305" algn="l" rtl="0">
              <a:lnSpc>
                <a:spcPct val="100000"/>
              </a:lnSpc>
              <a:spcBef>
                <a:spcPts val="500"/>
              </a:spcBef>
              <a:spcAft>
                <a:spcPts val="0"/>
              </a:spcAft>
              <a:buSzPts val="1800"/>
              <a:buFont typeface="Arial"/>
              <a:buChar char="–"/>
            </a:pPr>
            <a:r>
              <a:rPr lang="en-US" sz="1800" b="0" i="0" u="none" strike="noStrike" cap="none">
                <a:latin typeface="Tahoma"/>
                <a:ea typeface="Tahoma"/>
                <a:cs typeface="Tahoma"/>
                <a:sym typeface="Tahoma"/>
              </a:rPr>
              <a:t>Money laundering</a:t>
            </a:r>
            <a:endParaRPr sz="1800" b="0" i="0" u="none" strike="noStrike" cap="none">
              <a:latin typeface="Tahoma"/>
              <a:ea typeface="Tahoma"/>
              <a:cs typeface="Tahoma"/>
              <a:sym typeface="Tahoma"/>
            </a:endParaRPr>
          </a:p>
          <a:p>
            <a:pPr marL="1152525" marR="0" lvl="2" indent="-226060" algn="l" rtl="0">
              <a:lnSpc>
                <a:spcPct val="100000"/>
              </a:lnSpc>
              <a:spcBef>
                <a:spcPts val="405"/>
              </a:spcBef>
              <a:spcAft>
                <a:spcPts val="0"/>
              </a:spcAft>
              <a:buSzPts val="1600"/>
              <a:buFont typeface="Arial"/>
              <a:buChar char="•"/>
            </a:pPr>
            <a:r>
              <a:rPr lang="en-US" sz="1600" b="0" i="0" u="none" strike="noStrike" cap="none">
                <a:latin typeface="Tahoma"/>
                <a:ea typeface="Tahoma"/>
                <a:cs typeface="Tahoma"/>
                <a:sym typeface="Tahoma"/>
              </a:rPr>
              <a:t>Suspicious monetary transactions</a:t>
            </a:r>
            <a:endParaRPr sz="1600" b="0" i="0" u="none" strike="noStrike" cap="none">
              <a:latin typeface="Tahoma"/>
              <a:ea typeface="Tahoma"/>
              <a:cs typeface="Tahoma"/>
              <a:sym typeface="Tahoma"/>
            </a:endParaRPr>
          </a:p>
          <a:p>
            <a:pPr marL="751205" marR="0" lvl="1" indent="-281305" algn="l" rtl="0">
              <a:lnSpc>
                <a:spcPct val="100000"/>
              </a:lnSpc>
              <a:spcBef>
                <a:spcPts val="495"/>
              </a:spcBef>
              <a:spcAft>
                <a:spcPts val="0"/>
              </a:spcAft>
              <a:buSzPts val="1800"/>
              <a:buFont typeface="Arial"/>
              <a:buChar char="–"/>
            </a:pPr>
            <a:r>
              <a:rPr lang="en-US" sz="1800" b="0" i="0" u="none" strike="noStrike" cap="none">
                <a:latin typeface="Tahoma"/>
                <a:ea typeface="Tahoma"/>
                <a:cs typeface="Tahoma"/>
                <a:sym typeface="Tahoma"/>
              </a:rPr>
              <a:t>Medical insurance</a:t>
            </a:r>
            <a:endParaRPr sz="1800" b="0" i="0" u="none" strike="noStrike" cap="none">
              <a:latin typeface="Tahoma"/>
              <a:ea typeface="Tahoma"/>
              <a:cs typeface="Tahoma"/>
              <a:sym typeface="Tahoma"/>
            </a:endParaRPr>
          </a:p>
          <a:p>
            <a:pPr marL="1152525" marR="0" lvl="2" indent="-226060" algn="l" rtl="0">
              <a:lnSpc>
                <a:spcPct val="100000"/>
              </a:lnSpc>
              <a:spcBef>
                <a:spcPts val="405"/>
              </a:spcBef>
              <a:spcAft>
                <a:spcPts val="0"/>
              </a:spcAft>
              <a:buSzPts val="1600"/>
              <a:buFont typeface="Arial"/>
              <a:buChar char="•"/>
            </a:pPr>
            <a:r>
              <a:rPr lang="en-US" sz="1600" b="0" i="0" u="none" strike="noStrike" cap="none">
                <a:latin typeface="Tahoma"/>
                <a:ea typeface="Tahoma"/>
                <a:cs typeface="Tahoma"/>
                <a:sym typeface="Tahoma"/>
              </a:rPr>
              <a:t>Professional patients</a:t>
            </a:r>
            <a:endParaRPr sz="1600" b="0" i="0" u="none" strike="noStrike" cap="none">
              <a:latin typeface="Tahoma"/>
              <a:ea typeface="Tahoma"/>
              <a:cs typeface="Tahoma"/>
              <a:sym typeface="Tahoma"/>
            </a:endParaRPr>
          </a:p>
          <a:p>
            <a:pPr marL="1152525" marR="0" lvl="2" indent="-226060" algn="l" rtl="0">
              <a:lnSpc>
                <a:spcPct val="100000"/>
              </a:lnSpc>
              <a:spcBef>
                <a:spcPts val="395"/>
              </a:spcBef>
              <a:spcAft>
                <a:spcPts val="0"/>
              </a:spcAft>
              <a:buSzPts val="1600"/>
              <a:buFont typeface="Arial"/>
              <a:buChar char="•"/>
            </a:pPr>
            <a:r>
              <a:rPr lang="en-US" sz="1600" b="0" i="0" u="none" strike="noStrike" cap="none">
                <a:latin typeface="Tahoma"/>
                <a:ea typeface="Tahoma"/>
                <a:cs typeface="Tahoma"/>
                <a:sym typeface="Tahoma"/>
              </a:rPr>
              <a:t>Unnecessary or correlated screening tests</a:t>
            </a:r>
            <a:endParaRPr sz="1600" b="0" i="0" u="none" strike="noStrike" cap="none">
              <a:latin typeface="Tahoma"/>
              <a:ea typeface="Tahoma"/>
              <a:cs typeface="Tahoma"/>
              <a:sym typeface="Tahoma"/>
            </a:endParaRPr>
          </a:p>
          <a:p>
            <a:pPr marL="751205" marR="0" lvl="1" indent="-281305" algn="l" rtl="0">
              <a:lnSpc>
                <a:spcPct val="100000"/>
              </a:lnSpc>
              <a:spcBef>
                <a:spcPts val="500"/>
              </a:spcBef>
              <a:spcAft>
                <a:spcPts val="0"/>
              </a:spcAft>
              <a:buSzPts val="1800"/>
              <a:buFont typeface="Arial"/>
              <a:buChar char="–"/>
            </a:pPr>
            <a:r>
              <a:rPr lang="en-US" sz="1800" b="0" i="0" u="none" strike="noStrike" cap="none">
                <a:latin typeface="Tahoma"/>
                <a:ea typeface="Tahoma"/>
                <a:cs typeface="Tahoma"/>
                <a:sym typeface="Tahoma"/>
              </a:rPr>
              <a:t>Telecommunications: phone-call fraud</a:t>
            </a:r>
            <a:endParaRPr sz="1800" b="0" i="0" u="none" strike="noStrike" cap="none">
              <a:latin typeface="Tahoma"/>
              <a:ea typeface="Tahoma"/>
              <a:cs typeface="Tahoma"/>
              <a:sym typeface="Tahoma"/>
            </a:endParaRPr>
          </a:p>
          <a:p>
            <a:pPr marL="1152525" marR="5080" lvl="2" indent="-226060" algn="l" rtl="0">
              <a:lnSpc>
                <a:spcPct val="100000"/>
              </a:lnSpc>
              <a:spcBef>
                <a:spcPts val="400"/>
              </a:spcBef>
              <a:spcAft>
                <a:spcPts val="0"/>
              </a:spcAft>
              <a:buSzPts val="1600"/>
              <a:buFont typeface="Arial"/>
              <a:buChar char="•"/>
            </a:pPr>
            <a:r>
              <a:rPr lang="en-US" sz="1600" b="0" i="0" u="none" strike="noStrike" cap="none">
                <a:latin typeface="Tahoma"/>
                <a:ea typeface="Tahoma"/>
                <a:cs typeface="Tahoma"/>
                <a:sym typeface="Tahoma"/>
              </a:rPr>
              <a:t>Phone call model: destination of the call, duration, time of day or week.  Analyze patterns that deviate from an expected norm</a:t>
            </a:r>
            <a:endParaRPr sz="1600" b="0" i="0" u="none" strike="noStrike" cap="none">
              <a:latin typeface="Tahoma"/>
              <a:ea typeface="Tahoma"/>
              <a:cs typeface="Tahoma"/>
              <a:sym typeface="Tahoma"/>
            </a:endParaRPr>
          </a:p>
          <a:p>
            <a:pPr marL="751205" marR="0" lvl="1" indent="-281305" algn="l" rtl="0">
              <a:lnSpc>
                <a:spcPct val="100000"/>
              </a:lnSpc>
              <a:spcBef>
                <a:spcPts val="500"/>
              </a:spcBef>
              <a:spcAft>
                <a:spcPts val="0"/>
              </a:spcAft>
              <a:buSzPts val="1800"/>
              <a:buFont typeface="Arial"/>
              <a:buChar char="–"/>
            </a:pPr>
            <a:r>
              <a:rPr lang="en-US" sz="1800" b="0" i="0" u="none" strike="noStrike" cap="none">
                <a:latin typeface="Tahoma"/>
                <a:ea typeface="Tahoma"/>
                <a:cs typeface="Tahoma"/>
                <a:sym typeface="Tahoma"/>
              </a:rPr>
              <a:t>Retail industry</a:t>
            </a:r>
            <a:endParaRPr sz="1800" b="0" i="0" u="none" strike="noStrike" cap="none">
              <a:latin typeface="Tahoma"/>
              <a:ea typeface="Tahoma"/>
              <a:cs typeface="Tahoma"/>
              <a:sym typeface="Tahoma"/>
            </a:endParaRPr>
          </a:p>
          <a:p>
            <a:pPr marL="1152525" marR="0" lvl="2" indent="-226060" algn="l" rtl="0">
              <a:lnSpc>
                <a:spcPct val="100000"/>
              </a:lnSpc>
              <a:spcBef>
                <a:spcPts val="405"/>
              </a:spcBef>
              <a:spcAft>
                <a:spcPts val="0"/>
              </a:spcAft>
              <a:buSzPts val="1600"/>
              <a:buFont typeface="Arial"/>
              <a:buChar char="•"/>
            </a:pPr>
            <a:r>
              <a:rPr lang="en-US" sz="1600" b="0" i="0" u="none" strike="noStrike" cap="none">
                <a:latin typeface="Tahoma"/>
                <a:ea typeface="Tahoma"/>
                <a:cs typeface="Tahoma"/>
                <a:sym typeface="Tahoma"/>
              </a:rPr>
              <a:t>Analysts estimate that 38% of retail shrink is due to dishonest employees</a:t>
            </a:r>
            <a:endParaRPr sz="1600" b="0" i="0" u="none" strike="noStrike" cap="none">
              <a:latin typeface="Tahoma"/>
              <a:ea typeface="Tahoma"/>
              <a:cs typeface="Tahoma"/>
              <a:sym typeface="Tahoma"/>
            </a:endParaRPr>
          </a:p>
          <a:p>
            <a:pPr marL="751205" marR="0" lvl="1" indent="-281305" algn="l" rtl="0">
              <a:lnSpc>
                <a:spcPct val="100000"/>
              </a:lnSpc>
              <a:spcBef>
                <a:spcPts val="495"/>
              </a:spcBef>
              <a:spcAft>
                <a:spcPts val="0"/>
              </a:spcAft>
              <a:buSzPts val="1800"/>
              <a:buFont typeface="Arial"/>
              <a:buChar char="–"/>
            </a:pPr>
            <a:r>
              <a:rPr lang="en-US" sz="1800" b="0" i="0" u="none" strike="noStrike" cap="none">
                <a:latin typeface="Tahoma"/>
                <a:ea typeface="Tahoma"/>
                <a:cs typeface="Tahoma"/>
                <a:sym typeface="Tahoma"/>
              </a:rPr>
              <a:t>Anti-terrorism</a:t>
            </a:r>
            <a:endParaRPr sz="1800" b="0" i="0" u="none" strike="noStrike" cap="none">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457"/>
        <p:cNvGrpSpPr/>
        <p:nvPr/>
      </p:nvGrpSpPr>
      <p:grpSpPr>
        <a:xfrm>
          <a:off x="0" y="0"/>
          <a:ext cx="0" cy="0"/>
          <a:chOff x="0" y="0"/>
          <a:chExt cx="0" cy="0"/>
        </a:xfrm>
      </p:grpSpPr>
      <p:sp>
        <p:nvSpPr>
          <p:cNvPr id="458" name="Shape 458"/>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9" name="Shape 459"/>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0" name="Shape 460"/>
          <p:cNvSpPr txBox="1">
            <a:spLocks noGrp="1"/>
          </p:cNvSpPr>
          <p:nvPr>
            <p:ph type="title"/>
          </p:nvPr>
        </p:nvSpPr>
        <p:spPr>
          <a:xfrm>
            <a:off x="4738496" y="424687"/>
            <a:ext cx="3869054"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Other Applications</a:t>
            </a:r>
            <a:endParaRPr/>
          </a:p>
        </p:txBody>
      </p:sp>
      <p:sp>
        <p:nvSpPr>
          <p:cNvPr id="461" name="Shape 461"/>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29</a:t>
            </a:r>
            <a:endParaRPr/>
          </a:p>
        </p:txBody>
      </p:sp>
      <p:sp>
        <p:nvSpPr>
          <p:cNvPr id="462" name="Shape 462"/>
          <p:cNvSpPr txBox="1"/>
          <p:nvPr/>
        </p:nvSpPr>
        <p:spPr>
          <a:xfrm>
            <a:off x="166814" y="1171561"/>
            <a:ext cx="8810625" cy="5369560"/>
          </a:xfrm>
          <a:prstGeom prst="rect">
            <a:avLst/>
          </a:prstGeom>
          <a:noFill/>
          <a:ln>
            <a:noFill/>
          </a:ln>
        </p:spPr>
        <p:txBody>
          <a:bodyPr spcFirstLastPara="1" wrap="square" lIns="0" tIns="151750" rIns="0" bIns="0" anchor="t" anchorCtr="0">
            <a:noAutofit/>
          </a:bodyPr>
          <a:lstStyle/>
          <a:p>
            <a:pPr marL="799465" marR="0" lvl="0" indent="-341630" algn="l" rtl="0">
              <a:lnSpc>
                <a:spcPct val="100000"/>
              </a:lnSpc>
              <a:spcBef>
                <a:spcPts val="0"/>
              </a:spcBef>
              <a:spcAft>
                <a:spcPts val="0"/>
              </a:spcAft>
              <a:buSzPts val="2100"/>
              <a:buFont typeface="Arial"/>
              <a:buChar char="•"/>
            </a:pPr>
            <a:r>
              <a:rPr lang="en-US" sz="2100">
                <a:latin typeface="Tahoma"/>
                <a:ea typeface="Tahoma"/>
                <a:cs typeface="Tahoma"/>
                <a:sym typeface="Tahoma"/>
              </a:rPr>
              <a:t>Customer segmentation</a:t>
            </a:r>
            <a:endParaRPr sz="2100">
              <a:latin typeface="Tahoma"/>
              <a:ea typeface="Tahoma"/>
              <a:cs typeface="Tahoma"/>
              <a:sym typeface="Tahoma"/>
            </a:endParaRPr>
          </a:p>
          <a:p>
            <a:pPr marL="971550" marR="454659" lvl="1" indent="-342900" algn="just" rtl="0">
              <a:lnSpc>
                <a:spcPct val="113999"/>
              </a:lnSpc>
              <a:spcBef>
                <a:spcPts val="715"/>
              </a:spcBef>
              <a:spcAft>
                <a:spcPts val="0"/>
              </a:spcAft>
              <a:buSzPts val="2000"/>
              <a:buFont typeface="Arial"/>
              <a:buChar char="•"/>
            </a:pPr>
            <a:r>
              <a:rPr lang="en-US" sz="2000" b="0" i="0" u="none" strike="noStrike" cap="none">
                <a:latin typeface="Tahoma"/>
                <a:ea typeface="Tahoma"/>
                <a:cs typeface="Tahoma"/>
                <a:sym typeface="Tahoma"/>
              </a:rPr>
              <a:t>All industries can take advantage of DM to discover discrete  segments in their customer bases by considering additional  variables beyond traditional analysis.</a:t>
            </a:r>
            <a:endParaRPr sz="2000" b="0" i="0" u="none" strike="noStrike" cap="none">
              <a:latin typeface="Tahoma"/>
              <a:ea typeface="Tahoma"/>
              <a:cs typeface="Tahoma"/>
              <a:sym typeface="Tahoma"/>
            </a:endParaRPr>
          </a:p>
          <a:p>
            <a:pPr marL="799465" marR="0" lvl="0" indent="-341630" algn="l" rtl="0">
              <a:lnSpc>
                <a:spcPct val="100000"/>
              </a:lnSpc>
              <a:spcBef>
                <a:spcPts val="1140"/>
              </a:spcBef>
              <a:spcAft>
                <a:spcPts val="0"/>
              </a:spcAft>
              <a:buSzPts val="2100"/>
              <a:buFont typeface="Arial"/>
              <a:buChar char="•"/>
            </a:pPr>
            <a:r>
              <a:rPr lang="en-US" sz="2100">
                <a:latin typeface="Tahoma"/>
                <a:ea typeface="Tahoma"/>
                <a:cs typeface="Tahoma"/>
                <a:sym typeface="Tahoma"/>
              </a:rPr>
              <a:t>Manufacturing</a:t>
            </a:r>
            <a:endParaRPr sz="2100">
              <a:latin typeface="Tahoma"/>
              <a:ea typeface="Tahoma"/>
              <a:cs typeface="Tahoma"/>
              <a:sym typeface="Tahoma"/>
            </a:endParaRPr>
          </a:p>
          <a:p>
            <a:pPr marL="971550" marR="454025" lvl="1" indent="-342900" algn="just" rtl="0">
              <a:lnSpc>
                <a:spcPct val="113999"/>
              </a:lnSpc>
              <a:spcBef>
                <a:spcPts val="710"/>
              </a:spcBef>
              <a:spcAft>
                <a:spcPts val="0"/>
              </a:spcAft>
              <a:buSzPts val="2000"/>
              <a:buFont typeface="Arial"/>
              <a:buChar char="•"/>
            </a:pPr>
            <a:r>
              <a:rPr lang="en-US" sz="2000" b="0" i="0" u="none" strike="noStrike" cap="none">
                <a:latin typeface="Tahoma"/>
                <a:ea typeface="Tahoma"/>
                <a:cs typeface="Tahoma"/>
                <a:sym typeface="Tahoma"/>
              </a:rPr>
              <a:t>Through choice boards, manufacturers can customize products  for customers. Needs of customers.</a:t>
            </a:r>
            <a:endParaRPr sz="2000" b="0" i="0" u="none" strike="noStrike" cap="none">
              <a:latin typeface="Tahoma"/>
              <a:ea typeface="Tahoma"/>
              <a:cs typeface="Tahoma"/>
              <a:sym typeface="Tahoma"/>
            </a:endParaRPr>
          </a:p>
          <a:p>
            <a:pPr marL="799465" marR="0" lvl="0" indent="-341630" algn="l" rtl="0">
              <a:lnSpc>
                <a:spcPct val="100000"/>
              </a:lnSpc>
              <a:spcBef>
                <a:spcPts val="1140"/>
              </a:spcBef>
              <a:spcAft>
                <a:spcPts val="0"/>
              </a:spcAft>
              <a:buSzPts val="2100"/>
              <a:buFont typeface="Arial"/>
              <a:buChar char="•"/>
            </a:pPr>
            <a:r>
              <a:rPr lang="en-US" sz="2100">
                <a:latin typeface="Tahoma"/>
                <a:ea typeface="Tahoma"/>
                <a:cs typeface="Tahoma"/>
                <a:sym typeface="Tahoma"/>
              </a:rPr>
              <a:t>Warranties</a:t>
            </a:r>
            <a:endParaRPr sz="2100">
              <a:latin typeface="Tahoma"/>
              <a:ea typeface="Tahoma"/>
              <a:cs typeface="Tahoma"/>
              <a:sym typeface="Tahoma"/>
            </a:endParaRPr>
          </a:p>
          <a:p>
            <a:pPr marL="971550" marR="456565" lvl="1" indent="-342900" algn="just" rtl="0">
              <a:lnSpc>
                <a:spcPct val="113999"/>
              </a:lnSpc>
              <a:spcBef>
                <a:spcPts val="720"/>
              </a:spcBef>
              <a:spcAft>
                <a:spcPts val="0"/>
              </a:spcAft>
              <a:buSzPts val="2000"/>
              <a:buFont typeface="Arial"/>
              <a:buChar char="•"/>
            </a:pPr>
            <a:r>
              <a:rPr lang="en-US" sz="2000" b="0" i="0" u="none" strike="noStrike" cap="none">
                <a:latin typeface="Tahoma"/>
                <a:ea typeface="Tahoma"/>
                <a:cs typeface="Tahoma"/>
                <a:sym typeface="Tahoma"/>
              </a:rPr>
              <a:t>Manufacturers need to predict the number of customers who will  submit warranty claims and the average cost of those claims.</a:t>
            </a:r>
            <a:endParaRPr sz="2000" b="0" i="0" u="none" strike="noStrike" cap="none">
              <a:latin typeface="Tahoma"/>
              <a:ea typeface="Tahoma"/>
              <a:cs typeface="Tahoma"/>
              <a:sym typeface="Tahoma"/>
            </a:endParaRPr>
          </a:p>
          <a:p>
            <a:pPr marL="799465" marR="0" lvl="0" indent="-341630" algn="l" rtl="0">
              <a:lnSpc>
                <a:spcPct val="100000"/>
              </a:lnSpc>
              <a:spcBef>
                <a:spcPts val="1140"/>
              </a:spcBef>
              <a:spcAft>
                <a:spcPts val="0"/>
              </a:spcAft>
              <a:buSzPts val="2100"/>
              <a:buFont typeface="Arial"/>
              <a:buChar char="•"/>
            </a:pPr>
            <a:r>
              <a:rPr lang="en-US" sz="2100">
                <a:latin typeface="Tahoma"/>
                <a:ea typeface="Tahoma"/>
                <a:cs typeface="Tahoma"/>
                <a:sym typeface="Tahoma"/>
              </a:rPr>
              <a:t>Frequent flier incentives</a:t>
            </a:r>
            <a:endParaRPr sz="2100">
              <a:latin typeface="Tahoma"/>
              <a:ea typeface="Tahoma"/>
              <a:cs typeface="Tahoma"/>
              <a:sym typeface="Tahoma"/>
            </a:endParaRPr>
          </a:p>
          <a:p>
            <a:pPr marL="971550" marR="0" lvl="1" indent="-342900" algn="l" rtl="0">
              <a:lnSpc>
                <a:spcPct val="100000"/>
              </a:lnSpc>
              <a:spcBef>
                <a:spcPts val="1050"/>
              </a:spcBef>
              <a:spcAft>
                <a:spcPts val="0"/>
              </a:spcAft>
              <a:buSzPts val="2000"/>
              <a:buFont typeface="Arial"/>
              <a:buChar char="•"/>
            </a:pPr>
            <a:r>
              <a:rPr lang="en-US" sz="2000" b="0" i="0" u="none" strike="noStrike" cap="none">
                <a:latin typeface="Tahoma"/>
                <a:ea typeface="Tahoma"/>
                <a:cs typeface="Tahoma"/>
                <a:sym typeface="Tahoma"/>
              </a:rPr>
              <a:t>Airlines	can	identify	groups	of	customers	that	can	be	given</a:t>
            </a:r>
            <a:endParaRPr sz="2000" b="0" i="0" u="none" strike="noStrike" cap="none">
              <a:latin typeface="Tahoma"/>
              <a:ea typeface="Tahoma"/>
              <a:cs typeface="Tahoma"/>
              <a:sym typeface="Tahoma"/>
            </a:endParaRPr>
          </a:p>
          <a:p>
            <a:pPr marL="12700" marR="0" lvl="0" indent="0" algn="l" rtl="0">
              <a:lnSpc>
                <a:spcPct val="100000"/>
              </a:lnSpc>
              <a:spcBef>
                <a:spcPts val="335"/>
              </a:spcBef>
              <a:spcAft>
                <a:spcPts val="0"/>
              </a:spcAft>
              <a:buNone/>
            </a:pPr>
            <a:r>
              <a:rPr lang="en-US" sz="2000" u="sng">
                <a:latin typeface="Tahoma"/>
                <a:ea typeface="Tahoma"/>
                <a:cs typeface="Tahoma"/>
                <a:sym typeface="Tahoma"/>
              </a:rPr>
              <a:t> 	incentives to fly more.	</a:t>
            </a:r>
            <a:endParaRPr sz="2000">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466"/>
        <p:cNvGrpSpPr/>
        <p:nvPr/>
      </p:nvGrpSpPr>
      <p:grpSpPr>
        <a:xfrm>
          <a:off x="0" y="0"/>
          <a:ext cx="0" cy="0"/>
          <a:chOff x="0" y="0"/>
          <a:chExt cx="0" cy="0"/>
        </a:xfrm>
      </p:grpSpPr>
      <p:sp>
        <p:nvSpPr>
          <p:cNvPr id="467" name="Shape 467"/>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8" name="Shape 468"/>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9" name="Shape 469"/>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0" name="Shape 470"/>
          <p:cNvSpPr txBox="1">
            <a:spLocks noGrp="1"/>
          </p:cNvSpPr>
          <p:nvPr>
            <p:ph type="title"/>
          </p:nvPr>
        </p:nvSpPr>
        <p:spPr>
          <a:xfrm>
            <a:off x="4736972" y="424687"/>
            <a:ext cx="3869054"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Other Applications</a:t>
            </a:r>
            <a:endParaRPr/>
          </a:p>
        </p:txBody>
      </p:sp>
      <p:sp>
        <p:nvSpPr>
          <p:cNvPr id="471" name="Shape 471"/>
          <p:cNvSpPr txBox="1">
            <a:spLocks noGrp="1"/>
          </p:cNvSpPr>
          <p:nvPr>
            <p:ph type="sldNum" idx="12"/>
          </p:nvPr>
        </p:nvSpPr>
        <p:spPr>
          <a:xfrm>
            <a:off x="8667750" y="6664325"/>
            <a:ext cx="231140" cy="203834"/>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r>
              <a:rPr lang="en-US" sz="1400" b="0" i="0">
                <a:solidFill>
                  <a:schemeClr val="dk1"/>
                </a:solidFill>
                <a:latin typeface="Arial"/>
                <a:ea typeface="Arial"/>
                <a:cs typeface="Arial"/>
                <a:sym typeface="Arial"/>
              </a:rPr>
              <a:t>30</a:t>
            </a:r>
            <a:endParaRPr/>
          </a:p>
        </p:txBody>
      </p:sp>
      <p:sp>
        <p:nvSpPr>
          <p:cNvPr id="472" name="Shape 472"/>
          <p:cNvSpPr txBox="1"/>
          <p:nvPr/>
        </p:nvSpPr>
        <p:spPr>
          <a:xfrm>
            <a:off x="534720" y="1490876"/>
            <a:ext cx="8075930" cy="3642995"/>
          </a:xfrm>
          <a:prstGeom prst="rect">
            <a:avLst/>
          </a:prstGeom>
          <a:noFill/>
          <a:ln>
            <a:noFill/>
          </a:ln>
        </p:spPr>
        <p:txBody>
          <a:bodyPr spcFirstLastPara="1" wrap="square" lIns="0" tIns="163825" rIns="0" bIns="0" anchor="t" anchorCtr="0">
            <a:noAutofit/>
          </a:bodyPr>
          <a:lstStyle/>
          <a:p>
            <a:pPr marL="352425" marR="0" lvl="0" indent="-339725" algn="l" rtl="0">
              <a:lnSpc>
                <a:spcPct val="100000"/>
              </a:lnSpc>
              <a:spcBef>
                <a:spcPts val="0"/>
              </a:spcBef>
              <a:spcAft>
                <a:spcPts val="0"/>
              </a:spcAft>
              <a:buSzPts val="2400"/>
              <a:buFont typeface="Arial"/>
              <a:buChar char="•"/>
            </a:pPr>
            <a:r>
              <a:rPr lang="en-US" sz="2400">
                <a:latin typeface="Tahoma"/>
                <a:ea typeface="Tahoma"/>
                <a:cs typeface="Tahoma"/>
                <a:sym typeface="Tahoma"/>
              </a:rPr>
              <a:t>Sports</a:t>
            </a:r>
            <a:endParaRPr sz="2400">
              <a:latin typeface="Tahoma"/>
              <a:ea typeface="Tahoma"/>
              <a:cs typeface="Tahoma"/>
              <a:sym typeface="Tahoma"/>
            </a:endParaRPr>
          </a:p>
          <a:p>
            <a:pPr marL="751205" marR="5715" lvl="1" indent="-281305" algn="just" rtl="0">
              <a:lnSpc>
                <a:spcPct val="113999"/>
              </a:lnSpc>
              <a:spcBef>
                <a:spcPts val="665"/>
              </a:spcBef>
              <a:spcAft>
                <a:spcPts val="0"/>
              </a:spcAft>
              <a:buSzPts val="2000"/>
              <a:buFont typeface="Arial"/>
              <a:buChar char="–"/>
            </a:pPr>
            <a:r>
              <a:rPr lang="en-US" sz="2000" b="0" i="0" u="none" strike="noStrike" cap="none">
                <a:latin typeface="Tahoma"/>
                <a:ea typeface="Tahoma"/>
                <a:cs typeface="Tahoma"/>
                <a:sym typeface="Tahoma"/>
              </a:rPr>
              <a:t>IBM Advanced Scout analyzed NBA game statistics (shots  blocked, assists, and fouls) to gain competitive advantage for  New York Knicks and Miami Heat</a:t>
            </a:r>
            <a:endParaRPr sz="2000" b="0" i="0" u="none" strike="noStrike" cap="none">
              <a:latin typeface="Tahoma"/>
              <a:ea typeface="Tahoma"/>
              <a:cs typeface="Tahoma"/>
              <a:sym typeface="Tahoma"/>
            </a:endParaRPr>
          </a:p>
          <a:p>
            <a:pPr marL="352425" marR="0" lvl="0" indent="-339725" algn="l" rtl="0">
              <a:lnSpc>
                <a:spcPct val="100000"/>
              </a:lnSpc>
              <a:spcBef>
                <a:spcPts val="1040"/>
              </a:spcBef>
              <a:spcAft>
                <a:spcPts val="0"/>
              </a:spcAft>
              <a:buSzPts val="2400"/>
              <a:buFont typeface="Arial"/>
              <a:buChar char="•"/>
            </a:pPr>
            <a:r>
              <a:rPr lang="en-US" sz="2400">
                <a:latin typeface="Tahoma"/>
                <a:ea typeface="Tahoma"/>
                <a:cs typeface="Tahoma"/>
                <a:sym typeface="Tahoma"/>
              </a:rPr>
              <a:t>Internet Web Surf-Aid</a:t>
            </a:r>
            <a:endParaRPr sz="2400">
              <a:latin typeface="Tahoma"/>
              <a:ea typeface="Tahoma"/>
              <a:cs typeface="Tahoma"/>
              <a:sym typeface="Tahoma"/>
            </a:endParaRPr>
          </a:p>
          <a:p>
            <a:pPr marL="751205" marR="5080" lvl="1" indent="-281305" algn="just" rtl="0">
              <a:lnSpc>
                <a:spcPct val="113999"/>
              </a:lnSpc>
              <a:spcBef>
                <a:spcPts val="665"/>
              </a:spcBef>
              <a:spcAft>
                <a:spcPts val="0"/>
              </a:spcAft>
              <a:buSzPts val="2000"/>
              <a:buFont typeface="Arial"/>
              <a:buChar char="–"/>
            </a:pPr>
            <a:r>
              <a:rPr lang="en-US" sz="2000" b="0" i="0" u="none" strike="noStrike" cap="none">
                <a:latin typeface="Tahoma"/>
                <a:ea typeface="Tahoma"/>
                <a:cs typeface="Tahoma"/>
                <a:sym typeface="Tahoma"/>
              </a:rPr>
              <a:t>IBM Surf-Aid applies data mining algorithms to Web access logs  for market-related pages to discover customer preferences and  behavior pages, analyzing effectiveness of Web marketing,  improving Web site organization, etc.</a:t>
            </a:r>
            <a:endParaRPr sz="2000" b="0" i="0" u="none" strike="noStrike" cap="none">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1"/>
        <p:cNvGrpSpPr/>
        <p:nvPr/>
      </p:nvGrpSpPr>
      <p:grpSpPr>
        <a:xfrm>
          <a:off x="0" y="0"/>
          <a:ext cx="0" cy="0"/>
          <a:chOff x="0" y="0"/>
          <a:chExt cx="0" cy="0"/>
        </a:xfrm>
      </p:grpSpPr>
      <p:sp>
        <p:nvSpPr>
          <p:cNvPr id="62" name="Shape 62"/>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 name="Shape 63"/>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 name="Shape 64"/>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 name="Shape 65"/>
          <p:cNvSpPr txBox="1">
            <a:spLocks noGrp="1"/>
          </p:cNvSpPr>
          <p:nvPr>
            <p:ph type="title"/>
          </p:nvPr>
        </p:nvSpPr>
        <p:spPr>
          <a:xfrm>
            <a:off x="430212" y="513410"/>
            <a:ext cx="817689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sng" strike="noStrike" cap="none">
                <a:solidFill>
                  <a:srgbClr val="622422"/>
                </a:solidFill>
                <a:latin typeface="Arial"/>
                <a:ea typeface="Arial"/>
                <a:cs typeface="Arial"/>
                <a:sym typeface="Arial"/>
              </a:rPr>
              <a:t> 	Simple to start</a:t>
            </a:r>
            <a:endParaRPr/>
          </a:p>
        </p:txBody>
      </p:sp>
      <p:sp>
        <p:nvSpPr>
          <p:cNvPr id="66" name="Shape 66"/>
          <p:cNvSpPr txBox="1"/>
          <p:nvPr/>
        </p:nvSpPr>
        <p:spPr>
          <a:xfrm>
            <a:off x="535940" y="1610690"/>
            <a:ext cx="4749165" cy="2415540"/>
          </a:xfrm>
          <a:prstGeom prst="rect">
            <a:avLst/>
          </a:prstGeom>
          <a:noFill/>
          <a:ln>
            <a:noFill/>
          </a:ln>
        </p:spPr>
        <p:txBody>
          <a:bodyPr spcFirstLastPara="1" wrap="square" lIns="0" tIns="12050" rIns="0" bIns="0" anchor="t" anchorCtr="0">
            <a:noAutofit/>
          </a:bodyPr>
          <a:lstStyle/>
          <a:p>
            <a:pPr marL="355600" marR="5080" lvl="0" indent="-342900" algn="l" rtl="0">
              <a:lnSpc>
                <a:spcPct val="100000"/>
              </a:lnSpc>
              <a:spcBef>
                <a:spcPts val="0"/>
              </a:spcBef>
              <a:spcAft>
                <a:spcPts val="0"/>
              </a:spcAft>
              <a:buSzPts val="2800"/>
              <a:buFont typeface="Arial"/>
              <a:buChar char="•"/>
            </a:pPr>
            <a:r>
              <a:rPr lang="en-US" sz="2800">
                <a:latin typeface="Arial"/>
                <a:ea typeface="Arial"/>
                <a:cs typeface="Arial"/>
                <a:sym typeface="Arial"/>
              </a:rPr>
              <a:t>What is the maximum file size  you have dealt so far?</a:t>
            </a:r>
            <a:endParaRPr sz="2800">
              <a:latin typeface="Arial"/>
              <a:ea typeface="Arial"/>
              <a:cs typeface="Arial"/>
              <a:sym typeface="Arial"/>
            </a:endParaRPr>
          </a:p>
          <a:p>
            <a:pPr marL="756285" marR="0" lvl="1" indent="-286385" algn="l" rtl="0">
              <a:lnSpc>
                <a:spcPct val="100000"/>
              </a:lnSpc>
              <a:spcBef>
                <a:spcPts val="675"/>
              </a:spcBef>
              <a:spcAft>
                <a:spcPts val="0"/>
              </a:spcAft>
              <a:buSzPts val="2800"/>
              <a:buFont typeface="Arial"/>
              <a:buChar char="–"/>
            </a:pPr>
            <a:r>
              <a:rPr lang="en-US" sz="2800" b="0" i="0" u="none" strike="noStrike" cap="none">
                <a:latin typeface="Arial"/>
                <a:ea typeface="Arial"/>
                <a:cs typeface="Arial"/>
                <a:sym typeface="Arial"/>
              </a:rPr>
              <a:t>Files</a:t>
            </a:r>
            <a:endParaRPr sz="2800" b="0" i="0" u="none" strike="noStrike" cap="none">
              <a:latin typeface="Arial"/>
              <a:ea typeface="Arial"/>
              <a:cs typeface="Arial"/>
              <a:sym typeface="Arial"/>
            </a:endParaRPr>
          </a:p>
          <a:p>
            <a:pPr marL="756285" marR="0" lvl="1" indent="-286385" algn="l" rtl="0">
              <a:lnSpc>
                <a:spcPct val="100000"/>
              </a:lnSpc>
              <a:spcBef>
                <a:spcPts val="675"/>
              </a:spcBef>
              <a:spcAft>
                <a:spcPts val="0"/>
              </a:spcAft>
              <a:buSzPts val="2800"/>
              <a:buFont typeface="Arial"/>
              <a:buChar char="–"/>
            </a:pPr>
            <a:r>
              <a:rPr lang="en-US" sz="2800" b="0" i="0" u="none" strike="noStrike" cap="none">
                <a:latin typeface="Arial"/>
                <a:ea typeface="Arial"/>
                <a:cs typeface="Arial"/>
                <a:sym typeface="Arial"/>
              </a:rPr>
              <a:t>Movies</a:t>
            </a:r>
            <a:endParaRPr sz="2800" b="0" i="0" u="none" strike="noStrike" cap="none">
              <a:latin typeface="Arial"/>
              <a:ea typeface="Arial"/>
              <a:cs typeface="Arial"/>
              <a:sym typeface="Arial"/>
            </a:endParaRPr>
          </a:p>
          <a:p>
            <a:pPr marL="756285" marR="0" lvl="1" indent="-286385" algn="l" rtl="0">
              <a:lnSpc>
                <a:spcPct val="100000"/>
              </a:lnSpc>
              <a:spcBef>
                <a:spcPts val="670"/>
              </a:spcBef>
              <a:spcAft>
                <a:spcPts val="0"/>
              </a:spcAft>
              <a:buSzPts val="2800"/>
              <a:buFont typeface="Arial"/>
              <a:buChar char="–"/>
            </a:pPr>
            <a:r>
              <a:rPr lang="en-US" sz="2800" b="0" i="0" u="none" strike="noStrike" cap="none">
                <a:latin typeface="Arial"/>
                <a:ea typeface="Arial"/>
                <a:cs typeface="Arial"/>
                <a:sym typeface="Arial"/>
              </a:rPr>
              <a:t>Streaming video</a:t>
            </a:r>
            <a:endParaRPr sz="2800" b="0" i="0" u="none" strike="noStrike" cap="none">
              <a:latin typeface="Arial"/>
              <a:ea typeface="Arial"/>
              <a:cs typeface="Arial"/>
              <a:sym typeface="Arial"/>
            </a:endParaRPr>
          </a:p>
        </p:txBody>
      </p:sp>
      <p:sp>
        <p:nvSpPr>
          <p:cNvPr id="67" name="Shape 67"/>
          <p:cNvSpPr/>
          <p:nvPr/>
        </p:nvSpPr>
        <p:spPr>
          <a:xfrm>
            <a:off x="2915792" y="4291164"/>
            <a:ext cx="3181350" cy="21621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 name="Shape 68"/>
          <p:cNvSpPr/>
          <p:nvPr/>
        </p:nvSpPr>
        <p:spPr>
          <a:xfrm>
            <a:off x="5668136" y="1431036"/>
            <a:ext cx="2000249" cy="22860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 name="Shape 69"/>
          <p:cNvSpPr txBox="1"/>
          <p:nvPr/>
        </p:nvSpPr>
        <p:spPr>
          <a:xfrm>
            <a:off x="8782050" y="6571715"/>
            <a:ext cx="150495"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fld id="{00000000-1234-1234-1234-123412341234}" type="slidenum">
              <a:rPr lang="en-US" sz="1400">
                <a:latin typeface="Arial"/>
                <a:ea typeface="Arial"/>
                <a:cs typeface="Arial"/>
                <a:sym typeface="Arial"/>
              </a:rPr>
              <a:t>3</a:t>
            </a:fld>
            <a:endParaRPr sz="14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476"/>
        <p:cNvGrpSpPr/>
        <p:nvPr/>
      </p:nvGrpSpPr>
      <p:grpSpPr>
        <a:xfrm>
          <a:off x="0" y="0"/>
          <a:ext cx="0" cy="0"/>
          <a:chOff x="0" y="0"/>
          <a:chExt cx="0" cy="0"/>
        </a:xfrm>
      </p:grpSpPr>
      <p:sp>
        <p:nvSpPr>
          <p:cNvPr id="477" name="Shape 477"/>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8" name="Shape 478"/>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9" name="Shape 479"/>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0" name="Shape 480"/>
          <p:cNvSpPr txBox="1">
            <a:spLocks noGrp="1"/>
          </p:cNvSpPr>
          <p:nvPr>
            <p:ph type="title"/>
          </p:nvPr>
        </p:nvSpPr>
        <p:spPr>
          <a:xfrm>
            <a:off x="3432428" y="338709"/>
            <a:ext cx="5162550"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Large Dataset Challenges</a:t>
            </a:r>
            <a:endParaRPr/>
          </a:p>
        </p:txBody>
      </p:sp>
      <p:sp>
        <p:nvSpPr>
          <p:cNvPr id="481" name="Shape 481"/>
          <p:cNvSpPr/>
          <p:nvPr/>
        </p:nvSpPr>
        <p:spPr>
          <a:xfrm>
            <a:off x="2915792" y="4077080"/>
            <a:ext cx="5977255" cy="1800225"/>
          </a:xfrm>
          <a:custGeom>
            <a:avLst/>
            <a:gdLst/>
            <a:ahLst/>
            <a:cxnLst/>
            <a:rect l="0" t="0" r="0" b="0"/>
            <a:pathLst>
              <a:path w="5977255" h="1800225" extrusionOk="0">
                <a:moveTo>
                  <a:pt x="5076571" y="0"/>
                </a:moveTo>
                <a:lnTo>
                  <a:pt x="5076571" y="450088"/>
                </a:lnTo>
                <a:lnTo>
                  <a:pt x="0" y="450088"/>
                </a:lnTo>
                <a:lnTo>
                  <a:pt x="450087" y="900049"/>
                </a:lnTo>
                <a:lnTo>
                  <a:pt x="0" y="1350137"/>
                </a:lnTo>
                <a:lnTo>
                  <a:pt x="5076571" y="1350137"/>
                </a:lnTo>
                <a:lnTo>
                  <a:pt x="5076571" y="1800186"/>
                </a:lnTo>
                <a:lnTo>
                  <a:pt x="5976747" y="900049"/>
                </a:lnTo>
                <a:lnTo>
                  <a:pt x="5076571" y="0"/>
                </a:lnTo>
                <a:close/>
              </a:path>
            </a:pathLst>
          </a:custGeom>
          <a:solidFill>
            <a:srgbClr val="00AFE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2" name="Shape 482"/>
          <p:cNvSpPr/>
          <p:nvPr/>
        </p:nvSpPr>
        <p:spPr>
          <a:xfrm>
            <a:off x="2915792" y="4077080"/>
            <a:ext cx="5977255" cy="1800225"/>
          </a:xfrm>
          <a:custGeom>
            <a:avLst/>
            <a:gdLst/>
            <a:ahLst/>
            <a:cxnLst/>
            <a:rect l="0" t="0" r="0" b="0"/>
            <a:pathLst>
              <a:path w="5977255" h="1800225" extrusionOk="0">
                <a:moveTo>
                  <a:pt x="0" y="450088"/>
                </a:moveTo>
                <a:lnTo>
                  <a:pt x="5076571" y="450088"/>
                </a:lnTo>
                <a:lnTo>
                  <a:pt x="5076571" y="0"/>
                </a:lnTo>
                <a:lnTo>
                  <a:pt x="5976747" y="900049"/>
                </a:lnTo>
                <a:lnTo>
                  <a:pt x="5076571" y="1800186"/>
                </a:lnTo>
                <a:lnTo>
                  <a:pt x="5076571" y="1350137"/>
                </a:lnTo>
                <a:lnTo>
                  <a:pt x="0" y="1350137"/>
                </a:lnTo>
                <a:lnTo>
                  <a:pt x="450087" y="900049"/>
                </a:lnTo>
                <a:lnTo>
                  <a:pt x="0" y="450088"/>
                </a:lnTo>
                <a:close/>
              </a:path>
            </a:pathLst>
          </a:custGeom>
          <a:noFill/>
          <a:ln w="25375" cap="flat" cmpd="sng">
            <a:solidFill>
              <a:srgbClr val="00AFE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3" name="Shape 483"/>
          <p:cNvSpPr/>
          <p:nvPr/>
        </p:nvSpPr>
        <p:spPr>
          <a:xfrm>
            <a:off x="1907667" y="3140964"/>
            <a:ext cx="5904865" cy="1800225"/>
          </a:xfrm>
          <a:custGeom>
            <a:avLst/>
            <a:gdLst/>
            <a:ahLst/>
            <a:cxnLst/>
            <a:rect l="0" t="0" r="0" b="0"/>
            <a:pathLst>
              <a:path w="5904865" h="1800225" extrusionOk="0">
                <a:moveTo>
                  <a:pt x="5004561" y="0"/>
                </a:moveTo>
                <a:lnTo>
                  <a:pt x="5004561" y="450088"/>
                </a:lnTo>
                <a:lnTo>
                  <a:pt x="0" y="450088"/>
                </a:lnTo>
                <a:lnTo>
                  <a:pt x="450088" y="900049"/>
                </a:lnTo>
                <a:lnTo>
                  <a:pt x="0" y="1350137"/>
                </a:lnTo>
                <a:lnTo>
                  <a:pt x="5004561" y="1350137"/>
                </a:lnTo>
                <a:lnTo>
                  <a:pt x="5004561" y="1800225"/>
                </a:lnTo>
                <a:lnTo>
                  <a:pt x="5904737" y="900049"/>
                </a:lnTo>
                <a:lnTo>
                  <a:pt x="5004561" y="0"/>
                </a:lnTo>
                <a:close/>
              </a:path>
            </a:pathLst>
          </a:custGeom>
          <a:solidFill>
            <a:srgbClr val="C050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4" name="Shape 484"/>
          <p:cNvSpPr/>
          <p:nvPr/>
        </p:nvSpPr>
        <p:spPr>
          <a:xfrm>
            <a:off x="1907667" y="3140964"/>
            <a:ext cx="5904865" cy="1800225"/>
          </a:xfrm>
          <a:custGeom>
            <a:avLst/>
            <a:gdLst/>
            <a:ahLst/>
            <a:cxnLst/>
            <a:rect l="0" t="0" r="0" b="0"/>
            <a:pathLst>
              <a:path w="5904865" h="1800225" extrusionOk="0">
                <a:moveTo>
                  <a:pt x="0" y="450088"/>
                </a:moveTo>
                <a:lnTo>
                  <a:pt x="5004561" y="450088"/>
                </a:lnTo>
                <a:lnTo>
                  <a:pt x="5004561" y="0"/>
                </a:lnTo>
                <a:lnTo>
                  <a:pt x="5904737" y="900049"/>
                </a:lnTo>
                <a:lnTo>
                  <a:pt x="5004561" y="1800225"/>
                </a:lnTo>
                <a:lnTo>
                  <a:pt x="5004561" y="1350137"/>
                </a:lnTo>
                <a:lnTo>
                  <a:pt x="0" y="1350137"/>
                </a:lnTo>
                <a:lnTo>
                  <a:pt x="450088" y="900049"/>
                </a:lnTo>
                <a:lnTo>
                  <a:pt x="0" y="450088"/>
                </a:lnTo>
                <a:close/>
              </a:path>
            </a:pathLst>
          </a:custGeom>
          <a:noFill/>
          <a:ln w="25400"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5" name="Shape 485"/>
          <p:cNvSpPr/>
          <p:nvPr/>
        </p:nvSpPr>
        <p:spPr>
          <a:xfrm>
            <a:off x="1043609" y="2204847"/>
            <a:ext cx="5688965" cy="1800225"/>
          </a:xfrm>
          <a:custGeom>
            <a:avLst/>
            <a:gdLst/>
            <a:ahLst/>
            <a:cxnLst/>
            <a:rect l="0" t="0" r="0" b="0"/>
            <a:pathLst>
              <a:path w="5688965" h="1800225" extrusionOk="0">
                <a:moveTo>
                  <a:pt x="4788484" y="0"/>
                </a:moveTo>
                <a:lnTo>
                  <a:pt x="4788484" y="450088"/>
                </a:lnTo>
                <a:lnTo>
                  <a:pt x="0" y="450088"/>
                </a:lnTo>
                <a:lnTo>
                  <a:pt x="450037" y="900176"/>
                </a:lnTo>
                <a:lnTo>
                  <a:pt x="0" y="1350137"/>
                </a:lnTo>
                <a:lnTo>
                  <a:pt x="4788484" y="1350137"/>
                </a:lnTo>
                <a:lnTo>
                  <a:pt x="4788484" y="1800225"/>
                </a:lnTo>
                <a:lnTo>
                  <a:pt x="5688660" y="900176"/>
                </a:lnTo>
                <a:lnTo>
                  <a:pt x="4788484" y="0"/>
                </a:lnTo>
                <a:close/>
              </a:path>
            </a:pathLst>
          </a:custGeom>
          <a:solidFill>
            <a:srgbClr val="92D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6" name="Shape 486"/>
          <p:cNvSpPr/>
          <p:nvPr/>
        </p:nvSpPr>
        <p:spPr>
          <a:xfrm>
            <a:off x="1043609" y="2204847"/>
            <a:ext cx="5688965" cy="1800225"/>
          </a:xfrm>
          <a:custGeom>
            <a:avLst/>
            <a:gdLst/>
            <a:ahLst/>
            <a:cxnLst/>
            <a:rect l="0" t="0" r="0" b="0"/>
            <a:pathLst>
              <a:path w="5688965" h="1800225" extrusionOk="0">
                <a:moveTo>
                  <a:pt x="0" y="450088"/>
                </a:moveTo>
                <a:lnTo>
                  <a:pt x="4788484" y="450088"/>
                </a:lnTo>
                <a:lnTo>
                  <a:pt x="4788484" y="0"/>
                </a:lnTo>
                <a:lnTo>
                  <a:pt x="5688660" y="900176"/>
                </a:lnTo>
                <a:lnTo>
                  <a:pt x="4788484" y="1800225"/>
                </a:lnTo>
                <a:lnTo>
                  <a:pt x="4788484" y="1350137"/>
                </a:lnTo>
                <a:lnTo>
                  <a:pt x="0" y="1350137"/>
                </a:lnTo>
                <a:lnTo>
                  <a:pt x="450037" y="900176"/>
                </a:lnTo>
                <a:lnTo>
                  <a:pt x="0" y="450088"/>
                </a:lnTo>
                <a:close/>
              </a:path>
            </a:pathLst>
          </a:custGeom>
          <a:noFill/>
          <a:ln w="25400" cap="flat" cmpd="sng">
            <a:solidFill>
              <a:srgbClr val="92D0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7" name="Shape 487"/>
          <p:cNvSpPr/>
          <p:nvPr/>
        </p:nvSpPr>
        <p:spPr>
          <a:xfrm>
            <a:off x="179514" y="1268730"/>
            <a:ext cx="5473065" cy="1800225"/>
          </a:xfrm>
          <a:custGeom>
            <a:avLst/>
            <a:gdLst/>
            <a:ahLst/>
            <a:cxnLst/>
            <a:rect l="0" t="0" r="0" b="0"/>
            <a:pathLst>
              <a:path w="5473065" h="1800225" extrusionOk="0">
                <a:moveTo>
                  <a:pt x="4572444" y="0"/>
                </a:moveTo>
                <a:lnTo>
                  <a:pt x="4572444" y="450088"/>
                </a:lnTo>
                <a:lnTo>
                  <a:pt x="0" y="450088"/>
                </a:lnTo>
                <a:lnTo>
                  <a:pt x="450049" y="900176"/>
                </a:lnTo>
                <a:lnTo>
                  <a:pt x="0" y="1350137"/>
                </a:lnTo>
                <a:lnTo>
                  <a:pt x="4572444" y="1350137"/>
                </a:lnTo>
                <a:lnTo>
                  <a:pt x="4572444" y="1800225"/>
                </a:lnTo>
                <a:lnTo>
                  <a:pt x="5472620" y="900176"/>
                </a:lnTo>
                <a:lnTo>
                  <a:pt x="4572444" y="0"/>
                </a:lnTo>
                <a:close/>
              </a:path>
            </a:pathLst>
          </a:custGeom>
          <a:solidFill>
            <a:srgbClr val="FFFF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8" name="Shape 488"/>
          <p:cNvSpPr/>
          <p:nvPr/>
        </p:nvSpPr>
        <p:spPr>
          <a:xfrm>
            <a:off x="179514" y="1268730"/>
            <a:ext cx="5473065" cy="1800225"/>
          </a:xfrm>
          <a:custGeom>
            <a:avLst/>
            <a:gdLst/>
            <a:ahLst/>
            <a:cxnLst/>
            <a:rect l="0" t="0" r="0" b="0"/>
            <a:pathLst>
              <a:path w="5473065" h="1800225" extrusionOk="0">
                <a:moveTo>
                  <a:pt x="0" y="450088"/>
                </a:moveTo>
                <a:lnTo>
                  <a:pt x="4572444" y="450088"/>
                </a:lnTo>
                <a:lnTo>
                  <a:pt x="4572444" y="0"/>
                </a:lnTo>
                <a:lnTo>
                  <a:pt x="5472620" y="900176"/>
                </a:lnTo>
                <a:lnTo>
                  <a:pt x="4572444" y="1800225"/>
                </a:lnTo>
                <a:lnTo>
                  <a:pt x="4572444" y="1350137"/>
                </a:lnTo>
                <a:lnTo>
                  <a:pt x="0" y="1350137"/>
                </a:lnTo>
                <a:lnTo>
                  <a:pt x="450049" y="900176"/>
                </a:lnTo>
                <a:lnTo>
                  <a:pt x="0" y="450088"/>
                </a:lnTo>
                <a:close/>
              </a:path>
            </a:pathLst>
          </a:custGeom>
          <a:noFill/>
          <a:ln w="25400" cap="flat" cmpd="sng">
            <a:solidFill>
              <a:srgbClr val="FFFF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9" name="Shape 489"/>
          <p:cNvSpPr txBox="1"/>
          <p:nvPr/>
        </p:nvSpPr>
        <p:spPr>
          <a:xfrm>
            <a:off x="722172" y="2005710"/>
            <a:ext cx="7107555" cy="310896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latin typeface="Arial Black"/>
                <a:ea typeface="Arial Black"/>
                <a:cs typeface="Arial Black"/>
                <a:sym typeface="Arial Black"/>
              </a:rPr>
              <a:t>Storing large VOLUMES (TB/PB/XB)</a:t>
            </a:r>
            <a:endParaRPr sz="1800">
              <a:latin typeface="Arial Black"/>
              <a:ea typeface="Arial Black"/>
              <a:cs typeface="Arial Black"/>
              <a:sym typeface="Arial Black"/>
            </a:endParaRPr>
          </a:p>
          <a:p>
            <a:pPr marL="0" marR="0" lvl="0" indent="0" algn="l" rtl="0">
              <a:lnSpc>
                <a:spcPct val="100000"/>
              </a:lnSpc>
              <a:spcBef>
                <a:spcPts val="0"/>
              </a:spcBef>
              <a:spcAft>
                <a:spcPts val="0"/>
              </a:spcAft>
              <a:buNone/>
            </a:pPr>
            <a:endParaRPr sz="2500">
              <a:latin typeface="Times New Roman"/>
              <a:ea typeface="Times New Roman"/>
              <a:cs typeface="Times New Roman"/>
              <a:sym typeface="Times New Roman"/>
            </a:endParaRPr>
          </a:p>
          <a:p>
            <a:pPr marL="0" marR="0" lvl="0" indent="0" algn="l" rtl="0">
              <a:lnSpc>
                <a:spcPct val="100000"/>
              </a:lnSpc>
              <a:spcBef>
                <a:spcPts val="35"/>
              </a:spcBef>
              <a:spcAft>
                <a:spcPts val="0"/>
              </a:spcAft>
              <a:buNone/>
            </a:pPr>
            <a:endParaRPr sz="2000">
              <a:latin typeface="Times New Roman"/>
              <a:ea typeface="Times New Roman"/>
              <a:cs typeface="Times New Roman"/>
              <a:sym typeface="Times New Roman"/>
            </a:endParaRPr>
          </a:p>
          <a:p>
            <a:pPr marL="1312545" marR="0" lvl="0" indent="0" algn="l" rtl="0">
              <a:lnSpc>
                <a:spcPct val="100000"/>
              </a:lnSpc>
              <a:spcBef>
                <a:spcPts val="0"/>
              </a:spcBef>
              <a:spcAft>
                <a:spcPts val="0"/>
              </a:spcAft>
              <a:buNone/>
            </a:pPr>
            <a:r>
              <a:rPr lang="en-US" sz="1800">
                <a:latin typeface="Arial Black"/>
                <a:ea typeface="Arial Black"/>
                <a:cs typeface="Arial Black"/>
                <a:sym typeface="Arial Black"/>
              </a:rPr>
              <a:t>Processing	In Timely Manner</a:t>
            </a:r>
            <a:endParaRPr sz="1800">
              <a:latin typeface="Arial Black"/>
              <a:ea typeface="Arial Black"/>
              <a:cs typeface="Arial Black"/>
              <a:sym typeface="Arial Black"/>
            </a:endParaRPr>
          </a:p>
          <a:p>
            <a:pPr marL="0" marR="0" lvl="0" indent="0" algn="l" rtl="0">
              <a:lnSpc>
                <a:spcPct val="100000"/>
              </a:lnSpc>
              <a:spcBef>
                <a:spcPts val="0"/>
              </a:spcBef>
              <a:spcAft>
                <a:spcPts val="0"/>
              </a:spcAft>
              <a:buNone/>
            </a:pPr>
            <a:endParaRPr sz="2500">
              <a:latin typeface="Times New Roman"/>
              <a:ea typeface="Times New Roman"/>
              <a:cs typeface="Times New Roman"/>
              <a:sym typeface="Times New Roman"/>
            </a:endParaRPr>
          </a:p>
          <a:p>
            <a:pPr marL="0" marR="0" lvl="0" indent="0" algn="l" rtl="0">
              <a:lnSpc>
                <a:spcPct val="100000"/>
              </a:lnSpc>
              <a:spcBef>
                <a:spcPts val="40"/>
              </a:spcBef>
              <a:spcAft>
                <a:spcPts val="0"/>
              </a:spcAft>
              <a:buNone/>
            </a:pPr>
            <a:endParaRPr sz="2000">
              <a:latin typeface="Times New Roman"/>
              <a:ea typeface="Times New Roman"/>
              <a:cs typeface="Times New Roman"/>
              <a:sym typeface="Times New Roman"/>
            </a:endParaRPr>
          </a:p>
          <a:p>
            <a:pPr marL="1762125" marR="0" lvl="0" indent="0" algn="l" rtl="0">
              <a:lnSpc>
                <a:spcPct val="100000"/>
              </a:lnSpc>
              <a:spcBef>
                <a:spcPts val="0"/>
              </a:spcBef>
              <a:spcAft>
                <a:spcPts val="0"/>
              </a:spcAft>
              <a:buNone/>
            </a:pPr>
            <a:r>
              <a:rPr lang="en-US" sz="1800">
                <a:latin typeface="Arial Black"/>
                <a:ea typeface="Arial Black"/>
                <a:cs typeface="Arial Black"/>
                <a:sym typeface="Arial Black"/>
              </a:rPr>
              <a:t>Processing Variety of DATA (St/SS/US)</a:t>
            </a:r>
            <a:endParaRPr sz="1800">
              <a:latin typeface="Arial Black"/>
              <a:ea typeface="Arial Black"/>
              <a:cs typeface="Arial Black"/>
              <a:sym typeface="Arial Black"/>
            </a:endParaRPr>
          </a:p>
          <a:p>
            <a:pPr marL="0" marR="0" lvl="0" indent="0" algn="l" rtl="0">
              <a:lnSpc>
                <a:spcPct val="100000"/>
              </a:lnSpc>
              <a:spcBef>
                <a:spcPts val="0"/>
              </a:spcBef>
              <a:spcAft>
                <a:spcPts val="0"/>
              </a:spcAft>
              <a:buNone/>
            </a:pPr>
            <a:endParaRPr sz="2500">
              <a:latin typeface="Times New Roman"/>
              <a:ea typeface="Times New Roman"/>
              <a:cs typeface="Times New Roman"/>
              <a:sym typeface="Times New Roman"/>
            </a:endParaRPr>
          </a:p>
          <a:p>
            <a:pPr marL="0" marR="0" lvl="0" indent="0" algn="l" rtl="0">
              <a:lnSpc>
                <a:spcPct val="100000"/>
              </a:lnSpc>
              <a:spcBef>
                <a:spcPts val="35"/>
              </a:spcBef>
              <a:spcAft>
                <a:spcPts val="0"/>
              </a:spcAft>
              <a:buNone/>
            </a:pPr>
            <a:endParaRPr sz="2000">
              <a:latin typeface="Times New Roman"/>
              <a:ea typeface="Times New Roman"/>
              <a:cs typeface="Times New Roman"/>
              <a:sym typeface="Times New Roman"/>
            </a:endParaRPr>
          </a:p>
          <a:p>
            <a:pPr marL="3272790" marR="0" lvl="0" indent="0" algn="l" rtl="0">
              <a:lnSpc>
                <a:spcPct val="100000"/>
              </a:lnSpc>
              <a:spcBef>
                <a:spcPts val="5"/>
              </a:spcBef>
              <a:spcAft>
                <a:spcPts val="0"/>
              </a:spcAft>
              <a:buNone/>
            </a:pPr>
            <a:r>
              <a:rPr lang="en-US" sz="1800">
                <a:latin typeface="Arial Black"/>
                <a:ea typeface="Arial Black"/>
                <a:cs typeface="Arial Black"/>
                <a:sym typeface="Arial Black"/>
              </a:rPr>
              <a:t>Costly High End Infrastructure</a:t>
            </a:r>
            <a:endParaRPr sz="1800">
              <a:latin typeface="Arial Black"/>
              <a:ea typeface="Arial Black"/>
              <a:cs typeface="Arial Black"/>
              <a:sym typeface="Arial Black"/>
            </a:endParaRPr>
          </a:p>
        </p:txBody>
      </p:sp>
      <p:sp>
        <p:nvSpPr>
          <p:cNvPr id="490" name="Shape 490"/>
          <p:cNvSpPr txBox="1"/>
          <p:nvPr/>
        </p:nvSpPr>
        <p:spPr>
          <a:xfrm>
            <a:off x="8695690" y="6571715"/>
            <a:ext cx="223520" cy="224790"/>
          </a:xfrm>
          <a:prstGeom prst="rect">
            <a:avLst/>
          </a:prstGeom>
          <a:noFill/>
          <a:ln>
            <a:noFill/>
          </a:ln>
        </p:spPr>
        <p:txBody>
          <a:bodyPr spcFirstLastPara="1" wrap="square" lIns="0" tIns="0" rIns="0" bIns="0" anchor="t" anchorCtr="0">
            <a:noAutofit/>
          </a:bodyPr>
          <a:lstStyle/>
          <a:p>
            <a:pPr marL="12700" marR="0" lvl="0" indent="0" algn="l" rtl="0">
              <a:lnSpc>
                <a:spcPct val="117857"/>
              </a:lnSpc>
              <a:spcBef>
                <a:spcPts val="0"/>
              </a:spcBef>
              <a:spcAft>
                <a:spcPts val="0"/>
              </a:spcAft>
              <a:buNone/>
            </a:pPr>
            <a:r>
              <a:rPr lang="en-US" sz="1400">
                <a:latin typeface="Arial"/>
                <a:ea typeface="Arial"/>
                <a:cs typeface="Arial"/>
                <a:sym typeface="Arial"/>
              </a:rPr>
              <a:t>31</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Shape 74"/>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Shape 75"/>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Shape 76"/>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Shape 77"/>
          <p:cNvSpPr txBox="1">
            <a:spLocks noGrp="1"/>
          </p:cNvSpPr>
          <p:nvPr>
            <p:ph type="title"/>
          </p:nvPr>
        </p:nvSpPr>
        <p:spPr>
          <a:xfrm>
            <a:off x="2003805" y="496950"/>
            <a:ext cx="660209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Structured &amp; Unstructured Data</a:t>
            </a:r>
            <a:endParaRPr/>
          </a:p>
        </p:txBody>
      </p:sp>
      <p:sp>
        <p:nvSpPr>
          <p:cNvPr id="78" name="Shape 78"/>
          <p:cNvSpPr txBox="1"/>
          <p:nvPr/>
        </p:nvSpPr>
        <p:spPr>
          <a:xfrm>
            <a:off x="8757666" y="6664325"/>
            <a:ext cx="141605" cy="203835"/>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fld id="{00000000-1234-1234-1234-123412341234}" type="slidenum">
              <a:rPr lang="en-US" sz="1400">
                <a:latin typeface="Arial"/>
                <a:ea typeface="Arial"/>
                <a:cs typeface="Arial"/>
                <a:sym typeface="Arial"/>
              </a:rPr>
              <a:t>4</a:t>
            </a:fld>
            <a:endParaRPr sz="1400">
              <a:latin typeface="Arial"/>
              <a:ea typeface="Arial"/>
              <a:cs typeface="Arial"/>
              <a:sym typeface="Arial"/>
            </a:endParaRPr>
          </a:p>
        </p:txBody>
      </p:sp>
      <p:sp>
        <p:nvSpPr>
          <p:cNvPr id="79" name="Shape 79"/>
          <p:cNvSpPr txBox="1"/>
          <p:nvPr/>
        </p:nvSpPr>
        <p:spPr>
          <a:xfrm>
            <a:off x="535940" y="1528197"/>
            <a:ext cx="8074025" cy="4601845"/>
          </a:xfrm>
          <a:prstGeom prst="rect">
            <a:avLst/>
          </a:prstGeom>
          <a:noFill/>
          <a:ln>
            <a:noFill/>
          </a:ln>
        </p:spPr>
        <p:txBody>
          <a:bodyPr spcFirstLastPara="1" wrap="square" lIns="0" tIns="96500" rIns="0" bIns="0" anchor="t" anchorCtr="0">
            <a:noAutofit/>
          </a:bodyPr>
          <a:lstStyle/>
          <a:p>
            <a:pPr marL="355600" marR="0" lvl="0" indent="-342900" algn="l" rtl="0">
              <a:lnSpc>
                <a:spcPct val="100000"/>
              </a:lnSpc>
              <a:spcBef>
                <a:spcPts val="0"/>
              </a:spcBef>
              <a:spcAft>
                <a:spcPts val="0"/>
              </a:spcAft>
              <a:buSzPts val="2700"/>
              <a:buFont typeface="Arial"/>
              <a:buChar char="•"/>
            </a:pPr>
            <a:r>
              <a:rPr lang="en-US" sz="2700">
                <a:latin typeface="Arial"/>
                <a:ea typeface="Arial"/>
                <a:cs typeface="Arial"/>
                <a:sym typeface="Arial"/>
              </a:rPr>
              <a:t>Structured Data</a:t>
            </a:r>
            <a:endParaRPr sz="2700">
              <a:latin typeface="Arial"/>
              <a:ea typeface="Arial"/>
              <a:cs typeface="Arial"/>
              <a:sym typeface="Arial"/>
            </a:endParaRPr>
          </a:p>
          <a:p>
            <a:pPr marL="756285" marR="5080" lvl="1" indent="-286385" algn="just" rtl="0">
              <a:lnSpc>
                <a:spcPct val="100000"/>
              </a:lnSpc>
              <a:spcBef>
                <a:spcPts val="590"/>
              </a:spcBef>
              <a:spcAft>
                <a:spcPts val="0"/>
              </a:spcAft>
              <a:buSzPts val="2400"/>
              <a:buFont typeface="Arial"/>
              <a:buChar char="–"/>
            </a:pPr>
            <a:r>
              <a:rPr lang="en-US" sz="2400" b="0" i="0" u="none" strike="noStrike" cap="none">
                <a:latin typeface="Arial"/>
                <a:ea typeface="Arial"/>
                <a:cs typeface="Arial"/>
                <a:sym typeface="Arial"/>
              </a:rPr>
              <a:t>Any data that resides in a fixed field within a record or a  file.</a:t>
            </a:r>
            <a:endParaRPr sz="2400" b="0" i="0" u="none" strike="noStrike" cap="none">
              <a:latin typeface="Arial"/>
              <a:ea typeface="Arial"/>
              <a:cs typeface="Arial"/>
              <a:sym typeface="Arial"/>
            </a:endParaRPr>
          </a:p>
          <a:p>
            <a:pPr marL="756285" marR="0" lvl="1" indent="-286385" algn="l" rtl="0">
              <a:lnSpc>
                <a:spcPct val="100000"/>
              </a:lnSpc>
              <a:spcBef>
                <a:spcPts val="580"/>
              </a:spcBef>
              <a:spcAft>
                <a:spcPts val="0"/>
              </a:spcAft>
              <a:buSzPts val="2400"/>
              <a:buFont typeface="Arial"/>
              <a:buChar char="–"/>
            </a:pPr>
            <a:r>
              <a:rPr lang="en-US" sz="2400" b="0" i="0" u="none" strike="noStrike" cap="none">
                <a:latin typeface="Arial"/>
                <a:ea typeface="Arial"/>
                <a:cs typeface="Arial"/>
                <a:sym typeface="Arial"/>
              </a:rPr>
              <a:t>Includes	data	contained	in	relational	databases	and</a:t>
            </a:r>
            <a:endParaRPr sz="2400" b="0" i="0" u="none" strike="noStrike" cap="none">
              <a:latin typeface="Arial"/>
              <a:ea typeface="Arial"/>
              <a:cs typeface="Arial"/>
              <a:sym typeface="Arial"/>
            </a:endParaRPr>
          </a:p>
          <a:p>
            <a:pPr marL="756285" marR="0" lvl="0" indent="0" algn="l" rtl="0">
              <a:lnSpc>
                <a:spcPct val="100000"/>
              </a:lnSpc>
              <a:spcBef>
                <a:spcPts val="0"/>
              </a:spcBef>
              <a:spcAft>
                <a:spcPts val="0"/>
              </a:spcAft>
              <a:buNone/>
            </a:pPr>
            <a:r>
              <a:rPr lang="en-US" sz="2400">
                <a:latin typeface="Arial"/>
                <a:ea typeface="Arial"/>
                <a:cs typeface="Arial"/>
                <a:sym typeface="Arial"/>
              </a:rPr>
              <a:t>spreadsheets.</a:t>
            </a:r>
            <a:endParaRPr sz="2400">
              <a:latin typeface="Arial"/>
              <a:ea typeface="Arial"/>
              <a:cs typeface="Arial"/>
              <a:sym typeface="Arial"/>
            </a:endParaRPr>
          </a:p>
          <a:p>
            <a:pPr marL="355600" marR="0" lvl="0" indent="-342900" algn="l" rtl="0">
              <a:lnSpc>
                <a:spcPct val="100000"/>
              </a:lnSpc>
              <a:spcBef>
                <a:spcPts val="635"/>
              </a:spcBef>
              <a:spcAft>
                <a:spcPts val="0"/>
              </a:spcAft>
              <a:buSzPts val="2700"/>
              <a:buFont typeface="Arial"/>
              <a:buChar char="•"/>
            </a:pPr>
            <a:r>
              <a:rPr lang="en-US" sz="2700">
                <a:latin typeface="Arial"/>
                <a:ea typeface="Arial"/>
                <a:cs typeface="Arial"/>
                <a:sym typeface="Arial"/>
              </a:rPr>
              <a:t>Unstructured Data</a:t>
            </a:r>
            <a:endParaRPr sz="2700">
              <a:latin typeface="Arial"/>
              <a:ea typeface="Arial"/>
              <a:cs typeface="Arial"/>
              <a:sym typeface="Arial"/>
            </a:endParaRPr>
          </a:p>
          <a:p>
            <a:pPr marL="756285" marR="0" lvl="1" indent="-286385" algn="l" rtl="0">
              <a:lnSpc>
                <a:spcPct val="100000"/>
              </a:lnSpc>
              <a:spcBef>
                <a:spcPts val="590"/>
              </a:spcBef>
              <a:spcAft>
                <a:spcPts val="0"/>
              </a:spcAft>
              <a:buSzPts val="2400"/>
              <a:buFont typeface="Arial"/>
              <a:buChar char="–"/>
            </a:pPr>
            <a:r>
              <a:rPr lang="en-US" sz="2400" b="0" i="0" u="none" strike="noStrike" cap="none">
                <a:latin typeface="Arial"/>
                <a:ea typeface="Arial"/>
                <a:cs typeface="Arial"/>
                <a:sym typeface="Arial"/>
              </a:rPr>
              <a:t>Information that doesn’t reside in a traditional row-column</a:t>
            </a:r>
            <a:endParaRPr sz="2400" b="0" i="0" u="none" strike="noStrike" cap="none">
              <a:latin typeface="Arial"/>
              <a:ea typeface="Arial"/>
              <a:cs typeface="Arial"/>
              <a:sym typeface="Arial"/>
            </a:endParaRPr>
          </a:p>
          <a:p>
            <a:pPr marL="756285" marR="0" lvl="0" indent="0" algn="l" rtl="0">
              <a:lnSpc>
                <a:spcPct val="100000"/>
              </a:lnSpc>
              <a:spcBef>
                <a:spcPts val="0"/>
              </a:spcBef>
              <a:spcAft>
                <a:spcPts val="0"/>
              </a:spcAft>
              <a:buNone/>
            </a:pPr>
            <a:r>
              <a:rPr lang="en-US" sz="2400">
                <a:latin typeface="Arial"/>
                <a:ea typeface="Arial"/>
                <a:cs typeface="Arial"/>
                <a:sym typeface="Arial"/>
              </a:rPr>
              <a:t>database.</a:t>
            </a:r>
            <a:endParaRPr sz="2400">
              <a:latin typeface="Arial"/>
              <a:ea typeface="Arial"/>
              <a:cs typeface="Arial"/>
              <a:sym typeface="Arial"/>
            </a:endParaRPr>
          </a:p>
          <a:p>
            <a:pPr marL="756285" marR="5080" lvl="1" indent="-286385" algn="just" rtl="0">
              <a:lnSpc>
                <a:spcPct val="100000"/>
              </a:lnSpc>
              <a:spcBef>
                <a:spcPts val="575"/>
              </a:spcBef>
              <a:spcAft>
                <a:spcPts val="0"/>
              </a:spcAft>
              <a:buSzPts val="2400"/>
              <a:buFont typeface="Arial"/>
              <a:buChar char="–"/>
            </a:pPr>
            <a:r>
              <a:rPr lang="en-US" sz="2400" b="0" i="0" u="none" strike="noStrike" cap="none">
                <a:latin typeface="Arial"/>
                <a:ea typeface="Arial"/>
                <a:cs typeface="Arial"/>
                <a:sym typeface="Arial"/>
              </a:rPr>
              <a:t>Includes text and multimedia content like e-mail, word  processing documents, videos, audios, ppts, webpages,  etc.</a:t>
            </a:r>
            <a:endParaRPr sz="2400" b="0" i="0" u="none" strike="noStrike" cap="non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sp>
        <p:nvSpPr>
          <p:cNvPr id="84" name="Shape 84"/>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 name="Shape 85"/>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 name="Shape 86"/>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 name="Shape 87"/>
          <p:cNvSpPr txBox="1">
            <a:spLocks noGrp="1"/>
          </p:cNvSpPr>
          <p:nvPr>
            <p:ph type="title"/>
          </p:nvPr>
        </p:nvSpPr>
        <p:spPr>
          <a:xfrm>
            <a:off x="2003805" y="496950"/>
            <a:ext cx="660209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Structured &amp; Unstructured Data</a:t>
            </a:r>
            <a:endParaRPr/>
          </a:p>
        </p:txBody>
      </p:sp>
      <p:sp>
        <p:nvSpPr>
          <p:cNvPr id="88" name="Shape 88"/>
          <p:cNvSpPr txBox="1"/>
          <p:nvPr/>
        </p:nvSpPr>
        <p:spPr>
          <a:xfrm>
            <a:off x="8757666" y="6664325"/>
            <a:ext cx="141605" cy="203835"/>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fld id="{00000000-1234-1234-1234-123412341234}" type="slidenum">
              <a:rPr lang="en-US" sz="1400">
                <a:latin typeface="Arial"/>
                <a:ea typeface="Arial"/>
                <a:cs typeface="Arial"/>
                <a:sym typeface="Arial"/>
              </a:rPr>
              <a:t>5</a:t>
            </a:fld>
            <a:endParaRPr sz="1400">
              <a:latin typeface="Arial"/>
              <a:ea typeface="Arial"/>
              <a:cs typeface="Arial"/>
              <a:sym typeface="Arial"/>
            </a:endParaRPr>
          </a:p>
        </p:txBody>
      </p:sp>
      <p:sp>
        <p:nvSpPr>
          <p:cNvPr id="89" name="Shape 89"/>
          <p:cNvSpPr txBox="1"/>
          <p:nvPr/>
        </p:nvSpPr>
        <p:spPr>
          <a:xfrm>
            <a:off x="535940" y="1420190"/>
            <a:ext cx="3103880" cy="514350"/>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a:latin typeface="Arial"/>
                <a:ea typeface="Arial"/>
                <a:cs typeface="Arial"/>
                <a:sym typeface="Arial"/>
              </a:rPr>
              <a:t>Data Management</a:t>
            </a:r>
            <a:endParaRPr sz="3200">
              <a:latin typeface="Arial"/>
              <a:ea typeface="Arial"/>
              <a:cs typeface="Arial"/>
              <a:sym typeface="Arial"/>
            </a:endParaRPr>
          </a:p>
        </p:txBody>
      </p:sp>
      <p:graphicFrame>
        <p:nvGraphicFramePr>
          <p:cNvPr id="90" name="Shape 90"/>
          <p:cNvGraphicFramePr/>
          <p:nvPr/>
        </p:nvGraphicFramePr>
        <p:xfrm>
          <a:off x="1517650" y="2126488"/>
          <a:ext cx="6095375" cy="3340740"/>
        </p:xfrm>
        <a:graphic>
          <a:graphicData uri="http://schemas.openxmlformats.org/drawingml/2006/table">
            <a:tbl>
              <a:tblPr firstRow="1" bandRow="1">
                <a:noFill/>
                <a:tableStyleId>{6315ACB7-6F3B-4373-AE59-C9775EC20D2A}</a:tableStyleId>
              </a:tblPr>
              <a:tblGrid>
                <a:gridCol w="3041650"/>
                <a:gridCol w="3053725"/>
              </a:tblGrid>
              <a:tr h="370200">
                <a:tc>
                  <a:txBody>
                    <a:bodyPr/>
                    <a:lstStyle/>
                    <a:p>
                      <a:pPr marL="97790" marR="0" lvl="0" indent="0" algn="l" rtl="0">
                        <a:lnSpc>
                          <a:spcPct val="100000"/>
                        </a:lnSpc>
                        <a:spcBef>
                          <a:spcPts val="0"/>
                        </a:spcBef>
                        <a:spcAft>
                          <a:spcPts val="0"/>
                        </a:spcAft>
                        <a:buNone/>
                      </a:pPr>
                      <a:r>
                        <a:rPr lang="en-US" sz="1800" b="1" u="none" strike="noStrike" cap="none" dirty="0">
                          <a:solidFill>
                            <a:srgbClr val="FFFFFF"/>
                          </a:solidFill>
                          <a:latin typeface="Trebuchet MS"/>
                          <a:ea typeface="Trebuchet MS"/>
                          <a:cs typeface="Trebuchet MS"/>
                          <a:sym typeface="Trebuchet MS"/>
                        </a:rPr>
                        <a:t>Structured</a:t>
                      </a:r>
                      <a:endParaRPr sz="1800" u="none" strike="noStrike" cap="none" dirty="0">
                        <a:latin typeface="Trebuchet MS"/>
                        <a:ea typeface="Trebuchet MS"/>
                        <a:cs typeface="Trebuchet MS"/>
                        <a:sym typeface="Trebuchet MS"/>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C"/>
                    </a:solidFill>
                  </a:tcPr>
                </a:tc>
                <a:tc>
                  <a:txBody>
                    <a:bodyPr/>
                    <a:lstStyle/>
                    <a:p>
                      <a:pPr marL="104775" marR="0" lvl="0" indent="0" algn="l" rtl="0">
                        <a:lnSpc>
                          <a:spcPct val="100000"/>
                        </a:lnSpc>
                        <a:spcBef>
                          <a:spcPts val="0"/>
                        </a:spcBef>
                        <a:spcAft>
                          <a:spcPts val="0"/>
                        </a:spcAft>
                        <a:buNone/>
                      </a:pPr>
                      <a:r>
                        <a:rPr lang="en-US" sz="1800" b="1" u="none" strike="noStrike" cap="none">
                          <a:solidFill>
                            <a:srgbClr val="FFFFFF"/>
                          </a:solidFill>
                          <a:latin typeface="Trebuchet MS"/>
                          <a:ea typeface="Trebuchet MS"/>
                          <a:cs typeface="Trebuchet MS"/>
                          <a:sym typeface="Trebuchet MS"/>
                        </a:rPr>
                        <a:t>Unstructured</a:t>
                      </a:r>
                      <a:endParaRPr sz="1800" u="none" strike="noStrike" cap="none">
                        <a:latin typeface="Trebuchet MS"/>
                        <a:ea typeface="Trebuchet MS"/>
                        <a:cs typeface="Trebuchet MS"/>
                        <a:sym typeface="Trebuchet MS"/>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C"/>
                    </a:solidFill>
                  </a:tcPr>
                </a:tc>
              </a:tr>
              <a:tr h="370200">
                <a:tc rowSpan="6">
                  <a:txBody>
                    <a:bodyPr/>
                    <a:lstStyle/>
                    <a:p>
                      <a:pPr marL="97790" marR="95885" lvl="0" indent="0" algn="l" rtl="0">
                        <a:lnSpc>
                          <a:spcPct val="100000"/>
                        </a:lnSpc>
                        <a:spcBef>
                          <a:spcPts val="0"/>
                        </a:spcBef>
                        <a:spcAft>
                          <a:spcPts val="0"/>
                        </a:spcAft>
                        <a:buNone/>
                      </a:pPr>
                      <a:r>
                        <a:rPr lang="en-US" sz="1800" u="none" strike="noStrike" cap="none" dirty="0">
                          <a:latin typeface="Arial"/>
                          <a:ea typeface="Arial"/>
                          <a:cs typeface="Arial"/>
                          <a:sym typeface="Arial"/>
                        </a:rPr>
                        <a:t>SQL - a programming language  created for managing and  querying data in relational  database management  systems.</a:t>
                      </a:r>
                      <a:endParaRPr sz="1800" u="none" strike="noStrike" cap="none" dirty="0">
                        <a:latin typeface="Arial"/>
                        <a:ea typeface="Arial"/>
                        <a:cs typeface="Arial"/>
                        <a:sym typeface="Arial"/>
                      </a:endParaRPr>
                    </a:p>
                  </a:txBody>
                  <a:tcPr marL="0" marR="0" marT="304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c>
                  <a:txBody>
                    <a:bodyPr/>
                    <a:lstStyle/>
                    <a:p>
                      <a:pPr marL="104775" marR="0" lvl="0" indent="0" algn="l" rtl="0">
                        <a:lnSpc>
                          <a:spcPct val="100000"/>
                        </a:lnSpc>
                        <a:spcBef>
                          <a:spcPts val="0"/>
                        </a:spcBef>
                        <a:spcAft>
                          <a:spcPts val="0"/>
                        </a:spcAft>
                        <a:buNone/>
                      </a:pPr>
                      <a:r>
                        <a:rPr lang="en-US" sz="1800" u="none" strike="noStrike" cap="none">
                          <a:latin typeface="Arial"/>
                          <a:ea typeface="Arial"/>
                          <a:cs typeface="Arial"/>
                          <a:sym typeface="Arial"/>
                        </a:rPr>
                        <a:t>Big Data tools – Hadoop</a:t>
                      </a:r>
                      <a:endParaRPr sz="1800" u="none" strike="noStrike" cap="none">
                        <a:latin typeface="Arial"/>
                        <a:ea typeface="Arial"/>
                        <a:cs typeface="Arial"/>
                        <a:sym typeface="Arial"/>
                      </a:endParaRPr>
                    </a:p>
                  </a:txBody>
                  <a:tcPr marL="0" marR="0" marT="304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r>
              <a:tr h="370850">
                <a:tc vMerge="1">
                  <a:txBody>
                    <a:bodyPr/>
                    <a:lstStyle/>
                    <a:p>
                      <a:endParaRPr lang="en-US"/>
                    </a:p>
                  </a:txBody>
                  <a:tcPr/>
                </a:tc>
                <a:tc>
                  <a:txBody>
                    <a:bodyPr/>
                    <a:lstStyle/>
                    <a:p>
                      <a:pPr marL="104775" marR="0" lvl="0" indent="0" algn="l" rtl="0">
                        <a:lnSpc>
                          <a:spcPct val="100000"/>
                        </a:lnSpc>
                        <a:spcBef>
                          <a:spcPts val="0"/>
                        </a:spcBef>
                        <a:spcAft>
                          <a:spcPts val="0"/>
                        </a:spcAft>
                        <a:buNone/>
                      </a:pPr>
                      <a:r>
                        <a:rPr lang="en-US" sz="1800" u="none" strike="noStrike" cap="none">
                          <a:latin typeface="Arial"/>
                          <a:ea typeface="Arial"/>
                          <a:cs typeface="Arial"/>
                          <a:sym typeface="Arial"/>
                        </a:rPr>
                        <a:t>Business Intelligence Software</a:t>
                      </a:r>
                      <a:endParaRPr sz="1800" u="none" strike="noStrike" cap="none">
                        <a:latin typeface="Arial"/>
                        <a:ea typeface="Arial"/>
                        <a:cs typeface="Arial"/>
                        <a:sym typeface="Arial"/>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tr>
              <a:tr h="370200">
                <a:tc vMerge="1">
                  <a:txBody>
                    <a:bodyPr/>
                    <a:lstStyle/>
                    <a:p>
                      <a:endParaRPr lang="en-US"/>
                    </a:p>
                  </a:txBody>
                  <a:tcPr/>
                </a:tc>
                <a:tc>
                  <a:txBody>
                    <a:bodyPr/>
                    <a:lstStyle/>
                    <a:p>
                      <a:pPr marL="104775" marR="0" lvl="0" indent="0" algn="l" rtl="0">
                        <a:lnSpc>
                          <a:spcPct val="100000"/>
                        </a:lnSpc>
                        <a:spcBef>
                          <a:spcPts val="0"/>
                        </a:spcBef>
                        <a:spcAft>
                          <a:spcPts val="0"/>
                        </a:spcAft>
                        <a:buNone/>
                      </a:pPr>
                      <a:r>
                        <a:rPr lang="en-US" sz="1800" u="none" strike="noStrike" cap="none">
                          <a:latin typeface="Arial"/>
                          <a:ea typeface="Arial"/>
                          <a:cs typeface="Arial"/>
                          <a:sym typeface="Arial"/>
                        </a:rPr>
                        <a:t>Data Integration tools</a:t>
                      </a:r>
                      <a:endParaRPr sz="1800" u="none" strike="noStrike" cap="none">
                        <a:latin typeface="Arial"/>
                        <a:ea typeface="Arial"/>
                        <a:cs typeface="Arial"/>
                        <a:sym typeface="Arial"/>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r>
              <a:tr h="639450">
                <a:tc vMerge="1">
                  <a:txBody>
                    <a:bodyPr/>
                    <a:lstStyle/>
                    <a:p>
                      <a:endParaRPr lang="en-US"/>
                    </a:p>
                  </a:txBody>
                  <a:tcPr/>
                </a:tc>
                <a:tc>
                  <a:txBody>
                    <a:bodyPr/>
                    <a:lstStyle/>
                    <a:p>
                      <a:pPr marL="104775" marR="0" lvl="0" indent="0" algn="l" rtl="0">
                        <a:lnSpc>
                          <a:spcPct val="100000"/>
                        </a:lnSpc>
                        <a:spcBef>
                          <a:spcPts val="0"/>
                        </a:spcBef>
                        <a:spcAft>
                          <a:spcPts val="0"/>
                        </a:spcAft>
                        <a:buNone/>
                      </a:pPr>
                      <a:r>
                        <a:rPr lang="en-US" sz="1800" u="none" strike="noStrike" cap="none">
                          <a:latin typeface="Arial"/>
                          <a:ea typeface="Arial"/>
                          <a:cs typeface="Arial"/>
                          <a:sym typeface="Arial"/>
                        </a:rPr>
                        <a:t>Document Management</a:t>
                      </a:r>
                      <a:endParaRPr sz="1800" u="none" strike="noStrike" cap="none">
                        <a:latin typeface="Arial"/>
                        <a:ea typeface="Arial"/>
                        <a:cs typeface="Arial"/>
                        <a:sym typeface="Arial"/>
                      </a:endParaRPr>
                    </a:p>
                    <a:p>
                      <a:pPr marL="104775" marR="0" lvl="0" indent="0" algn="l" rtl="0">
                        <a:lnSpc>
                          <a:spcPct val="100000"/>
                        </a:lnSpc>
                        <a:spcBef>
                          <a:spcPts val="5"/>
                        </a:spcBef>
                        <a:spcAft>
                          <a:spcPts val="0"/>
                        </a:spcAft>
                        <a:buNone/>
                      </a:pPr>
                      <a:r>
                        <a:rPr lang="en-US" sz="1800" u="none" strike="noStrike" cap="none">
                          <a:latin typeface="Arial"/>
                          <a:ea typeface="Arial"/>
                          <a:cs typeface="Arial"/>
                          <a:sym typeface="Arial"/>
                        </a:rPr>
                        <a:t>Systems</a:t>
                      </a:r>
                      <a:endParaRPr sz="1800" u="none" strike="noStrike" cap="none">
                        <a:latin typeface="Arial"/>
                        <a:ea typeface="Arial"/>
                        <a:cs typeface="Arial"/>
                        <a:sym typeface="Arial"/>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tr>
              <a:tr h="640075">
                <a:tc vMerge="1">
                  <a:txBody>
                    <a:bodyPr/>
                    <a:lstStyle/>
                    <a:p>
                      <a:endParaRPr lang="en-US"/>
                    </a:p>
                  </a:txBody>
                  <a:tcPr/>
                </a:tc>
                <a:tc>
                  <a:txBody>
                    <a:bodyPr/>
                    <a:lstStyle/>
                    <a:p>
                      <a:pPr marL="104775" marR="539115" lvl="0" indent="0" algn="l" rtl="0">
                        <a:lnSpc>
                          <a:spcPct val="100000"/>
                        </a:lnSpc>
                        <a:spcBef>
                          <a:spcPts val="0"/>
                        </a:spcBef>
                        <a:spcAft>
                          <a:spcPts val="0"/>
                        </a:spcAft>
                        <a:buNone/>
                      </a:pPr>
                      <a:r>
                        <a:rPr lang="en-US" sz="1800" u="none" strike="noStrike" cap="none">
                          <a:latin typeface="Arial"/>
                          <a:ea typeface="Arial"/>
                          <a:cs typeface="Arial"/>
                          <a:sym typeface="Arial"/>
                        </a:rPr>
                        <a:t>Information Management  solutions</a:t>
                      </a:r>
                      <a:endParaRPr sz="1800" u="none" strike="noStrike" cap="none">
                        <a:latin typeface="Arial"/>
                        <a:ea typeface="Arial"/>
                        <a:cs typeface="Arial"/>
                        <a:sym typeface="Arial"/>
                      </a:endParaRPr>
                    </a:p>
                  </a:txBody>
                  <a:tcPr marL="0" marR="0" marT="317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7E8"/>
                    </a:solidFill>
                  </a:tcPr>
                </a:tc>
              </a:tr>
              <a:tr h="370850">
                <a:tc vMerge="1">
                  <a:txBody>
                    <a:bodyPr/>
                    <a:lstStyle/>
                    <a:p>
                      <a:endParaRPr lang="en-US"/>
                    </a:p>
                  </a:txBody>
                  <a:tcPr/>
                </a:tc>
                <a:tc>
                  <a:txBody>
                    <a:bodyPr/>
                    <a:lstStyle/>
                    <a:p>
                      <a:pPr marL="104775" marR="0" lvl="0" indent="0" algn="l" rtl="0">
                        <a:lnSpc>
                          <a:spcPct val="100000"/>
                        </a:lnSpc>
                        <a:spcBef>
                          <a:spcPts val="0"/>
                        </a:spcBef>
                        <a:spcAft>
                          <a:spcPts val="0"/>
                        </a:spcAft>
                        <a:buNone/>
                      </a:pPr>
                      <a:r>
                        <a:rPr lang="en-US" sz="1800" u="none" strike="noStrike" cap="none" dirty="0">
                          <a:latin typeface="Arial"/>
                          <a:ea typeface="Arial"/>
                          <a:cs typeface="Arial"/>
                          <a:sym typeface="Arial"/>
                        </a:rPr>
                        <a:t>Search &amp; Indexing tools</a:t>
                      </a:r>
                      <a:endParaRPr sz="1800" u="none" strike="noStrike" cap="none" dirty="0">
                        <a:latin typeface="Arial"/>
                        <a:ea typeface="Arial"/>
                        <a:cs typeface="Arial"/>
                        <a:sym typeface="Arial"/>
                      </a:endParaRPr>
                    </a:p>
                  </a:txBody>
                  <a:tcPr marL="0" marR="0" marT="311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CF4"/>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Shape 95"/>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Shape 96"/>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 name="Shape 97"/>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Shape 98"/>
          <p:cNvSpPr txBox="1">
            <a:spLocks noGrp="1"/>
          </p:cNvSpPr>
          <p:nvPr>
            <p:ph type="title"/>
          </p:nvPr>
        </p:nvSpPr>
        <p:spPr>
          <a:xfrm>
            <a:off x="4154551" y="496950"/>
            <a:ext cx="445071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Semi-Structured Data</a:t>
            </a:r>
            <a:endParaRPr/>
          </a:p>
        </p:txBody>
      </p:sp>
      <p:sp>
        <p:nvSpPr>
          <p:cNvPr id="99" name="Shape 99"/>
          <p:cNvSpPr txBox="1"/>
          <p:nvPr/>
        </p:nvSpPr>
        <p:spPr>
          <a:xfrm>
            <a:off x="8757666" y="6664325"/>
            <a:ext cx="141605" cy="203835"/>
          </a:xfrm>
          <a:prstGeom prst="rect">
            <a:avLst/>
          </a:prstGeom>
          <a:noFill/>
          <a:ln>
            <a:noFill/>
          </a:ln>
        </p:spPr>
        <p:txBody>
          <a:bodyPr spcFirstLastPara="1" wrap="square" lIns="0" tIns="0" rIns="0" bIns="0" anchor="t" anchorCtr="0">
            <a:noAutofit/>
          </a:bodyPr>
          <a:lstStyle/>
          <a:p>
            <a:pPr marL="25400" marR="0" lvl="0" indent="0" algn="l" rtl="0">
              <a:lnSpc>
                <a:spcPct val="102500"/>
              </a:lnSpc>
              <a:spcBef>
                <a:spcPts val="0"/>
              </a:spcBef>
              <a:spcAft>
                <a:spcPts val="0"/>
              </a:spcAft>
              <a:buNone/>
            </a:pPr>
            <a:fld id="{00000000-1234-1234-1234-123412341234}" type="slidenum">
              <a:rPr lang="en-US" sz="1400">
                <a:latin typeface="Arial"/>
                <a:ea typeface="Arial"/>
                <a:cs typeface="Arial"/>
                <a:sym typeface="Arial"/>
              </a:rPr>
              <a:t>6</a:t>
            </a:fld>
            <a:endParaRPr sz="1400">
              <a:latin typeface="Arial"/>
              <a:ea typeface="Arial"/>
              <a:cs typeface="Arial"/>
              <a:sym typeface="Arial"/>
            </a:endParaRPr>
          </a:p>
        </p:txBody>
      </p:sp>
      <p:sp>
        <p:nvSpPr>
          <p:cNvPr id="100" name="Shape 100"/>
          <p:cNvSpPr txBox="1"/>
          <p:nvPr/>
        </p:nvSpPr>
        <p:spPr>
          <a:xfrm>
            <a:off x="535940" y="1607642"/>
            <a:ext cx="8074025" cy="1977389"/>
          </a:xfrm>
          <a:prstGeom prst="rect">
            <a:avLst/>
          </a:prstGeom>
          <a:noFill/>
          <a:ln>
            <a:noFill/>
          </a:ln>
        </p:spPr>
        <p:txBody>
          <a:bodyPr spcFirstLastPara="1" wrap="square" lIns="0" tIns="13325" rIns="0" bIns="0" anchor="t" anchorCtr="0">
            <a:noAutofit/>
          </a:bodyPr>
          <a:lstStyle/>
          <a:p>
            <a:pPr marL="355600" marR="5080" lvl="0" indent="-342900" algn="just" rtl="0">
              <a:lnSpc>
                <a:spcPct val="100000"/>
              </a:lnSpc>
              <a:spcBef>
                <a:spcPts val="0"/>
              </a:spcBef>
              <a:spcAft>
                <a:spcPts val="0"/>
              </a:spcAft>
              <a:buSzPts val="3200"/>
              <a:buFont typeface="Arial"/>
              <a:buChar char="•"/>
            </a:pPr>
            <a:r>
              <a:rPr lang="en-US" sz="3200">
                <a:latin typeface="Arial"/>
                <a:ea typeface="Arial"/>
                <a:cs typeface="Arial"/>
                <a:sym typeface="Arial"/>
              </a:rPr>
              <a:t>Information that doesn't reside in a relational  database but that does have some  organizational properties that make it easier  to analyze.</a:t>
            </a:r>
            <a:endParaRPr sz="3200">
              <a:latin typeface="Arial"/>
              <a:ea typeface="Arial"/>
              <a:cs typeface="Arial"/>
              <a:sym typeface="Arial"/>
            </a:endParaRPr>
          </a:p>
        </p:txBody>
      </p:sp>
      <p:sp>
        <p:nvSpPr>
          <p:cNvPr id="101" name="Shape 101"/>
          <p:cNvSpPr txBox="1"/>
          <p:nvPr/>
        </p:nvSpPr>
        <p:spPr>
          <a:xfrm>
            <a:off x="535940" y="3656457"/>
            <a:ext cx="1925320" cy="1002030"/>
          </a:xfrm>
          <a:prstGeom prst="rect">
            <a:avLst/>
          </a:prstGeom>
          <a:noFill/>
          <a:ln>
            <a:noFill/>
          </a:ln>
        </p:spPr>
        <p:txBody>
          <a:bodyPr spcFirstLastPara="1" wrap="square" lIns="0" tIns="12700" rIns="0" bIns="0" anchor="t" anchorCtr="0">
            <a:noAutofit/>
          </a:bodyPr>
          <a:lstStyle/>
          <a:p>
            <a:pPr marL="355600" marR="5080" lvl="0" indent="-342900" algn="l" rtl="0">
              <a:lnSpc>
                <a:spcPct val="100000"/>
              </a:lnSpc>
              <a:spcBef>
                <a:spcPts val="0"/>
              </a:spcBef>
              <a:spcAft>
                <a:spcPts val="0"/>
              </a:spcAft>
              <a:buSzPts val="3200"/>
              <a:buFont typeface="Arial"/>
              <a:buChar char="•"/>
            </a:pPr>
            <a:r>
              <a:rPr lang="en-US" sz="3200">
                <a:latin typeface="Arial"/>
                <a:ea typeface="Arial"/>
                <a:cs typeface="Arial"/>
                <a:sym typeface="Arial"/>
              </a:rPr>
              <a:t>Examples  include</a:t>
            </a:r>
            <a:endParaRPr sz="3200">
              <a:latin typeface="Arial"/>
              <a:ea typeface="Arial"/>
              <a:cs typeface="Arial"/>
              <a:sym typeface="Arial"/>
            </a:endParaRPr>
          </a:p>
        </p:txBody>
      </p:sp>
      <p:sp>
        <p:nvSpPr>
          <p:cNvPr id="102" name="Shape 102"/>
          <p:cNvSpPr txBox="1"/>
          <p:nvPr/>
        </p:nvSpPr>
        <p:spPr>
          <a:xfrm>
            <a:off x="2630170" y="3656457"/>
            <a:ext cx="3539490" cy="1002030"/>
          </a:xfrm>
          <a:prstGeom prst="rect">
            <a:avLst/>
          </a:prstGeom>
          <a:noFill/>
          <a:ln>
            <a:noFill/>
          </a:ln>
        </p:spPr>
        <p:txBody>
          <a:bodyPr spcFirstLastPara="1" wrap="square" lIns="0" tIns="12700" rIns="0" bIns="0" anchor="t" anchorCtr="0">
            <a:noAutofit/>
          </a:bodyPr>
          <a:lstStyle/>
          <a:p>
            <a:pPr marL="12700" marR="5080" lvl="0" indent="178435" algn="l" rtl="0">
              <a:lnSpc>
                <a:spcPct val="100000"/>
              </a:lnSpc>
              <a:spcBef>
                <a:spcPts val="0"/>
              </a:spcBef>
              <a:spcAft>
                <a:spcPts val="0"/>
              </a:spcAft>
              <a:buNone/>
            </a:pPr>
            <a:r>
              <a:rPr lang="en-US" sz="3200" dirty="0">
                <a:latin typeface="Arial"/>
                <a:ea typeface="Arial"/>
                <a:cs typeface="Arial"/>
                <a:sym typeface="Arial"/>
              </a:rPr>
              <a:t>of	semi-structured  XML		documents</a:t>
            </a:r>
            <a:endParaRPr sz="3200" dirty="0">
              <a:latin typeface="Arial"/>
              <a:ea typeface="Arial"/>
              <a:cs typeface="Arial"/>
              <a:sym typeface="Arial"/>
            </a:endParaRPr>
          </a:p>
        </p:txBody>
      </p:sp>
      <p:sp>
        <p:nvSpPr>
          <p:cNvPr id="103" name="Shape 103"/>
          <p:cNvSpPr txBox="1"/>
          <p:nvPr/>
        </p:nvSpPr>
        <p:spPr>
          <a:xfrm>
            <a:off x="6304026" y="3656457"/>
            <a:ext cx="2306955" cy="1002030"/>
          </a:xfrm>
          <a:prstGeom prst="rect">
            <a:avLst/>
          </a:prstGeom>
          <a:noFill/>
          <a:ln>
            <a:noFill/>
          </a:ln>
        </p:spPr>
        <p:txBody>
          <a:bodyPr spcFirstLastPara="1" wrap="square" lIns="0" tIns="12700" rIns="0" bIns="0" anchor="t" anchorCtr="0">
            <a:noAutofit/>
          </a:bodyPr>
          <a:lstStyle/>
          <a:p>
            <a:pPr marL="12700" marR="5080" lvl="0" indent="213359" algn="l" rtl="0">
              <a:lnSpc>
                <a:spcPct val="100000"/>
              </a:lnSpc>
              <a:spcBef>
                <a:spcPts val="0"/>
              </a:spcBef>
              <a:spcAft>
                <a:spcPts val="0"/>
              </a:spcAft>
              <a:buNone/>
            </a:pPr>
            <a:r>
              <a:rPr lang="en-US" sz="3200" dirty="0">
                <a:latin typeface="Arial"/>
                <a:ea typeface="Arial"/>
                <a:cs typeface="Arial"/>
                <a:sym typeface="Arial"/>
              </a:rPr>
              <a:t>data		might  and	NoSQL</a:t>
            </a:r>
            <a:endParaRPr sz="3200" dirty="0">
              <a:latin typeface="Arial"/>
              <a:ea typeface="Arial"/>
              <a:cs typeface="Arial"/>
              <a:sym typeface="Arial"/>
            </a:endParaRPr>
          </a:p>
        </p:txBody>
      </p:sp>
      <p:sp>
        <p:nvSpPr>
          <p:cNvPr id="104" name="Shape 104"/>
          <p:cNvSpPr txBox="1"/>
          <p:nvPr/>
        </p:nvSpPr>
        <p:spPr>
          <a:xfrm>
            <a:off x="2366391" y="4554174"/>
            <a:ext cx="1788160" cy="51371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200" dirty="0" smtClean="0">
                <a:latin typeface="Arial"/>
                <a:ea typeface="Arial"/>
                <a:cs typeface="Arial"/>
                <a:sym typeface="Arial"/>
              </a:rPr>
              <a:t>databases.</a:t>
            </a:r>
            <a:endParaRPr sz="32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Shape 109"/>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0" name="Shape 110"/>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1" name="Shape 111"/>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2" name="Shape 112"/>
          <p:cNvSpPr txBox="1">
            <a:spLocks noGrp="1"/>
          </p:cNvSpPr>
          <p:nvPr>
            <p:ph type="title"/>
          </p:nvPr>
        </p:nvSpPr>
        <p:spPr>
          <a:xfrm>
            <a:off x="430212" y="327482"/>
            <a:ext cx="8178165" cy="94043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4400" b="0" i="0" u="sng" strike="noStrike" cap="none">
                <a:solidFill>
                  <a:srgbClr val="974707"/>
                </a:solidFill>
                <a:latin typeface="Arial"/>
                <a:ea typeface="Arial"/>
                <a:cs typeface="Arial"/>
                <a:sym typeface="Arial"/>
              </a:rPr>
              <a:t> 	What is </a:t>
            </a:r>
            <a:r>
              <a:rPr lang="en-US" sz="6000" b="0" i="0" u="sng" strike="noStrike" cap="none">
                <a:solidFill>
                  <a:srgbClr val="974707"/>
                </a:solidFill>
                <a:latin typeface="Arial"/>
                <a:ea typeface="Arial"/>
                <a:cs typeface="Arial"/>
                <a:sym typeface="Arial"/>
              </a:rPr>
              <a:t>Big Data</a:t>
            </a:r>
            <a:r>
              <a:rPr lang="en-US" sz="4400" b="0" i="0" u="sng" strike="noStrike" cap="none">
                <a:solidFill>
                  <a:srgbClr val="974707"/>
                </a:solidFill>
                <a:latin typeface="Arial"/>
                <a:ea typeface="Arial"/>
                <a:cs typeface="Arial"/>
                <a:sym typeface="Arial"/>
              </a:rPr>
              <a:t>?</a:t>
            </a:r>
            <a:endParaRPr sz="4400" b="0" i="0" u="none" strike="noStrike" cap="none">
              <a:solidFill>
                <a:srgbClr val="622422"/>
              </a:solidFill>
              <a:latin typeface="Arial"/>
              <a:ea typeface="Arial"/>
              <a:cs typeface="Arial"/>
              <a:sym typeface="Arial"/>
            </a:endParaRPr>
          </a:p>
        </p:txBody>
      </p:sp>
      <p:sp>
        <p:nvSpPr>
          <p:cNvPr id="113" name="Shape 113"/>
          <p:cNvSpPr txBox="1"/>
          <p:nvPr/>
        </p:nvSpPr>
        <p:spPr>
          <a:xfrm>
            <a:off x="762406" y="1334603"/>
            <a:ext cx="7593330" cy="4634865"/>
          </a:xfrm>
          <a:prstGeom prst="rect">
            <a:avLst/>
          </a:prstGeom>
          <a:noFill/>
          <a:ln>
            <a:noFill/>
          </a:ln>
        </p:spPr>
        <p:txBody>
          <a:bodyPr spcFirstLastPara="1" wrap="square" lIns="0" tIns="12700" rIns="0" bIns="0" anchor="t" anchorCtr="0">
            <a:noAutofit/>
          </a:bodyPr>
          <a:lstStyle/>
          <a:p>
            <a:pPr marL="355600" marR="5080" lvl="0" indent="-342900" algn="just" rtl="0">
              <a:lnSpc>
                <a:spcPct val="110000"/>
              </a:lnSpc>
              <a:spcBef>
                <a:spcPts val="0"/>
              </a:spcBef>
              <a:spcAft>
                <a:spcPts val="0"/>
              </a:spcAft>
              <a:buSzPts val="2400"/>
              <a:buFont typeface="Arial"/>
              <a:buChar char="•"/>
            </a:pPr>
            <a:r>
              <a:rPr lang="en-US" sz="2400" dirty="0">
                <a:latin typeface="Arial"/>
                <a:ea typeface="Arial"/>
                <a:cs typeface="Arial"/>
                <a:sym typeface="Arial"/>
              </a:rPr>
              <a:t>Every day, we create 2.5 quintillion bytes of data and 90%  of the data in the world today has been created in the  recent years alone.</a:t>
            </a:r>
            <a:endParaRPr sz="2400" dirty="0">
              <a:latin typeface="Arial"/>
              <a:ea typeface="Arial"/>
              <a:cs typeface="Arial"/>
              <a:sym typeface="Arial"/>
            </a:endParaRPr>
          </a:p>
          <a:p>
            <a:pPr marL="355600" marR="0" lvl="0" indent="-342900" algn="l" rtl="0">
              <a:lnSpc>
                <a:spcPct val="100000"/>
              </a:lnSpc>
              <a:spcBef>
                <a:spcPts val="860"/>
              </a:spcBef>
              <a:spcAft>
                <a:spcPts val="0"/>
              </a:spcAft>
              <a:buSzPts val="2400"/>
              <a:buFont typeface="Arial"/>
              <a:buChar char="•"/>
            </a:pPr>
            <a:r>
              <a:rPr lang="en-US" sz="2400" dirty="0">
                <a:latin typeface="Arial"/>
                <a:ea typeface="Arial"/>
                <a:cs typeface="Arial"/>
                <a:sym typeface="Arial"/>
              </a:rPr>
              <a:t>This data comes from everywhere:</a:t>
            </a:r>
            <a:endParaRPr sz="2400" dirty="0">
              <a:latin typeface="Arial"/>
              <a:ea typeface="Arial"/>
              <a:cs typeface="Arial"/>
              <a:sym typeface="Arial"/>
            </a:endParaRPr>
          </a:p>
          <a:p>
            <a:pPr marL="756285" marR="0" lvl="1" indent="-286385" algn="l" rtl="0">
              <a:lnSpc>
                <a:spcPct val="100000"/>
              </a:lnSpc>
              <a:spcBef>
                <a:spcPts val="775"/>
              </a:spcBef>
              <a:spcAft>
                <a:spcPts val="0"/>
              </a:spcAft>
              <a:buSzPts val="2000"/>
              <a:buFont typeface="Arial"/>
              <a:buChar char="–"/>
            </a:pPr>
            <a:r>
              <a:rPr lang="en-US" sz="2000" b="0" i="0" u="none" strike="noStrike" cap="none" dirty="0">
                <a:latin typeface="Arial"/>
                <a:ea typeface="Arial"/>
                <a:cs typeface="Arial"/>
                <a:sym typeface="Arial"/>
              </a:rPr>
              <a:t>sensors used to gather climate information,</a:t>
            </a:r>
            <a:endParaRPr sz="2000" b="0" i="0" u="none" strike="noStrike" cap="none" dirty="0">
              <a:latin typeface="Arial"/>
              <a:ea typeface="Arial"/>
              <a:cs typeface="Arial"/>
              <a:sym typeface="Arial"/>
            </a:endParaRPr>
          </a:p>
          <a:p>
            <a:pPr marL="756285" marR="0" lvl="1" indent="-286385" algn="l" rtl="0">
              <a:lnSpc>
                <a:spcPct val="100000"/>
              </a:lnSpc>
              <a:spcBef>
                <a:spcPts val="720"/>
              </a:spcBef>
              <a:spcAft>
                <a:spcPts val="0"/>
              </a:spcAft>
              <a:buSzPts val="2000"/>
              <a:buFont typeface="Arial"/>
              <a:buChar char="–"/>
            </a:pPr>
            <a:r>
              <a:rPr lang="en-US" sz="2000" b="0" i="0" u="none" strike="noStrike" cap="none" dirty="0">
                <a:latin typeface="Arial"/>
                <a:ea typeface="Arial"/>
                <a:cs typeface="Arial"/>
                <a:sym typeface="Arial"/>
              </a:rPr>
              <a:t>posts to social media sites,</a:t>
            </a:r>
            <a:endParaRPr sz="2000" b="0" i="0" u="none" strike="noStrike" cap="none" dirty="0">
              <a:latin typeface="Arial"/>
              <a:ea typeface="Arial"/>
              <a:cs typeface="Arial"/>
              <a:sym typeface="Arial"/>
            </a:endParaRPr>
          </a:p>
          <a:p>
            <a:pPr marL="756285" marR="0" lvl="1" indent="-286385" algn="l" rtl="0">
              <a:lnSpc>
                <a:spcPct val="100000"/>
              </a:lnSpc>
              <a:spcBef>
                <a:spcPts val="720"/>
              </a:spcBef>
              <a:spcAft>
                <a:spcPts val="0"/>
              </a:spcAft>
              <a:buSzPts val="2000"/>
              <a:buFont typeface="Arial"/>
              <a:buChar char="–"/>
            </a:pPr>
            <a:r>
              <a:rPr lang="en-US" sz="2000" b="0" i="0" u="none" strike="noStrike" cap="none" dirty="0">
                <a:latin typeface="Arial"/>
                <a:ea typeface="Arial"/>
                <a:cs typeface="Arial"/>
                <a:sym typeface="Arial"/>
              </a:rPr>
              <a:t>digital pictures and videos,</a:t>
            </a:r>
            <a:endParaRPr sz="2000" b="0" i="0" u="none" strike="noStrike" cap="none" dirty="0">
              <a:latin typeface="Arial"/>
              <a:ea typeface="Arial"/>
              <a:cs typeface="Arial"/>
              <a:sym typeface="Arial"/>
            </a:endParaRPr>
          </a:p>
          <a:p>
            <a:pPr marL="756285" marR="0" lvl="1" indent="-286385" algn="l" rtl="0">
              <a:lnSpc>
                <a:spcPct val="100000"/>
              </a:lnSpc>
              <a:spcBef>
                <a:spcPts val="725"/>
              </a:spcBef>
              <a:spcAft>
                <a:spcPts val="0"/>
              </a:spcAft>
              <a:buSzPts val="2000"/>
              <a:buFont typeface="Arial"/>
              <a:buChar char="–"/>
            </a:pPr>
            <a:r>
              <a:rPr lang="en-US" sz="2000" b="0" i="0" u="none" strike="noStrike" cap="none" dirty="0">
                <a:latin typeface="Arial"/>
                <a:ea typeface="Arial"/>
                <a:cs typeface="Arial"/>
                <a:sym typeface="Arial"/>
              </a:rPr>
              <a:t>purchase transaction records, and</a:t>
            </a:r>
            <a:endParaRPr sz="2000" b="0" i="0" u="none" strike="noStrike" cap="none" dirty="0">
              <a:latin typeface="Arial"/>
              <a:ea typeface="Arial"/>
              <a:cs typeface="Arial"/>
              <a:sym typeface="Arial"/>
            </a:endParaRPr>
          </a:p>
          <a:p>
            <a:pPr marL="756285" marR="0" lvl="1" indent="-286385" algn="l" rtl="0">
              <a:lnSpc>
                <a:spcPct val="100000"/>
              </a:lnSpc>
              <a:spcBef>
                <a:spcPts val="720"/>
              </a:spcBef>
              <a:spcAft>
                <a:spcPts val="0"/>
              </a:spcAft>
              <a:buSzPts val="2000"/>
              <a:buFont typeface="Arial"/>
              <a:buChar char="–"/>
            </a:pPr>
            <a:r>
              <a:rPr lang="en-US" sz="2000" b="0" i="0" u="none" strike="noStrike" cap="none" dirty="0">
                <a:latin typeface="Arial"/>
                <a:ea typeface="Arial"/>
                <a:cs typeface="Arial"/>
                <a:sym typeface="Arial"/>
              </a:rPr>
              <a:t>cell phone GPS signals</a:t>
            </a:r>
            <a:endParaRPr sz="2000" b="0" i="0" u="none" strike="noStrike" cap="none" dirty="0">
              <a:latin typeface="Arial"/>
              <a:ea typeface="Arial"/>
              <a:cs typeface="Arial"/>
              <a:sym typeface="Arial"/>
            </a:endParaRPr>
          </a:p>
          <a:p>
            <a:pPr marL="756285" marR="0" lvl="1" indent="-286385" algn="l" rtl="0">
              <a:lnSpc>
                <a:spcPct val="100000"/>
              </a:lnSpc>
              <a:spcBef>
                <a:spcPts val="720"/>
              </a:spcBef>
              <a:spcAft>
                <a:spcPts val="0"/>
              </a:spcAft>
              <a:buSzPts val="2000"/>
              <a:buFont typeface="Arial"/>
              <a:buChar char="–"/>
            </a:pPr>
            <a:r>
              <a:rPr lang="en-US" sz="2000" b="0" i="0" u="none" strike="noStrike" cap="none" dirty="0">
                <a:latin typeface="Arial"/>
                <a:ea typeface="Arial"/>
                <a:cs typeface="Arial"/>
                <a:sym typeface="Arial"/>
              </a:rPr>
              <a:t>and many more ……</a:t>
            </a:r>
            <a:endParaRPr sz="2000" b="0" i="0" u="none" strike="noStrike" cap="none" dirty="0">
              <a:latin typeface="Arial"/>
              <a:ea typeface="Arial"/>
              <a:cs typeface="Arial"/>
              <a:sym typeface="Arial"/>
            </a:endParaRPr>
          </a:p>
          <a:p>
            <a:pPr marL="3670300" marR="0" lvl="0" indent="0" algn="l" rtl="0">
              <a:lnSpc>
                <a:spcPct val="100000"/>
              </a:lnSpc>
              <a:spcBef>
                <a:spcPts val="905"/>
              </a:spcBef>
              <a:spcAft>
                <a:spcPts val="0"/>
              </a:spcAft>
              <a:buNone/>
            </a:pPr>
            <a:r>
              <a:rPr lang="en-US" sz="2800" dirty="0">
                <a:latin typeface="Arial"/>
                <a:ea typeface="Arial"/>
                <a:cs typeface="Arial"/>
                <a:sym typeface="Arial"/>
              </a:rPr>
              <a:t>This data is</a:t>
            </a:r>
            <a:endParaRPr sz="2800" dirty="0">
              <a:latin typeface="Arial"/>
              <a:ea typeface="Arial"/>
              <a:cs typeface="Arial"/>
              <a:sym typeface="Arial"/>
            </a:endParaRPr>
          </a:p>
        </p:txBody>
      </p:sp>
      <p:sp>
        <p:nvSpPr>
          <p:cNvPr id="114" name="Shape 114"/>
          <p:cNvSpPr/>
          <p:nvPr/>
        </p:nvSpPr>
        <p:spPr>
          <a:xfrm>
            <a:off x="6486397" y="4370423"/>
            <a:ext cx="1440179" cy="1665731"/>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 name="Shape 115"/>
          <p:cNvSpPr txBox="1"/>
          <p:nvPr/>
        </p:nvSpPr>
        <p:spPr>
          <a:xfrm>
            <a:off x="8782050" y="6571715"/>
            <a:ext cx="150495"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fld id="{00000000-1234-1234-1234-123412341234}" type="slidenum">
              <a:rPr lang="en-US" sz="1400">
                <a:latin typeface="Arial"/>
                <a:ea typeface="Arial"/>
                <a:cs typeface="Arial"/>
                <a:sym typeface="Arial"/>
              </a:rPr>
              <a:t>7</a:t>
            </a:fld>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20" name="Shape 120"/>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Shape 121"/>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2" name="Shape 122"/>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Shape 123"/>
          <p:cNvSpPr txBox="1">
            <a:spLocks noGrp="1"/>
          </p:cNvSpPr>
          <p:nvPr>
            <p:ph type="title"/>
          </p:nvPr>
        </p:nvSpPr>
        <p:spPr>
          <a:xfrm>
            <a:off x="2628645" y="496950"/>
            <a:ext cx="597598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Big Data – A Growing Torrent</a:t>
            </a:r>
            <a:endParaRPr/>
          </a:p>
        </p:txBody>
      </p:sp>
      <p:sp>
        <p:nvSpPr>
          <p:cNvPr id="124" name="Shape 124"/>
          <p:cNvSpPr txBox="1"/>
          <p:nvPr/>
        </p:nvSpPr>
        <p:spPr>
          <a:xfrm>
            <a:off x="8782050" y="6571715"/>
            <a:ext cx="150495" cy="224790"/>
          </a:xfrm>
          <a:prstGeom prst="rect">
            <a:avLst/>
          </a:prstGeom>
          <a:noFill/>
          <a:ln>
            <a:noFill/>
          </a:ln>
        </p:spPr>
        <p:txBody>
          <a:bodyPr spcFirstLastPara="1" wrap="square" lIns="0" tIns="0" rIns="0" bIns="0" anchor="t" anchorCtr="0">
            <a:noAutofit/>
          </a:bodyPr>
          <a:lstStyle/>
          <a:p>
            <a:pPr marL="25400" marR="0" lvl="0" indent="0" algn="l" rtl="0">
              <a:lnSpc>
                <a:spcPct val="117857"/>
              </a:lnSpc>
              <a:spcBef>
                <a:spcPts val="0"/>
              </a:spcBef>
              <a:spcAft>
                <a:spcPts val="0"/>
              </a:spcAft>
              <a:buNone/>
            </a:pPr>
            <a:fld id="{00000000-1234-1234-1234-123412341234}" type="slidenum">
              <a:rPr lang="en-US" sz="1400">
                <a:latin typeface="Arial"/>
                <a:ea typeface="Arial"/>
                <a:cs typeface="Arial"/>
                <a:sym typeface="Arial"/>
              </a:rPr>
              <a:t>8</a:t>
            </a:fld>
            <a:endParaRPr sz="1400">
              <a:latin typeface="Arial"/>
              <a:ea typeface="Arial"/>
              <a:cs typeface="Arial"/>
              <a:sym typeface="Arial"/>
            </a:endParaRPr>
          </a:p>
        </p:txBody>
      </p:sp>
      <p:sp>
        <p:nvSpPr>
          <p:cNvPr id="125" name="Shape 125"/>
          <p:cNvSpPr txBox="1"/>
          <p:nvPr/>
        </p:nvSpPr>
        <p:spPr>
          <a:xfrm>
            <a:off x="608177" y="1494811"/>
            <a:ext cx="7919720" cy="2825750"/>
          </a:xfrm>
          <a:prstGeom prst="rect">
            <a:avLst/>
          </a:prstGeom>
          <a:noFill/>
          <a:ln>
            <a:noFill/>
          </a:ln>
        </p:spPr>
        <p:txBody>
          <a:bodyPr spcFirstLastPara="1" wrap="square" lIns="0" tIns="147950" rIns="0" bIns="0" anchor="t" anchorCtr="0">
            <a:noAutofit/>
          </a:bodyPr>
          <a:lstStyle/>
          <a:p>
            <a:pPr marL="355600" marR="0" lvl="0" indent="-342900" algn="l" rtl="0">
              <a:lnSpc>
                <a:spcPct val="100000"/>
              </a:lnSpc>
              <a:spcBef>
                <a:spcPts val="0"/>
              </a:spcBef>
              <a:spcAft>
                <a:spcPts val="0"/>
              </a:spcAft>
              <a:buSzPts val="2800"/>
              <a:buFont typeface="Arial"/>
              <a:buChar char="•"/>
            </a:pPr>
            <a:r>
              <a:rPr lang="en-US" sz="2800">
                <a:latin typeface="Arial"/>
                <a:ea typeface="Arial"/>
                <a:cs typeface="Arial"/>
                <a:sym typeface="Arial"/>
              </a:rPr>
              <a:t>There are huge volumes of data in the world:</a:t>
            </a:r>
            <a:endParaRPr sz="2800">
              <a:latin typeface="Arial"/>
              <a:ea typeface="Arial"/>
              <a:cs typeface="Arial"/>
              <a:sym typeface="Arial"/>
            </a:endParaRPr>
          </a:p>
          <a:p>
            <a:pPr marL="756285" marR="8255" lvl="1" indent="-286385" algn="l" rtl="0">
              <a:lnSpc>
                <a:spcPct val="110000"/>
              </a:lnSpc>
              <a:spcBef>
                <a:spcPts val="630"/>
              </a:spcBef>
              <a:spcAft>
                <a:spcPts val="0"/>
              </a:spcAft>
              <a:buSzPts val="2400"/>
              <a:buFont typeface="Arial"/>
              <a:buChar char="–"/>
            </a:pPr>
            <a:r>
              <a:rPr lang="en-US" sz="2400" b="0" i="0" u="none" strike="noStrike" cap="none">
                <a:latin typeface="Arial"/>
                <a:ea typeface="Arial"/>
                <a:cs typeface="Arial"/>
                <a:sym typeface="Arial"/>
              </a:rPr>
              <a:t>From	the	beginning	of	recorded	time	until	2003,	we  created 5 billion gigabytes (exabytes) of data.</a:t>
            </a:r>
            <a:endParaRPr sz="2400" b="0" i="0" u="none" strike="noStrike" cap="none">
              <a:latin typeface="Arial"/>
              <a:ea typeface="Arial"/>
              <a:cs typeface="Arial"/>
              <a:sym typeface="Arial"/>
            </a:endParaRPr>
          </a:p>
          <a:p>
            <a:pPr marL="756285" marR="0" lvl="1" indent="-286385" algn="l" rtl="0">
              <a:lnSpc>
                <a:spcPct val="100000"/>
              </a:lnSpc>
              <a:spcBef>
                <a:spcPts val="865"/>
              </a:spcBef>
              <a:spcAft>
                <a:spcPts val="0"/>
              </a:spcAft>
              <a:buSzPts val="2400"/>
              <a:buFont typeface="Arial"/>
              <a:buChar char="–"/>
            </a:pPr>
            <a:r>
              <a:rPr lang="en-US" sz="2400" b="0" i="0" u="none" strike="noStrike" cap="none">
                <a:latin typeface="Arial"/>
                <a:ea typeface="Arial"/>
                <a:cs typeface="Arial"/>
                <a:sym typeface="Arial"/>
              </a:rPr>
              <a:t>In 2011, the same amount was created every </a:t>
            </a:r>
            <a:r>
              <a:rPr lang="en-US" sz="2400" b="0" i="0" u="none" strike="noStrike" cap="none">
                <a:solidFill>
                  <a:srgbClr val="6F2F9F"/>
                </a:solidFill>
                <a:latin typeface="Arial"/>
                <a:ea typeface="Arial"/>
                <a:cs typeface="Arial"/>
                <a:sym typeface="Arial"/>
              </a:rPr>
              <a:t>two days</a:t>
            </a:r>
            <a:r>
              <a:rPr lang="en-US" sz="2400" b="0" i="0" u="none" strike="noStrike" cap="none">
                <a:latin typeface="Arial"/>
                <a:ea typeface="Arial"/>
                <a:cs typeface="Arial"/>
                <a:sym typeface="Arial"/>
              </a:rPr>
              <a:t>.</a:t>
            </a:r>
            <a:endParaRPr sz="2400" b="0" i="0" u="none" strike="noStrike" cap="none">
              <a:latin typeface="Arial"/>
              <a:ea typeface="Arial"/>
              <a:cs typeface="Arial"/>
              <a:sym typeface="Arial"/>
            </a:endParaRPr>
          </a:p>
          <a:p>
            <a:pPr marL="756285" marR="5080" lvl="1" indent="-286385" algn="l" rtl="0">
              <a:lnSpc>
                <a:spcPct val="110000"/>
              </a:lnSpc>
              <a:spcBef>
                <a:spcPts val="575"/>
              </a:spcBef>
              <a:spcAft>
                <a:spcPts val="0"/>
              </a:spcAft>
              <a:buSzPts val="2400"/>
              <a:buFont typeface="Arial"/>
              <a:buChar char="–"/>
            </a:pPr>
            <a:r>
              <a:rPr lang="en-US" sz="2400" b="0" i="0" u="none" strike="noStrike" cap="none">
                <a:latin typeface="Arial"/>
                <a:ea typeface="Arial"/>
                <a:cs typeface="Arial"/>
                <a:sym typeface="Arial"/>
              </a:rPr>
              <a:t>In 2014, the same amount of data was created every </a:t>
            </a:r>
            <a:r>
              <a:rPr lang="en-US" sz="2400" b="0" i="0" u="none" strike="noStrike" cap="none">
                <a:solidFill>
                  <a:srgbClr val="6F2F9F"/>
                </a:solidFill>
                <a:latin typeface="Arial"/>
                <a:ea typeface="Arial"/>
                <a:cs typeface="Arial"/>
                <a:sym typeface="Arial"/>
              </a:rPr>
              <a:t>10  minutes</a:t>
            </a:r>
            <a:r>
              <a:rPr lang="en-US" sz="2400" b="0" i="0" u="none" strike="noStrike" cap="none">
                <a:latin typeface="Arial"/>
                <a:ea typeface="Arial"/>
                <a:cs typeface="Arial"/>
                <a:sym typeface="Arial"/>
              </a:rPr>
              <a:t>.</a:t>
            </a:r>
            <a:endParaRPr sz="2400" b="0" i="0" u="none" strike="noStrike" cap="non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0" name="Shape 130"/>
          <p:cNvSpPr/>
          <p:nvPr/>
        </p:nvSpPr>
        <p:spPr>
          <a:xfrm>
            <a:off x="442912" y="1181100"/>
            <a:ext cx="8226425" cy="317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1" name="Shape 131"/>
          <p:cNvSpPr/>
          <p:nvPr/>
        </p:nvSpPr>
        <p:spPr>
          <a:xfrm>
            <a:off x="251523" y="116586"/>
            <a:ext cx="758825" cy="53022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2" name="Shape 132"/>
          <p:cNvSpPr/>
          <p:nvPr/>
        </p:nvSpPr>
        <p:spPr>
          <a:xfrm>
            <a:off x="179514" y="6525348"/>
            <a:ext cx="8785225" cy="0"/>
          </a:xfrm>
          <a:custGeom>
            <a:avLst/>
            <a:gdLst/>
            <a:ahLst/>
            <a:cxnLst/>
            <a:rect l="0" t="0" r="0" b="0"/>
            <a:pathLst>
              <a:path w="8785225" h="120000" extrusionOk="0">
                <a:moveTo>
                  <a:pt x="0" y="0"/>
                </a:moveTo>
                <a:lnTo>
                  <a:pt x="8785034" y="0"/>
                </a:lnTo>
              </a:path>
            </a:pathLst>
          </a:custGeom>
          <a:noFill/>
          <a:ln w="9525" cap="flat" cmpd="sng">
            <a:solidFill>
              <a:srgbClr val="4945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3" name="Shape 133"/>
          <p:cNvSpPr txBox="1"/>
          <p:nvPr/>
        </p:nvSpPr>
        <p:spPr>
          <a:xfrm>
            <a:off x="8535416" y="6536842"/>
            <a:ext cx="125095" cy="23939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400">
                <a:latin typeface="Arial"/>
                <a:ea typeface="Arial"/>
                <a:cs typeface="Arial"/>
                <a:sym typeface="Arial"/>
              </a:rPr>
              <a:t>9</a:t>
            </a:r>
            <a:endParaRPr sz="1400">
              <a:latin typeface="Arial"/>
              <a:ea typeface="Arial"/>
              <a:cs typeface="Arial"/>
              <a:sym typeface="Arial"/>
            </a:endParaRPr>
          </a:p>
        </p:txBody>
      </p:sp>
      <p:sp>
        <p:nvSpPr>
          <p:cNvPr id="134" name="Shape 134"/>
          <p:cNvSpPr txBox="1">
            <a:spLocks noGrp="1"/>
          </p:cNvSpPr>
          <p:nvPr>
            <p:ph type="title"/>
          </p:nvPr>
        </p:nvSpPr>
        <p:spPr>
          <a:xfrm>
            <a:off x="2229739" y="379222"/>
            <a:ext cx="6439535" cy="6350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4000" b="0" i="0" u="none" strike="noStrike" cap="none">
                <a:solidFill>
                  <a:srgbClr val="622422"/>
                </a:solidFill>
                <a:latin typeface="Arial"/>
                <a:ea typeface="Arial"/>
                <a:cs typeface="Arial"/>
                <a:sym typeface="Arial"/>
              </a:rPr>
              <a:t>Why is “Big Data” a “Big Deal”?</a:t>
            </a:r>
            <a:endParaRPr/>
          </a:p>
        </p:txBody>
      </p:sp>
      <p:sp>
        <p:nvSpPr>
          <p:cNvPr id="135" name="Shape 135"/>
          <p:cNvSpPr txBox="1"/>
          <p:nvPr/>
        </p:nvSpPr>
        <p:spPr>
          <a:xfrm>
            <a:off x="1534794" y="1758822"/>
            <a:ext cx="1109345" cy="685165"/>
          </a:xfrm>
          <a:prstGeom prst="rect">
            <a:avLst/>
          </a:prstGeom>
          <a:noFill/>
          <a:ln>
            <a:noFill/>
          </a:ln>
        </p:spPr>
        <p:txBody>
          <a:bodyPr spcFirstLastPara="1" wrap="square" lIns="0" tIns="12700" rIns="0" bIns="0" anchor="t" anchorCtr="0">
            <a:noAutofit/>
          </a:bodyPr>
          <a:lstStyle/>
          <a:p>
            <a:pPr marL="113029" marR="0" lvl="0" indent="0" algn="l" rtl="0">
              <a:lnSpc>
                <a:spcPct val="115555"/>
              </a:lnSpc>
              <a:spcBef>
                <a:spcPts val="0"/>
              </a:spcBef>
              <a:spcAft>
                <a:spcPts val="0"/>
              </a:spcAft>
              <a:buNone/>
            </a:pPr>
            <a:r>
              <a:rPr lang="en-US" sz="1800" b="1" i="1">
                <a:solidFill>
                  <a:srgbClr val="00A3DE"/>
                </a:solidFill>
                <a:latin typeface="Arial"/>
                <a:ea typeface="Arial"/>
                <a:cs typeface="Arial"/>
                <a:sym typeface="Arial"/>
              </a:rPr>
              <a:t>12+ TBs</a:t>
            </a:r>
            <a:endParaRPr sz="1800">
              <a:latin typeface="Arial"/>
              <a:ea typeface="Arial"/>
              <a:cs typeface="Arial"/>
              <a:sym typeface="Arial"/>
            </a:endParaRPr>
          </a:p>
          <a:p>
            <a:pPr marL="12700" marR="5080" lvl="0" indent="0" algn="ctr" rtl="0">
              <a:lnSpc>
                <a:spcPct val="107857"/>
              </a:lnSpc>
              <a:spcBef>
                <a:spcPts val="110"/>
              </a:spcBef>
              <a:spcAft>
                <a:spcPts val="0"/>
              </a:spcAft>
              <a:buNone/>
            </a:pPr>
            <a:r>
              <a:rPr lang="en-US" sz="1400" b="1">
                <a:solidFill>
                  <a:srgbClr val="075213"/>
                </a:solidFill>
                <a:latin typeface="Arial"/>
                <a:ea typeface="Arial"/>
                <a:cs typeface="Arial"/>
                <a:sym typeface="Arial"/>
              </a:rPr>
              <a:t>of tweet data  every day</a:t>
            </a:r>
            <a:endParaRPr sz="1400">
              <a:latin typeface="Arial"/>
              <a:ea typeface="Arial"/>
              <a:cs typeface="Arial"/>
              <a:sym typeface="Arial"/>
            </a:endParaRPr>
          </a:p>
        </p:txBody>
      </p:sp>
      <p:sp>
        <p:nvSpPr>
          <p:cNvPr id="136" name="Shape 136"/>
          <p:cNvSpPr txBox="1"/>
          <p:nvPr/>
        </p:nvSpPr>
        <p:spPr>
          <a:xfrm>
            <a:off x="2134870" y="4950714"/>
            <a:ext cx="1139190" cy="684530"/>
          </a:xfrm>
          <a:prstGeom prst="rect">
            <a:avLst/>
          </a:prstGeom>
          <a:noFill/>
          <a:ln>
            <a:noFill/>
          </a:ln>
        </p:spPr>
        <p:txBody>
          <a:bodyPr spcFirstLastPara="1" wrap="square" lIns="0" tIns="39350" rIns="0" bIns="0" anchor="t" anchorCtr="0">
            <a:noAutofit/>
          </a:bodyPr>
          <a:lstStyle/>
          <a:p>
            <a:pPr marL="12065" marR="5080" lvl="0" indent="0" algn="ctr" rtl="0">
              <a:lnSpc>
                <a:spcPct val="90300"/>
              </a:lnSpc>
              <a:spcBef>
                <a:spcPts val="0"/>
              </a:spcBef>
              <a:spcAft>
                <a:spcPts val="0"/>
              </a:spcAft>
              <a:buNone/>
            </a:pPr>
            <a:r>
              <a:rPr lang="en-US" sz="1800" b="1" i="1">
                <a:solidFill>
                  <a:srgbClr val="00A3DE"/>
                </a:solidFill>
                <a:latin typeface="Arial"/>
                <a:ea typeface="Arial"/>
                <a:cs typeface="Arial"/>
                <a:sym typeface="Arial"/>
              </a:rPr>
              <a:t>25+ TBs </a:t>
            </a:r>
            <a:r>
              <a:rPr lang="en-US" sz="1400" b="1">
                <a:solidFill>
                  <a:srgbClr val="075213"/>
                </a:solidFill>
                <a:latin typeface="Arial"/>
                <a:ea typeface="Arial"/>
                <a:cs typeface="Arial"/>
                <a:sym typeface="Arial"/>
              </a:rPr>
              <a:t>of  log data  every day</a:t>
            </a:r>
            <a:endParaRPr sz="1400">
              <a:latin typeface="Arial"/>
              <a:ea typeface="Arial"/>
              <a:cs typeface="Arial"/>
              <a:sym typeface="Arial"/>
            </a:endParaRPr>
          </a:p>
        </p:txBody>
      </p:sp>
      <p:sp>
        <p:nvSpPr>
          <p:cNvPr id="137" name="Shape 137"/>
          <p:cNvSpPr/>
          <p:nvPr/>
        </p:nvSpPr>
        <p:spPr>
          <a:xfrm>
            <a:off x="654176" y="2436876"/>
            <a:ext cx="2784475" cy="254469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Shape 138"/>
          <p:cNvSpPr txBox="1"/>
          <p:nvPr/>
        </p:nvSpPr>
        <p:spPr>
          <a:xfrm rot="-5400000">
            <a:off x="-191122" y="3987495"/>
            <a:ext cx="1256665" cy="473075"/>
          </a:xfrm>
          <a:prstGeom prst="rect">
            <a:avLst/>
          </a:prstGeom>
          <a:noFill/>
          <a:ln>
            <a:noFill/>
          </a:ln>
        </p:spPr>
        <p:txBody>
          <a:bodyPr spcFirstLastPara="1" wrap="square" lIns="0" tIns="16500" rIns="0" bIns="0" anchor="t" anchorCtr="0">
            <a:noAutofit/>
          </a:bodyPr>
          <a:lstStyle/>
          <a:p>
            <a:pPr marL="12700" marR="5080" lvl="0" indent="179705" algn="l" rtl="0">
              <a:lnSpc>
                <a:spcPct val="90700"/>
              </a:lnSpc>
              <a:spcBef>
                <a:spcPts val="0"/>
              </a:spcBef>
              <a:spcAft>
                <a:spcPts val="0"/>
              </a:spcAft>
              <a:buNone/>
            </a:pPr>
            <a:r>
              <a:rPr lang="en-US" sz="1800" b="1" i="1">
                <a:solidFill>
                  <a:srgbClr val="00A3DE"/>
                </a:solidFill>
                <a:latin typeface="Arial"/>
                <a:ea typeface="Arial"/>
                <a:cs typeface="Arial"/>
                <a:sym typeface="Arial"/>
              </a:rPr>
              <a:t>? TBs </a:t>
            </a:r>
            <a:r>
              <a:rPr lang="en-US" sz="1400" b="1">
                <a:solidFill>
                  <a:srgbClr val="075213"/>
                </a:solidFill>
                <a:latin typeface="Arial"/>
                <a:ea typeface="Arial"/>
                <a:cs typeface="Arial"/>
                <a:sym typeface="Arial"/>
              </a:rPr>
              <a:t>of  data every day</a:t>
            </a:r>
            <a:endParaRPr sz="1400">
              <a:latin typeface="Arial"/>
              <a:ea typeface="Arial"/>
              <a:cs typeface="Arial"/>
              <a:sym typeface="Arial"/>
            </a:endParaRPr>
          </a:p>
        </p:txBody>
      </p:sp>
      <p:sp>
        <p:nvSpPr>
          <p:cNvPr id="139" name="Shape 139"/>
          <p:cNvSpPr/>
          <p:nvPr/>
        </p:nvSpPr>
        <p:spPr>
          <a:xfrm>
            <a:off x="635584" y="6284607"/>
            <a:ext cx="793889" cy="26382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0" name="Shape 140"/>
          <p:cNvSpPr/>
          <p:nvPr/>
        </p:nvSpPr>
        <p:spPr>
          <a:xfrm>
            <a:off x="295381" y="5038725"/>
            <a:ext cx="1622445" cy="123854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Shape 141"/>
          <p:cNvSpPr/>
          <p:nvPr/>
        </p:nvSpPr>
        <p:spPr>
          <a:xfrm>
            <a:off x="2699766" y="945896"/>
            <a:ext cx="6083300" cy="5651500"/>
          </a:xfrm>
          <a:custGeom>
            <a:avLst/>
            <a:gdLst/>
            <a:ahLst/>
            <a:cxnLst/>
            <a:rect l="0" t="0" r="0" b="0"/>
            <a:pathLst>
              <a:path w="6083300" h="5651500" extrusionOk="0">
                <a:moveTo>
                  <a:pt x="6082918" y="0"/>
                </a:moveTo>
                <a:lnTo>
                  <a:pt x="0" y="1624456"/>
                </a:lnTo>
                <a:lnTo>
                  <a:pt x="0" y="4026916"/>
                </a:lnTo>
                <a:lnTo>
                  <a:pt x="6082918" y="5651449"/>
                </a:lnTo>
                <a:lnTo>
                  <a:pt x="6082918" y="0"/>
                </a:lnTo>
                <a:close/>
              </a:path>
            </a:pathLst>
          </a:custGeom>
          <a:solidFill>
            <a:srgbClr val="1F487C">
              <a:alpha val="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2" name="Shape 142"/>
          <p:cNvSpPr/>
          <p:nvPr/>
        </p:nvSpPr>
        <p:spPr>
          <a:xfrm>
            <a:off x="6773291" y="1015517"/>
            <a:ext cx="1152575" cy="139694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3" name="Shape 143"/>
          <p:cNvSpPr/>
          <p:nvPr/>
        </p:nvSpPr>
        <p:spPr>
          <a:xfrm>
            <a:off x="3576065" y="1333830"/>
            <a:ext cx="4576953" cy="5087366"/>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4" name="Shape 144"/>
          <p:cNvSpPr txBox="1"/>
          <p:nvPr/>
        </p:nvSpPr>
        <p:spPr>
          <a:xfrm>
            <a:off x="7399781" y="5008245"/>
            <a:ext cx="1277620" cy="94043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i="1">
                <a:solidFill>
                  <a:srgbClr val="00A3DE"/>
                </a:solidFill>
                <a:latin typeface="Arial"/>
                <a:ea typeface="Arial"/>
                <a:cs typeface="Arial"/>
                <a:sym typeface="Arial"/>
              </a:rPr>
              <a:t>3.5 billion +</a:t>
            </a:r>
            <a:endParaRPr sz="1800">
              <a:latin typeface="Arial"/>
              <a:ea typeface="Arial"/>
              <a:cs typeface="Arial"/>
              <a:sym typeface="Arial"/>
            </a:endParaRPr>
          </a:p>
          <a:p>
            <a:pPr marL="271145" marR="5080" lvl="0" indent="-158750" algn="r" rtl="0">
              <a:lnSpc>
                <a:spcPct val="100000"/>
              </a:lnSpc>
              <a:spcBef>
                <a:spcPts val="0"/>
              </a:spcBef>
              <a:spcAft>
                <a:spcPts val="0"/>
              </a:spcAft>
              <a:buNone/>
            </a:pPr>
            <a:r>
              <a:rPr lang="en-US" sz="1400" b="1">
                <a:solidFill>
                  <a:srgbClr val="075213"/>
                </a:solidFill>
                <a:latin typeface="Arial"/>
                <a:ea typeface="Arial"/>
                <a:cs typeface="Arial"/>
                <a:sym typeface="Arial"/>
              </a:rPr>
              <a:t>people on the  Web by end</a:t>
            </a:r>
            <a:endParaRPr sz="1400">
              <a:latin typeface="Arial"/>
              <a:ea typeface="Arial"/>
              <a:cs typeface="Arial"/>
              <a:sym typeface="Arial"/>
            </a:endParaRPr>
          </a:p>
          <a:p>
            <a:pPr marL="0" marR="5080" lvl="0" indent="0" algn="r" rtl="0">
              <a:lnSpc>
                <a:spcPct val="100000"/>
              </a:lnSpc>
              <a:spcBef>
                <a:spcPts val="5"/>
              </a:spcBef>
              <a:spcAft>
                <a:spcPts val="0"/>
              </a:spcAft>
              <a:buNone/>
            </a:pPr>
            <a:r>
              <a:rPr lang="en-US" sz="1400" b="1">
                <a:solidFill>
                  <a:srgbClr val="075213"/>
                </a:solidFill>
                <a:latin typeface="Arial"/>
                <a:ea typeface="Arial"/>
                <a:cs typeface="Arial"/>
                <a:sym typeface="Arial"/>
              </a:rPr>
              <a:t>2016</a:t>
            </a:r>
            <a:endParaRPr sz="1400">
              <a:latin typeface="Arial"/>
              <a:ea typeface="Arial"/>
              <a:cs typeface="Arial"/>
              <a:sym typeface="Arial"/>
            </a:endParaRPr>
          </a:p>
        </p:txBody>
      </p:sp>
      <p:sp>
        <p:nvSpPr>
          <p:cNvPr id="145" name="Shape 145"/>
          <p:cNvSpPr txBox="1"/>
          <p:nvPr/>
        </p:nvSpPr>
        <p:spPr>
          <a:xfrm>
            <a:off x="4364482" y="1371676"/>
            <a:ext cx="1480820" cy="72771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1" i="1">
                <a:solidFill>
                  <a:srgbClr val="00A3DE"/>
                </a:solidFill>
                <a:latin typeface="Arial"/>
                <a:ea typeface="Arial"/>
                <a:cs typeface="Arial"/>
                <a:sym typeface="Arial"/>
              </a:rPr>
              <a:t>40 billion </a:t>
            </a:r>
            <a:r>
              <a:rPr lang="en-US" sz="1400" b="1">
                <a:solidFill>
                  <a:srgbClr val="075213"/>
                </a:solidFill>
                <a:latin typeface="Arial"/>
                <a:ea typeface="Arial"/>
                <a:cs typeface="Arial"/>
                <a:sym typeface="Arial"/>
              </a:rPr>
              <a:t>RFID</a:t>
            </a:r>
            <a:endParaRPr sz="1400">
              <a:latin typeface="Arial"/>
              <a:ea typeface="Arial"/>
              <a:cs typeface="Arial"/>
              <a:sym typeface="Arial"/>
            </a:endParaRPr>
          </a:p>
          <a:p>
            <a:pPr marL="190500" marR="137160" lvl="0" indent="-40639" algn="ctr" rtl="0">
              <a:lnSpc>
                <a:spcPct val="100000"/>
              </a:lnSpc>
              <a:spcBef>
                <a:spcPts val="5"/>
              </a:spcBef>
              <a:spcAft>
                <a:spcPts val="0"/>
              </a:spcAft>
              <a:buNone/>
            </a:pPr>
            <a:r>
              <a:rPr lang="en-US" sz="1400" b="1">
                <a:solidFill>
                  <a:srgbClr val="075213"/>
                </a:solidFill>
                <a:latin typeface="Arial"/>
                <a:ea typeface="Arial"/>
                <a:cs typeface="Arial"/>
                <a:sym typeface="Arial"/>
              </a:rPr>
              <a:t>tags today  (1.3B in 2005)</a:t>
            </a:r>
            <a:endParaRPr sz="1400">
              <a:latin typeface="Arial"/>
              <a:ea typeface="Arial"/>
              <a:cs typeface="Arial"/>
              <a:sym typeface="Arial"/>
            </a:endParaRPr>
          </a:p>
        </p:txBody>
      </p:sp>
      <p:sp>
        <p:nvSpPr>
          <p:cNvPr id="146" name="Shape 146"/>
          <p:cNvSpPr txBox="1"/>
          <p:nvPr/>
        </p:nvSpPr>
        <p:spPr>
          <a:xfrm>
            <a:off x="7710043" y="1191005"/>
            <a:ext cx="897890" cy="1428750"/>
          </a:xfrm>
          <a:prstGeom prst="rect">
            <a:avLst/>
          </a:prstGeom>
          <a:noFill/>
          <a:ln>
            <a:noFill/>
          </a:ln>
        </p:spPr>
        <p:txBody>
          <a:bodyPr spcFirstLastPara="1" wrap="square" lIns="0" tIns="12700" rIns="0" bIns="0" anchor="t" anchorCtr="0">
            <a:noAutofit/>
          </a:bodyPr>
          <a:lstStyle/>
          <a:p>
            <a:pPr marL="565785" marR="0" lvl="0" indent="0" algn="l" rtl="0">
              <a:lnSpc>
                <a:spcPct val="100000"/>
              </a:lnSpc>
              <a:spcBef>
                <a:spcPts val="0"/>
              </a:spcBef>
              <a:spcAft>
                <a:spcPts val="0"/>
              </a:spcAft>
              <a:buNone/>
            </a:pPr>
            <a:r>
              <a:rPr lang="en-US" sz="1800" b="1" i="1">
                <a:solidFill>
                  <a:srgbClr val="00A3DE"/>
                </a:solidFill>
                <a:latin typeface="Arial"/>
                <a:ea typeface="Arial"/>
                <a:cs typeface="Arial"/>
                <a:sym typeface="Arial"/>
              </a:rPr>
              <a:t>5.5</a:t>
            </a:r>
            <a:endParaRPr sz="1800">
              <a:latin typeface="Arial"/>
              <a:ea typeface="Arial"/>
              <a:cs typeface="Arial"/>
              <a:sym typeface="Arial"/>
            </a:endParaRPr>
          </a:p>
          <a:p>
            <a:pPr marL="12700" marR="0" lvl="0" indent="0" algn="l" rtl="0">
              <a:lnSpc>
                <a:spcPct val="100000"/>
              </a:lnSpc>
              <a:spcBef>
                <a:spcPts val="0"/>
              </a:spcBef>
              <a:spcAft>
                <a:spcPts val="0"/>
              </a:spcAft>
              <a:buNone/>
            </a:pPr>
            <a:r>
              <a:rPr lang="en-US" sz="1800" b="1" i="1">
                <a:solidFill>
                  <a:srgbClr val="00A3DE"/>
                </a:solidFill>
                <a:latin typeface="Arial"/>
                <a:ea typeface="Arial"/>
                <a:cs typeface="Arial"/>
                <a:sym typeface="Arial"/>
              </a:rPr>
              <a:t>billion +</a:t>
            </a:r>
            <a:endParaRPr sz="1800">
              <a:latin typeface="Arial"/>
              <a:ea typeface="Arial"/>
              <a:cs typeface="Arial"/>
              <a:sym typeface="Arial"/>
            </a:endParaRPr>
          </a:p>
          <a:p>
            <a:pPr marL="251459" marR="5080" lvl="0" indent="5715" algn="r" rtl="0">
              <a:lnSpc>
                <a:spcPct val="100000"/>
              </a:lnSpc>
              <a:spcBef>
                <a:spcPts val="0"/>
              </a:spcBef>
              <a:spcAft>
                <a:spcPts val="0"/>
              </a:spcAft>
              <a:buNone/>
            </a:pPr>
            <a:r>
              <a:rPr lang="en-US" sz="1400" b="1">
                <a:solidFill>
                  <a:srgbClr val="075213"/>
                </a:solidFill>
                <a:latin typeface="Arial"/>
                <a:ea typeface="Arial"/>
                <a:cs typeface="Arial"/>
                <a:sym typeface="Arial"/>
              </a:rPr>
              <a:t>camera  phones  world  wide</a:t>
            </a:r>
            <a:endParaRPr sz="1400">
              <a:latin typeface="Arial"/>
              <a:ea typeface="Arial"/>
              <a:cs typeface="Arial"/>
              <a:sym typeface="Arial"/>
            </a:endParaRPr>
          </a:p>
        </p:txBody>
      </p:sp>
      <p:sp>
        <p:nvSpPr>
          <p:cNvPr id="147" name="Shape 147"/>
          <p:cNvSpPr txBox="1"/>
          <p:nvPr/>
        </p:nvSpPr>
        <p:spPr>
          <a:xfrm>
            <a:off x="7714615" y="3020314"/>
            <a:ext cx="897255" cy="1764030"/>
          </a:xfrm>
          <a:prstGeom prst="rect">
            <a:avLst/>
          </a:prstGeom>
          <a:noFill/>
          <a:ln>
            <a:noFill/>
          </a:ln>
        </p:spPr>
        <p:txBody>
          <a:bodyPr spcFirstLastPara="1" wrap="square" lIns="0" tIns="12700" rIns="0" bIns="0" anchor="t" anchorCtr="0">
            <a:noAutofit/>
          </a:bodyPr>
          <a:lstStyle/>
          <a:p>
            <a:pPr marL="12700" marR="10160" lvl="0" indent="77470" algn="just" rtl="0">
              <a:lnSpc>
                <a:spcPct val="100000"/>
              </a:lnSpc>
              <a:spcBef>
                <a:spcPts val="0"/>
              </a:spcBef>
              <a:spcAft>
                <a:spcPts val="0"/>
              </a:spcAft>
              <a:buNone/>
            </a:pPr>
            <a:r>
              <a:rPr lang="en-US" sz="1800" b="1" i="1">
                <a:solidFill>
                  <a:srgbClr val="00A3DE"/>
                </a:solidFill>
                <a:latin typeface="Arial"/>
                <a:ea typeface="Arial"/>
                <a:cs typeface="Arial"/>
                <a:sym typeface="Arial"/>
              </a:rPr>
              <a:t>100s of  millions  of GPS  enabled</a:t>
            </a:r>
            <a:endParaRPr sz="1800">
              <a:latin typeface="Arial"/>
              <a:ea typeface="Arial"/>
              <a:cs typeface="Arial"/>
              <a:sym typeface="Arial"/>
            </a:endParaRPr>
          </a:p>
          <a:p>
            <a:pPr marL="225425" marR="0" lvl="0" indent="0" algn="l" rtl="0">
              <a:lnSpc>
                <a:spcPct val="100000"/>
              </a:lnSpc>
              <a:spcBef>
                <a:spcPts val="5"/>
              </a:spcBef>
              <a:spcAft>
                <a:spcPts val="0"/>
              </a:spcAft>
              <a:buNone/>
            </a:pPr>
            <a:r>
              <a:rPr lang="en-US" sz="1400" b="1">
                <a:solidFill>
                  <a:srgbClr val="075213"/>
                </a:solidFill>
                <a:latin typeface="Arial"/>
                <a:ea typeface="Arial"/>
                <a:cs typeface="Arial"/>
                <a:sym typeface="Arial"/>
              </a:rPr>
              <a:t>devices</a:t>
            </a:r>
            <a:endParaRPr sz="1400">
              <a:latin typeface="Arial"/>
              <a:ea typeface="Arial"/>
              <a:cs typeface="Arial"/>
              <a:sym typeface="Arial"/>
            </a:endParaRPr>
          </a:p>
          <a:p>
            <a:pPr marL="161925" marR="5080" lvl="0" indent="350519" algn="l" rtl="0">
              <a:lnSpc>
                <a:spcPct val="100000"/>
              </a:lnSpc>
              <a:spcBef>
                <a:spcPts val="0"/>
              </a:spcBef>
              <a:spcAft>
                <a:spcPts val="0"/>
              </a:spcAft>
              <a:buNone/>
            </a:pPr>
            <a:r>
              <a:rPr lang="en-US" sz="1400" b="1">
                <a:solidFill>
                  <a:srgbClr val="075213"/>
                </a:solidFill>
                <a:latin typeface="Arial"/>
                <a:ea typeface="Arial"/>
                <a:cs typeface="Arial"/>
                <a:sym typeface="Arial"/>
              </a:rPr>
              <a:t>sold  annually</a:t>
            </a:r>
            <a:endParaRPr sz="1400">
              <a:latin typeface="Arial"/>
              <a:ea typeface="Arial"/>
              <a:cs typeface="Arial"/>
              <a:sym typeface="Arial"/>
            </a:endParaRPr>
          </a:p>
        </p:txBody>
      </p:sp>
      <p:sp>
        <p:nvSpPr>
          <p:cNvPr id="148" name="Shape 148"/>
          <p:cNvSpPr txBox="1"/>
          <p:nvPr/>
        </p:nvSpPr>
        <p:spPr>
          <a:xfrm>
            <a:off x="3999991" y="5840679"/>
            <a:ext cx="1614805" cy="788035"/>
          </a:xfrm>
          <a:prstGeom prst="rect">
            <a:avLst/>
          </a:prstGeom>
          <a:noFill/>
          <a:ln>
            <a:noFill/>
          </a:ln>
        </p:spPr>
        <p:txBody>
          <a:bodyPr spcFirstLastPara="1" wrap="square" lIns="0" tIns="12700" rIns="0" bIns="0" anchor="t" anchorCtr="0">
            <a:noAutofit/>
          </a:bodyPr>
          <a:lstStyle/>
          <a:p>
            <a:pPr marL="12065" marR="5080" lvl="0" indent="0" algn="ctr" rtl="0">
              <a:lnSpc>
                <a:spcPct val="100000"/>
              </a:lnSpc>
              <a:spcBef>
                <a:spcPts val="0"/>
              </a:spcBef>
              <a:spcAft>
                <a:spcPts val="0"/>
              </a:spcAft>
              <a:buNone/>
            </a:pPr>
            <a:r>
              <a:rPr lang="en-US" sz="1800" b="1" i="1">
                <a:solidFill>
                  <a:srgbClr val="00A3DE"/>
                </a:solidFill>
                <a:latin typeface="Arial"/>
                <a:ea typeface="Arial"/>
                <a:cs typeface="Arial"/>
                <a:sym typeface="Arial"/>
              </a:rPr>
              <a:t>76 million </a:t>
            </a:r>
            <a:r>
              <a:rPr lang="en-US" sz="1400" b="1">
                <a:solidFill>
                  <a:srgbClr val="075213"/>
                </a:solidFill>
                <a:latin typeface="Arial"/>
                <a:ea typeface="Arial"/>
                <a:cs typeface="Arial"/>
                <a:sym typeface="Arial"/>
              </a:rPr>
              <a:t>smart  meters in 2009… </a:t>
            </a:r>
            <a:r>
              <a:rPr lang="en-US" sz="1400" b="1">
                <a:solidFill>
                  <a:srgbClr val="00AFEF"/>
                </a:solidFill>
                <a:latin typeface="Arial"/>
                <a:ea typeface="Arial"/>
                <a:cs typeface="Arial"/>
                <a:sym typeface="Arial"/>
              </a:rPr>
              <a:t> </a:t>
            </a:r>
            <a:r>
              <a:rPr lang="en-US" sz="1800" b="1" i="1">
                <a:solidFill>
                  <a:srgbClr val="00AFEF"/>
                </a:solidFill>
                <a:latin typeface="Arial"/>
                <a:ea typeface="Arial"/>
                <a:cs typeface="Arial"/>
                <a:sym typeface="Arial"/>
              </a:rPr>
              <a:t>200M + </a:t>
            </a:r>
            <a:r>
              <a:rPr lang="en-US" sz="1400" b="1">
                <a:solidFill>
                  <a:srgbClr val="075213"/>
                </a:solidFill>
                <a:latin typeface="Arial"/>
                <a:ea typeface="Arial"/>
                <a:cs typeface="Arial"/>
                <a:sym typeface="Arial"/>
              </a:rPr>
              <a:t>Now</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1333</Words>
  <Application>Microsoft Office PowerPoint</Application>
  <PresentationFormat>On-screen Show (4:3)</PresentationFormat>
  <Paragraphs>265</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Tahoma</vt:lpstr>
      <vt:lpstr>Arial Black</vt:lpstr>
      <vt:lpstr>Calibri</vt:lpstr>
      <vt:lpstr>Times New Roman</vt:lpstr>
      <vt:lpstr>Arial</vt:lpstr>
      <vt:lpstr>Trebuchet MS</vt:lpstr>
      <vt:lpstr>Office Theme</vt:lpstr>
      <vt:lpstr>PowerPoint Presentation</vt:lpstr>
      <vt:lpstr>Outline</vt:lpstr>
      <vt:lpstr>  Simple to start</vt:lpstr>
      <vt:lpstr>Structured &amp; Unstructured Data</vt:lpstr>
      <vt:lpstr>Structured &amp; Unstructured Data</vt:lpstr>
      <vt:lpstr>Semi-Structured Data</vt:lpstr>
      <vt:lpstr>  What is Big Data?</vt:lpstr>
      <vt:lpstr>Big Data – A Growing Torrent</vt:lpstr>
      <vt:lpstr>Why is “Big Data” a “Big Deal”?</vt:lpstr>
      <vt:lpstr>Data Never Sleeps</vt:lpstr>
      <vt:lpstr>  A Formal Definition</vt:lpstr>
      <vt:lpstr>  The Three V’s of Big Data </vt:lpstr>
      <vt:lpstr>Volume, Velocity and Variety</vt:lpstr>
      <vt:lpstr>Big Data Ecosystem</vt:lpstr>
      <vt:lpstr>Life Cycle of Big Data</vt:lpstr>
      <vt:lpstr>Computational View of Big Data</vt:lpstr>
      <vt:lpstr>Where Engineers fit?</vt:lpstr>
      <vt:lpstr>Industries using Big Data</vt:lpstr>
      <vt:lpstr>Industries using Big Data</vt:lpstr>
      <vt:lpstr>Banking</vt:lpstr>
      <vt:lpstr>Industries using Big Data</vt:lpstr>
      <vt:lpstr>Telecommunication</vt:lpstr>
      <vt:lpstr>Industries using Big Data</vt:lpstr>
      <vt:lpstr>Retail</vt:lpstr>
      <vt:lpstr>Industries using Big Data</vt:lpstr>
      <vt:lpstr>Big Data Applications</vt:lpstr>
      <vt:lpstr>  Fraud Detection</vt:lpstr>
      <vt:lpstr>Other Applications</vt:lpstr>
      <vt:lpstr>Other Applications</vt:lpstr>
      <vt:lpstr>Large Dataset Challenges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sachin yadav</cp:lastModifiedBy>
  <cp:revision>3</cp:revision>
  <dcterms:modified xsi:type="dcterms:W3CDTF">2018-07-02T05:04:17Z</dcterms:modified>
</cp:coreProperties>
</file>