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E35467-90BA-40EA-823F-CC0DD393D830}">
  <a:tblStyle styleId="{40E35467-90BA-40EA-823F-CC0DD393D83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34669" y="1607642"/>
            <a:ext cx="8074660" cy="352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Shape 26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Shape 27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34669" y="1607642"/>
            <a:ext cx="8074660" cy="352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25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Relationship Id="rId4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Relationship Id="rId4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Relationship Id="rId4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Relationship Id="rId4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Relationship Id="rId4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Relationship Id="rId4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Relationship Id="rId4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Relationship Id="rId4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3.png"/><Relationship Id="rId4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Relationship Id="rId4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Relationship Id="rId4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7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4.png"/><Relationship Id="rId4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3.png"/><Relationship Id="rId4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9.png"/><Relationship Id="rId4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0.png"/><Relationship Id="rId4" Type="http://schemas.openxmlformats.org/officeDocument/2006/relationships/image" Target="../media/image1.jpg"/><Relationship Id="rId5" Type="http://schemas.openxmlformats.org/officeDocument/2006/relationships/image" Target="../media/image47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2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/>
        </p:nvSpPr>
        <p:spPr>
          <a:xfrm>
            <a:off x="3594861" y="3770833"/>
            <a:ext cx="427736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More on Hadoop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1331594" y="1124711"/>
            <a:ext cx="3312413" cy="23762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" name="Shape 51"/>
          <p:cNvSpPr txBox="1"/>
          <p:nvPr/>
        </p:nvSpPr>
        <p:spPr>
          <a:xfrm>
            <a:off x="8782050" y="6571715"/>
            <a:ext cx="15049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Shape 144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Shape 145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534669" y="1607642"/>
            <a:ext cx="8074660" cy="352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5300">
            <a:noAutofit/>
          </a:bodyPr>
          <a:lstStyle/>
          <a:p>
            <a:pPr indent="-342900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7555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b="1" i="0" lang="en-US" sz="1700" u="none" cap="none" strike="noStrike">
                <a:latin typeface="Arial"/>
                <a:ea typeface="Arial"/>
                <a:cs typeface="Arial"/>
                <a:sym typeface="Arial"/>
              </a:rPr>
              <a:t>hadoop fs -copyFromLocal &lt;localsrc&gt; URI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7555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b="0" i="0" lang="en-US" sz="1700" u="none" cap="none" strike="noStrike">
                <a:latin typeface="Arial"/>
                <a:ea typeface="Arial"/>
                <a:cs typeface="Arial"/>
                <a:sym typeface="Arial"/>
              </a:rPr>
              <a:t>Similar to put command, except that the source is restricted to a local file reference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127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SzPts val="2500"/>
              <a:buFont typeface="Courier New"/>
              <a:buNone/>
            </a:pPr>
            <a:r>
              <a:t/>
            </a:r>
            <a:endParaRPr b="0" i="0" sz="2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755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b="0" i="0" lang="en-US" sz="1700" u="none" cap="none" strike="noStrike">
                <a:latin typeface="Arial"/>
                <a:ea typeface="Arial"/>
                <a:cs typeface="Arial"/>
                <a:sym typeface="Arial"/>
              </a:rPr>
              <a:t>The -f option will overwrite the destination if it already exists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127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SzPts val="2500"/>
              <a:buFont typeface="Courier New"/>
              <a:buNone/>
            </a:pPr>
            <a:r>
              <a:t/>
            </a:r>
            <a:endParaRPr b="0" i="0" sz="2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3665346" y="4395622"/>
            <a:ext cx="2010410" cy="610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./localfile3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./localfile3	/user/root/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993444" y="4395622"/>
            <a:ext cx="6684645" cy="903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-332105" lvl="0" marL="344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hadoop fs -copyFromLocal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2105" lvl="0" marL="344805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hadoop fs -copyFromLocal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2105" lvl="0" marL="344805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hadoop fs -copyFromLocal  file:///root/localfile3	hdfs://localhost/user/root/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535940" y="5504377"/>
            <a:ext cx="3964304" cy="709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8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302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-copyFromLocal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Shape 158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Shape 159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Shape 160"/>
          <p:cNvSpPr txBox="1"/>
          <p:nvPr/>
        </p:nvSpPr>
        <p:spPr>
          <a:xfrm>
            <a:off x="535940" y="1720212"/>
            <a:ext cx="7856855" cy="150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5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-copyToLocal URI &lt;localdst&gt;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Similar to get command, except that the destination is restricted to a  local file reference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535940" y="3561893"/>
            <a:ext cx="3159760" cy="1203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Examples: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-copyToLocal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-copyToLocal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3840607" y="4008090"/>
            <a:ext cx="3746500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/user/root/localfile3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hdfs://localhost/user/root/localfile3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535940" y="5098431"/>
            <a:ext cx="4525645" cy="837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238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-copyToLocal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Shape 172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Shape 173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Shape 174"/>
          <p:cNvSpPr txBox="1"/>
          <p:nvPr/>
        </p:nvSpPr>
        <p:spPr>
          <a:xfrm>
            <a:off x="535940" y="1648258"/>
            <a:ext cx="6644005" cy="402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-cat	URI or path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Copies source paths to stdout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SzPts val="2700"/>
              <a:buFont typeface="Courier New"/>
              <a:buNone/>
            </a:pPr>
            <a:r>
              <a:t/>
            </a:r>
            <a:endParaRPr b="0" i="0" sz="2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Examples: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-cat hdfs://localhost/user/root/localfile3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-cat file:///root/localfile2 /user/root/localfile4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750"/>
              <a:buFont typeface="Courier New"/>
              <a:buNone/>
            </a:pPr>
            <a:r>
              <a:t/>
            </a:r>
            <a:endParaRPr b="0" i="0" sz="17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238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-cat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Shape 183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Shape 184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Shape 185"/>
          <p:cNvSpPr txBox="1"/>
          <p:nvPr/>
        </p:nvSpPr>
        <p:spPr>
          <a:xfrm>
            <a:off x="535940" y="1619426"/>
            <a:ext cx="6995795" cy="2512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Usage: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1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hadoop fs -cp [-f]	URI or path &lt;dest&gt;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Copy files from source to destination.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This command allows multiple sources as well in which case the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destination must be a directory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Examples: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5969367" y="4452620"/>
            <a:ext cx="128270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/user/root/dir1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993444" y="4110634"/>
            <a:ext cx="4863465" cy="1147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-286385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hadoop fs -cp /user/root/localfile1 /user/root/localfile4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hadoop fs -cp /user/root/localfile1 /user/root/localfile2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marR="426719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hadoop fs -cp hdfs://localhost/user/root/localfile1  hdfs://localhost/user/root/hadoopfile4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535940" y="5591910"/>
            <a:ext cx="4330700" cy="7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111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Shape 197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Shape 198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" name="Shape 199"/>
          <p:cNvSpPr txBox="1"/>
          <p:nvPr/>
        </p:nvSpPr>
        <p:spPr>
          <a:xfrm>
            <a:off x="535940" y="1648258"/>
            <a:ext cx="7473315" cy="3850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-df [-h] URI or path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Displays free space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SzPts val="2950"/>
              <a:buFont typeface="Courier New"/>
              <a:buNone/>
            </a:pPr>
            <a:r>
              <a:t/>
            </a:r>
            <a:endParaRPr b="0" i="0" sz="29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Options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The -h option will format file sizes in a “human-readable” fashion  (e.g 64.0m instead of 67108864)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SzPts val="2950"/>
              <a:buFont typeface="Courier New"/>
              <a:buNone/>
            </a:pPr>
            <a:r>
              <a:t/>
            </a:r>
            <a:endParaRPr b="0" i="0" sz="29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Example: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57200" lvl="1" marL="9271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-df -h /user/root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302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-df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Shape 208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" name="Shape 209"/>
          <p:cNvSpPr txBox="1"/>
          <p:nvPr/>
        </p:nvSpPr>
        <p:spPr>
          <a:xfrm>
            <a:off x="535940" y="1501520"/>
            <a:ext cx="107759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Usage: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166814" y="1810283"/>
            <a:ext cx="8810625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-286384" lvl="0" marL="11252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hadoop fs -du [-s] [-h] URI or path [URI ...]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86384" lvl="0" marL="1125220" marR="600075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Displays sizes of files and directories contained in the given directory or the length of  a file in case its just a file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724535" marR="0" rtl="0" algn="l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Options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6384" lvl="1" marL="1125220" marR="60071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The -s option will result in an aggregate summary of file lengths being displayed,  rather than the individual files.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4" lvl="1" marL="112522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The -h option will format file sizes in a “human-readable” fashion (e.g 64.0m instead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252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of 67108864)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72453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Example: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6384" lvl="1" marL="1125220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b="0" i="1" lang="en-US" sz="1600" u="none" cap="none" strike="noStrike">
                <a:latin typeface="Arial"/>
                <a:ea typeface="Arial"/>
                <a:cs typeface="Arial"/>
                <a:sym typeface="Arial"/>
              </a:rPr>
              <a:t>hadoop fs -du /user/root/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4" lvl="1" marL="112522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b="0" i="1" lang="en-US" sz="1600" u="none" cap="none" strike="noStrike">
                <a:latin typeface="Arial"/>
                <a:ea typeface="Arial"/>
                <a:cs typeface="Arial"/>
                <a:sym typeface="Arial"/>
              </a:rPr>
              <a:t>hadoop fs –du  -s	hdfs://localhost/user/root/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2350"/>
              <a:buFont typeface="Courier New"/>
              <a:buNone/>
            </a:pPr>
            <a:r>
              <a:t/>
            </a:r>
            <a:endParaRPr b="0" i="0" sz="23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724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600" u="sng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Returns 0 on success and -1 on error	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4214621" y="1156792"/>
            <a:ext cx="7150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-du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" name="Shape 220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" name="Shape 221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" name="Shape 222"/>
          <p:cNvSpPr txBox="1"/>
          <p:nvPr/>
        </p:nvSpPr>
        <p:spPr>
          <a:xfrm>
            <a:off x="535940" y="1864564"/>
            <a:ext cx="7898130" cy="3674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moveFromLocal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Usage: 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-moveFromLocal &lt;localsrc&gt; &lt;dst&gt;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13485" marR="508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Similar to put command, except that the source local src is deleted after  it’s copied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1" marL="870585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hadoop fs -moveFromLocal localfile /user/root/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3250"/>
              <a:buFont typeface="Courier New"/>
              <a:buNone/>
            </a:pPr>
            <a:r>
              <a:t/>
            </a:r>
            <a:endParaRPr b="0" i="0" sz="32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Command: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moveToLocal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Usage: 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-moveToLocal	&lt;src&gt; &lt;dst&gt;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1348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Displays a “Not implemented yet” message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111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-moveFromLocal, -moveToLocal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" name="Shape 231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" name="Shape 232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Shape 233"/>
          <p:cNvSpPr txBox="1"/>
          <p:nvPr/>
        </p:nvSpPr>
        <p:spPr>
          <a:xfrm>
            <a:off x="535940" y="1720176"/>
            <a:ext cx="7847330" cy="4231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-mv URI [URI ...] &lt;dest&gt;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Moves files from source to destination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14000"/>
              </a:lnSpc>
              <a:spcBef>
                <a:spcPts val="24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Allows multiple sources as well in which case the destination needs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to be a directory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Moving files across file systems is not permitted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Example: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hadoop fs -mv /user/root/localfile1 /user/root/localfile5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2950"/>
              <a:buFont typeface="Arial"/>
              <a:buNone/>
            </a:pPr>
            <a:r>
              <a:t/>
            </a:r>
            <a:endParaRPr b="0" i="0" sz="29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228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-mv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" name="Shape 242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Shape 243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" name="Shape 244"/>
          <p:cNvSpPr txBox="1"/>
          <p:nvPr/>
        </p:nvSpPr>
        <p:spPr>
          <a:xfrm>
            <a:off x="680110" y="1554679"/>
            <a:ext cx="3151505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Usage: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hadoop fs -rm [-f] [-r |-R]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680110" y="2307463"/>
            <a:ext cx="7734934" cy="4177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Delete files specified as args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Options: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The -f option will not display a diagnostic message or modify the exit status  to reflect an error if the file does not exist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The -R option deletes the directory and any content under it recursively.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The -r option is equivalent to -R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250"/>
              <a:buFont typeface="Courier New"/>
              <a:buNone/>
            </a:pPr>
            <a:r>
              <a:t/>
            </a:r>
            <a:endParaRPr b="0" i="0" sz="22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Example: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29565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hadoop fs -rm hdfs://localhost/user/root/localfile /user/localhost/user/root/emptydir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3962695" y="1156792"/>
            <a:ext cx="1882775" cy="1121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400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-rm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URI or path [URI ...]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" name="Shape 255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" name="Shape 256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Shape 257"/>
          <p:cNvSpPr txBox="1"/>
          <p:nvPr/>
        </p:nvSpPr>
        <p:spPr>
          <a:xfrm>
            <a:off x="535940" y="1720176"/>
            <a:ext cx="7742555" cy="432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-tail [-f] URI or path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Displays last kilobyte of the file to stdout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2500"/>
              <a:buFont typeface="Courier New"/>
              <a:buNone/>
            </a:pPr>
            <a:r>
              <a:t/>
            </a:r>
            <a:endParaRPr b="0" i="0" sz="2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Options: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The -f option will output appended data as the file grows, as in Unix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2500"/>
              <a:buFont typeface="Courier New"/>
              <a:buNone/>
            </a:pPr>
            <a:r>
              <a:t/>
            </a:r>
            <a:endParaRPr b="0" i="0" sz="2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Example: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-tail pathname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2500"/>
              <a:buFont typeface="Courier New"/>
              <a:buNone/>
            </a:pPr>
            <a:r>
              <a:t/>
            </a:r>
            <a:endParaRPr b="0" i="0" sz="2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0" name="Shape 260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1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-tail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Shape 57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Shape 58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7120890" y="496950"/>
            <a:ext cx="154813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8782050" y="6571715"/>
            <a:ext cx="15049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999845" y="1497330"/>
            <a:ext cx="3821429" cy="2659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Hadoop Commands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Monitoring and Managing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Scaling Out vs Scaling Up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Hadoop Streaming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Running Hadoop jobs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High Availability NameNode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" name="Shape 266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" name="Shape 267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" name="Shape 268"/>
          <p:cNvSpPr txBox="1"/>
          <p:nvPr/>
        </p:nvSpPr>
        <p:spPr>
          <a:xfrm>
            <a:off x="535940" y="1796033"/>
            <a:ext cx="7262495" cy="2660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hadoop fs -text &lt;src&gt;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Takes a source file and outputs the file in text format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3500"/>
              <a:buFont typeface="Courier New"/>
              <a:buNone/>
            </a:pPr>
            <a:r>
              <a:t/>
            </a:r>
            <a:endParaRPr b="0" i="0" sz="3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Example: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4964" lvl="1" marL="824864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b="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hadoop	fs	-text	/user/root/filename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1" name="Shape 271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2920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-text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" name="Shape 277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" name="Shape 278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" name="Shape 279"/>
          <p:cNvSpPr txBox="1"/>
          <p:nvPr/>
        </p:nvSpPr>
        <p:spPr>
          <a:xfrm>
            <a:off x="535940" y="1738960"/>
            <a:ext cx="6250305" cy="421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Usage: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1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hadoop fs -test -[defz] URI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Tests file/directory properties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1950"/>
              <a:buFont typeface="Courier New"/>
              <a:buNone/>
            </a:pPr>
            <a:r>
              <a:t/>
            </a:r>
            <a:endParaRPr b="0" i="0" sz="19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Options: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950"/>
              <a:buFont typeface="Arial"/>
              <a:buNone/>
            </a:pPr>
            <a:r>
              <a:t/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-d: if the path is a directory, return 0.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-e: if the path exists, return 0.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-f: if the path is a file, return 0.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-s return 0 if file &lt;path&gt; is greater than zero bytes in size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-z: if the file is zero length, return 0.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1950"/>
              <a:buFont typeface="Courier New"/>
              <a:buNone/>
            </a:pPr>
            <a:r>
              <a:t/>
            </a:r>
            <a:endParaRPr b="0" i="0" sz="19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Example: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1" lang="en-US" sz="1900" u="none" cap="none" strike="noStrike">
                <a:latin typeface="Arial"/>
                <a:ea typeface="Arial"/>
                <a:cs typeface="Arial"/>
                <a:sym typeface="Arial"/>
              </a:rPr>
              <a:t>hadoop fs -test -e pathname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111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-test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" name="Shape 288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" name="Shape 289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0" name="Shape 290"/>
          <p:cNvSpPr txBox="1"/>
          <p:nvPr/>
        </p:nvSpPr>
        <p:spPr>
          <a:xfrm>
            <a:off x="535940" y="1796033"/>
            <a:ext cx="4572000" cy="3907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hadoop fs -touchz URI [URI ...]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Create a file of zero length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Example: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4964" lvl="1" marL="824864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b="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hadoop fs -touchz pathname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3" name="Shape 293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04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-touchz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" name="Shape 299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" name="Shape 300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Shape 301"/>
          <p:cNvSpPr txBox="1"/>
          <p:nvPr/>
        </p:nvSpPr>
        <p:spPr>
          <a:xfrm>
            <a:off x="535940" y="1732241"/>
            <a:ext cx="8073390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0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Usage: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hadoop fs -appendToFile &lt;localsrc&gt; &lt;dst&gt;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Courier New"/>
              <a:buChar char="o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Append single src, or multiple srcs from local file system to the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destination file system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Courier New"/>
              <a:buChar char="o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Also	reads	input	from	stdin	and	appends	to	destination	file  system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Examples: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8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-appendToFile localfile /user/hadoop/localfile2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-appendToFile localfile1 localfile2 /user/hadoop/hadoopfile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-appendToFile localfile hdfs://localhost/hadoop/localfile2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55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-appendToFile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" name="Shape 310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" name="Shape 311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" name="Shape 312"/>
          <p:cNvSpPr txBox="1"/>
          <p:nvPr/>
        </p:nvSpPr>
        <p:spPr>
          <a:xfrm>
            <a:off x="535940" y="1796033"/>
            <a:ext cx="6025515" cy="259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hadoop fs -checksum URI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Returns the checksum information of a file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Example: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-checksum hdfs://localhost/file1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5" name="Shape 315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238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-checksum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1" name="Shape 321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Shape 322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Shape 323"/>
          <p:cNvSpPr txBox="1"/>
          <p:nvPr/>
        </p:nvSpPr>
        <p:spPr>
          <a:xfrm>
            <a:off x="535940" y="1619426"/>
            <a:ext cx="8072120" cy="4650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Usage: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1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hadoop fs -setrep [-R] [-w] &lt;numReplicas&gt; &lt;path&gt;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Changes the replication factor of a file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If	</a:t>
            </a:r>
            <a:r>
              <a:rPr b="0" i="1" lang="en-US" sz="1900" u="none" cap="none" strike="noStrike">
                <a:latin typeface="Arial"/>
                <a:ea typeface="Arial"/>
                <a:cs typeface="Arial"/>
                <a:sym typeface="Arial"/>
              </a:rPr>
              <a:t>path	</a:t>
            </a: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is	a	directory	then	the	command	recursively	changes	the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replication factor of all files under the directory tree rooted at </a:t>
            </a:r>
            <a:r>
              <a:rPr i="1" lang="en-US" sz="1900">
                <a:latin typeface="Arial"/>
                <a:ea typeface="Arial"/>
                <a:cs typeface="Arial"/>
                <a:sym typeface="Arial"/>
              </a:rPr>
              <a:t>path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Options: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The	-w	flag	requests	that	the	command	wait	for	the	replication	to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complete. This can potentially take a very long time.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The -R flag is accepted for backwards compatibility. It has no effect.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Example: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1" lang="en-US" sz="1900" u="none" cap="none" strike="noStrike">
                <a:latin typeface="Arial"/>
                <a:ea typeface="Arial"/>
                <a:cs typeface="Arial"/>
                <a:sym typeface="Arial"/>
              </a:rPr>
              <a:t>hadoop fs -setrep -w 3 /user/root/dir1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6" name="Shape 326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238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-setrep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" name="Shape 332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" name="Shape 333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" name="Shape 334"/>
          <p:cNvSpPr txBox="1"/>
          <p:nvPr/>
        </p:nvSpPr>
        <p:spPr>
          <a:xfrm>
            <a:off x="535940" y="1802687"/>
            <a:ext cx="8072755" cy="2690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Usage: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1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hadoop fs -stat [format] &lt;path&gt; ...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Print statistics about the file/directory at &lt;path&gt; in the specified format.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just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Format accepts filesize in blocks (%b), type (%F), group name of owner  (%g), name (%n), block size (%o), replication (%r), user name of  owner(%u), and modification date (%y, %Y). %y shows UTC date as “yyyy-  MM-dd HH:mm:ss” and %Y shows milliseconds since January 1, 1970 UTC.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If the format is not specified, %y is used by default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7" name="Shape 337"/>
          <p:cNvSpPr txBox="1"/>
          <p:nvPr/>
        </p:nvSpPr>
        <p:spPr>
          <a:xfrm>
            <a:off x="4741545" y="4928361"/>
            <a:ext cx="117284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latin typeface="Arial"/>
                <a:ea typeface="Arial"/>
                <a:cs typeface="Arial"/>
                <a:sym typeface="Arial"/>
              </a:rPr>
              <a:t>%r %n" /file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535940" y="4464099"/>
            <a:ext cx="4067175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Example: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i="1" lang="en-US" sz="1900">
                <a:latin typeface="Arial"/>
                <a:ea typeface="Arial"/>
                <a:cs typeface="Arial"/>
                <a:sym typeface="Arial"/>
              </a:rPr>
              <a:t>hadoop fs -stat "%F %u:%g %b %y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993444" y="5678525"/>
            <a:ext cx="387286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238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-stat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" name="Shape 346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" name="Shape 347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" name="Shape 348"/>
          <p:cNvSpPr txBox="1"/>
          <p:nvPr/>
        </p:nvSpPr>
        <p:spPr>
          <a:xfrm>
            <a:off x="535940" y="1720212"/>
            <a:ext cx="8074025" cy="4520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5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-count &lt;paths&gt;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Count the number of directories, files and bytes under the paths that  match the specified file pattern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71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The	output	columns	with	-count	are:	DIR_COUNT,	FILE_COUNT,  CONTENT_SIZE, PATHNAME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SzPts val="2950"/>
              <a:buFont typeface="Courier New"/>
              <a:buNone/>
            </a:pPr>
            <a:r>
              <a:t/>
            </a:r>
            <a:endParaRPr b="0" i="0" sz="29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Example: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-count hdfs://localhost/file1 hdfs://localhost/file2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2950"/>
              <a:buFont typeface="Courier New"/>
              <a:buNone/>
            </a:pPr>
            <a:r>
              <a:t/>
            </a:r>
            <a:endParaRPr b="0" i="0" sz="29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238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-count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Shape 357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" name="Shape 358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534669" y="1607642"/>
            <a:ext cx="8074660" cy="352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775">
            <a:noAutofit/>
          </a:bodyPr>
          <a:lstStyle/>
          <a:p>
            <a:pPr indent="-342900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755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-getmerge &lt;src&gt; &lt;localdst&gt;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755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Takes	a	source	directory	and	a	destination	file	as	input	and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575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concatenates files in src into the destination local file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7555" marR="889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Optionally -addnl can be set to enable adding a newline character at  the end of each file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127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2950"/>
              <a:buFont typeface="Courier New"/>
              <a:buNone/>
            </a:pPr>
            <a:r>
              <a:t/>
            </a:r>
            <a:endParaRPr b="0" i="0" sz="29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755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-getmerge /user/root/temp localfile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2" name="Shape 362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365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-getmerge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" name="Shape 368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Shape 369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" name="Shape 370"/>
          <p:cNvSpPr txBox="1"/>
          <p:nvPr/>
        </p:nvSpPr>
        <p:spPr>
          <a:xfrm>
            <a:off x="535940" y="1758107"/>
            <a:ext cx="4310380" cy="355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81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Usage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hadoop fs -help &lt;command&gt;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Returns usage output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ourier New"/>
              <a:buNone/>
            </a:pPr>
            <a:r>
              <a:t/>
            </a:r>
            <a:endParaRPr b="0" i="0" sz="2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23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Example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hadoop fs -help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hadoop fs -help ls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3" name="Shape 373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04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-help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Shape 67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Shape 68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Hadoop Commands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535940" y="1502662"/>
            <a:ext cx="7627620" cy="106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8100">
            <a:noAutofit/>
          </a:bodyPr>
          <a:lstStyle/>
          <a:p>
            <a:pPr indent="-341630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General syntax: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1630" lvl="1" marL="755015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hadoop command [genericOptions] [commandOptions]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1599057" y="2481148"/>
            <a:ext cx="594550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and Monitoring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" name="Shape 386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" name="Shape 387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" name="Shape 388"/>
          <p:cNvSpPr txBox="1"/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HDFS Commands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535940" y="1524723"/>
            <a:ext cx="6362700" cy="3761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Checking System’s health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fsck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Check the health of all the files under a path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Reports on each file in HDFS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Example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hdfs fsck /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hdfs fsck -blocks -files -locations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" name="Shape 397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Shape 398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" name="Shape 399"/>
          <p:cNvSpPr txBox="1"/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HDFS Commands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2" name="Shape 402"/>
          <p:cNvSpPr txBox="1"/>
          <p:nvPr/>
        </p:nvSpPr>
        <p:spPr>
          <a:xfrm>
            <a:off x="535940" y="1524723"/>
            <a:ext cx="4831080" cy="2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Checking DataNodes health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dfsadmin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For reporting on each DataNode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Example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hdfs dfsadmin -report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" name="Shape 408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" name="Shape 409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" name="Shape 410"/>
          <p:cNvSpPr txBox="1"/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HDFS Commands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3" name="Shape 413"/>
          <p:cNvSpPr txBox="1"/>
          <p:nvPr/>
        </p:nvSpPr>
        <p:spPr>
          <a:xfrm>
            <a:off x="535940" y="1524723"/>
            <a:ext cx="5591175" cy="1492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Entering/Leaving safemode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safemode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413384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hdfs dfsadmin -safemode [enter|leave]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" name="Shape 419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" name="Shape 420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" name="Shape 421"/>
          <p:cNvSpPr txBox="1"/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HDFS Commands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4" name="Shape 424"/>
          <p:cNvSpPr txBox="1"/>
          <p:nvPr/>
        </p:nvSpPr>
        <p:spPr>
          <a:xfrm>
            <a:off x="535940" y="1524723"/>
            <a:ext cx="5570855" cy="33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Setting Permissions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Commands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chmod, chown, chgrp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Work similar to Unix commands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Example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hdfs dfs -chmod 777 &lt;filename&gt;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hdfs dfs -chown user:group &lt;filename&gt;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0" name="Shape 430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" name="Shape 431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" name="Shape 432"/>
          <p:cNvSpPr txBox="1"/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HDFS Commands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5" name="Shape 435"/>
          <p:cNvSpPr txBox="1"/>
          <p:nvPr/>
        </p:nvSpPr>
        <p:spPr>
          <a:xfrm>
            <a:off x="535940" y="1524723"/>
            <a:ext cx="8071484" cy="3371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Removing DataNodes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DataNodes can be removed from HDFS on the fly.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just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dfs.hosts.exclude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configuration parameter to  point to a file that has the list of datanodes to be  removed. (One node per line)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Execute the following command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hdfs dfsadmin -refreshNodes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" name="Shape 441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" name="Shape 442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" name="Shape 443"/>
          <p:cNvSpPr txBox="1"/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HDFS Commands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x="535940" y="1524723"/>
            <a:ext cx="8070850" cy="4407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Adding DataNodes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Install Hadoop on the new DataNodes.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Start the DataNode daemon manually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hdfs datanode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It	automatically	contacts	the	NameNode	and	joins  the cluster.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Add the DataNode to </a:t>
            </a: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slaves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file.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To balance the distribution of files in HDFS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start-balancer.sh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" name="Shape 452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" name="Shape 453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" name="Shape 454"/>
          <p:cNvSpPr txBox="1"/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MAPRED Commands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456" name="Shape 456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535940" y="1524723"/>
            <a:ext cx="4665980" cy="3761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Managing Jobs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list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Lists the currently running jobs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Example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513715" lvl="1" marL="927100" marR="1983739" rtl="0" algn="l">
              <a:lnSpc>
                <a:spcPct val="120100"/>
              </a:lnSpc>
              <a:spcBef>
                <a:spcPts val="2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hadoop job -list  or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3715" lvl="1" marL="9271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mapred job -list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3" name="Shape 463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" name="Shape 464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" name="Shape 465"/>
          <p:cNvSpPr txBox="1"/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MAPRED Commands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467" name="Shape 467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8" name="Shape 468"/>
          <p:cNvSpPr txBox="1"/>
          <p:nvPr/>
        </p:nvSpPr>
        <p:spPr>
          <a:xfrm>
            <a:off x="535940" y="1524723"/>
            <a:ext cx="4178935" cy="3761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Managing Jobs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status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Reports the status of a job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Example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hadoop job -status &lt;job-id&gt;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224790" rt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or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756285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mapred job -status &lt;job-id&gt;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" name="Shape 474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5" name="Shape 475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6" name="Shape 476"/>
          <p:cNvSpPr txBox="1"/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Job Command Options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478" name="Shape 478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479" name="Shape 479"/>
          <p:cNvGraphicFramePr/>
          <p:nvPr/>
        </p:nvGraphicFramePr>
        <p:xfrm>
          <a:off x="389191" y="1366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{40E35467-90BA-40EA-823F-CC0DD393D830}</a:tableStyleId>
              </a:tblPr>
              <a:tblGrid>
                <a:gridCol w="3384550"/>
                <a:gridCol w="4968875"/>
              </a:tblGrid>
              <a:tr h="359400">
                <a:tc>
                  <a:txBody>
                    <a:bodyPr>
                      <a:noAutofit/>
                    </a:bodyPr>
                    <a:lstStyle/>
                    <a:p>
                      <a:pPr indent="0" lvl="0" marL="9277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COMMAND_OPTION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7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7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59400"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-submit &lt;job-file&gt;</a:t>
                      </a:r>
                      <a:endParaRPr sz="1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Submits the job.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7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775"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-status &lt;job-id&gt;</a:t>
                      </a:r>
                      <a:endParaRPr sz="1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43815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Prints the map and reduce completion percentage and all job  counters.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7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00"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-kill &lt;job-id&gt;</a:t>
                      </a:r>
                      <a:endParaRPr sz="1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Kills the job.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7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775"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-events &lt;job-id&gt; &lt;from-event-#&gt;</a:t>
                      </a:r>
                      <a:endParaRPr sz="1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&lt;#-of-events&gt;</a:t>
                      </a:r>
                      <a:endParaRPr sz="1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46609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Prints the events' details received by jobtracker for the given  range.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4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125"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-history [all] &lt;jobOutputDir&gt;</a:t>
                      </a:r>
                      <a:endParaRPr sz="1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Prints job details, failed and killed tip details.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32384" marR="24320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[all] displays more details about the job such as successful tasks  and task attempts made for each task.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4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775"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-list [all]</a:t>
                      </a:r>
                      <a:endParaRPr sz="1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-list all displays all jobs.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-list displays only jobs which are yet to complete.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4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00"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-kill-task &lt;task-id&gt;</a:t>
                      </a:r>
                      <a:endParaRPr sz="1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Kills the task. Killed tasks are NOT counted against failed attempts.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4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00"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-fail-task &lt;task-id&gt;</a:t>
                      </a:r>
                      <a:endParaRPr sz="1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Fails the task. Failed tasks are counted against failed attempts.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60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775"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-set-priority &lt;job-id&gt; &lt;priority&gt;</a:t>
                      </a:r>
                      <a:endParaRPr sz="1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2384" marR="6102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Changes the priority of the job. Allowed priority values are  VERY_HIGH, HIGH, NORMAL, LOW, VERY_LOW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60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Shape 76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Shape 77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Hadoop Commands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535940" y="1502662"/>
            <a:ext cx="7650480" cy="106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8100">
            <a:noAutofit/>
          </a:bodyPr>
          <a:lstStyle/>
          <a:p>
            <a:pPr indent="-341630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General syntax: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1630" lvl="1" marL="755015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hadoop </a:t>
            </a:r>
            <a:r>
              <a:rPr b="1" i="0" lang="en-US" sz="2400" u="none" cap="none" strike="noStrike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command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[genericOptions] [commandOptions]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Shape 80"/>
          <p:cNvGraphicFramePr/>
          <p:nvPr/>
        </p:nvGraphicFramePr>
        <p:xfrm>
          <a:off x="1517650" y="3019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{40E35467-90BA-40EA-823F-CC0DD393D830}</a:tableStyleId>
              </a:tblPr>
              <a:tblGrid>
                <a:gridCol w="1967875"/>
                <a:gridCol w="4128125"/>
              </a:tblGrid>
              <a:tr h="370200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Executes a File System Command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370200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jar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Runs a jar file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job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Manages the jobs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5" name="Shape 485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6" name="Shape 486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7" name="Shape 487"/>
          <p:cNvSpPr txBox="1"/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Scaling Out vs Scaling Up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490" name="Shape 490"/>
          <p:cNvGraphicFramePr/>
          <p:nvPr/>
        </p:nvGraphicFramePr>
        <p:xfrm>
          <a:off x="749223" y="16944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{40E35467-90BA-40EA-823F-CC0DD393D830}</a:tableStyleId>
              </a:tblPr>
              <a:tblGrid>
                <a:gridCol w="3816350"/>
                <a:gridCol w="3816350"/>
              </a:tblGrid>
              <a:tr h="395600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Scaling Up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Scaling Out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6C09"/>
                    </a:solidFill>
                  </a:tcPr>
                </a:tc>
              </a:tr>
              <a:tr h="395600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Scaling Vertically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Scaling Horizontally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700400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Adding resources to a single node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 a system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Adding nodes to an existing system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396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090"/>
                    </a:solidFill>
                  </a:tcPr>
                </a:tc>
                <a:tc hMerge="1"/>
              </a:tr>
              <a:tr h="395600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 change in software architecture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Cost-effective, Infinite scalability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396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090"/>
                    </a:solidFill>
                  </a:tcPr>
                </a:tc>
                <a:tc hMerge="1"/>
              </a:tr>
              <a:tr h="1005200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Costly, Not infinite solution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8425" marR="32004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 need to be designed,  architected and developed to be  ready to scale out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2443352" y="2481148"/>
            <a:ext cx="425767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Streaming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Shape 503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4" name="Shape 504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5" name="Shape 505"/>
          <p:cNvSpPr txBox="1"/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Hadoop Streaming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535940" y="1607642"/>
            <a:ext cx="8072755" cy="3686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341630" lvl="0" marL="354330" marR="82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Hadoop	supports	programming	in	other  languages via a generic API called Streaming.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1630" lvl="0" marL="354330" marR="508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Allows you to create and run map/reduce jobs  with any executable or script.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1630" lvl="0" marL="35433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Data flow is similar to UNIX pipes, e.g.: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26390" lvl="1" marL="68199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3A812E"/>
              </a:buClr>
              <a:buSzPts val="1650"/>
              <a:buFont typeface="Noto Sans Symbols"/>
              <a:buChar char="❑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format is: Input | Mapper | Reducer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6390" lvl="1" marL="68199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A812E"/>
              </a:buClr>
              <a:buSzPts val="1650"/>
              <a:buFont typeface="Noto Sans Symbols"/>
              <a:buChar char="❑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echo “this sentence has five words” | cat | wc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2" name="Shape 512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3" name="Shape 513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4" name="Shape 514"/>
          <p:cNvSpPr txBox="1"/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Hadoop Streaming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534669" y="1607642"/>
            <a:ext cx="8074660" cy="352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34163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Mapper and Reducer receive data from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stdin</a:t>
            </a:r>
            <a:endParaRPr/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write output to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stdout</a:t>
            </a:r>
            <a:endParaRPr/>
          </a:p>
          <a:p>
            <a:pPr indent="-341630" lvl="0" marL="355600" marR="508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takes care of the transmission of data  between the map/reduce tasks</a:t>
            </a:r>
            <a:endParaRPr/>
          </a:p>
          <a:p>
            <a:pPr indent="-326389" lvl="1" marL="683260" marR="762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3A812E"/>
              </a:buClr>
              <a:buSzPts val="1650"/>
              <a:buFont typeface="Noto Sans Symbols"/>
              <a:buChar char="❑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It is still the programmer’s responsibility to set the  correct key/value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6389" lvl="1" marL="68326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3A812E"/>
              </a:buClr>
              <a:buSzPts val="1650"/>
              <a:buFont typeface="Noto Sans Symbols"/>
              <a:buChar char="❑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Default format: “key \t value\n”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1" name="Shape 521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2" name="Shape 522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3" name="Shape 523"/>
          <p:cNvSpPr txBox="1"/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Hadoop Streaming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535940" y="1507044"/>
            <a:ext cx="8074659" cy="36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noAutofit/>
          </a:bodyPr>
          <a:lstStyle/>
          <a:p>
            <a:pPr indent="-341630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What are we outputting?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26390" lvl="1" marL="68199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3A812E"/>
              </a:buClr>
              <a:buSzPts val="1650"/>
              <a:buFont typeface="Noto Sans Symbols"/>
              <a:buChar char="❑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Example output: “the	1”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6390" lvl="1" marL="68199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A812E"/>
              </a:buClr>
              <a:buSzPts val="1650"/>
              <a:buFont typeface="Noto Sans Symbols"/>
              <a:buChar char="❑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By default, “the” is the key, and “1” is the value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30" lvl="0" marL="354330" marR="9525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Hadoop	Streaming	handles	delivering	this  key/value pair to a Reducer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26390" lvl="1" marL="681990" marR="508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3A812E"/>
              </a:buClr>
              <a:buSzPts val="1650"/>
              <a:buFont typeface="Noto Sans Symbols"/>
              <a:buChar char="❑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Able to send similar keys to the same Reducer or  to an intermediary Combiner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0" name="Shape 530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1" name="Shape 531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2" name="Shape 532"/>
          <p:cNvSpPr txBox="1"/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Running a Hadoop Job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535940" y="1517143"/>
            <a:ext cx="6056630" cy="4402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575">
            <a:noAutofit/>
          </a:bodyPr>
          <a:lstStyle/>
          <a:p>
            <a:pPr indent="-341630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700"/>
              <a:buFont typeface="Noto Sans Symbols"/>
              <a:buChar char="■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Place input file into HDFS: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26390" lvl="1" marL="68199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3A812E"/>
              </a:buClr>
              <a:buSzPts val="1300"/>
              <a:buFont typeface="Noto Sans Symbols"/>
              <a:buChar char="❑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hadoop fs -put ./input-file input-file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12E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630" lvl="0" marL="354330" marR="0" rtl="0" algn="l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Clr>
                <a:srgbClr val="CC9900"/>
              </a:buClr>
              <a:buSzPts val="1700"/>
              <a:buFont typeface="Noto Sans Symbols"/>
              <a:buChar char="■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Run either normal or streaming version: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26390" lvl="1" marL="68199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3A812E"/>
              </a:buClr>
              <a:buSzPts val="1300"/>
              <a:buFont typeface="Noto Sans Symbols"/>
              <a:buChar char="❑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hadoop jar Wordcount.jar input-file output-file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6390" lvl="1" marL="68199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812E"/>
              </a:buClr>
              <a:buSzPts val="1300"/>
              <a:buFont typeface="Noto Sans Symbols"/>
              <a:buChar char="❑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hadoop jar hadoop-streaming.jar \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80835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-input input-file \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8083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-output output-file \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8083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-file &lt;filename&gt; \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8083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-mapper &lt;path\script&gt; \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8083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-reducer &lt;path\script&gt;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9" name="Shape 539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0" name="Shape 540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1" name="Shape 541"/>
          <p:cNvSpPr txBox="1"/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Running a Simple Hadoop Job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535940" y="1187538"/>
            <a:ext cx="5134610" cy="4966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300">
            <a:noAutofit/>
          </a:bodyPr>
          <a:lstStyle/>
          <a:p>
            <a:pPr indent="-341630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input file into HDFS: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26390" lvl="1" marL="68199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A812E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-mkdir testdir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6390" lvl="1" marL="68199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812E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-put ./input-file testdir/input-file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12E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12E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630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Run streaming version: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26390" lvl="1" marL="68199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A812E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jar hadoop-streaming.jar \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962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-input testdir/input-file \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7962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-output testdir/output \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7962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-mapper cat \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79629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-reducer “wc -l“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25755" lvl="0" marL="338455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3A812E"/>
              </a:buClr>
              <a:buSzPts val="1450"/>
              <a:buFont typeface="Noto Sans Symbols"/>
              <a:buChar char="❑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Check the result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26390" lvl="1" marL="68199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A812E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-ls testdir/output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6390" lvl="1" marL="68199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812E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-text testdir/output/part*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8" name="Shape 548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9" name="Shape 549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0" name="Shape 550"/>
          <p:cNvSpPr txBox="1"/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Mapper.py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552" name="Shape 552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/>
          </a:p>
        </p:txBody>
      </p:sp>
      <p:sp>
        <p:nvSpPr>
          <p:cNvPr id="553" name="Shape 553"/>
          <p:cNvSpPr txBox="1"/>
          <p:nvPr/>
        </p:nvSpPr>
        <p:spPr>
          <a:xfrm>
            <a:off x="535940" y="1582801"/>
            <a:ext cx="8261984" cy="413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latin typeface="Arial"/>
                <a:ea typeface="Arial"/>
                <a:cs typeface="Arial"/>
                <a:sym typeface="Arial"/>
              </a:rPr>
              <a:t>#!/usr/bin/env python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import sys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input comes from STDIN (standard input)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for line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sys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stdin: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remove leading and trailing whitespace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strip()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split the line into words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words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split()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increase counters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for word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words: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write the results to STDOUT (standard output);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what we output here will be the input for the Reduce step, i.e. the input for reducer.py  # tab-delimited; the trivial word count is 1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print '%s\t%s'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%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(word, 1)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9" name="Shape 559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0" name="Shape 560"/>
          <p:cNvSpPr txBox="1"/>
          <p:nvPr>
            <p:ph type="title"/>
          </p:nvPr>
        </p:nvSpPr>
        <p:spPr>
          <a:xfrm>
            <a:off x="3309365" y="461594"/>
            <a:ext cx="252793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Reducer.py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Shape 561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562" name="Shape 562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</a:t>
            </a:r>
            <a:endParaRPr/>
          </a:p>
        </p:txBody>
      </p:sp>
      <p:sp>
        <p:nvSpPr>
          <p:cNvPr id="563" name="Shape 563"/>
          <p:cNvSpPr txBox="1"/>
          <p:nvPr/>
        </p:nvSpPr>
        <p:spPr>
          <a:xfrm>
            <a:off x="464007" y="1175679"/>
            <a:ext cx="2382520" cy="794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#!/usr/bin/env python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from operator import itemgetter  import sys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464007" y="2200118"/>
            <a:ext cx="1577340" cy="794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5080" rtl="0" algn="l">
              <a:lnSpc>
                <a:spcPct val="12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current_word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None  current_count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0  word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None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464007" y="3224631"/>
            <a:ext cx="3597910" cy="3056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input comes from STDIN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for line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sys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stdin: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remove leading and trailing whitespace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strip()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parse the input we got from mapper.py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word, count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split('\t', 1)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convert count (currently a string) to int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try: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571500" lvl="0" marL="355600" marR="137033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count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int(count)  except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ValueError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571500" lvl="0" marL="355600" marR="508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count was not a number, so silently  ignore/discard this line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166814" y="6296964"/>
            <a:ext cx="8810625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latin typeface="Arial"/>
                <a:ea typeface="Arial"/>
                <a:cs typeface="Arial"/>
                <a:sym typeface="Arial"/>
              </a:rPr>
              <a:t> 	continue	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 txBox="1"/>
          <p:nvPr/>
        </p:nvSpPr>
        <p:spPr>
          <a:xfrm>
            <a:off x="4425188" y="1361947"/>
            <a:ext cx="4241800" cy="3696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this IF-switch only works because Hadoop sorts map  output by key (here: word) before it is passed to the  reducer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if current_word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word: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current_count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+=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count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else: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if current_word: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8415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write result to STDOUT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8415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print '%s\t%s'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%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(current_word,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current_count)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169354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current_count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count  current_word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word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671830" rtl="0" algn="ctr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do not forget to output the last word if needed!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if current_word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word: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print '%s\t%s'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%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(current_word, current_count)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3" name="Shape 573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4" name="Shape 574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" name="Shape 575"/>
          <p:cNvSpPr txBox="1"/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Running a Python Wordcount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535940" y="1517143"/>
            <a:ext cx="4723130" cy="4326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575">
            <a:noAutofit/>
          </a:bodyPr>
          <a:lstStyle/>
          <a:p>
            <a:pPr indent="-341630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700"/>
              <a:buFont typeface="Noto Sans Symbols"/>
              <a:buChar char="■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Place input file into HDFS: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26390" lvl="1" marL="68199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3A812E"/>
              </a:buClr>
              <a:buSzPts val="1300"/>
              <a:buFont typeface="Noto Sans Symbols"/>
              <a:buChar char="❑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hadoop fs -put ./input-file input-file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12E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630" lvl="0" marL="354330" marR="0" rtl="0" algn="l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Clr>
                <a:srgbClr val="CC9900"/>
              </a:buClr>
              <a:buSzPts val="1700"/>
              <a:buFont typeface="Noto Sans Symbols"/>
              <a:buChar char="■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Run streaming job: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26390" lvl="1" marL="68199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3A812E"/>
              </a:buClr>
              <a:buSzPts val="1300"/>
              <a:buFont typeface="Noto Sans Symbols"/>
              <a:buChar char="❑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hadoop jar hadoop-streaming.jar \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8083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-input input-file \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80835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-output output-file \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8083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-file Streaming_Mapper.py \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8083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-mapper Streaming_Mapper.py \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8083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-file Streaming_Reducer.py \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8083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-reducer Streaming_Reducer.py \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Shape 86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Shape 87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Hadoop Commands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535940" y="1502662"/>
            <a:ext cx="7676515" cy="106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8100">
            <a:noAutofit/>
          </a:bodyPr>
          <a:lstStyle/>
          <a:p>
            <a:pPr indent="-341630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General syntax: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1630" lvl="1" marL="755015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hadoop command </a:t>
            </a:r>
            <a:r>
              <a:rPr b="1" i="0" lang="en-US" sz="2400" u="none" cap="none" strike="noStrike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[genericOptions]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[commandOptions]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Shape 90"/>
          <p:cNvGraphicFramePr/>
          <p:nvPr/>
        </p:nvGraphicFramePr>
        <p:xfrm>
          <a:off x="461187" y="3019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{40E35467-90BA-40EA-823F-CC0DD393D830}</a:tableStyleId>
              </a:tblPr>
              <a:tblGrid>
                <a:gridCol w="2696200"/>
                <a:gridCol w="5656575"/>
              </a:tblGrid>
              <a:tr h="370200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-conf &lt;configuration file&gt;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0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Specify an application configuration file.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370200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-D &lt;property&gt;=&lt;value&gt;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 value for given property.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640075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-files &lt;comma separated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list of files&gt;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Specify comma separated files to be copied to the map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cluster. Applies only to job.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640075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1346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-libjars &lt;comma separated  list of jars&gt;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8425" marR="88074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Specify comma separated jar files to include in the  classpath. Applies only to job.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639450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-archives &lt;comma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separated list of archives&gt;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Specify comma separated archives to be unarchived on the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compute machines. Applies only to job.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" name="Shape 582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3" name="Shape 583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4" name="Shape 584"/>
          <p:cNvSpPr txBox="1"/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Input and Output Formats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688340" y="1573656"/>
            <a:ext cx="7769225" cy="3999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6985" rtl="0" algn="just">
              <a:lnSpc>
                <a:spcPct val="1143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Map/Reduce may specify how it’s input is to be read by  specifying an </a:t>
            </a:r>
            <a:r>
              <a:rPr i="1" lang="en-US" sz="24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InputFormat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to be used.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6985" rtl="0" algn="just">
              <a:lnSpc>
                <a:spcPct val="114199"/>
              </a:lnSpc>
              <a:spcBef>
                <a:spcPts val="56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Map/Reduce may specify how it’s output is to be written  by specifying an </a:t>
            </a:r>
            <a:r>
              <a:rPr i="1" lang="en-US" sz="24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OutputFormat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to be used.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just">
              <a:lnSpc>
                <a:spcPct val="113700"/>
              </a:lnSpc>
              <a:spcBef>
                <a:spcPts val="59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These default to </a:t>
            </a:r>
            <a:r>
              <a:rPr i="1" lang="en-US" sz="24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TextInputFormat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-US" sz="24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TextOutputFormat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 which process line-based text data.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715" rtl="0" algn="just">
              <a:lnSpc>
                <a:spcPct val="113999"/>
              </a:lnSpc>
              <a:spcBef>
                <a:spcPts val="58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Another common choice is </a:t>
            </a:r>
            <a:r>
              <a:rPr i="1" lang="en-US" sz="24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SequenceFileInputFormat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4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SequenceFileOutputFormat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for binary data which are file-  based.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1" name="Shape 591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2" name="Shape 592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Shape 593"/>
          <p:cNvSpPr txBox="1"/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High Availability NameNode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535940" y="1498472"/>
            <a:ext cx="806704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1630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HDFS NameNode High Availability feature enables you to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 txBox="1"/>
          <p:nvPr/>
        </p:nvSpPr>
        <p:spPr>
          <a:xfrm>
            <a:off x="877620" y="1864233"/>
            <a:ext cx="496062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run	redundant	NameNodes	in	the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Active/Passive	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configuration	with	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5889116" y="1864233"/>
            <a:ext cx="272097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96850" lvl="0" marL="2089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same	cluster	in		an  hot	 standby.		This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535940" y="2595829"/>
            <a:ext cx="8072120" cy="3496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eliminates the NameNode as a potential single point of failure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(SPOF) in an HDFS cluster.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1630" lvl="0" marL="354330" marR="5080" rtl="0" algn="just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 a typical HA cluster, </a:t>
            </a:r>
            <a:r>
              <a:rPr i="1" lang="en-US" sz="24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two separate machines are configured  as NameNodes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 In a working cluster, one of the NameNode  machine is in the Active state, and the other is in the Standby  state.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1630" lvl="0" marL="354330" marR="5715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Active NameNode is responsible for all client operations  in the cluster, while the Standby acts as a slave. The Standby  machine maintains enough state to provide a fast failover.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3" name="Shape 603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4" name="Shape 604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High Availability NameNode	</a:t>
            </a:r>
            <a:endParaRPr b="0" i="0" sz="4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 txBox="1"/>
          <p:nvPr/>
        </p:nvSpPr>
        <p:spPr>
          <a:xfrm>
            <a:off x="535940" y="1482623"/>
            <a:ext cx="8073390" cy="4340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341630" lvl="0" marL="354330" marR="5080" rtl="0" algn="just">
              <a:lnSpc>
                <a:spcPct val="1098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400"/>
              <a:buFont typeface="Noto Sans Symbols"/>
              <a:buChar char="■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In order for the Standby node to keep its state synchronized with  the Active node, both nodes communicate with a group of separate  daemons called </a:t>
            </a:r>
            <a:r>
              <a:rPr b="1" i="1" lang="en-US" sz="24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JournalNodes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(JNs).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1630" lvl="0" marL="354330" marR="508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CC9900"/>
              </a:buClr>
              <a:buSzPts val="1300"/>
              <a:buFont typeface="Noto Sans Symbols"/>
              <a:buChar char="■"/>
            </a:pPr>
            <a:r>
              <a:rPr i="1" lang="en-US" sz="20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When the Active node performs any namespace modification, the Active  node durably logs a modification record to a majority of these JNs.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1630" lvl="0" marL="354330" marR="6985" rtl="0" algn="just">
              <a:lnSpc>
                <a:spcPct val="110100"/>
              </a:lnSpc>
              <a:spcBef>
                <a:spcPts val="675"/>
              </a:spcBef>
              <a:spcAft>
                <a:spcPts val="0"/>
              </a:spcAft>
              <a:buClr>
                <a:srgbClr val="CC9900"/>
              </a:buClr>
              <a:buSzPts val="1400"/>
              <a:buFont typeface="Noto Sans Symbols"/>
              <a:buChar char="■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Standby node reads the edits from the JNs and continuously  watches the JNs for changes to the edit log.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1630" lvl="0" marL="354330" marR="11430" rtl="0" algn="just">
              <a:lnSpc>
                <a:spcPct val="110000"/>
              </a:lnSpc>
              <a:spcBef>
                <a:spcPts val="705"/>
              </a:spcBef>
              <a:spcAft>
                <a:spcPts val="0"/>
              </a:spcAft>
              <a:buClr>
                <a:srgbClr val="CC9900"/>
              </a:buClr>
              <a:buSzPts val="1400"/>
              <a:buFont typeface="Noto Sans Symbols"/>
              <a:buChar char="■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Once the Standby Node observes the edits, it applies these edits to  its own namespace.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1630" lvl="0" marL="35433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CC9900"/>
              </a:buClr>
              <a:buSzPts val="1300"/>
              <a:buFont typeface="Noto Sans Symbols"/>
              <a:buChar char="■"/>
            </a:pPr>
            <a:r>
              <a:rPr i="1" lang="en-US" sz="20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In a failover event, the Standby ensures that it has read all of the edits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5433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from the JounalNodes before promoting itself to the Active state.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2" name="Shape 612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3" name="Shape 613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4" name="Shape 614"/>
          <p:cNvSpPr txBox="1"/>
          <p:nvPr>
            <p:ph type="title"/>
          </p:nvPr>
        </p:nvSpPr>
        <p:spPr>
          <a:xfrm>
            <a:off x="2634233" y="496950"/>
            <a:ext cx="387667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Happy Hadooping!</a:t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1547875" y="1628775"/>
            <a:ext cx="5735574" cy="4041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6" name="Shape 616"/>
          <p:cNvSpPr txBox="1"/>
          <p:nvPr/>
        </p:nvSpPr>
        <p:spPr>
          <a:xfrm>
            <a:off x="8682990" y="6571715"/>
            <a:ext cx="24892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54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2" name="Shape 622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3" name="Shape 623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4" name="Shape 624"/>
          <p:cNvSpPr txBox="1"/>
          <p:nvPr>
            <p:ph type="title"/>
          </p:nvPr>
        </p:nvSpPr>
        <p:spPr>
          <a:xfrm>
            <a:off x="3132582" y="2397709"/>
            <a:ext cx="2879725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5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8682990" y="6571715"/>
            <a:ext cx="24892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55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Shape 96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Shape 97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111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-ls</a:t>
            </a:r>
            <a:endParaRPr/>
          </a:p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535940" y="1824990"/>
            <a:ext cx="7815580" cy="449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Usage: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500"/>
              <a:buFont typeface="Courier New"/>
              <a:buChar char="o"/>
            </a:pPr>
            <a:r>
              <a:rPr b="1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hadoop fs -ls [-h] [-R] uri or path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o"/>
            </a:pP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For a file ls returns stat on the file with the following format: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19615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permissions number_of_replicas userid groupid filesize modification_date modification_time filename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o"/>
            </a:pP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For a directory it returns list of its direct children as in Unix. A directory is listed as: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19615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permissions userid groupid modification_date modification_time dirname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o"/>
            </a:pP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Files within a directory are order by filename by default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550"/>
              <a:buFont typeface="Courier New"/>
              <a:buNone/>
            </a:pPr>
            <a:r>
              <a:t/>
            </a:r>
            <a:endParaRPr b="0" i="0" sz="15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Options: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500"/>
              <a:buFont typeface="Courier New"/>
              <a:buChar char="o"/>
            </a:pP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-h: Format file sizes in a human-readable fashion (eg 64.0m instead of 67108864)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o"/>
            </a:pP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-R: Recursively list subdirectories encountered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550"/>
              <a:buFont typeface="Courier New"/>
              <a:buNone/>
            </a:pPr>
            <a:r>
              <a:t/>
            </a:r>
            <a:endParaRPr b="0" i="0" sz="15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Example: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500"/>
              <a:buFont typeface="Courier New"/>
              <a:buChar char="o"/>
            </a:pPr>
            <a:r>
              <a:rPr b="0" i="1" lang="en-US" sz="1500" u="none" cap="none" strike="noStrike">
                <a:latin typeface="Arial"/>
                <a:ea typeface="Arial"/>
                <a:cs typeface="Arial"/>
                <a:sym typeface="Arial"/>
              </a:rPr>
              <a:t>hadoop fs -ls /user/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o"/>
            </a:pPr>
            <a:r>
              <a:rPr b="0" i="1" lang="en-US" sz="1500" u="none" cap="none" strike="noStrike">
                <a:latin typeface="Arial"/>
                <a:ea typeface="Arial"/>
                <a:cs typeface="Arial"/>
                <a:sym typeface="Arial"/>
              </a:rPr>
              <a:t>hadoop fs -ls –R /user/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o"/>
            </a:pPr>
            <a:r>
              <a:rPr b="0" i="1" lang="en-US" sz="1500" u="none" cap="none" strike="noStrike">
                <a:latin typeface="Arial"/>
                <a:ea typeface="Arial"/>
                <a:cs typeface="Arial"/>
                <a:sym typeface="Arial"/>
              </a:rPr>
              <a:t>hadoop fs -ls hdfs://localhost/user/root/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550"/>
              <a:buFont typeface="Courier New"/>
              <a:buNone/>
            </a:pPr>
            <a:r>
              <a:t/>
            </a:r>
            <a:endParaRPr b="0" i="0" sz="15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500"/>
              <a:buFont typeface="Courier New"/>
              <a:buChar char="o"/>
            </a:pP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Shape 107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Shape 108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Shape 109"/>
          <p:cNvSpPr txBox="1"/>
          <p:nvPr/>
        </p:nvSpPr>
        <p:spPr>
          <a:xfrm>
            <a:off x="535940" y="1645412"/>
            <a:ext cx="107759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Usage: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535940" y="1953807"/>
            <a:ext cx="7600950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750">
            <a:noAutofit/>
          </a:bodyPr>
          <a:lstStyle/>
          <a:p>
            <a:pPr indent="-286385" lvl="0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hadoop fs -mkdir [-p] &lt;paths&gt;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86385" lvl="0" marL="756285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Takes path uri’s as argument and creates directories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Options: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b="0" i="0" lang="en-US" sz="1700" u="none" cap="none" strike="noStrike">
                <a:latin typeface="Arial"/>
                <a:ea typeface="Arial"/>
                <a:cs typeface="Arial"/>
                <a:sym typeface="Arial"/>
              </a:rPr>
              <a:t>The -p option behaviour is much like Unix mkdir -p, creating parent directories  along the path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SzPts val="2500"/>
              <a:buFont typeface="Courier New"/>
              <a:buNone/>
            </a:pPr>
            <a:r>
              <a:t/>
            </a:r>
            <a:endParaRPr b="0" i="0" sz="2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Example: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b="0" i="1" lang="en-US" sz="1700" u="none" cap="none" strike="noStrike">
                <a:latin typeface="Arial"/>
                <a:ea typeface="Arial"/>
                <a:cs typeface="Arial"/>
                <a:sym typeface="Arial"/>
              </a:rPr>
              <a:t>hadoop fs -mkdir /user/root/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b="0" i="1" lang="en-US" sz="1700" u="none" cap="none" strike="noStrike">
                <a:latin typeface="Arial"/>
                <a:ea typeface="Arial"/>
                <a:cs typeface="Arial"/>
                <a:sym typeface="Arial"/>
              </a:rPr>
              <a:t>hadoop fs –mkdir –p /user/root/dir1 /user/root/dir2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b="0" i="1" lang="en-US" sz="1700" u="none" cap="none" strike="noStrike">
                <a:latin typeface="Arial"/>
                <a:ea typeface="Arial"/>
                <a:cs typeface="Arial"/>
                <a:sym typeface="Arial"/>
              </a:rPr>
              <a:t>hadoop fs -mkdir -p hdfs://localhost/user/root/hadoop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SzPts val="2500"/>
              <a:buFont typeface="Courier New"/>
              <a:buNone/>
            </a:pPr>
            <a:r>
              <a:t/>
            </a:r>
            <a:endParaRPr b="0" i="0" sz="2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b="0" i="0" lang="en-US" sz="1700" u="none" cap="none" strike="noStrike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3891534" y="1156792"/>
            <a:ext cx="13627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-mkdir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Shape 120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Shape 121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Shape 122"/>
          <p:cNvSpPr txBox="1"/>
          <p:nvPr/>
        </p:nvSpPr>
        <p:spPr>
          <a:xfrm>
            <a:off x="535940" y="1645670"/>
            <a:ext cx="7744459" cy="404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hadoop fs -put &lt;localsrc&gt; &lt;dst&gt;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Copy single src, or multiple srcs from local file system to the destination file  system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Examples: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hadoop fs -put localfile5 /user/root/localfile6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hadoop fs -put localfile1 localfile2 /user/root/hadoopfile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111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Shape 131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" name="Shape 132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" name="Shape 133"/>
          <p:cNvSpPr txBox="1"/>
          <p:nvPr/>
        </p:nvSpPr>
        <p:spPr>
          <a:xfrm>
            <a:off x="535940" y="1627465"/>
            <a:ext cx="4129404" cy="1285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67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Usage: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-get &lt;src&gt; &lt;localdst&gt;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Copy files to the local file system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11-04-2017</a:t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6880097" y="4191380"/>
            <a:ext cx="922019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localfiles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535940" y="3237136"/>
            <a:ext cx="6200140" cy="2675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67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Examples: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-get /user/root/localfile3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fs -get hdfs://localhost/user/root/hadoopfile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Commands Option	</a:t>
            </a:r>
            <a:endParaRPr/>
          </a:p>
          <a:p>
            <a:pPr indent="0" lvl="0" marL="3111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