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69" r:id="rId5"/>
    <p:sldId id="271" r:id="rId6"/>
    <p:sldId id="272" r:id="rId7"/>
    <p:sldId id="270" r:id="rId8"/>
    <p:sldId id="273" r:id="rId9"/>
    <p:sldId id="274" r:id="rId10"/>
    <p:sldId id="275" r:id="rId11"/>
    <p:sldId id="259" r:id="rId12"/>
    <p:sldId id="260" r:id="rId13"/>
    <p:sldId id="261" r:id="rId14"/>
    <p:sldId id="262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5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in/bhushan-gawali-97b645233/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JMQsavNeXQfxJ6VFbpY5nFrK9tfFvByS/view?usp=drive_link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bhushan-gawali-97b645233/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1" y="1737359"/>
            <a:ext cx="9029700" cy="2450177"/>
          </a:xfrm>
        </p:spPr>
        <p:txBody>
          <a:bodyPr/>
          <a:lstStyle/>
          <a:p>
            <a:pPr algn="ctr"/>
            <a:r>
              <a:rPr sz="7200" dirty="0"/>
              <a:t>Bank Loan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1857" y="5877915"/>
            <a:ext cx="2389240" cy="533892"/>
          </a:xfrm>
        </p:spPr>
        <p:txBody>
          <a:bodyPr>
            <a:normAutofit/>
          </a:bodyPr>
          <a:lstStyle/>
          <a:p>
            <a:r>
              <a:rPr lang="en-IN" dirty="0"/>
              <a:t>Bhushan Gawali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86A96-AA7C-F44D-DD95-1AECF065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77" y="110859"/>
            <a:ext cx="1241224" cy="1123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Graphic 12">
            <a:hlinkClick r:id="rId3"/>
            <a:extLst>
              <a:ext uri="{FF2B5EF4-FFF2-40B4-BE49-F238E27FC236}">
                <a16:creationId xmlns:a16="http://schemas.microsoft.com/office/drawing/2014/main" id="{C8885964-C9BE-B80E-CA7D-7ABDBA43F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546" y="5789424"/>
            <a:ext cx="656305" cy="62238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FDA4C0B-91E9-D9C9-BB7B-2BD83B30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773" y="110859"/>
            <a:ext cx="1011360" cy="1011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E95F1E-5E64-55B1-6F07-3E9048422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588" y="-486431"/>
            <a:ext cx="2143125" cy="2143125"/>
          </a:xfrm>
          <a:prstGeom prst="rect">
            <a:avLst/>
          </a:prstGeom>
        </p:spPr>
      </p:pic>
      <p:pic>
        <p:nvPicPr>
          <p:cNvPr id="21" name="Picture 6" descr="Logo Mysql PNG Images, Free Download - Free Transparent PNG Logos">
            <a:extLst>
              <a:ext uri="{FF2B5EF4-FFF2-40B4-BE49-F238E27FC236}">
                <a16:creationId xmlns:a16="http://schemas.microsoft.com/office/drawing/2014/main" id="{7272D2C4-3EAB-B154-DE0C-0048D391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9" y="5243131"/>
            <a:ext cx="1131992" cy="1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Sql server - Free logo icons">
            <a:extLst>
              <a:ext uri="{FF2B5EF4-FFF2-40B4-BE49-F238E27FC236}">
                <a16:creationId xmlns:a16="http://schemas.microsoft.com/office/drawing/2014/main" id="{3AC2DF2F-7967-B7C7-9A74-4CB97D70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55" y="4742115"/>
            <a:ext cx="1301545" cy="1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A285A-3003-B9CB-B831-025143244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0607"/>
            <a:ext cx="9144000" cy="5621594"/>
          </a:xfrm>
        </p:spPr>
      </p:pic>
    </p:spTree>
    <p:extLst>
      <p:ext uri="{BB962C8B-B14F-4D97-AF65-F5344CB8AC3E}">
        <p14:creationId xmlns:p14="http://schemas.microsoft.com/office/powerpoint/2010/main" val="381989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29378"/>
            <a:ext cx="7772400" cy="1131227"/>
          </a:xfrm>
        </p:spPr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01636"/>
            <a:ext cx="7772400" cy="3470564"/>
          </a:xfrm>
        </p:spPr>
        <p:txBody>
          <a:bodyPr/>
          <a:lstStyle/>
          <a:p>
            <a:r>
              <a:rPr dirty="0"/>
              <a:t>Calculate the total number of loan applications.</a:t>
            </a:r>
          </a:p>
          <a:p>
            <a:r>
              <a:rPr dirty="0"/>
              <a:t>Track the total amount of loans funded.</a:t>
            </a:r>
          </a:p>
          <a:p>
            <a:r>
              <a:rPr dirty="0"/>
              <a:t>Monitor the total amount received from borrowers.</a:t>
            </a:r>
          </a:p>
          <a:p>
            <a:r>
              <a:rPr dirty="0"/>
              <a:t>Compute the average interest rate of loans.</a:t>
            </a:r>
          </a:p>
          <a:p>
            <a:r>
              <a:rPr dirty="0"/>
              <a:t>Evaluate the average debt-to-income ratio (DTI) of borrowers.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4703A1-23AB-418F-0731-67C18DF1E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8056A39-5689-7FE3-6A67-6F126F8BC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E7BE1-1894-B9B7-D3EE-5A6CA2B23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18" y="5885756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9EB53-3195-8FD1-70E3-64B3631D1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3"/>
            <a:ext cx="958104" cy="890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8678"/>
            <a:ext cx="7772400" cy="1400840"/>
          </a:xfrm>
        </p:spPr>
        <p:txBody>
          <a:bodyPr/>
          <a:lstStyle/>
          <a:p>
            <a:r>
              <a:rPr dirty="0"/>
              <a:t>Data Collection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76944"/>
            <a:ext cx="7772400" cy="3595255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Data Sources: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 Bank loan data from MS SQL Server</a:t>
            </a:r>
            <a:r>
              <a:rPr lang="en-IN" dirty="0"/>
              <a:t>  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b="1" dirty="0"/>
              <a:t>Tools and Technologies: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MS SQL Server for data storage and querying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Power BI for data visualization and dashboard creation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1015057-4DA2-6208-AD11-51801696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D61F78A-7F91-1E74-FF3C-88F2CCF80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0C674-8ABC-5BD0-EADF-8F8456C14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18" y="5885756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64A83-F1B2-9573-DF56-09C1C162A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3"/>
            <a:ext cx="958104" cy="890645"/>
          </a:xfrm>
          <a:prstGeom prst="rect">
            <a:avLst/>
          </a:prstGeom>
        </p:spPr>
      </p:pic>
      <p:pic>
        <p:nvPicPr>
          <p:cNvPr id="3074" name="Picture 2" descr="Csv - Free files and folders icons">
            <a:hlinkClick r:id="rId8"/>
            <a:extLst>
              <a:ext uri="{FF2B5EF4-FFF2-40B4-BE49-F238E27FC236}">
                <a16:creationId xmlns:a16="http://schemas.microsoft.com/office/drawing/2014/main" id="{EC73172A-45D3-2F3B-00AB-7F42129F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49" y="2576944"/>
            <a:ext cx="1071563" cy="10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34199"/>
            <a:ext cx="7772400" cy="1609344"/>
          </a:xfrm>
        </p:spPr>
        <p:txBody>
          <a:bodyPr/>
          <a:lstStyle/>
          <a:p>
            <a:r>
              <a:rPr dirty="0"/>
              <a:t>Data Processing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9064"/>
            <a:ext cx="7772400" cy="327313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Methods:</a:t>
            </a:r>
            <a:endParaRPr lang="en-IN" b="1" dirty="0"/>
          </a:p>
          <a:p>
            <a:pPr marL="0" indent="0">
              <a:buNone/>
            </a:pPr>
            <a:endParaRPr b="1" dirty="0"/>
          </a:p>
          <a:p>
            <a:pPr lvl="3"/>
            <a:r>
              <a:rPr sz="1800" dirty="0"/>
              <a:t>Importing data into MS SQL Server</a:t>
            </a:r>
            <a:endParaRPr lang="en-IN" sz="1800" dirty="0"/>
          </a:p>
          <a:p>
            <a:pPr lvl="3"/>
            <a:r>
              <a:rPr lang="en-IN" sz="1800" dirty="0"/>
              <a:t>Creating databases and tables</a:t>
            </a:r>
          </a:p>
          <a:p>
            <a:pPr lvl="3"/>
            <a:r>
              <a:rPr sz="1800" dirty="0"/>
              <a:t>Writing SQL queries for data extraction</a:t>
            </a:r>
          </a:p>
          <a:p>
            <a:pPr lvl="3"/>
            <a:r>
              <a:rPr sz="1800" dirty="0"/>
              <a:t>Cleaning and transforming data using SQL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93C8CB-5FB7-3BBB-FA0A-EA79E5B6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65B23D5-B740-AE39-F28E-5F268557E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5CB7B-D076-0A52-6C17-3D443693F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18" y="5885756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291CA-1BF5-2D12-E147-BBA4A9C98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3"/>
            <a:ext cx="958104" cy="890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7407"/>
            <a:ext cx="7772400" cy="1609344"/>
          </a:xfrm>
        </p:spPr>
        <p:txBody>
          <a:bodyPr/>
          <a:lstStyle/>
          <a:p>
            <a:r>
              <a:rPr dirty="0"/>
              <a:t>Analysis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136" y="2121408"/>
            <a:ext cx="7471064" cy="3769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SQL Queries:</a:t>
            </a:r>
          </a:p>
          <a:p>
            <a:pPr lvl="1"/>
            <a:r>
              <a:rPr dirty="0"/>
              <a:t>Selecting and filtering data</a:t>
            </a:r>
          </a:p>
          <a:p>
            <a:pPr lvl="1"/>
            <a:r>
              <a:rPr dirty="0"/>
              <a:t>Aggregating data for KPIs</a:t>
            </a:r>
          </a:p>
          <a:p>
            <a:pPr lvl="1"/>
            <a:r>
              <a:rPr dirty="0"/>
              <a:t>Calculating metrics like interest rates and DTI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Power BI Visualizations:</a:t>
            </a:r>
          </a:p>
          <a:p>
            <a:pPr lvl="1"/>
            <a:r>
              <a:rPr dirty="0"/>
              <a:t>Connecting Power BI to MS SQL Server</a:t>
            </a:r>
          </a:p>
          <a:p>
            <a:pPr lvl="1"/>
            <a:r>
              <a:rPr dirty="0"/>
              <a:t>Creating dashboards for summary and detailed views</a:t>
            </a:r>
          </a:p>
          <a:p>
            <a:pPr lvl="1"/>
            <a:r>
              <a:rPr dirty="0"/>
              <a:t>Visualizing data using line charts, bar charts, donut charts, maps, and tree maps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664359-C87C-EB56-A8B2-F47373E6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A0E8BF5-6185-2933-1FD3-47EE5FE90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182F1-D1D0-5340-9503-D5C8923C2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18" y="5885756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CC122-94B4-6DF5-237A-C184539AD6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3"/>
            <a:ext cx="958104" cy="890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37407"/>
            <a:ext cx="7772400" cy="1609344"/>
          </a:xfrm>
        </p:spPr>
        <p:txBody>
          <a:bodyPr/>
          <a:lstStyle/>
          <a:p>
            <a:r>
              <a:rPr dirty="0"/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8" y="2121408"/>
            <a:ext cx="7211291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/>
              <a:t>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Seasonal trends in loan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Regional disparities in lending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Impact of employment length on loan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Primary purposes for loan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Influence of home ownership on loan approvals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b="1" dirty="0"/>
              <a:t>Recommendations: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Focus on regions with high lending activity for targeted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Adjust interest rates based on borrower profiles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Improve loan approval rates by understanding borrower employment history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789CF5-9438-CC20-E8EE-8EF489B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2663F9-578E-D665-0961-7F35947F9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92608-0234-4E45-09E1-725A50766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18" y="5885756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ED942-7279-BC4A-E81B-DE7FE67BA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3"/>
            <a:ext cx="958104" cy="8906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78812"/>
            <a:ext cx="7772400" cy="1056591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1412"/>
            <a:ext cx="7772400" cy="1713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Summary: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This analysis provides a comprehensive view of the bank’s loan portfolio, highlighting key metrics and trends to aid in decision-making.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9E1E7EE-05A7-AEAA-8D3F-DC445880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10E63EC-D532-8AAC-99D1-A3BA3DB25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59BD4-090E-9C92-BAE8-CFF5A7368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18" y="5885756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77B6C-18FF-2325-FA1F-56E5C7E18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3"/>
            <a:ext cx="958104" cy="8906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36" y="1044386"/>
            <a:ext cx="6899564" cy="1609344"/>
          </a:xfrm>
        </p:spPr>
        <p:txBody>
          <a:bodyPr/>
          <a:lstStyle/>
          <a:p>
            <a:pPr algn="ctr"/>
            <a:r>
              <a:rPr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209" y="2643898"/>
            <a:ext cx="6754092" cy="2429810"/>
          </a:xfrm>
        </p:spPr>
        <p:txBody>
          <a:bodyPr/>
          <a:lstStyle/>
          <a:p>
            <a:r>
              <a:rPr dirty="0"/>
              <a:t>Feel free to ask any questions regarding the analysis and findings.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65574E-E176-FC5E-67BD-3161A4E60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7CE3C9B-3788-A304-A0EC-CE6EC3A4B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6F702-7F2D-A3BF-1761-4823C35E6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18" y="5885756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CB8D7-6929-E29F-2884-492A5D07F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3"/>
            <a:ext cx="958104" cy="89064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05BE195-97AD-7004-B978-F6EAC8094459}"/>
              </a:ext>
            </a:extLst>
          </p:cNvPr>
          <p:cNvSpPr txBox="1">
            <a:spLocks/>
          </p:cNvSpPr>
          <p:nvPr/>
        </p:nvSpPr>
        <p:spPr>
          <a:xfrm>
            <a:off x="3680839" y="3810819"/>
            <a:ext cx="2389240" cy="53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Bhushan Gawali</a:t>
            </a:r>
          </a:p>
        </p:txBody>
      </p:sp>
      <p:pic>
        <p:nvPicPr>
          <p:cNvPr id="9" name="Graphic 8">
            <a:hlinkClick r:id="rId8"/>
            <a:extLst>
              <a:ext uri="{FF2B5EF4-FFF2-40B4-BE49-F238E27FC236}">
                <a16:creationId xmlns:a16="http://schemas.microsoft.com/office/drawing/2014/main" id="{8CAAD4D8-2831-4A8A-4C2E-1081C9192E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2528" y="3722328"/>
            <a:ext cx="656305" cy="6223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0937"/>
            <a:ext cx="7772400" cy="1609344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Overview: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This project aims to analyze bank loan data to provide insights into loan applications, funding, repayment, and borrower profiles.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Importance: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Understanding loan metrics is crucial for making data-driven decisions to improve lending operations and manage risks.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6A79416-9AD6-88B5-B902-2949E1AC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3300" y="64016"/>
            <a:ext cx="1088908" cy="932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1BCB4-8887-0E0B-1EBA-BE3F881E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" y="105615"/>
            <a:ext cx="958104" cy="890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01772-3313-4685-3D93-273881E38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4" y="5861739"/>
            <a:ext cx="992904" cy="8906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1B1B10D-01B5-6BEF-2E79-30F6588EC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39090"/>
            <a:ext cx="7772400" cy="1054885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Objective:</a:t>
            </a:r>
          </a:p>
          <a:p>
            <a:pPr marL="274320" lvl="1" indent="0">
              <a:buNone/>
            </a:pPr>
            <a:r>
              <a:rPr lang="en-IN" dirty="0"/>
              <a:t>	</a:t>
            </a:r>
            <a:r>
              <a:rPr dirty="0"/>
              <a:t>The primary objective is to analyze loan data to identify key performance indicators and provide insights into loan applications, funding, and repayment processes.</a:t>
            </a:r>
          </a:p>
          <a:p>
            <a:endParaRPr dirty="0"/>
          </a:p>
          <a:p>
            <a:pPr marL="1097280" lvl="4" indent="0">
              <a:buNone/>
            </a:pPr>
            <a:r>
              <a:rPr lang="en-IN" sz="2400" dirty="0"/>
              <a:t>Dashboards 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IN" sz="1800" dirty="0"/>
              <a:t> Summary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IN" sz="1800" dirty="0"/>
              <a:t> Overview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IN" sz="1800" dirty="0"/>
              <a:t> Details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45A7CD-8ABB-75D7-4455-FC7B7689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867" y="30505"/>
            <a:ext cx="1088908" cy="9322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E938D67-2447-572D-D8D4-548B7D736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770" y="5891325"/>
            <a:ext cx="861060" cy="8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285F4-6EC9-DAEA-0AC1-1A143526F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2" y="5818910"/>
            <a:ext cx="992904" cy="8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D01E1-E3CA-FCD7-E55D-350109105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8" y="88034"/>
            <a:ext cx="940969" cy="874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4DAE61-620F-C3EB-30F3-BA531310D79D}"/>
              </a:ext>
            </a:extLst>
          </p:cNvPr>
          <p:cNvSpPr txBox="1"/>
          <p:nvPr/>
        </p:nvSpPr>
        <p:spPr>
          <a:xfrm>
            <a:off x="187037" y="192963"/>
            <a:ext cx="57461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sng" dirty="0">
                <a:effectLst/>
                <a:latin typeface="Calibri" panose="020F0502020204030204" pitchFamily="34" charset="0"/>
              </a:rPr>
              <a:t>DASHBOARD 1: SUMMARY</a:t>
            </a:r>
            <a:endParaRPr lang="en-IN" sz="3200" b="0" dirty="0">
              <a:effectLst/>
            </a:endParaRPr>
          </a:p>
          <a:p>
            <a:br>
              <a:rPr lang="en-IN" sz="3200" dirty="0"/>
            </a:b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1D13B-BADB-6F90-27C2-99A8F54E0164}"/>
              </a:ext>
            </a:extLst>
          </p:cNvPr>
          <p:cNvSpPr txBox="1"/>
          <p:nvPr/>
        </p:nvSpPr>
        <p:spPr>
          <a:xfrm>
            <a:off x="187037" y="977793"/>
            <a:ext cx="8582891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effectLst/>
                <a:latin typeface="Rockwell (Body)"/>
              </a:rPr>
              <a:t>Key Performance Indicators (KPIs) Requirements: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Rockwell (Body)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u="none" strike="noStrike" dirty="0">
                <a:effectLst/>
                <a:latin typeface="Rockwell (Body)"/>
              </a:rPr>
              <a:t>Total Loan Applications:</a:t>
            </a:r>
            <a:r>
              <a:rPr lang="en-US" sz="1800" b="0" i="0" u="none" strike="noStrike" dirty="0">
                <a:effectLst/>
                <a:latin typeface="Rockwell (Body)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US" sz="1800" b="1" i="0" u="none" strike="noStrike" dirty="0">
              <a:effectLst/>
              <a:latin typeface="Rockwell (Body)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u="none" strike="noStrike" dirty="0">
                <a:effectLst/>
                <a:latin typeface="Rockwell (Body)"/>
              </a:rPr>
              <a:t>Total Funded Amount: </a:t>
            </a:r>
            <a:r>
              <a:rPr lang="en-US" sz="1800" b="0" i="0" u="none" strike="noStrike" dirty="0">
                <a:effectLst/>
                <a:latin typeface="Rockwell (Body)"/>
              </a:rPr>
              <a:t>Understanding the total amount of funds disbursed as loans is crucial. We also want to keep an eye on the MTD Total Funded Amount and </a:t>
            </a:r>
            <a:r>
              <a:rPr lang="en-US" sz="1800" b="0" i="0" u="none" strike="noStrike" dirty="0" err="1">
                <a:effectLst/>
                <a:latin typeface="Rockwell (Body)"/>
              </a:rPr>
              <a:t>analyse</a:t>
            </a:r>
            <a:r>
              <a:rPr lang="en-US" sz="1800" b="0" i="0" u="none" strike="noStrike" dirty="0">
                <a:effectLst/>
                <a:latin typeface="Rockwell (Body)"/>
              </a:rPr>
              <a:t> the Month-over-Month (MoM) changes in this metric.</a:t>
            </a:r>
            <a:endParaRPr lang="en-US" sz="1800" b="1" i="0" u="none" strike="noStrike" dirty="0">
              <a:effectLst/>
              <a:latin typeface="Rockwell (Body)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u="none" strike="noStrike" dirty="0">
                <a:effectLst/>
                <a:latin typeface="Rockwell (Body)"/>
              </a:rPr>
              <a:t>Total Amount Received: </a:t>
            </a:r>
            <a:r>
              <a:rPr lang="en-US" sz="1800" b="0" i="0" u="none" strike="noStrike" dirty="0">
                <a:effectLst/>
                <a:latin typeface="Rockwell (Body)"/>
              </a:rPr>
              <a:t>Tracking the total amount received from borrowers is essential for assessing the bank's cash flow and loan repayment. We should </a:t>
            </a:r>
            <a:r>
              <a:rPr lang="en-US" sz="1800" b="0" i="0" u="none" strike="noStrike" dirty="0" err="1">
                <a:effectLst/>
                <a:latin typeface="Rockwell (Body)"/>
              </a:rPr>
              <a:t>analyse</a:t>
            </a:r>
            <a:r>
              <a:rPr lang="en-US" sz="1800" b="0" i="0" u="none" strike="noStrike" dirty="0">
                <a:effectLst/>
                <a:latin typeface="Rockwell (Body)"/>
              </a:rPr>
              <a:t> the Month-to-Date (MTD) Total Amount Received and observe the Month-over-Month (MoM) changes.</a:t>
            </a:r>
            <a:endParaRPr lang="en-US" sz="1800" b="1" i="0" u="none" strike="noStrike" dirty="0">
              <a:effectLst/>
              <a:latin typeface="Rockwell (Body)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u="none" strike="noStrike" dirty="0">
                <a:effectLst/>
                <a:latin typeface="Rockwell (Body)"/>
              </a:rPr>
              <a:t>Average Interest Rate: </a:t>
            </a:r>
            <a:r>
              <a:rPr lang="en-US" sz="1800" b="0" i="0" u="none" strike="noStrike" dirty="0">
                <a:effectLst/>
                <a:latin typeface="Rockwell (Body)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lang="en-US" sz="1800" b="1" i="0" u="none" strike="noStrike" dirty="0">
              <a:effectLst/>
              <a:latin typeface="Rockwell (Body)"/>
            </a:endParaRP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i="0" u="none" strike="noStrike" dirty="0">
                <a:effectLst/>
                <a:latin typeface="Rockwell (Body)"/>
              </a:rPr>
              <a:t>Average Debt-to-Income Ratio (DTI): </a:t>
            </a:r>
            <a:r>
              <a:rPr lang="en-US" sz="1800" b="0" i="0" u="none" strike="noStrike" dirty="0">
                <a:effectLst/>
                <a:latin typeface="Rockwell (Body)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US" sz="1800" b="1" i="0" u="none" strike="noStrike" dirty="0">
              <a:effectLst/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B50C86-05E0-3745-F9DB-DF4C7FB15B8C}"/>
              </a:ext>
            </a:extLst>
          </p:cNvPr>
          <p:cNvSpPr txBox="1"/>
          <p:nvPr/>
        </p:nvSpPr>
        <p:spPr>
          <a:xfrm>
            <a:off x="322118" y="28648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sng" dirty="0">
                <a:effectLst/>
                <a:latin typeface="Calibri" panose="020F0502020204030204" pitchFamily="34" charset="0"/>
              </a:rPr>
              <a:t>DASHBOARD 1: SUMMARY</a:t>
            </a:r>
            <a:endParaRPr lang="en-IN" sz="2800" b="1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5163E-7A20-DAE0-68A8-D9E3A23BEDF1}"/>
              </a:ext>
            </a:extLst>
          </p:cNvPr>
          <p:cNvSpPr txBox="1"/>
          <p:nvPr/>
        </p:nvSpPr>
        <p:spPr>
          <a:xfrm>
            <a:off x="4551218" y="1636508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Bad Loan</a:t>
            </a:r>
            <a:endParaRPr lang="en-US" sz="2400" b="0" dirty="0">
              <a:solidFill>
                <a:schemeClr val="accent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Bad Loan Application Percentage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Bad Loan Applications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Bad Loan Funded Amount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Bad Loan Total Received Amount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0D969-0242-F700-FE45-36C9D0C3106D}"/>
              </a:ext>
            </a:extLst>
          </p:cNvPr>
          <p:cNvSpPr txBox="1"/>
          <p:nvPr/>
        </p:nvSpPr>
        <p:spPr>
          <a:xfrm>
            <a:off x="322118" y="959400"/>
            <a:ext cx="410440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Good Loan v Bad Loan KPI’s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20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Good Loan:</a:t>
            </a:r>
            <a:endParaRPr lang="en-US" b="0" dirty="0">
              <a:solidFill>
                <a:srgbClr val="00B05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Good Loan Application Percentage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Good Loan Applications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Good Loan Funded Amount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Good Loan Total Received Amount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3642F-F52D-4B6B-23B7-550A9BD8C423}"/>
              </a:ext>
            </a:extLst>
          </p:cNvPr>
          <p:cNvSpPr txBox="1"/>
          <p:nvPr/>
        </p:nvSpPr>
        <p:spPr>
          <a:xfrm>
            <a:off x="259773" y="3743834"/>
            <a:ext cx="8582891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</a:rPr>
              <a:t>Loan Status Grid View</a:t>
            </a:r>
            <a:endParaRPr lang="en-US" b="0" dirty="0">
              <a:effectLst/>
            </a:endParaRP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	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6C3C2-6EED-71AC-9357-12F3568F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2116"/>
            <a:ext cx="9143999" cy="5710084"/>
          </a:xfrm>
        </p:spPr>
      </p:pic>
    </p:spTree>
    <p:extLst>
      <p:ext uri="{BB962C8B-B14F-4D97-AF65-F5344CB8AC3E}">
        <p14:creationId xmlns:p14="http://schemas.microsoft.com/office/powerpoint/2010/main" val="385692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734C48-C31C-A68B-3D49-5364557003EF}"/>
              </a:ext>
            </a:extLst>
          </p:cNvPr>
          <p:cNvSpPr txBox="1"/>
          <p:nvPr/>
        </p:nvSpPr>
        <p:spPr>
          <a:xfrm>
            <a:off x="342900" y="1315180"/>
            <a:ext cx="853093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CHARTS</a:t>
            </a:r>
            <a:endParaRPr lang="en-US" sz="2800" b="0" dirty="0">
              <a:solidFill>
                <a:srgbClr val="00B050"/>
              </a:solidFill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0" u="none" strike="noStrike" dirty="0">
                <a:effectLst/>
                <a:latin typeface="Calibri" panose="020F0502020204030204" pitchFamily="34" charset="0"/>
              </a:rPr>
              <a:t>Monthly</a:t>
            </a:r>
            <a:r>
              <a:rPr lang="en-US" sz="2800" b="1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Trends by Issue Date (Line Chart): 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To identify seasonality and long-term trends in lending activities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Regional Analysis by State (Filled Map):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 To identify regions with significant lending activity and assess regional disparities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Loan Term Analysis (Donut Chart):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To allow the client to understand the distribution of loans across various term lengths.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Employee Length Analysis (Bar Chart):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How lending metrics are distributed among borrowers with different employment lengths, helping us assess the impact of employment history on loan applications.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Loan Purpose Breakdown (Bar Chart): W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ill provide a visual breakdown of loan metrics based on the stated purposes of loans, aiding in the understanding of the primary reasons borrowers seek financing.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effectLst/>
                <a:latin typeface="Calibri" panose="020F0502020204030204" pitchFamily="34" charset="0"/>
              </a:rPr>
              <a:t>Home Ownership Analysis (Tree Map):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For a hierarchical view of how home ownership impacts loan applications and disbursements.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45618-0601-5EC9-31BD-21346EB8743B}"/>
              </a:ext>
            </a:extLst>
          </p:cNvPr>
          <p:cNvSpPr txBox="1"/>
          <p:nvPr/>
        </p:nvSpPr>
        <p:spPr>
          <a:xfrm>
            <a:off x="342900" y="53586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sng" dirty="0">
                <a:effectLst/>
                <a:latin typeface="Calibri" panose="020F0502020204030204" pitchFamily="34" charset="0"/>
              </a:rPr>
              <a:t>DASHBOARD 2: OVERVIEW</a:t>
            </a:r>
            <a:endParaRPr lang="en-IN" sz="28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9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C3ED2-CE53-C4E9-FDD2-85FAE5B0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7755"/>
            <a:ext cx="9144000" cy="5277465"/>
          </a:xfrm>
        </p:spPr>
      </p:pic>
    </p:spTree>
    <p:extLst>
      <p:ext uri="{BB962C8B-B14F-4D97-AF65-F5344CB8AC3E}">
        <p14:creationId xmlns:p14="http://schemas.microsoft.com/office/powerpoint/2010/main" val="37852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60BEA-1E06-652C-D7BA-DC10BB0BF0CD}"/>
              </a:ext>
            </a:extLst>
          </p:cNvPr>
          <p:cNvSpPr txBox="1"/>
          <p:nvPr/>
        </p:nvSpPr>
        <p:spPr>
          <a:xfrm>
            <a:off x="477982" y="712507"/>
            <a:ext cx="4572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sng" dirty="0">
                <a:effectLst/>
                <a:latin typeface="Calibri" panose="020F0502020204030204" pitchFamily="34" charset="0"/>
              </a:rPr>
              <a:t>DASHBOARD 3: DETAILS</a:t>
            </a:r>
            <a:endParaRPr lang="en-IN" sz="32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0019E-F056-22A2-F607-CB334D163B39}"/>
              </a:ext>
            </a:extLst>
          </p:cNvPr>
          <p:cNvSpPr txBox="1"/>
          <p:nvPr/>
        </p:nvSpPr>
        <p:spPr>
          <a:xfrm>
            <a:off x="477982" y="1993932"/>
            <a:ext cx="8188036" cy="371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</a:rPr>
              <a:t>GRID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	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US" b="0" dirty="0">
              <a:effectLst/>
            </a:endParaRP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800" b="1" i="1" u="none" strike="noStrike" dirty="0">
                <a:effectLst/>
                <a:latin typeface="Calibri" panose="020F0502020204030204" pitchFamily="34" charset="0"/>
              </a:rPr>
              <a:t>Objective:</a:t>
            </a:r>
            <a:endParaRPr lang="en-US" b="0" dirty="0">
              <a:effectLst/>
            </a:endParaRP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Calibri" panose="020F0502020204030204" pitchFamily="34" charset="0"/>
              </a:rPr>
              <a:t>	</a:t>
            </a:r>
            <a:r>
              <a:rPr lang="en-US" sz="18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149</TotalTime>
  <Words>978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(Body)</vt:lpstr>
      <vt:lpstr>Rockwell Condensed</vt:lpstr>
      <vt:lpstr>Wingdings</vt:lpstr>
      <vt:lpstr>Wood Type</vt:lpstr>
      <vt:lpstr>Bank Loan Analysis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</vt:lpstr>
      <vt:lpstr>Data Collection and Tools</vt:lpstr>
      <vt:lpstr>Data Processing and Cleaning</vt:lpstr>
      <vt:lpstr>Analysis and Methodology</vt:lpstr>
      <vt:lpstr>Insights and Recommendations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Bhushan Gawali</cp:lastModifiedBy>
  <cp:revision>2</cp:revision>
  <cp:lastPrinted>2024-07-15T15:59:49Z</cp:lastPrinted>
  <dcterms:created xsi:type="dcterms:W3CDTF">2013-01-27T09:14:16Z</dcterms:created>
  <dcterms:modified xsi:type="dcterms:W3CDTF">2024-07-15T15:59:52Z</dcterms:modified>
  <cp:category/>
</cp:coreProperties>
</file>