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4"/>
  </p:sldMasterIdLst>
  <p:sldIdLst>
    <p:sldId id="256" r:id="rId5"/>
    <p:sldId id="257"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874CE-4986-4871-BD78-E4E1947C7071}" v="29" dt="2024-10-25T20:26:31.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97295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183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70226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5213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08777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280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31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2116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88135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8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10/26/2024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96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10/26/2024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616103"/>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46" r:id="rId6"/>
    <p:sldLayoutId id="2147483842" r:id="rId7"/>
    <p:sldLayoutId id="2147483843" r:id="rId8"/>
    <p:sldLayoutId id="2147483844" r:id="rId9"/>
    <p:sldLayoutId id="2147483845" r:id="rId10"/>
    <p:sldLayoutId id="2147483847"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51ED6FCA-9FA7-66A9-4196-3FAFF1C2399B}"/>
              </a:ext>
            </a:extLst>
          </p:cNvPr>
          <p:cNvPicPr>
            <a:picLocks noChangeAspect="1"/>
          </p:cNvPicPr>
          <p:nvPr/>
        </p:nvPicPr>
        <p:blipFill>
          <a:blip r:embed="rId2">
            <a:alphaModFix amt="50000"/>
          </a:blip>
          <a:srcRect t="21329"/>
          <a:stretch/>
        </p:blipFill>
        <p:spPr>
          <a:xfrm>
            <a:off x="20" y="10"/>
            <a:ext cx="12191980" cy="6857990"/>
          </a:xfrm>
          <a:prstGeom prst="rect">
            <a:avLst/>
          </a:prstGeom>
        </p:spPr>
      </p:pic>
      <p:sp>
        <p:nvSpPr>
          <p:cNvPr id="38" name="Freeform: Shape 37">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4286" y="934038"/>
            <a:ext cx="4316884" cy="4991433"/>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3331 w 9985899"/>
              <a:gd name="connsiteY5" fmla="*/ 4251727 h 4920343"/>
              <a:gd name="connsiteX0" fmla="*/ 23936 w 9992251"/>
              <a:gd name="connsiteY0" fmla="*/ 1779914 h 4920343"/>
              <a:gd name="connsiteX1" fmla="*/ 6457 w 9992251"/>
              <a:gd name="connsiteY1" fmla="*/ 0 h 4920343"/>
              <a:gd name="connsiteX2" fmla="*/ 9992251 w 9992251"/>
              <a:gd name="connsiteY2" fmla="*/ 0 h 4920343"/>
              <a:gd name="connsiteX3" fmla="*/ 9992251 w 9992251"/>
              <a:gd name="connsiteY3" fmla="*/ 4920343 h 4920343"/>
              <a:gd name="connsiteX4" fmla="*/ 6457 w 9992251"/>
              <a:gd name="connsiteY4" fmla="*/ 4920343 h 4920343"/>
              <a:gd name="connsiteX5" fmla="*/ 0 w 9992251"/>
              <a:gd name="connsiteY5" fmla="*/ 4250393 h 4920343"/>
              <a:gd name="connsiteX0" fmla="*/ 20707 w 9989022"/>
              <a:gd name="connsiteY0" fmla="*/ 1779914 h 4920343"/>
              <a:gd name="connsiteX1" fmla="*/ 3228 w 9989022"/>
              <a:gd name="connsiteY1" fmla="*/ 0 h 4920343"/>
              <a:gd name="connsiteX2" fmla="*/ 9989022 w 9989022"/>
              <a:gd name="connsiteY2" fmla="*/ 0 h 4920343"/>
              <a:gd name="connsiteX3" fmla="*/ 9989022 w 9989022"/>
              <a:gd name="connsiteY3" fmla="*/ 4920343 h 4920343"/>
              <a:gd name="connsiteX4" fmla="*/ 3228 w 9989022"/>
              <a:gd name="connsiteY4" fmla="*/ 4920343 h 4920343"/>
              <a:gd name="connsiteX5" fmla="*/ 0 w 9989022"/>
              <a:gd name="connsiteY5" fmla="*/ 4250394 h 4920343"/>
              <a:gd name="connsiteX0" fmla="*/ 17583 w 9985898"/>
              <a:gd name="connsiteY0" fmla="*/ 1779914 h 4920343"/>
              <a:gd name="connsiteX1" fmla="*/ 104 w 9985898"/>
              <a:gd name="connsiteY1" fmla="*/ 0 h 4920343"/>
              <a:gd name="connsiteX2" fmla="*/ 9985898 w 9985898"/>
              <a:gd name="connsiteY2" fmla="*/ 0 h 4920343"/>
              <a:gd name="connsiteX3" fmla="*/ 9985898 w 9985898"/>
              <a:gd name="connsiteY3" fmla="*/ 4920343 h 4920343"/>
              <a:gd name="connsiteX4" fmla="*/ 104 w 9985898"/>
              <a:gd name="connsiteY4" fmla="*/ 4920343 h 4920343"/>
              <a:gd name="connsiteX5" fmla="*/ 6559 w 9985898"/>
              <a:gd name="connsiteY5" fmla="*/ 4251729 h 4920343"/>
              <a:gd name="connsiteX0" fmla="*/ 23935 w 9992250"/>
              <a:gd name="connsiteY0" fmla="*/ 1779914 h 4920343"/>
              <a:gd name="connsiteX1" fmla="*/ 6456 w 9992250"/>
              <a:gd name="connsiteY1" fmla="*/ 0 h 4920343"/>
              <a:gd name="connsiteX2" fmla="*/ 9992250 w 9992250"/>
              <a:gd name="connsiteY2" fmla="*/ 0 h 4920343"/>
              <a:gd name="connsiteX3" fmla="*/ 9992250 w 9992250"/>
              <a:gd name="connsiteY3" fmla="*/ 4920343 h 4920343"/>
              <a:gd name="connsiteX4" fmla="*/ 6456 w 9992250"/>
              <a:gd name="connsiteY4" fmla="*/ 4920343 h 4920343"/>
              <a:gd name="connsiteX5" fmla="*/ 0 w 9992250"/>
              <a:gd name="connsiteY5" fmla="*/ 4255735 h 4920343"/>
              <a:gd name="connsiteX0" fmla="*/ 20706 w 9989021"/>
              <a:gd name="connsiteY0" fmla="*/ 1779914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339 w 9989021"/>
              <a:gd name="connsiteY0" fmla="*/ 2408875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1022 w 9989021"/>
              <a:gd name="connsiteY0" fmla="*/ 2454278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0 w 9990908"/>
              <a:gd name="connsiteY0" fmla="*/ 2455614 h 4920343"/>
              <a:gd name="connsiteX1" fmla="*/ 5114 w 9990908"/>
              <a:gd name="connsiteY1" fmla="*/ 0 h 4920343"/>
              <a:gd name="connsiteX2" fmla="*/ 9990908 w 9990908"/>
              <a:gd name="connsiteY2" fmla="*/ 0 h 4920343"/>
              <a:gd name="connsiteX3" fmla="*/ 9990908 w 9990908"/>
              <a:gd name="connsiteY3" fmla="*/ 4920343 h 4920343"/>
              <a:gd name="connsiteX4" fmla="*/ 5114 w 9990908"/>
              <a:gd name="connsiteY4" fmla="*/ 4920343 h 4920343"/>
              <a:gd name="connsiteX5" fmla="*/ 1887 w 9990908"/>
              <a:gd name="connsiteY5" fmla="*/ 425573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994F1C-9889-4EE0-8288-451203D10649}"/>
              </a:ext>
            </a:extLst>
          </p:cNvPr>
          <p:cNvSpPr>
            <a:spLocks noGrp="1"/>
          </p:cNvSpPr>
          <p:nvPr>
            <p:ph type="ctrTitle"/>
          </p:nvPr>
        </p:nvSpPr>
        <p:spPr>
          <a:xfrm>
            <a:off x="729620" y="1597224"/>
            <a:ext cx="3939362" cy="1841435"/>
          </a:xfrm>
          <a:noFill/>
        </p:spPr>
        <p:txBody>
          <a:bodyPr anchor="ctr">
            <a:normAutofit/>
          </a:bodyPr>
          <a:lstStyle/>
          <a:p>
            <a:r>
              <a:rPr lang="en-US" dirty="0">
                <a:solidFill>
                  <a:schemeClr val="accent1">
                    <a:lumMod val="60000"/>
                    <a:lumOff val="40000"/>
                  </a:schemeClr>
                </a:solidFill>
              </a:rPr>
              <a:t>3D-LFM</a:t>
            </a:r>
            <a:br>
              <a:rPr lang="en-US" dirty="0">
                <a:solidFill>
                  <a:schemeClr val="accent1">
                    <a:lumMod val="60000"/>
                    <a:lumOff val="40000"/>
                  </a:schemeClr>
                </a:solidFill>
              </a:rPr>
            </a:br>
            <a:r>
              <a:rPr lang="en-US" sz="1400" dirty="0">
                <a:solidFill>
                  <a:schemeClr val="accent1">
                    <a:lumMod val="60000"/>
                    <a:lumOff val="40000"/>
                  </a:schemeClr>
                </a:solidFill>
              </a:rPr>
              <a:t>(Lifting Foundation Model)</a:t>
            </a:r>
            <a:endParaRPr lang="en-US" sz="1200"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DFDC4FFF-7133-31C0-64FE-63880AB7DACD}"/>
              </a:ext>
            </a:extLst>
          </p:cNvPr>
          <p:cNvSpPr>
            <a:spLocks noGrp="1"/>
          </p:cNvSpPr>
          <p:nvPr>
            <p:ph type="subTitle" idx="1"/>
          </p:nvPr>
        </p:nvSpPr>
        <p:spPr>
          <a:xfrm>
            <a:off x="1112323" y="4101845"/>
            <a:ext cx="3573756" cy="1639389"/>
          </a:xfrm>
          <a:noFill/>
        </p:spPr>
        <p:txBody>
          <a:bodyPr anchor="b">
            <a:normAutofit fontScale="85000" lnSpcReduction="20000"/>
          </a:bodyPr>
          <a:lstStyle/>
          <a:p>
            <a:r>
              <a:rPr lang="en-US" sz="3200" b="1" dirty="0">
                <a:solidFill>
                  <a:schemeClr val="accent1">
                    <a:lumMod val="60000"/>
                    <a:lumOff val="40000"/>
                  </a:schemeClr>
                </a:solidFill>
              </a:rPr>
              <a:t>Presented By:</a:t>
            </a:r>
          </a:p>
          <a:p>
            <a:r>
              <a:rPr lang="en-US" dirty="0">
                <a:solidFill>
                  <a:schemeClr val="accent1">
                    <a:lumMod val="60000"/>
                    <a:lumOff val="40000"/>
                  </a:schemeClr>
                </a:solidFill>
              </a:rPr>
              <a:t>Bhushan Gunjal</a:t>
            </a:r>
          </a:p>
          <a:p>
            <a:r>
              <a:rPr lang="en-US" dirty="0">
                <a:solidFill>
                  <a:schemeClr val="accent1">
                    <a:lumMod val="60000"/>
                    <a:lumOff val="40000"/>
                  </a:schemeClr>
                </a:solidFill>
              </a:rPr>
              <a:t>Pravin Patrike</a:t>
            </a:r>
          </a:p>
          <a:p>
            <a:r>
              <a:rPr lang="en-US" dirty="0">
                <a:solidFill>
                  <a:schemeClr val="accent1">
                    <a:lumMod val="60000"/>
                    <a:lumOff val="40000"/>
                  </a:schemeClr>
                </a:solidFill>
              </a:rPr>
              <a:t>Varsha Rai</a:t>
            </a:r>
          </a:p>
        </p:txBody>
      </p:sp>
    </p:spTree>
    <p:extLst>
      <p:ext uri="{BB962C8B-B14F-4D97-AF65-F5344CB8AC3E}">
        <p14:creationId xmlns:p14="http://schemas.microsoft.com/office/powerpoint/2010/main" val="415432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EA7E8276-E7F8-D393-6F54-0BF8862C3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67DFE30-E9B4-B520-D9CF-5181D140E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4820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Neon 3D circle art">
            <a:extLst>
              <a:ext uri="{FF2B5EF4-FFF2-40B4-BE49-F238E27FC236}">
                <a16:creationId xmlns:a16="http://schemas.microsoft.com/office/drawing/2014/main" id="{0B066856-5E60-698A-8F30-9DF24A686AEF}"/>
              </a:ext>
            </a:extLst>
          </p:cNvPr>
          <p:cNvPicPr>
            <a:picLocks noGrp="1" noChangeAspect="1"/>
          </p:cNvPicPr>
          <p:nvPr>
            <p:ph idx="1"/>
          </p:nvPr>
        </p:nvPicPr>
        <p:blipFill>
          <a:blip r:embed="rId2">
            <a:alphaModFix amt="50000"/>
          </a:blip>
          <a:srcRect l="26910" r="24628"/>
          <a:stretch/>
        </p:blipFill>
        <p:spPr>
          <a:xfrm>
            <a:off x="-1" y="10"/>
            <a:ext cx="4648201" cy="6857989"/>
          </a:xfrm>
          <a:prstGeom prst="rect">
            <a:avLst/>
          </a:prstGeom>
        </p:spPr>
      </p:pic>
      <p:sp>
        <p:nvSpPr>
          <p:cNvPr id="2" name="Title 1">
            <a:extLst>
              <a:ext uri="{FF2B5EF4-FFF2-40B4-BE49-F238E27FC236}">
                <a16:creationId xmlns:a16="http://schemas.microsoft.com/office/drawing/2014/main" id="{57A6C3A7-F2F2-DB99-C979-94FA708FE7BA}"/>
              </a:ext>
            </a:extLst>
          </p:cNvPr>
          <p:cNvSpPr>
            <a:spLocks noGrp="1"/>
          </p:cNvSpPr>
          <p:nvPr>
            <p:ph type="title"/>
          </p:nvPr>
        </p:nvSpPr>
        <p:spPr>
          <a:xfrm>
            <a:off x="738786" y="3994511"/>
            <a:ext cx="2797917" cy="1591492"/>
          </a:xfrm>
          <a:noFill/>
        </p:spPr>
        <p:txBody>
          <a:bodyPr vert="horz" lIns="91440" tIns="45720" rIns="91440" bIns="45720" rtlCol="0" anchor="b">
            <a:normAutofit/>
          </a:bodyPr>
          <a:lstStyle/>
          <a:p>
            <a:r>
              <a:rPr lang="en-US" sz="2400" b="1" kern="1200" cap="all" spc="500" baseline="0">
                <a:solidFill>
                  <a:schemeClr val="accent1">
                    <a:lumMod val="60000"/>
                    <a:lumOff val="40000"/>
                  </a:schemeClr>
                </a:solidFill>
                <a:latin typeface="+mj-lt"/>
                <a:ea typeface="+mj-ea"/>
                <a:cs typeface="+mj-cs"/>
              </a:rPr>
              <a:t>Introduction</a:t>
            </a:r>
          </a:p>
        </p:txBody>
      </p:sp>
      <p:sp>
        <p:nvSpPr>
          <p:cNvPr id="8" name="TextBox 7">
            <a:extLst>
              <a:ext uri="{FF2B5EF4-FFF2-40B4-BE49-F238E27FC236}">
                <a16:creationId xmlns:a16="http://schemas.microsoft.com/office/drawing/2014/main" id="{EED885CC-50ED-C4EB-68DF-515710FE786A}"/>
              </a:ext>
            </a:extLst>
          </p:cNvPr>
          <p:cNvSpPr txBox="1"/>
          <p:nvPr/>
        </p:nvSpPr>
        <p:spPr>
          <a:xfrm>
            <a:off x="5386987" y="2334718"/>
            <a:ext cx="5693517" cy="2188564"/>
          </a:xfrm>
          <a:prstGeom prst="rect">
            <a:avLst/>
          </a:prstGeom>
        </p:spPr>
        <p:txBody>
          <a:bodyPr vert="horz" lIns="91440" tIns="45720" rIns="91440" bIns="45720" rtlCol="0">
            <a:normAutofit fontScale="92500"/>
          </a:bodyPr>
          <a:lstStyle/>
          <a:p>
            <a:pPr indent="-228600">
              <a:lnSpc>
                <a:spcPct val="120000"/>
              </a:lnSpc>
              <a:spcAft>
                <a:spcPts val="600"/>
              </a:spcAft>
              <a:buFont typeface="Arial" panose="020B0604020202020204" pitchFamily="34" charset="0"/>
              <a:buChar char="•"/>
            </a:pPr>
            <a:r>
              <a:rPr lang="en-US" dirty="0"/>
              <a:t>This paper introduces a novel framework, the 3D-Lifting Foundation Model (3D-LFM), designed to translate 2D landmarks from single-view images into 3D structures.</a:t>
            </a:r>
          </a:p>
          <a:p>
            <a:pPr indent="-228600">
              <a:lnSpc>
                <a:spcPct val="120000"/>
              </a:lnSpc>
              <a:spcAft>
                <a:spcPts val="600"/>
              </a:spcAft>
              <a:buFont typeface="Arial" panose="020B0604020202020204" pitchFamily="34" charset="0"/>
              <a:buChar char="•"/>
            </a:pPr>
            <a:r>
              <a:rPr lang="en-US" dirty="0"/>
              <a:t> Unlike prior models, 3D-LFM generalizes across diverse categories, from humans and animals to everyday objects, without needing object-specific data.</a:t>
            </a:r>
          </a:p>
          <a:p>
            <a:pPr indent="-228600">
              <a:lnSpc>
                <a:spcPct val="120000"/>
              </a:lnSpc>
              <a:spcAft>
                <a:spcPts val="600"/>
              </a:spcAft>
              <a:buFont typeface="Arial" panose="020B0604020202020204" pitchFamily="34" charset="0"/>
              <a:buChar char="•"/>
            </a:pPr>
            <a:endParaRPr lang="en-US" dirty="0"/>
          </a:p>
        </p:txBody>
      </p:sp>
      <p:sp>
        <p:nvSpPr>
          <p:cNvPr id="60" name="Freeform: Shape 59">
            <a:extLst>
              <a:ext uri="{FF2B5EF4-FFF2-40B4-BE49-F238E27FC236}">
                <a16:creationId xmlns:a16="http://schemas.microsoft.com/office/drawing/2014/main" id="{9464ED38-224B-AB8F-2B4A-18C5B2BE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35883" y="935882"/>
            <a:ext cx="2797917" cy="4993618"/>
          </a:xfrm>
          <a:custGeom>
            <a:avLst/>
            <a:gdLst>
              <a:gd name="connsiteX0" fmla="*/ 0 w 4172596"/>
              <a:gd name="connsiteY0" fmla="*/ 0 h 4952999"/>
              <a:gd name="connsiteX1" fmla="*/ 4172596 w 4172596"/>
              <a:gd name="connsiteY1" fmla="*/ 0 h 4952999"/>
              <a:gd name="connsiteX2" fmla="*/ 4172596 w 4172596"/>
              <a:gd name="connsiteY2" fmla="*/ 342900 h 4952999"/>
              <a:gd name="connsiteX3" fmla="*/ 3239761 w 4172596"/>
              <a:gd name="connsiteY3" fmla="*/ 342900 h 4952999"/>
              <a:gd name="connsiteX4" fmla="*/ 3239761 w 4172596"/>
              <a:gd name="connsiteY4" fmla="*/ 1934392 h 4952999"/>
              <a:gd name="connsiteX5" fmla="*/ 4172596 w 4172596"/>
              <a:gd name="connsiteY5" fmla="*/ 1934392 h 4952999"/>
              <a:gd name="connsiteX6" fmla="*/ 4172596 w 4172596"/>
              <a:gd name="connsiteY6" fmla="*/ 4952999 h 4952999"/>
              <a:gd name="connsiteX7" fmla="*/ 0 w 4172596"/>
              <a:gd name="connsiteY7" fmla="*/ 4952999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8" fmla="*/ 3331201 w 4172596"/>
              <a:gd name="connsiteY8" fmla="*/ 2025832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 name="connsiteX6" fmla="*/ 3239761 w 4172596"/>
              <a:gd name="connsiteY6"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596" h="4952999">
                <a:moveTo>
                  <a:pt x="4172596" y="1934392"/>
                </a:moveTo>
                <a:lnTo>
                  <a:pt x="4172596" y="4952999"/>
                </a:lnTo>
                <a:lnTo>
                  <a:pt x="0" y="4952999"/>
                </a:lnTo>
                <a:lnTo>
                  <a:pt x="0" y="0"/>
                </a:lnTo>
                <a:lnTo>
                  <a:pt x="4172596" y="0"/>
                </a:lnTo>
                <a:lnTo>
                  <a:pt x="4172596" y="342900"/>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7315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A7E8276-E7F8-D393-6F54-0BF8862C3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67DFE30-E9B4-B520-D9CF-5181D140E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4820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Neon 3D circle art">
            <a:extLst>
              <a:ext uri="{FF2B5EF4-FFF2-40B4-BE49-F238E27FC236}">
                <a16:creationId xmlns:a16="http://schemas.microsoft.com/office/drawing/2014/main" id="{0B066856-5E60-698A-8F30-9DF24A686AEF}"/>
              </a:ext>
            </a:extLst>
          </p:cNvPr>
          <p:cNvPicPr>
            <a:picLocks noGrp="1" noChangeAspect="1"/>
          </p:cNvPicPr>
          <p:nvPr>
            <p:ph idx="1"/>
          </p:nvPr>
        </p:nvPicPr>
        <p:blipFill>
          <a:blip r:embed="rId2">
            <a:alphaModFix amt="50000"/>
          </a:blip>
          <a:srcRect l="26910" r="24628"/>
          <a:stretch/>
        </p:blipFill>
        <p:spPr>
          <a:xfrm>
            <a:off x="-1" y="10"/>
            <a:ext cx="4648201" cy="6857989"/>
          </a:xfrm>
          <a:prstGeom prst="rect">
            <a:avLst/>
          </a:prstGeom>
        </p:spPr>
      </p:pic>
      <p:sp>
        <p:nvSpPr>
          <p:cNvPr id="2" name="Title 1">
            <a:extLst>
              <a:ext uri="{FF2B5EF4-FFF2-40B4-BE49-F238E27FC236}">
                <a16:creationId xmlns:a16="http://schemas.microsoft.com/office/drawing/2014/main" id="{57A6C3A7-F2F2-DB99-C979-94FA708FE7BA}"/>
              </a:ext>
            </a:extLst>
          </p:cNvPr>
          <p:cNvSpPr>
            <a:spLocks noGrp="1"/>
          </p:cNvSpPr>
          <p:nvPr>
            <p:ph type="title"/>
          </p:nvPr>
        </p:nvSpPr>
        <p:spPr>
          <a:xfrm>
            <a:off x="738786" y="3994511"/>
            <a:ext cx="2797917" cy="1591492"/>
          </a:xfrm>
          <a:noFill/>
        </p:spPr>
        <p:txBody>
          <a:bodyPr vert="horz" lIns="91440" tIns="45720" rIns="91440" bIns="45720" rtlCol="0" anchor="b">
            <a:normAutofit/>
          </a:bodyPr>
          <a:lstStyle/>
          <a:p>
            <a:r>
              <a:rPr lang="en-US" b="1" kern="1200" cap="all" spc="500" baseline="0">
                <a:solidFill>
                  <a:schemeClr val="accent1">
                    <a:lumMod val="60000"/>
                    <a:lumOff val="40000"/>
                  </a:schemeClr>
                </a:solidFill>
                <a:latin typeface="+mj-lt"/>
                <a:ea typeface="+mj-ea"/>
                <a:cs typeface="+mj-cs"/>
              </a:rPr>
              <a:t>Problem Statement</a:t>
            </a:r>
          </a:p>
        </p:txBody>
      </p:sp>
      <p:sp>
        <p:nvSpPr>
          <p:cNvPr id="8" name="TextBox 7">
            <a:extLst>
              <a:ext uri="{FF2B5EF4-FFF2-40B4-BE49-F238E27FC236}">
                <a16:creationId xmlns:a16="http://schemas.microsoft.com/office/drawing/2014/main" id="{EED885CC-50ED-C4EB-68DF-515710FE786A}"/>
              </a:ext>
            </a:extLst>
          </p:cNvPr>
          <p:cNvSpPr txBox="1"/>
          <p:nvPr/>
        </p:nvSpPr>
        <p:spPr>
          <a:xfrm>
            <a:off x="5562600" y="914400"/>
            <a:ext cx="5708943" cy="4991099"/>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a:t>Traditional 3D reconstruction approaches require detailed, category-specific training data. This need for correspondences between 2D landmarks and 3D structures within specific object types limits the scalability of models.</a:t>
            </a:r>
          </a:p>
          <a:p>
            <a:pPr indent="-228600">
              <a:lnSpc>
                <a:spcPct val="120000"/>
              </a:lnSpc>
              <a:spcAft>
                <a:spcPts val="600"/>
              </a:spcAft>
              <a:buFont typeface="Arial" panose="020B0604020202020204" pitchFamily="34" charset="0"/>
              <a:buChar char="•"/>
            </a:pPr>
            <a:endParaRPr lang="en-US"/>
          </a:p>
          <a:p>
            <a:pPr indent="-228600">
              <a:lnSpc>
                <a:spcPct val="120000"/>
              </a:lnSpc>
              <a:spcAft>
                <a:spcPts val="600"/>
              </a:spcAft>
              <a:buFont typeface="Arial" panose="020B0604020202020204" pitchFamily="34" charset="0"/>
              <a:buChar char="•"/>
            </a:pPr>
            <a:r>
              <a:rPr lang="en-US" b="1" u="sng"/>
              <a:t>Goal of 3D-LFM</a:t>
            </a:r>
            <a:r>
              <a:rPr lang="en-US"/>
              <a:t>: To address these challenges, the authors propose 3D-LFM, a unified approach to lift 2D landmarks into 3D, capable of handling over 30 object categories. It leverages transformer-based architecture and permutation equivariance to operate independently of specific object categories, simplifying generalization.</a:t>
            </a:r>
          </a:p>
        </p:txBody>
      </p:sp>
      <p:sp>
        <p:nvSpPr>
          <p:cNvPr id="27" name="Freeform: Shape 26">
            <a:extLst>
              <a:ext uri="{FF2B5EF4-FFF2-40B4-BE49-F238E27FC236}">
                <a16:creationId xmlns:a16="http://schemas.microsoft.com/office/drawing/2014/main" id="{9464ED38-224B-AB8F-2B4A-18C5B2BE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35883" y="935882"/>
            <a:ext cx="2797917" cy="4993618"/>
          </a:xfrm>
          <a:custGeom>
            <a:avLst/>
            <a:gdLst>
              <a:gd name="connsiteX0" fmla="*/ 0 w 4172596"/>
              <a:gd name="connsiteY0" fmla="*/ 0 h 4952999"/>
              <a:gd name="connsiteX1" fmla="*/ 4172596 w 4172596"/>
              <a:gd name="connsiteY1" fmla="*/ 0 h 4952999"/>
              <a:gd name="connsiteX2" fmla="*/ 4172596 w 4172596"/>
              <a:gd name="connsiteY2" fmla="*/ 342900 h 4952999"/>
              <a:gd name="connsiteX3" fmla="*/ 3239761 w 4172596"/>
              <a:gd name="connsiteY3" fmla="*/ 342900 h 4952999"/>
              <a:gd name="connsiteX4" fmla="*/ 3239761 w 4172596"/>
              <a:gd name="connsiteY4" fmla="*/ 1934392 h 4952999"/>
              <a:gd name="connsiteX5" fmla="*/ 4172596 w 4172596"/>
              <a:gd name="connsiteY5" fmla="*/ 1934392 h 4952999"/>
              <a:gd name="connsiteX6" fmla="*/ 4172596 w 4172596"/>
              <a:gd name="connsiteY6" fmla="*/ 4952999 h 4952999"/>
              <a:gd name="connsiteX7" fmla="*/ 0 w 4172596"/>
              <a:gd name="connsiteY7" fmla="*/ 4952999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8" fmla="*/ 3331201 w 4172596"/>
              <a:gd name="connsiteY8" fmla="*/ 2025832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 name="connsiteX6" fmla="*/ 3239761 w 4172596"/>
              <a:gd name="connsiteY6"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596" h="4952999">
                <a:moveTo>
                  <a:pt x="4172596" y="1934392"/>
                </a:moveTo>
                <a:lnTo>
                  <a:pt x="4172596" y="4952999"/>
                </a:lnTo>
                <a:lnTo>
                  <a:pt x="0" y="4952999"/>
                </a:lnTo>
                <a:lnTo>
                  <a:pt x="0" y="0"/>
                </a:lnTo>
                <a:lnTo>
                  <a:pt x="4172596" y="0"/>
                </a:lnTo>
                <a:lnTo>
                  <a:pt x="4172596" y="342900"/>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09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A7E8276-E7F8-D393-6F54-0BF8862C3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67DFE30-E9B4-B520-D9CF-5181D140E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4820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Neon 3D circle art">
            <a:extLst>
              <a:ext uri="{FF2B5EF4-FFF2-40B4-BE49-F238E27FC236}">
                <a16:creationId xmlns:a16="http://schemas.microsoft.com/office/drawing/2014/main" id="{0B066856-5E60-698A-8F30-9DF24A686AEF}"/>
              </a:ext>
            </a:extLst>
          </p:cNvPr>
          <p:cNvPicPr>
            <a:picLocks noGrp="1" noChangeAspect="1"/>
          </p:cNvPicPr>
          <p:nvPr>
            <p:ph idx="1"/>
          </p:nvPr>
        </p:nvPicPr>
        <p:blipFill>
          <a:blip r:embed="rId2">
            <a:alphaModFix amt="50000"/>
          </a:blip>
          <a:srcRect l="26910" r="24628"/>
          <a:stretch/>
        </p:blipFill>
        <p:spPr>
          <a:xfrm>
            <a:off x="-1" y="10"/>
            <a:ext cx="4648201" cy="6857989"/>
          </a:xfrm>
          <a:prstGeom prst="rect">
            <a:avLst/>
          </a:prstGeom>
        </p:spPr>
      </p:pic>
      <p:sp>
        <p:nvSpPr>
          <p:cNvPr id="2" name="Title 1">
            <a:extLst>
              <a:ext uri="{FF2B5EF4-FFF2-40B4-BE49-F238E27FC236}">
                <a16:creationId xmlns:a16="http://schemas.microsoft.com/office/drawing/2014/main" id="{57A6C3A7-F2F2-DB99-C979-94FA708FE7BA}"/>
              </a:ext>
            </a:extLst>
          </p:cNvPr>
          <p:cNvSpPr>
            <a:spLocks noGrp="1"/>
          </p:cNvSpPr>
          <p:nvPr>
            <p:ph type="title"/>
          </p:nvPr>
        </p:nvSpPr>
        <p:spPr>
          <a:xfrm>
            <a:off x="738786" y="3994511"/>
            <a:ext cx="3203627" cy="1591492"/>
          </a:xfrm>
          <a:noFill/>
        </p:spPr>
        <p:txBody>
          <a:bodyPr vert="horz" lIns="91440" tIns="45720" rIns="91440" bIns="45720" rtlCol="0" anchor="b">
            <a:normAutofit/>
          </a:bodyPr>
          <a:lstStyle/>
          <a:p>
            <a:r>
              <a:rPr lang="en-US" sz="2600" b="1" kern="1200" cap="all" spc="500" baseline="0" dirty="0">
                <a:solidFill>
                  <a:schemeClr val="accent1">
                    <a:lumMod val="60000"/>
                    <a:lumOff val="40000"/>
                  </a:schemeClr>
                </a:solidFill>
                <a:latin typeface="+mj-lt"/>
                <a:ea typeface="+mj-ea"/>
                <a:cs typeface="+mj-cs"/>
              </a:rPr>
              <a:t>Key Contributions</a:t>
            </a:r>
          </a:p>
        </p:txBody>
      </p:sp>
      <p:sp>
        <p:nvSpPr>
          <p:cNvPr id="11" name="Rectangle 6">
            <a:extLst>
              <a:ext uri="{FF2B5EF4-FFF2-40B4-BE49-F238E27FC236}">
                <a16:creationId xmlns:a16="http://schemas.microsoft.com/office/drawing/2014/main" id="{EE7B82B8-FBD4-BB4C-754A-A2926FA3F417}"/>
              </a:ext>
            </a:extLst>
          </p:cNvPr>
          <p:cNvSpPr>
            <a:spLocks noChangeArrowheads="1"/>
          </p:cNvSpPr>
          <p:nvPr/>
        </p:nvSpPr>
        <p:spPr bwMode="auto">
          <a:xfrm>
            <a:off x="5562600" y="914400"/>
            <a:ext cx="5708943" cy="49910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120000"/>
              </a:lnSpc>
              <a:spcBef>
                <a:spcPct val="0"/>
              </a:spcBef>
              <a:spcAft>
                <a:spcPts val="600"/>
              </a:spcAft>
              <a:buClrTx/>
              <a:buSzTx/>
              <a:buFont typeface="Arial" panose="020B0604020202020204" pitchFamily="34" charset="0"/>
              <a:buChar char="•"/>
              <a:tabLst/>
            </a:pPr>
            <a:r>
              <a:rPr kumimoji="0" lang="en-US" altLang="en-US" b="1" i="0" u="sng" strike="noStrike" cap="none" normalizeH="0" baseline="0">
                <a:ln>
                  <a:noFill/>
                </a:ln>
                <a:effectLst/>
              </a:rPr>
              <a:t>Procrustean Transformer</a:t>
            </a:r>
            <a:r>
              <a:rPr kumimoji="0" lang="en-US" altLang="en-US" b="0" i="0" u="sng" strike="noStrike" cap="none" normalizeH="0" baseline="0">
                <a:ln>
                  <a:noFill/>
                </a:ln>
                <a:effectLst/>
              </a:rPr>
              <a:t>: </a:t>
            </a:r>
            <a:r>
              <a:rPr kumimoji="0" lang="en-US" altLang="en-US" b="0" i="0" u="none" strike="noStrike" cap="none" normalizeH="0" baseline="0">
                <a:ln>
                  <a:noFill/>
                </a:ln>
                <a:effectLst/>
              </a:rPr>
              <a:t>Introduces a transformer architecture focused on deformable structures rather than rigid rotations. This Procrustean transformer aligns 3D shapes within a canonical frame, prioritizing non-rigid transformations to capture deformable aspects across varied object categories.</a:t>
            </a:r>
          </a:p>
          <a:p>
            <a:pPr marL="0" marR="0" lvl="0" indent="-228600" fontAlgn="base">
              <a:lnSpc>
                <a:spcPct val="12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a:ln>
                <a:noFill/>
              </a:ln>
              <a:effectLst/>
            </a:endParaRPr>
          </a:p>
          <a:p>
            <a:pPr marL="0" marR="0" lvl="0" indent="-228600" fontAlgn="base">
              <a:lnSpc>
                <a:spcPct val="120000"/>
              </a:lnSpc>
              <a:spcBef>
                <a:spcPct val="0"/>
              </a:spcBef>
              <a:spcAft>
                <a:spcPts val="600"/>
              </a:spcAft>
              <a:buClrTx/>
              <a:buSzTx/>
              <a:buFont typeface="Arial" panose="020B0604020202020204" pitchFamily="34" charset="0"/>
              <a:buChar char="•"/>
              <a:tabLst/>
            </a:pPr>
            <a:r>
              <a:rPr kumimoji="0" lang="en-US" altLang="en-US" b="1" i="0" u="sng" strike="noStrike" cap="none" normalizeH="0" baseline="0">
                <a:ln>
                  <a:noFill/>
                </a:ln>
                <a:effectLst/>
              </a:rPr>
              <a:t>Tokenized Positional Encoding (TPE)</a:t>
            </a:r>
            <a:r>
              <a:rPr kumimoji="0" lang="en-US" altLang="en-US" b="0" i="0" u="sng" strike="noStrike" cap="none" normalizeH="0" baseline="0">
                <a:ln>
                  <a:noFill/>
                </a:ln>
                <a:effectLst/>
              </a:rPr>
              <a:t>: </a:t>
            </a:r>
            <a:r>
              <a:rPr kumimoji="0" lang="en-US" altLang="en-US" b="0" i="0" u="none" strike="noStrike" cap="none" normalizeH="0" baseline="0">
                <a:ln>
                  <a:noFill/>
                </a:ln>
                <a:effectLst/>
              </a:rPr>
              <a:t>Uses tokenized positional encoding to allow the model to operate without specific landmark correspondences, enabling scalability across imbalanced datasets and diverse categories. This technique improves flexibility by embedding spatial information without direct correspondence. </a:t>
            </a:r>
          </a:p>
        </p:txBody>
      </p:sp>
      <p:sp>
        <p:nvSpPr>
          <p:cNvPr id="27" name="Freeform: Shape 26">
            <a:extLst>
              <a:ext uri="{FF2B5EF4-FFF2-40B4-BE49-F238E27FC236}">
                <a16:creationId xmlns:a16="http://schemas.microsoft.com/office/drawing/2014/main" id="{9464ED38-224B-AB8F-2B4A-18C5B2BE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35883" y="935882"/>
            <a:ext cx="2797917" cy="4993618"/>
          </a:xfrm>
          <a:custGeom>
            <a:avLst/>
            <a:gdLst>
              <a:gd name="connsiteX0" fmla="*/ 0 w 4172596"/>
              <a:gd name="connsiteY0" fmla="*/ 0 h 4952999"/>
              <a:gd name="connsiteX1" fmla="*/ 4172596 w 4172596"/>
              <a:gd name="connsiteY1" fmla="*/ 0 h 4952999"/>
              <a:gd name="connsiteX2" fmla="*/ 4172596 w 4172596"/>
              <a:gd name="connsiteY2" fmla="*/ 342900 h 4952999"/>
              <a:gd name="connsiteX3" fmla="*/ 3239761 w 4172596"/>
              <a:gd name="connsiteY3" fmla="*/ 342900 h 4952999"/>
              <a:gd name="connsiteX4" fmla="*/ 3239761 w 4172596"/>
              <a:gd name="connsiteY4" fmla="*/ 1934392 h 4952999"/>
              <a:gd name="connsiteX5" fmla="*/ 4172596 w 4172596"/>
              <a:gd name="connsiteY5" fmla="*/ 1934392 h 4952999"/>
              <a:gd name="connsiteX6" fmla="*/ 4172596 w 4172596"/>
              <a:gd name="connsiteY6" fmla="*/ 4952999 h 4952999"/>
              <a:gd name="connsiteX7" fmla="*/ 0 w 4172596"/>
              <a:gd name="connsiteY7" fmla="*/ 4952999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8" fmla="*/ 3331201 w 4172596"/>
              <a:gd name="connsiteY8" fmla="*/ 2025832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 name="connsiteX6" fmla="*/ 3239761 w 4172596"/>
              <a:gd name="connsiteY6"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596" h="4952999">
                <a:moveTo>
                  <a:pt x="4172596" y="1934392"/>
                </a:moveTo>
                <a:lnTo>
                  <a:pt x="4172596" y="4952999"/>
                </a:lnTo>
                <a:lnTo>
                  <a:pt x="0" y="4952999"/>
                </a:lnTo>
                <a:lnTo>
                  <a:pt x="0" y="0"/>
                </a:lnTo>
                <a:lnTo>
                  <a:pt x="4172596" y="0"/>
                </a:lnTo>
                <a:lnTo>
                  <a:pt x="4172596" y="342900"/>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886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A7E8276-E7F8-D393-6F54-0BF8862C3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67DFE30-E9B4-B520-D9CF-5181D140E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4820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Neon 3D circle art">
            <a:extLst>
              <a:ext uri="{FF2B5EF4-FFF2-40B4-BE49-F238E27FC236}">
                <a16:creationId xmlns:a16="http://schemas.microsoft.com/office/drawing/2014/main" id="{0B066856-5E60-698A-8F30-9DF24A686AEF}"/>
              </a:ext>
            </a:extLst>
          </p:cNvPr>
          <p:cNvPicPr>
            <a:picLocks noGrp="1" noChangeAspect="1"/>
          </p:cNvPicPr>
          <p:nvPr>
            <p:ph idx="1"/>
          </p:nvPr>
        </p:nvPicPr>
        <p:blipFill>
          <a:blip r:embed="rId2">
            <a:alphaModFix amt="50000"/>
          </a:blip>
          <a:srcRect l="26910" r="24628"/>
          <a:stretch/>
        </p:blipFill>
        <p:spPr>
          <a:xfrm>
            <a:off x="-1" y="10"/>
            <a:ext cx="4648201" cy="6857989"/>
          </a:xfrm>
          <a:prstGeom prst="rect">
            <a:avLst/>
          </a:prstGeom>
        </p:spPr>
      </p:pic>
      <p:sp>
        <p:nvSpPr>
          <p:cNvPr id="2" name="Title 1">
            <a:extLst>
              <a:ext uri="{FF2B5EF4-FFF2-40B4-BE49-F238E27FC236}">
                <a16:creationId xmlns:a16="http://schemas.microsoft.com/office/drawing/2014/main" id="{57A6C3A7-F2F2-DB99-C979-94FA708FE7BA}"/>
              </a:ext>
            </a:extLst>
          </p:cNvPr>
          <p:cNvSpPr>
            <a:spLocks noGrp="1"/>
          </p:cNvSpPr>
          <p:nvPr>
            <p:ph type="title"/>
          </p:nvPr>
        </p:nvSpPr>
        <p:spPr>
          <a:xfrm>
            <a:off x="738786" y="3994511"/>
            <a:ext cx="2797917" cy="1591492"/>
          </a:xfrm>
          <a:noFill/>
        </p:spPr>
        <p:txBody>
          <a:bodyPr vert="horz" lIns="91440" tIns="45720" rIns="91440" bIns="45720" rtlCol="0" anchor="b">
            <a:normAutofit/>
          </a:bodyPr>
          <a:lstStyle/>
          <a:p>
            <a:r>
              <a:rPr lang="en-US" sz="2600" b="1" kern="1200" cap="all" spc="500" baseline="0" dirty="0">
                <a:solidFill>
                  <a:schemeClr val="accent1">
                    <a:lumMod val="60000"/>
                    <a:lumOff val="40000"/>
                  </a:schemeClr>
                </a:solidFill>
                <a:latin typeface="+mj-lt"/>
                <a:ea typeface="+mj-ea"/>
                <a:cs typeface="+mj-cs"/>
              </a:rPr>
              <a:t>Methodology Overview</a:t>
            </a:r>
          </a:p>
        </p:txBody>
      </p:sp>
      <p:sp>
        <p:nvSpPr>
          <p:cNvPr id="27" name="Freeform: Shape 26">
            <a:extLst>
              <a:ext uri="{FF2B5EF4-FFF2-40B4-BE49-F238E27FC236}">
                <a16:creationId xmlns:a16="http://schemas.microsoft.com/office/drawing/2014/main" id="{9464ED38-224B-AB8F-2B4A-18C5B2BE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35883" y="935882"/>
            <a:ext cx="2797917" cy="4993618"/>
          </a:xfrm>
          <a:custGeom>
            <a:avLst/>
            <a:gdLst>
              <a:gd name="connsiteX0" fmla="*/ 0 w 4172596"/>
              <a:gd name="connsiteY0" fmla="*/ 0 h 4952999"/>
              <a:gd name="connsiteX1" fmla="*/ 4172596 w 4172596"/>
              <a:gd name="connsiteY1" fmla="*/ 0 h 4952999"/>
              <a:gd name="connsiteX2" fmla="*/ 4172596 w 4172596"/>
              <a:gd name="connsiteY2" fmla="*/ 342900 h 4952999"/>
              <a:gd name="connsiteX3" fmla="*/ 3239761 w 4172596"/>
              <a:gd name="connsiteY3" fmla="*/ 342900 h 4952999"/>
              <a:gd name="connsiteX4" fmla="*/ 3239761 w 4172596"/>
              <a:gd name="connsiteY4" fmla="*/ 1934392 h 4952999"/>
              <a:gd name="connsiteX5" fmla="*/ 4172596 w 4172596"/>
              <a:gd name="connsiteY5" fmla="*/ 1934392 h 4952999"/>
              <a:gd name="connsiteX6" fmla="*/ 4172596 w 4172596"/>
              <a:gd name="connsiteY6" fmla="*/ 4952999 h 4952999"/>
              <a:gd name="connsiteX7" fmla="*/ 0 w 4172596"/>
              <a:gd name="connsiteY7" fmla="*/ 4952999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8" fmla="*/ 3331201 w 4172596"/>
              <a:gd name="connsiteY8" fmla="*/ 2025832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 name="connsiteX6" fmla="*/ 3239761 w 4172596"/>
              <a:gd name="connsiteY6"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596" h="4952999">
                <a:moveTo>
                  <a:pt x="4172596" y="1934392"/>
                </a:moveTo>
                <a:lnTo>
                  <a:pt x="4172596" y="4952999"/>
                </a:lnTo>
                <a:lnTo>
                  <a:pt x="0" y="4952999"/>
                </a:lnTo>
                <a:lnTo>
                  <a:pt x="0" y="0"/>
                </a:lnTo>
                <a:lnTo>
                  <a:pt x="4172596" y="0"/>
                </a:lnTo>
                <a:lnTo>
                  <a:pt x="4172596" y="342900"/>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9E92136-E95D-D7D7-88B4-E809CE7C3522}"/>
              </a:ext>
            </a:extLst>
          </p:cNvPr>
          <p:cNvSpPr txBox="1"/>
          <p:nvPr/>
        </p:nvSpPr>
        <p:spPr>
          <a:xfrm>
            <a:off x="5386987" y="629587"/>
            <a:ext cx="6066227" cy="5909310"/>
          </a:xfrm>
          <a:prstGeom prst="rect">
            <a:avLst/>
          </a:prstGeom>
          <a:noFill/>
        </p:spPr>
        <p:txBody>
          <a:bodyPr wrap="square" rtlCol="0">
            <a:spAutoFit/>
          </a:bodyPr>
          <a:lstStyle/>
          <a:p>
            <a:pPr marL="285750" marR="0" indent="-285750" algn="l" rtl="0" eaLnBrk="0" fontAlgn="base" latinLnBrk="0" hangingPunct="0">
              <a:spcBef>
                <a:spcPts val="0"/>
              </a:spcBef>
              <a:spcAft>
                <a:spcPts val="0"/>
              </a:spcAft>
              <a:buClrTx/>
              <a:buSzPts val="1800"/>
              <a:buFont typeface="Arial" panose="020B0604020202020204" pitchFamily="34" charset="0"/>
              <a:buChar char="•"/>
            </a:pPr>
            <a:r>
              <a:rPr lang="en-US" sz="1800" b="1" i="0" kern="1200" baseline="0" dirty="0">
                <a:ln>
                  <a:noFill/>
                </a:ln>
                <a:solidFill>
                  <a:srgbClr val="000000"/>
                </a:solidFill>
                <a:effectLst/>
                <a:latin typeface="Arial" panose="020B0604020202020204" pitchFamily="34" charset="0"/>
                <a:ea typeface="+mn-ea"/>
                <a:cs typeface="+mn-cs"/>
              </a:rPr>
              <a:t>Graph-based Transformer Architecture</a:t>
            </a:r>
            <a:r>
              <a:rPr lang="en-US" sz="1800" b="0" i="0" kern="1200" baseline="0" dirty="0">
                <a:ln>
                  <a:noFill/>
                </a:ln>
                <a:solidFill>
                  <a:srgbClr val="000000"/>
                </a:solidFill>
                <a:effectLst/>
                <a:latin typeface="Arial" panose="020B0604020202020204" pitchFamily="34" charset="0"/>
                <a:ea typeface="+mn-ea"/>
                <a:cs typeface="+mn-cs"/>
              </a:rPr>
              <a:t>: Combines graph-based local attention with global self-attention to process both individual key point relationships and the overall structure. This hybrid approach allows the model to understand local connectivity (e.g., joint proximity) and global spatial arrangements.</a:t>
            </a:r>
          </a:p>
          <a:p>
            <a:pPr marR="0" algn="l" rtl="0" eaLnBrk="0" fontAlgn="base" latinLnBrk="0" hangingPunct="0">
              <a:spcBef>
                <a:spcPts val="0"/>
              </a:spcBef>
              <a:spcAft>
                <a:spcPts val="0"/>
              </a:spcAft>
              <a:buClrTx/>
              <a:buSzPts val="1800"/>
            </a:pPr>
            <a:endParaRPr lang="en-US" sz="1800" dirty="0">
              <a:effectLst/>
            </a:endParaRPr>
          </a:p>
          <a:p>
            <a:pPr marL="285750" marR="0" indent="-285750" algn="l" rtl="0" eaLnBrk="0" fontAlgn="base" latinLnBrk="0" hangingPunct="0">
              <a:spcBef>
                <a:spcPts val="0"/>
              </a:spcBef>
              <a:spcAft>
                <a:spcPts val="0"/>
              </a:spcAft>
              <a:buFont typeface="Arial" panose="020B0604020202020204" pitchFamily="34" charset="0"/>
              <a:buChar char="•"/>
            </a:pPr>
            <a:r>
              <a:rPr lang="en-US" sz="1800" b="1" i="0" kern="1200" baseline="0" dirty="0">
                <a:ln>
                  <a:noFill/>
                </a:ln>
                <a:solidFill>
                  <a:srgbClr val="000000"/>
                </a:solidFill>
                <a:effectLst/>
                <a:latin typeface="Arial" panose="020B0604020202020204" pitchFamily="34" charset="0"/>
                <a:ea typeface="+mn-ea"/>
                <a:cs typeface="+mn-cs"/>
              </a:rPr>
              <a:t>Procrustean Alignment</a:t>
            </a:r>
            <a:r>
              <a:rPr lang="en-US" sz="1800" b="0" i="0" kern="1200" baseline="0" dirty="0">
                <a:ln>
                  <a:noFill/>
                </a:ln>
                <a:solidFill>
                  <a:srgbClr val="000000"/>
                </a:solidFill>
                <a:effectLst/>
                <a:latin typeface="Arial" panose="020B0604020202020204" pitchFamily="34" charset="0"/>
                <a:ea typeface="+mn-ea"/>
                <a:cs typeface="+mn-cs"/>
              </a:rPr>
              <a:t>: After predicting a 3D shape, the model aligns it with the reference shape using Procrustean alignment. This step optimizes the transformation to match the predicted structure with the true 3D shape, focusing on deformable rather than rigid aspects.</a:t>
            </a:r>
          </a:p>
          <a:p>
            <a:pPr marR="0" algn="l" rtl="0" eaLnBrk="0" fontAlgn="base" latinLnBrk="0" hangingPunct="0">
              <a:spcBef>
                <a:spcPts val="0"/>
              </a:spcBef>
              <a:spcAft>
                <a:spcPts val="0"/>
              </a:spcAft>
            </a:pPr>
            <a:endParaRPr lang="en-US" dirty="0">
              <a:effectLst/>
            </a:endParaRPr>
          </a:p>
          <a:p>
            <a:pPr marL="285750" marR="0" indent="-285750" algn="l" rtl="0" eaLnBrk="0" fontAlgn="base" latinLnBrk="0" hangingPunct="0">
              <a:spcBef>
                <a:spcPts val="0"/>
              </a:spcBef>
              <a:spcAft>
                <a:spcPts val="0"/>
              </a:spcAft>
              <a:buFont typeface="Arial" panose="020B0604020202020204" pitchFamily="34" charset="0"/>
              <a:buChar char="•"/>
            </a:pPr>
            <a:r>
              <a:rPr lang="en-US" sz="1800" b="1" i="0" kern="1200" baseline="0" dirty="0">
                <a:ln>
                  <a:noFill/>
                </a:ln>
                <a:solidFill>
                  <a:srgbClr val="000000"/>
                </a:solidFill>
                <a:effectLst/>
                <a:latin typeface="Arial" panose="020B0604020202020204" pitchFamily="34" charset="0"/>
                <a:ea typeface="+mn-ea"/>
                <a:cs typeface="+mn-cs"/>
              </a:rPr>
              <a:t>Tokenized Positional Encoding (TPE)</a:t>
            </a:r>
            <a:r>
              <a:rPr lang="en-US" sz="1800" b="0" i="0" kern="1200" baseline="0" dirty="0">
                <a:ln>
                  <a:noFill/>
                </a:ln>
                <a:solidFill>
                  <a:srgbClr val="000000"/>
                </a:solidFill>
                <a:effectLst/>
                <a:latin typeface="Arial" panose="020B0604020202020204" pitchFamily="34" charset="0"/>
                <a:ea typeface="+mn-ea"/>
                <a:cs typeface="+mn-cs"/>
              </a:rPr>
              <a:t>: Incorporates relative positions of key points without explicit landmark correspondence, using analytical random Fourier features. TPE supports model generalizability, especially in scenarios with unseen or irregular data configurations. </a:t>
            </a:r>
            <a:endParaRPr lang="en-US" dirty="0">
              <a:effectLst/>
            </a:endParaRPr>
          </a:p>
          <a:p>
            <a:pPr marL="285750" indent="-285750">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919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A7E8276-E7F8-D393-6F54-0BF8862C3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67DFE30-E9B4-B520-D9CF-5181D140E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4820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Neon 3D circle art">
            <a:extLst>
              <a:ext uri="{FF2B5EF4-FFF2-40B4-BE49-F238E27FC236}">
                <a16:creationId xmlns:a16="http://schemas.microsoft.com/office/drawing/2014/main" id="{0B066856-5E60-698A-8F30-9DF24A686AEF}"/>
              </a:ext>
            </a:extLst>
          </p:cNvPr>
          <p:cNvPicPr>
            <a:picLocks noGrp="1" noChangeAspect="1"/>
          </p:cNvPicPr>
          <p:nvPr>
            <p:ph idx="1"/>
          </p:nvPr>
        </p:nvPicPr>
        <p:blipFill>
          <a:blip r:embed="rId2">
            <a:alphaModFix amt="50000"/>
          </a:blip>
          <a:srcRect l="26910" r="24628"/>
          <a:stretch/>
        </p:blipFill>
        <p:spPr>
          <a:xfrm>
            <a:off x="-1" y="10"/>
            <a:ext cx="4648201" cy="6857989"/>
          </a:xfrm>
          <a:prstGeom prst="rect">
            <a:avLst/>
          </a:prstGeom>
        </p:spPr>
      </p:pic>
      <p:sp>
        <p:nvSpPr>
          <p:cNvPr id="2" name="Title 1">
            <a:extLst>
              <a:ext uri="{FF2B5EF4-FFF2-40B4-BE49-F238E27FC236}">
                <a16:creationId xmlns:a16="http://schemas.microsoft.com/office/drawing/2014/main" id="{57A6C3A7-F2F2-DB99-C979-94FA708FE7BA}"/>
              </a:ext>
            </a:extLst>
          </p:cNvPr>
          <p:cNvSpPr>
            <a:spLocks noGrp="1"/>
          </p:cNvSpPr>
          <p:nvPr>
            <p:ph type="title"/>
          </p:nvPr>
        </p:nvSpPr>
        <p:spPr>
          <a:xfrm>
            <a:off x="738786" y="3994511"/>
            <a:ext cx="2797917" cy="1591492"/>
          </a:xfrm>
          <a:noFill/>
        </p:spPr>
        <p:txBody>
          <a:bodyPr vert="horz" lIns="91440" tIns="45720" rIns="91440" bIns="45720" rtlCol="0" anchor="b">
            <a:normAutofit/>
          </a:bodyPr>
          <a:lstStyle/>
          <a:p>
            <a:r>
              <a:rPr lang="en-US" sz="2600" dirty="0">
                <a:solidFill>
                  <a:schemeClr val="accent1">
                    <a:lumMod val="60000"/>
                    <a:lumOff val="40000"/>
                  </a:schemeClr>
                </a:solidFill>
              </a:rPr>
              <a:t>Conclusion &amp; Future Work</a:t>
            </a:r>
            <a:endParaRPr lang="en-US" sz="2600" b="1" kern="1200" cap="all" spc="500" baseline="0" dirty="0">
              <a:solidFill>
                <a:schemeClr val="accent1">
                  <a:lumMod val="60000"/>
                  <a:lumOff val="40000"/>
                </a:schemeClr>
              </a:solidFill>
              <a:latin typeface="+mj-lt"/>
              <a:ea typeface="+mj-ea"/>
              <a:cs typeface="+mj-cs"/>
            </a:endParaRPr>
          </a:p>
        </p:txBody>
      </p:sp>
      <p:sp>
        <p:nvSpPr>
          <p:cNvPr id="27" name="Freeform: Shape 26">
            <a:extLst>
              <a:ext uri="{FF2B5EF4-FFF2-40B4-BE49-F238E27FC236}">
                <a16:creationId xmlns:a16="http://schemas.microsoft.com/office/drawing/2014/main" id="{9464ED38-224B-AB8F-2B4A-18C5B2BE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35883" y="935882"/>
            <a:ext cx="2797917" cy="4993618"/>
          </a:xfrm>
          <a:custGeom>
            <a:avLst/>
            <a:gdLst>
              <a:gd name="connsiteX0" fmla="*/ 0 w 4172596"/>
              <a:gd name="connsiteY0" fmla="*/ 0 h 4952999"/>
              <a:gd name="connsiteX1" fmla="*/ 4172596 w 4172596"/>
              <a:gd name="connsiteY1" fmla="*/ 0 h 4952999"/>
              <a:gd name="connsiteX2" fmla="*/ 4172596 w 4172596"/>
              <a:gd name="connsiteY2" fmla="*/ 342900 h 4952999"/>
              <a:gd name="connsiteX3" fmla="*/ 3239761 w 4172596"/>
              <a:gd name="connsiteY3" fmla="*/ 342900 h 4952999"/>
              <a:gd name="connsiteX4" fmla="*/ 3239761 w 4172596"/>
              <a:gd name="connsiteY4" fmla="*/ 1934392 h 4952999"/>
              <a:gd name="connsiteX5" fmla="*/ 4172596 w 4172596"/>
              <a:gd name="connsiteY5" fmla="*/ 1934392 h 4952999"/>
              <a:gd name="connsiteX6" fmla="*/ 4172596 w 4172596"/>
              <a:gd name="connsiteY6" fmla="*/ 4952999 h 4952999"/>
              <a:gd name="connsiteX7" fmla="*/ 0 w 4172596"/>
              <a:gd name="connsiteY7" fmla="*/ 4952999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8" fmla="*/ 3331201 w 4172596"/>
              <a:gd name="connsiteY8" fmla="*/ 2025832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 name="connsiteX6" fmla="*/ 3239761 w 4172596"/>
              <a:gd name="connsiteY6"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596" h="4952999">
                <a:moveTo>
                  <a:pt x="4172596" y="1934392"/>
                </a:moveTo>
                <a:lnTo>
                  <a:pt x="4172596" y="4952999"/>
                </a:lnTo>
                <a:lnTo>
                  <a:pt x="0" y="4952999"/>
                </a:lnTo>
                <a:lnTo>
                  <a:pt x="0" y="0"/>
                </a:lnTo>
                <a:lnTo>
                  <a:pt x="4172596" y="0"/>
                </a:lnTo>
                <a:lnTo>
                  <a:pt x="4172596" y="342900"/>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9E92136-E95D-D7D7-88B4-E809CE7C3522}"/>
              </a:ext>
            </a:extLst>
          </p:cNvPr>
          <p:cNvSpPr txBox="1"/>
          <p:nvPr/>
        </p:nvSpPr>
        <p:spPr>
          <a:xfrm>
            <a:off x="5386987" y="1373937"/>
            <a:ext cx="6066227" cy="3416320"/>
          </a:xfrm>
          <a:prstGeom prst="rect">
            <a:avLst/>
          </a:prstGeom>
          <a:noFill/>
        </p:spPr>
        <p:txBody>
          <a:bodyPr wrap="square" rtlCol="0">
            <a:spAutoFit/>
          </a:bodyPr>
          <a:lstStyle/>
          <a:p>
            <a:pPr marL="285750" marR="0" indent="-285750" algn="l" rtl="0" eaLnBrk="0" fontAlgn="base" latinLnBrk="0" hangingPunct="0">
              <a:spcBef>
                <a:spcPts val="0"/>
              </a:spcBef>
              <a:spcAft>
                <a:spcPts val="0"/>
              </a:spcAft>
              <a:buClrTx/>
              <a:buSzPts val="1800"/>
              <a:buFont typeface="Arial" panose="020B0604020202020204" pitchFamily="34" charset="0"/>
              <a:buChar char="•"/>
            </a:pPr>
            <a:r>
              <a:rPr lang="en-US" dirty="0"/>
              <a:t>3D-LFM sets a new standard in scalable, adaptable 3D lifting, demonstrating robustness across a variety of object categories without requiring object-specific training data. It simplifies the 3D lifting process and achieves results comparable to state-of-the-art, category-specific models.</a:t>
            </a:r>
          </a:p>
          <a:p>
            <a:pPr marL="285750" marR="0" indent="-285750" algn="l" rtl="0" eaLnBrk="0" fontAlgn="base" latinLnBrk="0" hangingPunct="0">
              <a:spcBef>
                <a:spcPts val="0"/>
              </a:spcBef>
              <a:spcAft>
                <a:spcPts val="0"/>
              </a:spcAft>
              <a:buClrTx/>
              <a:buSzPts val="1800"/>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indent="-285750" algn="l" rtl="0" eaLnBrk="0" fontAlgn="base" latinLnBrk="0" hangingPunct="0">
              <a:spcBef>
                <a:spcPts val="0"/>
              </a:spcBef>
              <a:spcAft>
                <a:spcPts val="0"/>
              </a:spcAft>
              <a:buClrTx/>
              <a:buSzPts val="1800"/>
              <a:buFont typeface="Arial" panose="020B0604020202020204" pitchFamily="34" charset="0"/>
              <a:buChar char="•"/>
            </a:pPr>
            <a:r>
              <a:rPr lang="en-US" dirty="0"/>
              <a:t>Potential improvements include handling more significant data imbalances, expanding the model to hundreds of categories, and refining its adaptability to handle different viewpoints or perspective distortions for even more generalized applications.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071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51ED6FCA-9FA7-66A9-4196-3FAFF1C2399B}"/>
              </a:ext>
            </a:extLst>
          </p:cNvPr>
          <p:cNvPicPr>
            <a:picLocks noChangeAspect="1"/>
          </p:cNvPicPr>
          <p:nvPr/>
        </p:nvPicPr>
        <p:blipFill>
          <a:blip r:embed="rId2">
            <a:alphaModFix amt="50000"/>
          </a:blip>
          <a:srcRect t="21329"/>
          <a:stretch/>
        </p:blipFill>
        <p:spPr>
          <a:xfrm>
            <a:off x="-149" y="-5291"/>
            <a:ext cx="12192001" cy="6858000"/>
          </a:xfrm>
          <a:prstGeom prst="rect">
            <a:avLst/>
          </a:prstGeom>
        </p:spPr>
      </p:pic>
      <p:sp>
        <p:nvSpPr>
          <p:cNvPr id="62" name="Freeform: Shape 61">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AD994F1C-9889-4EE0-8288-451203D10649}"/>
              </a:ext>
            </a:extLst>
          </p:cNvPr>
          <p:cNvSpPr>
            <a:spLocks noGrp="1"/>
          </p:cNvSpPr>
          <p:nvPr>
            <p:ph type="ctrTitle"/>
          </p:nvPr>
        </p:nvSpPr>
        <p:spPr>
          <a:xfrm>
            <a:off x="776882" y="2498165"/>
            <a:ext cx="4536336" cy="2016326"/>
          </a:xfrm>
          <a:noFill/>
        </p:spPr>
        <p:txBody>
          <a:bodyPr vert="horz" lIns="91440" tIns="45720" rIns="91440" bIns="45720" rtlCol="0" anchor="b">
            <a:normAutofit/>
          </a:bodyPr>
          <a:lstStyle/>
          <a:p>
            <a:r>
              <a:rPr lang="en-US" b="1" kern="1200" cap="all" spc="500" baseline="0">
                <a:solidFill>
                  <a:schemeClr val="accent1">
                    <a:lumMod val="60000"/>
                    <a:lumOff val="40000"/>
                  </a:schemeClr>
                </a:solidFill>
                <a:latin typeface="+mj-lt"/>
                <a:ea typeface="+mj-ea"/>
                <a:cs typeface="+mj-cs"/>
              </a:rPr>
              <a:t>Thankyou</a:t>
            </a:r>
          </a:p>
        </p:txBody>
      </p:sp>
    </p:spTree>
    <p:extLst>
      <p:ext uri="{BB962C8B-B14F-4D97-AF65-F5344CB8AC3E}">
        <p14:creationId xmlns:p14="http://schemas.microsoft.com/office/powerpoint/2010/main" val="2241650031"/>
      </p:ext>
    </p:extLst>
  </p:cSld>
  <p:clrMapOvr>
    <a:masterClrMapping/>
  </p:clrMapOvr>
</p:sld>
</file>

<file path=ppt/theme/theme1.xml><?xml version="1.0" encoding="utf-8"?>
<a:theme xmlns:a="http://schemas.openxmlformats.org/drawingml/2006/main" name="LimelightVTI">
  <a:themeElements>
    <a:clrScheme name="Limelight">
      <a:dk1>
        <a:sysClr val="windowText" lastClr="000000"/>
      </a:dk1>
      <a:lt1>
        <a:sysClr val="window" lastClr="FFFFFF"/>
      </a:lt1>
      <a:dk2>
        <a:srgbClr val="23353B"/>
      </a:dk2>
      <a:lt2>
        <a:srgbClr val="E0DDD8"/>
      </a:lt2>
      <a:accent1>
        <a:srgbClr val="90A208"/>
      </a:accent1>
      <a:accent2>
        <a:srgbClr val="6A8755"/>
      </a:accent2>
      <a:accent3>
        <a:srgbClr val="49716B"/>
      </a:accent3>
      <a:accent4>
        <a:srgbClr val="A16F7C"/>
      </a:accent4>
      <a:accent5>
        <a:srgbClr val="B16455"/>
      </a:accent5>
      <a:accent6>
        <a:srgbClr val="E08350"/>
      </a:accent6>
      <a:hlink>
        <a:srgbClr val="5F864B"/>
      </a:hlink>
      <a:folHlink>
        <a:srgbClr val="3F877D"/>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162F071FA3ED4AB3698500FCBBF079" ma:contentTypeVersion="6" ma:contentTypeDescription="Create a new document." ma:contentTypeScope="" ma:versionID="a59739aeda4c7fd15333d433e1b8007b">
  <xsd:schema xmlns:xsd="http://www.w3.org/2001/XMLSchema" xmlns:xs="http://www.w3.org/2001/XMLSchema" xmlns:p="http://schemas.microsoft.com/office/2006/metadata/properties" xmlns:ns3="2895ed40-19bc-4c69-a163-bb69c6d548f6" targetNamespace="http://schemas.microsoft.com/office/2006/metadata/properties" ma:root="true" ma:fieldsID="5b95e5dfb1e39e53a8b756e6790e1a39" ns3:_="">
    <xsd:import namespace="2895ed40-19bc-4c69-a163-bb69c6d548f6"/>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5ed40-19bc-4c69-a163-bb69c6d548f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895ed40-19bc-4c69-a163-bb69c6d548f6" xsi:nil="true"/>
  </documentManagement>
</p:properties>
</file>

<file path=customXml/itemProps1.xml><?xml version="1.0" encoding="utf-8"?>
<ds:datastoreItem xmlns:ds="http://schemas.openxmlformats.org/officeDocument/2006/customXml" ds:itemID="{79A7E6E7-18D4-4D92-A23B-B96AC1159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95ed40-19bc-4c69-a163-bb69c6d548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00CD9E-F0C3-47C6-9206-F184EA8C3DE4}">
  <ds:schemaRefs>
    <ds:schemaRef ds:uri="http://schemas.microsoft.com/sharepoint/v3/contenttype/forms"/>
  </ds:schemaRefs>
</ds:datastoreItem>
</file>

<file path=customXml/itemProps3.xml><?xml version="1.0" encoding="utf-8"?>
<ds:datastoreItem xmlns:ds="http://schemas.openxmlformats.org/officeDocument/2006/customXml" ds:itemID="{2FD4C561-A9FF-43F6-94F7-BA9FD3B17973}">
  <ds:schemaRefs>
    <ds:schemaRef ds:uri="2895ed40-19bc-4c69-a163-bb69c6d548f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725</TotalTime>
  <Words>445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Trade Gothic Next Cond</vt:lpstr>
      <vt:lpstr>Trade Gothic Next Light</vt:lpstr>
      <vt:lpstr>LimelightVTI</vt:lpstr>
      <vt:lpstr>3D-LFM (Lifting Foundation Model)</vt:lpstr>
      <vt:lpstr>Introduction</vt:lpstr>
      <vt:lpstr>Problem Statement</vt:lpstr>
      <vt:lpstr>Key Contributions</vt:lpstr>
      <vt:lpstr>Methodology Overview</vt:lpstr>
      <vt:lpstr>Conclusion &amp; Future Work</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Varsha Birendrarai (25PGAI)</dc:creator>
  <cp:lastModifiedBy>Varsha Birendrarai (25PGAI)</cp:lastModifiedBy>
  <cp:revision>2</cp:revision>
  <dcterms:created xsi:type="dcterms:W3CDTF">2024-10-25T19:32:02Z</dcterms:created>
  <dcterms:modified xsi:type="dcterms:W3CDTF">2024-10-26T07:37:50Z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0x0101002E162F071FA3ED4AB3698500FCBBF079</vt:lpwstr>
  </property>
</Properties>
</file>