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oter Placeholder 4"/>
          <p:cNvSpPr txBox="1"/>
          <p:nvPr/>
        </p:nvSpPr>
        <p:spPr>
          <a:xfrm>
            <a:off x="4084319" y="266373"/>
            <a:ext cx="4023362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Footer Placeholder 4"/>
          <p:cNvSpPr txBox="1"/>
          <p:nvPr/>
        </p:nvSpPr>
        <p:spPr>
          <a:xfrm>
            <a:off x="4084320" y="41155"/>
            <a:ext cx="4023360" cy="24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pPr/>
            <a:r>
              <a:t>SOLELY FOR PURPOSES OF FORAGE WORK EXPERIENCE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ctrTitle"/>
          </p:nvPr>
        </p:nvSpPr>
        <p:spPr>
          <a:xfrm>
            <a:off x="1524000" y="2218556"/>
            <a:ext cx="9144001" cy="9174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493"/>
                </a:solidFill>
              </a:defRPr>
            </a:lvl1pPr>
          </a:lstStyle>
          <a:p>
            <a:pPr/>
            <a:r>
              <a:t>BRITISH AIRWAYS</a:t>
            </a:r>
          </a:p>
        </p:txBody>
      </p:sp>
      <p:sp>
        <p:nvSpPr>
          <p:cNvPr id="97" name="Subtitle 2"/>
          <p:cNvSpPr txBox="1"/>
          <p:nvPr>
            <p:ph type="subTitle" sz="quarter" idx="1"/>
          </p:nvPr>
        </p:nvSpPr>
        <p:spPr>
          <a:xfrm>
            <a:off x="4413464" y="3238739"/>
            <a:ext cx="3365072" cy="380522"/>
          </a:xfrm>
          <a:prstGeom prst="rect">
            <a:avLst/>
          </a:prstGeom>
        </p:spPr>
        <p:txBody>
          <a:bodyPr/>
          <a:lstStyle>
            <a:lvl1pPr defTabSz="886968">
              <a:spcBef>
                <a:spcPts val="900"/>
              </a:spcBef>
              <a:defRPr sz="2328">
                <a:solidFill>
                  <a:srgbClr val="0096FF"/>
                </a:solidFill>
              </a:defRPr>
            </a:lvl1pPr>
          </a:lstStyle>
          <a:p>
            <a:pPr/>
            <a:r>
              <a:t>DATA ANALYSIS REPORT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40466" y="2162676"/>
            <a:ext cx="2638537" cy="24852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036" y="4129085"/>
            <a:ext cx="2360778" cy="2382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28599" y="4811174"/>
            <a:ext cx="2914778" cy="17262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164225" y="4807978"/>
            <a:ext cx="2914778" cy="1732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02345" y="567321"/>
            <a:ext cx="2638537" cy="1344265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INSIGHTS FROM BRITISH AIRWAYS REVIEWS"/>
          <p:cNvSpPr txBox="1"/>
          <p:nvPr/>
        </p:nvSpPr>
        <p:spPr>
          <a:xfrm>
            <a:off x="555625" y="1254902"/>
            <a:ext cx="6568143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>
                <a:solidFill>
                  <a:srgbClr val="005493"/>
                </a:solidFill>
              </a:defRPr>
            </a:lvl1pPr>
          </a:lstStyle>
          <a:p>
            <a:pPr/>
            <a:r>
              <a:t>INSIGHTS FROM BRITISH AIRWAYS REVIEWS</a:t>
            </a:r>
          </a:p>
        </p:txBody>
      </p:sp>
      <p:sp>
        <p:nvSpPr>
          <p:cNvPr id="105" name="Collected 1000 Reviews consisting 59 Countries…"/>
          <p:cNvSpPr txBox="1"/>
          <p:nvPr/>
        </p:nvSpPr>
        <p:spPr>
          <a:xfrm>
            <a:off x="551821" y="2010484"/>
            <a:ext cx="8453381" cy="18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80473" indent="-180473">
              <a:buSzPct val="100000"/>
              <a:buChar char="•"/>
              <a:defRPr sz="2200">
                <a:solidFill>
                  <a:srgbClr val="005493"/>
                </a:solidFill>
              </a:defRPr>
            </a:pPr>
            <a:r>
              <a:t>Collected </a:t>
            </a:r>
            <a:r>
              <a:rPr b="1"/>
              <a:t>1000</a:t>
            </a:r>
            <a:r>
              <a:t> Reviews consisting </a:t>
            </a:r>
            <a:r>
              <a:rPr b="1"/>
              <a:t>59</a:t>
            </a:r>
            <a:r>
              <a:t> Countries</a:t>
            </a:r>
          </a:p>
          <a:p>
            <a:pPr marL="180473" indent="-180473">
              <a:buSzPct val="100000"/>
              <a:buChar char="•"/>
              <a:defRPr sz="2200">
                <a:solidFill>
                  <a:srgbClr val="005493"/>
                </a:solidFill>
              </a:defRPr>
            </a:pPr>
            <a:r>
              <a:rPr b="1"/>
              <a:t>4.16</a:t>
            </a:r>
            <a:r>
              <a:t> Average Rating</a:t>
            </a:r>
          </a:p>
          <a:p>
            <a:pPr marL="180473" indent="-180473">
              <a:buSzPct val="100000"/>
              <a:buChar char="•"/>
              <a:defRPr sz="2200">
                <a:solidFill>
                  <a:srgbClr val="005493"/>
                </a:solidFill>
              </a:defRPr>
            </a:pPr>
            <a:r>
              <a:rPr b="1"/>
              <a:t>United Kingdom</a:t>
            </a:r>
            <a:r>
              <a:t> provided most number of reviews</a:t>
            </a:r>
          </a:p>
          <a:p>
            <a:pPr marL="180473" indent="-180473">
              <a:buSzPct val="100000"/>
              <a:buChar char="•"/>
              <a:defRPr sz="2200">
                <a:solidFill>
                  <a:srgbClr val="005493"/>
                </a:solidFill>
              </a:defRPr>
            </a:pPr>
            <a:r>
              <a:t>Negative Sentiment dominated with </a:t>
            </a:r>
            <a:r>
              <a:rPr b="1"/>
              <a:t>66.8%</a:t>
            </a:r>
          </a:p>
          <a:p>
            <a:pPr marL="180473" indent="-180473">
              <a:buSzPct val="100000"/>
              <a:buChar char="•"/>
              <a:defRPr sz="2200">
                <a:solidFill>
                  <a:srgbClr val="005493"/>
                </a:solidFill>
              </a:defRPr>
            </a:pPr>
            <a:r>
              <a:t>Passengers had most discomfort with: </a:t>
            </a:r>
            <a:r>
              <a:rPr b="1"/>
              <a:t>Cancelled Flights, Delays, Lounge</a:t>
            </a:r>
          </a:p>
        </p:txBody>
      </p:sp>
      <p:pic>
        <p:nvPicPr>
          <p:cNvPr id="106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43130" y="4462403"/>
            <a:ext cx="2567153" cy="2053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