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ame: Bhushan Ingale"/>
          <p:cNvSpPr txBox="1"/>
          <p:nvPr>
            <p:ph type="body" idx="21"/>
          </p:nvPr>
        </p:nvSpPr>
        <p:spPr>
          <a:xfrm>
            <a:off x="1696629" y="9754224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Name: </a:t>
            </a:r>
            <a:r>
              <a:rPr b="0"/>
              <a:t>Bhushan Ingale</a:t>
            </a:r>
          </a:p>
        </p:txBody>
      </p:sp>
      <p:sp>
        <p:nvSpPr>
          <p:cNvPr id="172" name="FIFA-20  Exploratory Data Analysis"/>
          <p:cNvSpPr txBox="1"/>
          <p:nvPr>
            <p:ph type="ctrTitle"/>
          </p:nvPr>
        </p:nvSpPr>
        <p:spPr>
          <a:xfrm>
            <a:off x="1696629" y="1544352"/>
            <a:ext cx="21971004" cy="2370458"/>
          </a:xfrm>
          <a:prstGeom prst="rect">
            <a:avLst/>
          </a:prstGeom>
        </p:spPr>
        <p:txBody>
          <a:bodyPr/>
          <a:lstStyle/>
          <a:p>
            <a:pPr/>
            <a:r>
              <a:t>FIFA-20  </a:t>
            </a:r>
            <a:r>
              <a:rPr spc="-119" sz="6000">
                <a:solidFill>
                  <a:srgbClr val="929292"/>
                </a:solidFill>
              </a:rPr>
              <a:t>Exploratory Data Analysis</a:t>
            </a:r>
          </a:p>
        </p:txBody>
      </p:sp>
      <p:sp>
        <p:nvSpPr>
          <p:cNvPr id="173" name="Team ID:  PTID-CDS-SEP-23-1652   |    Project ID:  PRCP-1004-Fifa20"/>
          <p:cNvSpPr txBox="1"/>
          <p:nvPr/>
        </p:nvSpPr>
        <p:spPr>
          <a:xfrm>
            <a:off x="1696629" y="11808415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3600"/>
            </a:pPr>
            <a:r>
              <a:t>Team ID:  </a:t>
            </a:r>
            <a:r>
              <a:rPr b="0"/>
              <a:t>PTID-CDS-SEP-23-1652</a:t>
            </a:r>
            <a:r>
              <a:t>   |    Project ID:  </a:t>
            </a:r>
            <a:r>
              <a:rPr b="0"/>
              <a:t>PRCP-1004-Fifa20</a:t>
            </a:r>
          </a:p>
        </p:txBody>
      </p:sp>
      <p:sp>
        <p:nvSpPr>
          <p:cNvPr id="174" name="Date: 04/10/2023"/>
          <p:cNvSpPr txBox="1"/>
          <p:nvPr/>
        </p:nvSpPr>
        <p:spPr>
          <a:xfrm>
            <a:off x="1696629" y="10781320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3600"/>
            </a:pPr>
            <a:r>
              <a:t>Date: </a:t>
            </a:r>
            <a:r>
              <a:rPr b="0"/>
              <a:t>04/10/2023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38020" y="1640150"/>
            <a:ext cx="3178092" cy="3178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ctive | 3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 </a:t>
            </a:r>
            <a:r>
              <a:rPr b="0">
                <a:solidFill>
                  <a:srgbClr val="929292"/>
                </a:solidFill>
              </a:rPr>
              <a:t>| 3 Tasks</a:t>
            </a:r>
          </a:p>
        </p:txBody>
      </p:sp>
      <p:sp>
        <p:nvSpPr>
          <p:cNvPr id="178" name="Exploring football skills and cluster football players based on their attributes.…"/>
          <p:cNvSpPr txBox="1"/>
          <p:nvPr/>
        </p:nvSpPr>
        <p:spPr>
          <a:xfrm>
            <a:off x="1436573" y="4259733"/>
            <a:ext cx="14126621" cy="5816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500"/>
            </a:pPr>
            <a:r>
              <a:t>Exploring football skills and cluster football players based on their attributes.</a:t>
            </a:r>
          </a:p>
          <a:p>
            <a:pPr marL="444500" indent="-4445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500"/>
            </a:pPr>
          </a:p>
          <a:p>
            <a:pPr marL="444500" indent="-4445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500"/>
            </a:pPr>
            <a:r>
              <a:t>Exploring the data and attempting all the below questions:</a:t>
            </a:r>
          </a:p>
          <a:p>
            <a:pPr lvl="1" marL="1054100" indent="-4445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500"/>
            </a:pPr>
            <a:r>
              <a:t>Prepare a rank ordered list of top 10 countries with most players. Which countries are producing the most footballers that play at this level?</a:t>
            </a:r>
          </a:p>
          <a:p>
            <a:pPr lvl="1" marL="1054100" indent="-4445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500"/>
            </a:pPr>
            <a:r>
              <a:t>Plot the distribution of overall rating vs. age of players. Interpret what is the age after which a player stops improving?</a:t>
            </a:r>
          </a:p>
          <a:p>
            <a:pPr lvl="1" marL="1054100" indent="-4445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500"/>
            </a:pPr>
            <a:r>
              <a:t>Which type of offensive players tends to get paid the most: the striker, the right-winger, or the left-winger? 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78556" y="3610246"/>
            <a:ext cx="7115829" cy="7115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sights | Coun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</a:t>
            </a:r>
            <a:r>
              <a:rPr b="0">
                <a:solidFill>
                  <a:srgbClr val="929292"/>
                </a:solidFill>
              </a:rPr>
              <a:t>| Country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8016" y="4152321"/>
            <a:ext cx="15827968" cy="924207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Belgium has most Players in top 10"/>
          <p:cNvSpPr txBox="1"/>
          <p:nvPr/>
        </p:nvSpPr>
        <p:spPr>
          <a:xfrm>
            <a:off x="1314041" y="2950376"/>
            <a:ext cx="841197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b="1">
                <a:solidFill>
                  <a:srgbClr val="008F00"/>
                </a:solidFill>
              </a:rPr>
              <a:t>Belgium</a:t>
            </a:r>
            <a:r>
              <a:t> has most Players in top 10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6484" y="4764961"/>
            <a:ext cx="17251032" cy="843022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Insights | 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</a:t>
            </a:r>
            <a:r>
              <a:rPr b="0">
                <a:solidFill>
                  <a:srgbClr val="929292"/>
                </a:solidFill>
              </a:rPr>
              <a:t>| Age</a:t>
            </a:r>
          </a:p>
        </p:txBody>
      </p:sp>
      <p:sp>
        <p:nvSpPr>
          <p:cNvPr id="187" name="After age 32, the Overall Rating does not seem to increase anymore…"/>
          <p:cNvSpPr txBox="1"/>
          <p:nvPr/>
        </p:nvSpPr>
        <p:spPr>
          <a:xfrm>
            <a:off x="1314041" y="2973079"/>
            <a:ext cx="17916653" cy="133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08000" indent="-5080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4000"/>
            </a:pPr>
            <a:r>
              <a:t>After age </a:t>
            </a:r>
            <a:r>
              <a:rPr b="1">
                <a:solidFill>
                  <a:srgbClr val="011993"/>
                </a:solidFill>
                <a:effectLst>
                  <a:outerShdw sx="100000" sy="100000" kx="0" ky="0" algn="b" rotWithShape="0" blurRad="12700" dist="63500" dir="18900000">
                    <a:schemeClr val="accent4">
                      <a:hueOff val="348544"/>
                      <a:lumOff val="7139"/>
                    </a:schemeClr>
                  </a:outerShdw>
                </a:effectLst>
              </a:rPr>
              <a:t>32</a:t>
            </a:r>
            <a:r>
              <a:t>, the Overall Rating does not seem to increase anymore</a:t>
            </a:r>
          </a:p>
          <a:p>
            <a:pPr marL="508000" indent="-5080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4000"/>
            </a:pPr>
            <a:r>
              <a:t>General range for improvement in Overall Rating is </a:t>
            </a:r>
            <a:r>
              <a:rPr b="1">
                <a:solidFill>
                  <a:srgbClr val="463480"/>
                </a:solidFill>
                <a:effectLst>
                  <a:outerShdw sx="100000" sy="100000" kx="0" ky="0" algn="b" rotWithShape="0" blurRad="12700" dist="63500" dir="19980000">
                    <a:schemeClr val="accent3">
                      <a:hueOff val="-274225"/>
                      <a:satOff val="26768"/>
                      <a:lumOff val="11368"/>
                      <a:alpha val="70000"/>
                    </a:schemeClr>
                  </a:outerShdw>
                </a:effectLst>
              </a:rPr>
              <a:t>16 to 27</a:t>
            </a:r>
            <a:r>
              <a:t> for most players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Insights | 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</a:t>
            </a:r>
            <a:r>
              <a:rPr b="0">
                <a:solidFill>
                  <a:srgbClr val="929292"/>
                </a:solidFill>
              </a:rPr>
              <a:t>| Age</a:t>
            </a:r>
          </a:p>
        </p:txBody>
      </p:sp>
      <p:sp>
        <p:nvSpPr>
          <p:cNvPr id="190" name="27 is the maximum occurring Age for Players in top 10"/>
          <p:cNvSpPr txBox="1"/>
          <p:nvPr/>
        </p:nvSpPr>
        <p:spPr>
          <a:xfrm>
            <a:off x="1314041" y="2950377"/>
            <a:ext cx="1257300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b="1">
                <a:solidFill>
                  <a:schemeClr val="accent4">
                    <a:hueOff val="-1247790"/>
                    <a:lumOff val="-12326"/>
                  </a:schemeClr>
                </a:solidFill>
              </a:rPr>
              <a:t>27</a:t>
            </a:r>
            <a:r>
              <a:t> is the maximum occurring Age for Players in top 10 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1079" y="4468566"/>
            <a:ext cx="16141842" cy="8794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Insights | 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</a:t>
            </a:r>
            <a:r>
              <a:rPr b="0">
                <a:solidFill>
                  <a:srgbClr val="929292"/>
                </a:solidFill>
              </a:rPr>
              <a:t>| Age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1060" y="3722883"/>
            <a:ext cx="12781880" cy="1000088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25 is the Mean Age for all Players"/>
          <p:cNvSpPr txBox="1"/>
          <p:nvPr/>
        </p:nvSpPr>
        <p:spPr>
          <a:xfrm>
            <a:off x="1314041" y="2950376"/>
            <a:ext cx="768807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lnSpc>
                <a:spcPct val="100000"/>
              </a:lnSpc>
              <a:spcBef>
                <a:spcPts val="0"/>
              </a:spcBef>
              <a:defRPr sz="4000"/>
            </a:pPr>
            <a:r>
              <a:rPr b="1">
                <a:solidFill>
                  <a:srgbClr val="1313FE"/>
                </a:solidFill>
              </a:rPr>
              <a:t>25</a:t>
            </a:r>
            <a:r>
              <a:t> is the Mean Age for all Players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nsights | Ski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</a:t>
            </a:r>
            <a:r>
              <a:rPr b="0">
                <a:solidFill>
                  <a:srgbClr val="929292"/>
                </a:solidFill>
              </a:rPr>
              <a:t>| Skills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7713" y="2582428"/>
            <a:ext cx="11013469" cy="1020085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For given 8 skills:…"/>
          <p:cNvSpPr txBox="1"/>
          <p:nvPr/>
        </p:nvSpPr>
        <p:spPr>
          <a:xfrm>
            <a:off x="1344674" y="4964431"/>
            <a:ext cx="9365932" cy="4989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355600">
              <a:lnSpc>
                <a:spcPct val="100000"/>
              </a:lnSpc>
              <a:spcBef>
                <a:spcPts val="0"/>
              </a:spcBef>
              <a:defRPr sz="4000"/>
            </a:pPr>
            <a:r>
              <a:t>For given 8 skills: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4000"/>
            </a:pPr>
          </a:p>
          <a:p>
            <a:pPr marL="444499" indent="-444499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4000"/>
            </a:pPr>
            <a:r>
              <a:rPr b="1">
                <a:solidFill>
                  <a:schemeClr val="accent1"/>
                </a:solidFill>
              </a:rPr>
              <a:t>Messi</a:t>
            </a:r>
            <a:r>
              <a:t> performed well in </a:t>
            </a:r>
            <a:r>
              <a:rPr b="1"/>
              <a:t>5</a:t>
            </a:r>
            <a:r>
              <a:t>: Potential, Dribbling, Passing, Defending &amp; Overall</a:t>
            </a:r>
          </a:p>
          <a:p>
            <a:pPr marL="444499" indent="-444499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4000"/>
            </a:pPr>
          </a:p>
          <a:p>
            <a:pPr marL="444499" indent="-444499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4000"/>
            </a:pPr>
            <a:r>
              <a:rPr b="1">
                <a:solidFill>
                  <a:schemeClr val="accent4">
                    <a:hueOff val="-1247790"/>
                    <a:lumOff val="-12326"/>
                  </a:schemeClr>
                </a:solidFill>
              </a:rPr>
              <a:t>Ronaldo</a:t>
            </a:r>
            <a:r>
              <a:rPr b="1"/>
              <a:t> </a:t>
            </a:r>
            <a:r>
              <a:t>performed well in </a:t>
            </a:r>
            <a:r>
              <a:rPr b="1"/>
              <a:t>3</a:t>
            </a:r>
            <a:r>
              <a:t>: Pace, Shooting &amp; Physical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nsights | W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</a:t>
            </a:r>
            <a:r>
              <a:rPr b="0">
                <a:solidFill>
                  <a:srgbClr val="929292"/>
                </a:solidFill>
              </a:rPr>
              <a:t>| Wage</a:t>
            </a:r>
          </a:p>
        </p:txBody>
      </p:sp>
      <p:sp>
        <p:nvSpPr>
          <p:cNvPr id="202" name="Both Strikers and Right Wingers have the same Median Wage as 1800000 EUR…"/>
          <p:cNvSpPr txBox="1"/>
          <p:nvPr/>
        </p:nvSpPr>
        <p:spPr>
          <a:xfrm>
            <a:off x="1283407" y="4668011"/>
            <a:ext cx="18903675" cy="437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4000"/>
            </a:pPr>
            <a:r>
              <a:t>Both Strikers and Right Wingers have the same Median Wage as </a:t>
            </a:r>
            <a:r>
              <a:rPr b="1"/>
              <a:t>1800000 EUR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4000"/>
            </a:pPr>
          </a:p>
          <a:p>
            <a:pPr marL="508000" indent="-5080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4000"/>
            </a:pPr>
            <a:r>
              <a:t>But the </a:t>
            </a:r>
            <a:r>
              <a:rPr b="1"/>
              <a:t>Right Winger</a:t>
            </a:r>
            <a:r>
              <a:t> has the overall </a:t>
            </a:r>
            <a:r>
              <a:rPr b="1"/>
              <a:t>Maximum</a:t>
            </a:r>
            <a:r>
              <a:t> Wage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4000"/>
            </a:pPr>
          </a:p>
          <a:p>
            <a:pPr defTabSz="355600">
              <a:lnSpc>
                <a:spcPct val="100000"/>
              </a:lnSpc>
              <a:spcBef>
                <a:spcPts val="0"/>
              </a:spcBef>
              <a:defRPr sz="4000"/>
            </a:pPr>
            <a:r>
              <a:t>    - Maximum Wage for LW is: 90000000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4000"/>
            </a:pPr>
            <a:r>
              <a:t>    - Maximum Wage for ST is: 83000000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4000"/>
            </a:pPr>
            <a:r>
              <a:t>    - Maximum Wage for RW is: 95500000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05" name="FIFA 20 dataset provides a great opportunity to gather insights for various Football Teams, Clubs and Top Rated Players. We have performed Data Analysis &amp; Visualisation on top performing 10  Players and collected insights for various Ages, Skills and Sal"/>
          <p:cNvSpPr txBox="1"/>
          <p:nvPr/>
        </p:nvSpPr>
        <p:spPr>
          <a:xfrm>
            <a:off x="1405940" y="5419709"/>
            <a:ext cx="19678417" cy="165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355600">
              <a:lnSpc>
                <a:spcPct val="100000"/>
              </a:lnSpc>
              <a:spcBef>
                <a:spcPts val="0"/>
              </a:spcBef>
              <a:defRPr sz="3500"/>
            </a:lvl1pPr>
          </a:lstStyle>
          <a:p>
            <a:pPr/>
            <a:r>
              <a:t>FIFA 20 dataset provides a great opportunity to gather insights for various Football Teams, Clubs and Top Rated Players. We have performed Data Analysis &amp; Visualisation on top performing 10  Players and collected insights for various Ages, Skills and Salaries for the players.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