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ject ID: PRCP-1005-ForestCoverPred    |    Team ID: PTID-CDS-SEP-23-1652"/>
          <p:cNvSpPr txBox="1"/>
          <p:nvPr>
            <p:ph type="body" idx="21"/>
          </p:nvPr>
        </p:nvSpPr>
        <p:spPr>
          <a:xfrm>
            <a:off x="1717631" y="11177583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/>
            </a:pPr>
            <a:r>
              <a:rPr b="1"/>
              <a:t>Project ID</a:t>
            </a:r>
            <a:r>
              <a:t>: PRCP-1005-ForestCoverPred    |    </a:t>
            </a:r>
            <a:r>
              <a:rPr b="1"/>
              <a:t>Team ID</a:t>
            </a:r>
            <a:r>
              <a:t>: PTID-CDS-SEP-23-1652</a:t>
            </a:r>
          </a:p>
        </p:txBody>
      </p:sp>
      <p:sp>
        <p:nvSpPr>
          <p:cNvPr id="172" name="Forest Cover Prediction"/>
          <p:cNvSpPr txBox="1"/>
          <p:nvPr>
            <p:ph type="ctrTitle"/>
          </p:nvPr>
        </p:nvSpPr>
        <p:spPr>
          <a:xfrm>
            <a:off x="1537230" y="1265567"/>
            <a:ext cx="21971004" cy="2139168"/>
          </a:xfrm>
          <a:prstGeom prst="rect">
            <a:avLst/>
          </a:prstGeom>
        </p:spPr>
        <p:txBody>
          <a:bodyPr/>
          <a:lstStyle/>
          <a:p>
            <a:pPr/>
            <a:r>
              <a:t>Forest Cover Prediction</a:t>
            </a:r>
          </a:p>
        </p:txBody>
      </p:sp>
      <p:sp>
        <p:nvSpPr>
          <p:cNvPr id="173" name="Data Analysis &amp; ML Modelling"/>
          <p:cNvSpPr txBox="1"/>
          <p:nvPr>
            <p:ph type="subTitle" sz="quarter" idx="1"/>
          </p:nvPr>
        </p:nvSpPr>
        <p:spPr>
          <a:xfrm>
            <a:off x="1537232" y="3946591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Data Analysis &amp; ML Modelling</a:t>
            </a:r>
          </a:p>
        </p:txBody>
      </p:sp>
      <p:sp>
        <p:nvSpPr>
          <p:cNvPr id="174" name="26/09/2023"/>
          <p:cNvSpPr txBox="1"/>
          <p:nvPr/>
        </p:nvSpPr>
        <p:spPr>
          <a:xfrm>
            <a:off x="1684245" y="10094450"/>
            <a:ext cx="2517369" cy="64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26/09/2023</a:t>
            </a:r>
          </a:p>
        </p:txBody>
      </p:sp>
      <p:sp>
        <p:nvSpPr>
          <p:cNvPr id="175" name="Bhushan Ingale"/>
          <p:cNvSpPr txBox="1"/>
          <p:nvPr/>
        </p:nvSpPr>
        <p:spPr>
          <a:xfrm>
            <a:off x="1630845" y="8850127"/>
            <a:ext cx="4326028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Bhushan Ingale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/>
          <p:nvPr/>
        </p:nvGraphicFramePr>
        <p:xfrm>
          <a:off x="3830944" y="2850175"/>
          <a:ext cx="19188410" cy="102748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22653"/>
                <a:gridCol w="3271157"/>
                <a:gridCol w="3406396"/>
                <a:gridCol w="5921903"/>
              </a:tblGrid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b="1"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Model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Accuracy on Raw Data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Accuracy on Scaled Data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Accuracy after Removing 5 Features (Pearson Correlation)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LinearSVC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0.519637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0.589673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0.337270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DecisionTreeClassifier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0.770393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0.727547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0.768470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LogisticRegression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0.663279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0.644328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0.673167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GaussianNB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0.581159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0.581434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0.585004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RandomForestClassifier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0.855809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0.825597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0.858830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GradientBoostingClassifier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0.793189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0.750893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0.795111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KNNeighborsClassifier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0.792365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0.724801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0.792365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Voting Classifier ‘Soft Voting’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0.815984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0.779181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0.817632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26213"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Voting Classifier ‘Hard Voting’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0.836034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0.797033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9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0.834660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sp>
        <p:nvSpPr>
          <p:cNvPr id="211" name="Model Comparison Report"/>
          <p:cNvSpPr txBox="1"/>
          <p:nvPr/>
        </p:nvSpPr>
        <p:spPr>
          <a:xfrm>
            <a:off x="1984911" y="1383682"/>
            <a:ext cx="7799528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Model Comparison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hallenges Faced"/>
          <p:cNvSpPr txBox="1"/>
          <p:nvPr/>
        </p:nvSpPr>
        <p:spPr>
          <a:xfrm>
            <a:off x="1984911" y="1383682"/>
            <a:ext cx="530626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Challenges Faced</a:t>
            </a:r>
          </a:p>
        </p:txBody>
      </p:sp>
      <p:sp>
        <p:nvSpPr>
          <p:cNvPr id="214" name="When Random Forest gave the highest Accuracy it came at a cost because the model was clearly overfitted. It had a Training Accuracy of 100%.…"/>
          <p:cNvSpPr txBox="1"/>
          <p:nvPr/>
        </p:nvSpPr>
        <p:spPr>
          <a:xfrm>
            <a:off x="2075110" y="3175228"/>
            <a:ext cx="19443514" cy="7365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When Random Forest gave the highest Accuracy it came at a cost because the model was clearly overfitted. It had a Training Accuracy of 100%.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In order to make a more generalised model, without losing any further training accuracy, I decided to prune the trees and further tune the Hyperparameters.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The challenge was to get better accuracy while maintaining a Generalised Model. So I settled at </a:t>
            </a:r>
            <a:r>
              <a:rPr b="1"/>
              <a:t>82%</a:t>
            </a:r>
            <a:r>
              <a:t> Test Accuracy and 91% Training Accuracy, with 655 misclassifications. This was the best accuracy where the difference between Train &amp; Test Accuracies was minimum.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The model seemed to lose accuracy when trained on less features that are not correlated. Top 49 features out of 54 performed the best.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clusion"/>
          <p:cNvSpPr txBox="1"/>
          <p:nvPr/>
        </p:nvSpPr>
        <p:spPr>
          <a:xfrm>
            <a:off x="2075110" y="1383682"/>
            <a:ext cx="338724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Conclusion</a:t>
            </a:r>
          </a:p>
        </p:txBody>
      </p:sp>
      <p:sp>
        <p:nvSpPr>
          <p:cNvPr id="217" name="Forest Cover Prediction Dataset was both tricky and easy in many ways because it had All-Numeric data with most of the features One-Hot-Encoded and No-Missing values. But it also had very Skewed features with 4.25% Outliers(IQR) and Least Correlated Data"/>
          <p:cNvSpPr txBox="1"/>
          <p:nvPr/>
        </p:nvSpPr>
        <p:spPr>
          <a:xfrm>
            <a:off x="2137710" y="3993023"/>
            <a:ext cx="17356802" cy="373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700"/>
            </a:pPr>
            <a:r>
              <a:t>Forest Cover Prediction Dataset was both tricky and easy in many ways because it had All-Numeric data with most of the features One-Hot-Encoded and No-Missing values. But it also had very Skewed features with 4.25% Outliers(IQR) and Least Correlated Data.</a:t>
            </a:r>
          </a:p>
          <a:p>
            <a:pPr>
              <a:defRPr sz="3700"/>
            </a:pPr>
            <a:r>
              <a:t>With these datapoints, Random Forest Classifier achieved 82% Accuracy when trained on most important 49 features based on Pearson-r value based selection.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goal of the Project was to predict seven different Cover Types given four different Wilderness Areas of the Roosevelt National Forest of Northern Colorado with the best accuracy.…"/>
          <p:cNvSpPr txBox="1"/>
          <p:nvPr/>
        </p:nvSpPr>
        <p:spPr>
          <a:xfrm>
            <a:off x="2030128" y="3519765"/>
            <a:ext cx="18721843" cy="288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The goal of the Project was to predict seven different </a:t>
            </a:r>
            <a:r>
              <a:rPr i="1"/>
              <a:t>Cover Types</a:t>
            </a:r>
            <a:r>
              <a:t> given four different </a:t>
            </a:r>
            <a:r>
              <a:rPr i="1"/>
              <a:t>Wilderness Areas</a:t>
            </a:r>
            <a:r>
              <a:t> of the Roosevelt National Forest of Northern Colorado with the best accuracy.</a:t>
            </a: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It was a </a:t>
            </a:r>
            <a:r>
              <a:t>Multi-label Classification</a:t>
            </a:r>
            <a:r>
              <a:t> Problem.</a:t>
            </a:r>
          </a:p>
        </p:txBody>
      </p:sp>
      <p:sp>
        <p:nvSpPr>
          <p:cNvPr id="178" name="Project Objectives"/>
          <p:cNvSpPr txBox="1"/>
          <p:nvPr/>
        </p:nvSpPr>
        <p:spPr>
          <a:xfrm>
            <a:off x="1984911" y="1383682"/>
            <a:ext cx="5455006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Project Objectives</a:t>
            </a:r>
          </a:p>
        </p:txBody>
      </p:sp>
      <p:sp>
        <p:nvSpPr>
          <p:cNvPr id="179" name="Task 1: Performing Data Analysis on the Forest Cover Dataset.…"/>
          <p:cNvSpPr txBox="1"/>
          <p:nvPr/>
        </p:nvSpPr>
        <p:spPr>
          <a:xfrm>
            <a:off x="2030128" y="7242289"/>
            <a:ext cx="18721843" cy="176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Task 1: Performing Data Analysis on the Forest Cover Dataset.</a:t>
            </a: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Task 2: Developing a Machine Learning Model with best possible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632" y="3328326"/>
            <a:ext cx="8390322" cy="7960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15243" y="3980722"/>
            <a:ext cx="13094650" cy="879156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General Observations"/>
          <p:cNvSpPr txBox="1"/>
          <p:nvPr/>
        </p:nvSpPr>
        <p:spPr>
          <a:xfrm>
            <a:off x="1984911" y="1383682"/>
            <a:ext cx="641329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General Observations</a:t>
            </a:r>
          </a:p>
        </p:txBody>
      </p:sp>
      <p:sp>
        <p:nvSpPr>
          <p:cNvPr id="184" name="The Dataset was Balanced but it had least Correlation among the features"/>
          <p:cNvSpPr txBox="1"/>
          <p:nvPr/>
        </p:nvSpPr>
        <p:spPr>
          <a:xfrm>
            <a:off x="2165310" y="11631294"/>
            <a:ext cx="8697314" cy="1151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69900" indent="-469900">
              <a:buSzPct val="123000"/>
              <a:buChar char="•"/>
              <a:defRPr sz="3700"/>
            </a:lvl1pPr>
          </a:lstStyle>
          <a:p>
            <a:pPr/>
            <a:r>
              <a:t>The Dataset was Balanced but it had least Correlation among the features</a:t>
            </a:r>
          </a:p>
        </p:txBody>
      </p:sp>
      <p:sp>
        <p:nvSpPr>
          <p:cNvPr id="185" name="Heatmap"/>
          <p:cNvSpPr txBox="1"/>
          <p:nvPr/>
        </p:nvSpPr>
        <p:spPr>
          <a:xfrm>
            <a:off x="17288802" y="3311001"/>
            <a:ext cx="1414146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Heatmap</a:t>
            </a:r>
          </a:p>
        </p:txBody>
      </p:sp>
      <p:sp>
        <p:nvSpPr>
          <p:cNvPr id="186" name="Cover Types Distribution in Dataset"/>
          <p:cNvSpPr txBox="1"/>
          <p:nvPr/>
        </p:nvSpPr>
        <p:spPr>
          <a:xfrm>
            <a:off x="3191623" y="3311001"/>
            <a:ext cx="5100956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Cover Types Distribution in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5302" y="3061457"/>
            <a:ext cx="11791979" cy="848944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Cover Types Density for different Elevation Ranges"/>
          <p:cNvSpPr txBox="1"/>
          <p:nvPr/>
        </p:nvSpPr>
        <p:spPr>
          <a:xfrm>
            <a:off x="1954844" y="1383682"/>
            <a:ext cx="1481724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Cover Types Density for different Elevation Ranges</a:t>
            </a:r>
          </a:p>
        </p:txBody>
      </p:sp>
      <p:sp>
        <p:nvSpPr>
          <p:cNvPr id="190" name="Type 7 Cover is densely populated in the Highest Elevation Range. (3100m-3500m approx.)…"/>
          <p:cNvSpPr txBox="1"/>
          <p:nvPr/>
        </p:nvSpPr>
        <p:spPr>
          <a:xfrm>
            <a:off x="1984911" y="3350358"/>
            <a:ext cx="8411787" cy="791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Type 7</a:t>
            </a:r>
            <a:r>
              <a:t> Cover is densely populated in the Highest Elevation Range. (3100m-3500m approx.)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Type 4</a:t>
            </a:r>
            <a:r>
              <a:t> Cover is densely populated in the Lowest Elevation Range. (2000m-2500m approx.)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Type 4</a:t>
            </a:r>
            <a:r>
              <a:t>, </a:t>
            </a:r>
            <a:r>
              <a:rPr i="1"/>
              <a:t>Type 5</a:t>
            </a:r>
            <a:r>
              <a:t> &amp; </a:t>
            </a:r>
            <a:r>
              <a:rPr i="1"/>
              <a:t>Type 7</a:t>
            </a:r>
            <a:r>
              <a:t> Covers almost never Overlap. They exist in separate Elevation Ranges.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Type 3</a:t>
            </a:r>
            <a:r>
              <a:t>  &amp; Type 6 are populated at almost same Elevation Range.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ilderness Areas"/>
          <p:cNvSpPr txBox="1"/>
          <p:nvPr/>
        </p:nvSpPr>
        <p:spPr>
          <a:xfrm>
            <a:off x="1924777" y="1383682"/>
            <a:ext cx="518129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Wilderness Areas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6111" y="1933993"/>
            <a:ext cx="10895948" cy="1033786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Wilderness Area 3 had the highest presence in the Dataset. (42%)…"/>
          <p:cNvSpPr txBox="1"/>
          <p:nvPr/>
        </p:nvSpPr>
        <p:spPr>
          <a:xfrm>
            <a:off x="1987612" y="5137378"/>
            <a:ext cx="9247581" cy="344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Wilderness Area 3</a:t>
            </a:r>
            <a:r>
              <a:t> had the highest presence in the Dataset. (42%)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Wilderness Area 2</a:t>
            </a:r>
            <a:r>
              <a:t> had either very low representation in the Dataset or the Area does not occur frequently. (3.3%)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0848" y="3280163"/>
            <a:ext cx="12384329" cy="928293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7 Cover Types across all Wilderness Areas"/>
          <p:cNvSpPr txBox="1"/>
          <p:nvPr/>
        </p:nvSpPr>
        <p:spPr>
          <a:xfrm>
            <a:off x="2045044" y="1383682"/>
            <a:ext cx="12384330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7 Cover Types across all Wilderness Areas</a:t>
            </a:r>
          </a:p>
        </p:txBody>
      </p:sp>
      <p:sp>
        <p:nvSpPr>
          <p:cNvPr id="198" name="Wilderness Area 2 has only 3 Cover Types.…"/>
          <p:cNvSpPr txBox="1"/>
          <p:nvPr/>
        </p:nvSpPr>
        <p:spPr>
          <a:xfrm>
            <a:off x="2105177" y="4300024"/>
            <a:ext cx="8656135" cy="679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Wilderness Area 2</a:t>
            </a:r>
            <a:r>
              <a:t> has only 3 Cover Types.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Wilderness Area 3</a:t>
            </a:r>
            <a:r>
              <a:t> has 6 Cover Types that are almost balanced.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Cover Type 4 exists almost entirely in </a:t>
            </a:r>
            <a:r>
              <a:rPr i="1"/>
              <a:t>Wilderness Area 4</a:t>
            </a:r>
            <a:r>
              <a:t>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Cover Types 3 and Cover Type 6 are only found in </a:t>
            </a:r>
            <a:r>
              <a:rPr i="1"/>
              <a:t>Wilderness Area 3</a:t>
            </a:r>
            <a:r>
              <a:t> &amp; </a:t>
            </a:r>
            <a:r>
              <a:rPr i="1"/>
              <a:t>Wilderness Area 4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1706" y="2314398"/>
            <a:ext cx="12298308" cy="908720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Outliers"/>
          <p:cNvSpPr txBox="1"/>
          <p:nvPr/>
        </p:nvSpPr>
        <p:spPr>
          <a:xfrm>
            <a:off x="2014977" y="1383682"/>
            <a:ext cx="2393596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Outliers</a:t>
            </a:r>
          </a:p>
        </p:txBody>
      </p:sp>
      <p:sp>
        <p:nvSpPr>
          <p:cNvPr id="202" name="The Dataset consisted of 4.25% Outliers.…"/>
          <p:cNvSpPr txBox="1"/>
          <p:nvPr/>
        </p:nvSpPr>
        <p:spPr>
          <a:xfrm>
            <a:off x="1894711" y="4179908"/>
            <a:ext cx="7154019" cy="535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69900" indent="-469900">
              <a:buSzPct val="123000"/>
              <a:buChar char="•"/>
              <a:defRPr sz="3700"/>
            </a:pPr>
            <a:r>
              <a:t>The Dataset consisted of 4.25% Outliers.</a:t>
            </a:r>
          </a:p>
          <a:p>
            <a:pPr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rPr i="1"/>
              <a:t>Elevation</a:t>
            </a:r>
            <a:r>
              <a:t> and </a:t>
            </a:r>
            <a:r>
              <a:rPr i="1"/>
              <a:t>Aspect</a:t>
            </a:r>
            <a:r>
              <a:t> did not have any outliers.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All other features had significant outliers.</a:t>
            </a:r>
          </a:p>
          <a:p>
            <a:pPr marL="165100" indent="-1651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1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7199" y="300582"/>
            <a:ext cx="18021454" cy="1347563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Most Important Features"/>
          <p:cNvSpPr txBox="1"/>
          <p:nvPr/>
        </p:nvSpPr>
        <p:spPr>
          <a:xfrm>
            <a:off x="1532502" y="1321927"/>
            <a:ext cx="5268816" cy="148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Most Important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ata Selected: Pearson Correlation Selected Data. It performed well for most Classifiers.…"/>
          <p:cNvSpPr txBox="1"/>
          <p:nvPr/>
        </p:nvSpPr>
        <p:spPr>
          <a:xfrm>
            <a:off x="2008047" y="3168643"/>
            <a:ext cx="18922941" cy="852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  <a:r>
              <a:rPr b="1"/>
              <a:t>Data Selected:</a:t>
            </a:r>
            <a:r>
              <a:t> Pearson Correlation Selected Data. It performed well for most Classifiers.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  <a:r>
              <a:rPr b="1"/>
              <a:t>Model Selected:</a:t>
            </a:r>
            <a:r>
              <a:t> Random Forest Classifier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defTabSz="355600">
              <a:lnSpc>
                <a:spcPct val="100000"/>
              </a:lnSpc>
              <a:spcBef>
                <a:spcPts val="0"/>
              </a:spcBef>
              <a:defRPr b="1" sz="3700"/>
            </a:pPr>
            <a:r>
              <a:t>Model Accuracy:</a:t>
            </a:r>
            <a:r>
              <a:rPr b="0"/>
              <a:t> 82%</a:t>
            </a:r>
            <a:endParaRPr b="0"/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defTabSz="355600">
              <a:lnSpc>
                <a:spcPct val="100000"/>
              </a:lnSpc>
              <a:spcBef>
                <a:spcPts val="0"/>
              </a:spcBef>
              <a:defRPr b="1" sz="3700"/>
            </a:pPr>
            <a:r>
              <a:t>Reasons for Selecting Random Forests: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b="1" sz="3700"/>
            </a:pPr>
            <a:endParaRPr b="0"/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I selected this model because Random Forest does not always require the Data to be Scaled, since it is a tree based algorithm.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Random Forest also does not enforce Normal Distribution and since our data was highly skewed and highly un-correlated, it becomes a better choice.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469900" indent="-469900" defTabSz="3556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3700"/>
            </a:pPr>
            <a:r>
              <a:t>Random Forest provided the best Accuracy among the tested Algorithms.</a:t>
            </a:r>
          </a:p>
        </p:txBody>
      </p:sp>
      <p:sp>
        <p:nvSpPr>
          <p:cNvPr id="208" name="Model Selection"/>
          <p:cNvSpPr txBox="1"/>
          <p:nvPr/>
        </p:nvSpPr>
        <p:spPr>
          <a:xfrm>
            <a:off x="1984911" y="1383682"/>
            <a:ext cx="4797248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Model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