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Bowl with salmon cakes, salad and houmo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oumo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Name: Bhushan Ingale"/>
          <p:cNvSpPr txBox="1"/>
          <p:nvPr>
            <p:ph type="body" idx="21"/>
          </p:nvPr>
        </p:nvSpPr>
        <p:spPr>
          <a:xfrm>
            <a:off x="1206499" y="10116280"/>
            <a:ext cx="21971002" cy="636979"/>
          </a:xfrm>
          <a:prstGeom prst="rect">
            <a:avLst/>
          </a:prstGeom>
          <a:extLst>
            <a:ext uri="{C572A759-6A51-4108-AA02-DFA0A04FC94B}">
              <ma14:wrappingTextBoxFlag xmlns:ma14="http://schemas.microsoft.com/office/mac/drawingml/2011/main" val="1"/>
            </a:ext>
          </a:extLst>
        </p:spPr>
        <p:txBody>
          <a:bodyPr/>
          <a:lstStyle/>
          <a:p>
            <a:pPr/>
            <a:r>
              <a:t>Name: </a:t>
            </a:r>
            <a:r>
              <a:rPr b="0"/>
              <a:t>Bhushan Ingale</a:t>
            </a:r>
          </a:p>
        </p:txBody>
      </p:sp>
      <p:sp>
        <p:nvSpPr>
          <p:cNvPr id="172" name="Handwritten Digits Recognition"/>
          <p:cNvSpPr txBox="1"/>
          <p:nvPr>
            <p:ph type="ctrTitle"/>
          </p:nvPr>
        </p:nvSpPr>
        <p:spPr>
          <a:xfrm>
            <a:off x="1206498" y="-535241"/>
            <a:ext cx="21971004" cy="4648201"/>
          </a:xfrm>
          <a:prstGeom prst="rect">
            <a:avLst/>
          </a:prstGeom>
        </p:spPr>
        <p:txBody>
          <a:bodyPr/>
          <a:lstStyle>
            <a:lvl1pPr>
              <a:defRPr spc="-204" sz="10200"/>
            </a:lvl1pPr>
          </a:lstStyle>
          <a:p>
            <a:pPr/>
            <a:r>
              <a:t>Handwritten Digits Recognition</a:t>
            </a:r>
          </a:p>
        </p:txBody>
      </p:sp>
      <p:sp>
        <p:nvSpPr>
          <p:cNvPr id="173" name="Using Convolutional Neural Networks"/>
          <p:cNvSpPr txBox="1"/>
          <p:nvPr>
            <p:ph type="subTitle" sz="quarter" idx="1"/>
          </p:nvPr>
        </p:nvSpPr>
        <p:spPr>
          <a:xfrm>
            <a:off x="1206499" y="4617500"/>
            <a:ext cx="21971001" cy="1905001"/>
          </a:xfrm>
          <a:prstGeom prst="rect">
            <a:avLst/>
          </a:prstGeom>
        </p:spPr>
        <p:txBody>
          <a:bodyPr/>
          <a:lstStyle>
            <a:lvl1pPr>
              <a:defRPr b="0"/>
            </a:lvl1pPr>
          </a:lstStyle>
          <a:p>
            <a:pPr/>
            <a:r>
              <a:t>Using Convolutional Neural Networks</a:t>
            </a:r>
          </a:p>
        </p:txBody>
      </p:sp>
      <p:sp>
        <p:nvSpPr>
          <p:cNvPr id="174" name="Date: 29/09/2023"/>
          <p:cNvSpPr txBox="1"/>
          <p:nvPr/>
        </p:nvSpPr>
        <p:spPr>
          <a:xfrm>
            <a:off x="1206499" y="11223560"/>
            <a:ext cx="21971002" cy="63697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825500">
              <a:lnSpc>
                <a:spcPct val="100000"/>
              </a:lnSpc>
              <a:spcBef>
                <a:spcPts val="0"/>
              </a:spcBef>
              <a:defRPr b="1" sz="3600"/>
            </a:pPr>
            <a:r>
              <a:t>Date: </a:t>
            </a:r>
            <a:r>
              <a:rPr b="0"/>
              <a:t>29/09/2023</a:t>
            </a:r>
          </a:p>
        </p:txBody>
      </p:sp>
      <p:sp>
        <p:nvSpPr>
          <p:cNvPr id="175" name="Project ID:  PRCP-1002-HandwrittenDigits  |   Team ID: PTID-CDS-SEP-23-1652"/>
          <p:cNvSpPr txBox="1"/>
          <p:nvPr/>
        </p:nvSpPr>
        <p:spPr>
          <a:xfrm>
            <a:off x="1206499" y="12330840"/>
            <a:ext cx="21971002" cy="63697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825500">
              <a:lnSpc>
                <a:spcPct val="100000"/>
              </a:lnSpc>
              <a:spcBef>
                <a:spcPts val="0"/>
              </a:spcBef>
              <a:defRPr b="1" sz="3600"/>
            </a:pPr>
            <a:r>
              <a:t>Project ID:  </a:t>
            </a:r>
            <a:r>
              <a:rPr b="0"/>
              <a:t>PRCP-1002-HandwrittenDigits</a:t>
            </a:r>
            <a:r>
              <a:t>  |   Team ID: </a:t>
            </a:r>
            <a:r>
              <a:rPr b="0"/>
              <a:t>PTID-CDS-SEP-23-1652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ask 1: Prepared a complete data analysis report on the given data.…"/>
          <p:cNvSpPr txBox="1"/>
          <p:nvPr/>
        </p:nvSpPr>
        <p:spPr>
          <a:xfrm>
            <a:off x="1977949" y="5988782"/>
            <a:ext cx="12062551" cy="47754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defTabSz="355600">
              <a:lnSpc>
                <a:spcPct val="100000"/>
              </a:lnSpc>
              <a:spcBef>
                <a:spcPts val="0"/>
              </a:spcBef>
              <a:buSzPct val="123000"/>
              <a:buChar char="•"/>
              <a:defRPr sz="3500"/>
            </a:pPr>
            <a:r>
              <a:t>Task 1: Prepared a complete data analysis report on the given data.</a:t>
            </a:r>
          </a:p>
          <a:p>
            <a:pPr marL="444500" indent="-444500" defTabSz="355600">
              <a:lnSpc>
                <a:spcPct val="100000"/>
              </a:lnSpc>
              <a:spcBef>
                <a:spcPts val="0"/>
              </a:spcBef>
              <a:buSzPct val="123000"/>
              <a:buChar char="•"/>
              <a:defRPr sz="3500"/>
            </a:pPr>
          </a:p>
          <a:p>
            <a:pPr marL="444500" indent="-444500" defTabSz="355600">
              <a:lnSpc>
                <a:spcPct val="100000"/>
              </a:lnSpc>
              <a:spcBef>
                <a:spcPts val="0"/>
              </a:spcBef>
              <a:buSzPct val="123000"/>
              <a:buChar char="•"/>
              <a:defRPr sz="3500"/>
            </a:pPr>
            <a:r>
              <a:t>Task 2: Classified a given image of a handwritten digit into one of the 10 classes representing integer values from 0 to 9.</a:t>
            </a:r>
          </a:p>
          <a:p>
            <a:pPr marL="444500" indent="-444500" defTabSz="355600">
              <a:lnSpc>
                <a:spcPct val="100000"/>
              </a:lnSpc>
              <a:spcBef>
                <a:spcPts val="0"/>
              </a:spcBef>
              <a:buSzPct val="123000"/>
              <a:buChar char="•"/>
              <a:defRPr sz="3500"/>
            </a:pPr>
          </a:p>
          <a:p>
            <a:pPr marL="444500" indent="-444500" defTabSz="355600">
              <a:lnSpc>
                <a:spcPct val="100000"/>
              </a:lnSpc>
              <a:spcBef>
                <a:spcPts val="0"/>
              </a:spcBef>
              <a:buSzPct val="123000"/>
              <a:buChar char="•"/>
              <a:defRPr sz="3500"/>
            </a:pPr>
            <a:r>
              <a:t>Task 3: Compared between various models and found the model that works better.</a:t>
            </a:r>
          </a:p>
        </p:txBody>
      </p:sp>
      <p:sp>
        <p:nvSpPr>
          <p:cNvPr id="178" name="Objective"/>
          <p:cNvSpPr txBox="1"/>
          <p:nvPr/>
        </p:nvSpPr>
        <p:spPr>
          <a:xfrm>
            <a:off x="1978513" y="1383682"/>
            <a:ext cx="2869083"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Objective</a:t>
            </a:r>
          </a:p>
        </p:txBody>
      </p:sp>
      <p:pic>
        <p:nvPicPr>
          <p:cNvPr id="179" name="Image" descr="Image"/>
          <p:cNvPicPr>
            <a:picLocks noChangeAspect="1"/>
          </p:cNvPicPr>
          <p:nvPr/>
        </p:nvPicPr>
        <p:blipFill>
          <a:blip r:embed="rId2">
            <a:extLst/>
          </a:blip>
          <a:stretch>
            <a:fillRect/>
          </a:stretch>
        </p:blipFill>
        <p:spPr>
          <a:xfrm>
            <a:off x="14624329" y="2912973"/>
            <a:ext cx="7947367" cy="7890054"/>
          </a:xfrm>
          <a:prstGeom prst="rect">
            <a:avLst/>
          </a:prstGeom>
          <a:ln w="12700">
            <a:miter lim="400000"/>
          </a:ln>
        </p:spPr>
      </p:pic>
      <p:sp>
        <p:nvSpPr>
          <p:cNvPr id="180" name="It was a digit recognition task. As such, there were ten digits (0 to 9) or ten classes to predict. Results are reported using prediction error, which is nothing more than the inverted classification accuracy."/>
          <p:cNvSpPr txBox="1"/>
          <p:nvPr/>
        </p:nvSpPr>
        <p:spPr>
          <a:xfrm>
            <a:off x="2118385" y="3010514"/>
            <a:ext cx="11109439" cy="21719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355600">
              <a:lnSpc>
                <a:spcPct val="100000"/>
              </a:lnSpc>
              <a:spcBef>
                <a:spcPts val="0"/>
              </a:spcBef>
              <a:defRPr sz="3500"/>
            </a:lvl1pPr>
          </a:lstStyle>
          <a:p>
            <a:pPr/>
            <a:r>
              <a:t>It was a digit recognition task. As such, there were ten digits (0 to 9) or ten classes to predict. Results are reported using prediction error, which is nothing more than the inverted classification accuracy.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Explored the various images in MNIST Dataset.…"/>
          <p:cNvSpPr txBox="1"/>
          <p:nvPr/>
        </p:nvSpPr>
        <p:spPr>
          <a:xfrm>
            <a:off x="1916535" y="4209923"/>
            <a:ext cx="10352200" cy="52961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defTabSz="355600">
              <a:lnSpc>
                <a:spcPct val="100000"/>
              </a:lnSpc>
              <a:spcBef>
                <a:spcPts val="0"/>
              </a:spcBef>
              <a:buSzPct val="123000"/>
              <a:buChar char="•"/>
              <a:defRPr sz="3500"/>
            </a:pPr>
            <a:r>
              <a:t>Explored the various images in MNIST Dataset.</a:t>
            </a:r>
          </a:p>
          <a:p>
            <a:pPr marL="444500" indent="-444500" defTabSz="355600">
              <a:lnSpc>
                <a:spcPct val="100000"/>
              </a:lnSpc>
              <a:spcBef>
                <a:spcPts val="0"/>
              </a:spcBef>
              <a:buSzPct val="123000"/>
              <a:buChar char="•"/>
              <a:defRPr sz="3500"/>
            </a:pPr>
          </a:p>
          <a:p>
            <a:pPr marL="444500" indent="-444500" defTabSz="355600">
              <a:lnSpc>
                <a:spcPct val="100000"/>
              </a:lnSpc>
              <a:spcBef>
                <a:spcPts val="0"/>
              </a:spcBef>
              <a:buSzPct val="123000"/>
              <a:buChar char="•"/>
              <a:defRPr sz="3500"/>
            </a:pPr>
            <a:r>
              <a:t>The Dataset consists of 70000 Handwritten Images of 0 to 9 Digits.</a:t>
            </a:r>
          </a:p>
          <a:p>
            <a:pPr marL="444500" indent="-444500" defTabSz="355600">
              <a:lnSpc>
                <a:spcPct val="100000"/>
              </a:lnSpc>
              <a:spcBef>
                <a:spcPts val="0"/>
              </a:spcBef>
              <a:buSzPct val="123000"/>
              <a:buChar char="•"/>
              <a:defRPr sz="3500"/>
            </a:pPr>
          </a:p>
          <a:p>
            <a:pPr marL="444500" indent="-444500" defTabSz="355600">
              <a:lnSpc>
                <a:spcPct val="100000"/>
              </a:lnSpc>
              <a:spcBef>
                <a:spcPts val="0"/>
              </a:spcBef>
              <a:buSzPct val="123000"/>
              <a:buChar char="•"/>
              <a:defRPr sz="3500"/>
            </a:pPr>
            <a:r>
              <a:t>Each image is a 28×28-pixel square (784 pixels total). A standard split of the dataset is used to evaluate and compare models, where 60,000 images are used to train a model, and a separate set of 10,000 images are used to test it.</a:t>
            </a:r>
          </a:p>
        </p:txBody>
      </p:sp>
      <p:sp>
        <p:nvSpPr>
          <p:cNvPr id="183" name="EDA"/>
          <p:cNvSpPr txBox="1"/>
          <p:nvPr/>
        </p:nvSpPr>
        <p:spPr>
          <a:xfrm>
            <a:off x="1978513" y="1383682"/>
            <a:ext cx="1378611"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EDA</a:t>
            </a:r>
          </a:p>
        </p:txBody>
      </p:sp>
      <p:pic>
        <p:nvPicPr>
          <p:cNvPr id="184" name="Image" descr="Image"/>
          <p:cNvPicPr>
            <a:picLocks noChangeAspect="1"/>
          </p:cNvPicPr>
          <p:nvPr/>
        </p:nvPicPr>
        <p:blipFill>
          <a:blip r:embed="rId2">
            <a:extLst/>
          </a:blip>
          <a:stretch>
            <a:fillRect/>
          </a:stretch>
        </p:blipFill>
        <p:spPr>
          <a:xfrm>
            <a:off x="14868753" y="2925261"/>
            <a:ext cx="7898013" cy="786547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Data Preprocessing"/>
          <p:cNvSpPr txBox="1"/>
          <p:nvPr/>
        </p:nvSpPr>
        <p:spPr>
          <a:xfrm>
            <a:off x="1978513" y="1383682"/>
            <a:ext cx="5849417"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Data Preprocessing</a:t>
            </a:r>
          </a:p>
        </p:txBody>
      </p:sp>
      <p:sp>
        <p:nvSpPr>
          <p:cNvPr id="187" name="Reshape:…"/>
          <p:cNvSpPr txBox="1"/>
          <p:nvPr/>
        </p:nvSpPr>
        <p:spPr>
          <a:xfrm>
            <a:off x="2008505" y="3490334"/>
            <a:ext cx="12062552" cy="74551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355600">
              <a:lnSpc>
                <a:spcPct val="100000"/>
              </a:lnSpc>
              <a:spcBef>
                <a:spcPts val="0"/>
              </a:spcBef>
              <a:defRPr b="1" sz="3500"/>
            </a:pPr>
            <a:r>
              <a:t>Reshape:</a:t>
            </a:r>
            <a:endParaRPr b="0"/>
          </a:p>
          <a:p>
            <a:pPr defTabSz="355600">
              <a:lnSpc>
                <a:spcPct val="100000"/>
              </a:lnSpc>
              <a:spcBef>
                <a:spcPts val="0"/>
              </a:spcBef>
              <a:defRPr sz="3500"/>
            </a:pPr>
            <a:r>
              <a:t>The training dataset is structured as a 3-dimensional array of instance, image width, and image height. For a multi-layer perceptron model, we reduced the images down into a vector of pixels. In this case, the 28×28-sized images became 784 pixel input values.</a:t>
            </a:r>
          </a:p>
          <a:p>
            <a:pPr defTabSz="355600">
              <a:lnSpc>
                <a:spcPct val="100000"/>
              </a:lnSpc>
              <a:spcBef>
                <a:spcPts val="0"/>
              </a:spcBef>
              <a:defRPr sz="3500"/>
            </a:pPr>
          </a:p>
          <a:p>
            <a:pPr defTabSz="355600">
              <a:lnSpc>
                <a:spcPct val="100000"/>
              </a:lnSpc>
              <a:spcBef>
                <a:spcPts val="0"/>
              </a:spcBef>
              <a:defRPr b="1" sz="3500"/>
            </a:pPr>
            <a:r>
              <a:t>Normalization:</a:t>
            </a:r>
            <a:endParaRPr b="0"/>
          </a:p>
          <a:p>
            <a:pPr defTabSz="355600">
              <a:lnSpc>
                <a:spcPct val="100000"/>
              </a:lnSpc>
              <a:spcBef>
                <a:spcPts val="0"/>
              </a:spcBef>
              <a:defRPr sz="3500"/>
            </a:pPr>
            <a:r>
              <a:t>To reduce the impact of illumination differences on image analysis, we performed grayscale Normalization.</a:t>
            </a:r>
          </a:p>
          <a:p>
            <a:pPr defTabSz="355600">
              <a:lnSpc>
                <a:spcPct val="100000"/>
              </a:lnSpc>
              <a:spcBef>
                <a:spcPts val="0"/>
              </a:spcBef>
              <a:defRPr sz="3500"/>
            </a:pPr>
          </a:p>
          <a:p>
            <a:pPr defTabSz="355600">
              <a:lnSpc>
                <a:spcPct val="100000"/>
              </a:lnSpc>
              <a:spcBef>
                <a:spcPts val="0"/>
              </a:spcBef>
              <a:defRPr b="1" sz="3500"/>
            </a:pPr>
            <a:r>
              <a:t>Label Encoding:</a:t>
            </a:r>
            <a:endParaRPr b="0"/>
          </a:p>
          <a:p>
            <a:pPr defTabSz="355600">
              <a:lnSpc>
                <a:spcPct val="100000"/>
              </a:lnSpc>
              <a:spcBef>
                <a:spcPts val="0"/>
              </a:spcBef>
              <a:defRPr sz="3500"/>
            </a:pPr>
            <a:r>
              <a:t>To use categorical labels in our neural network, encoded them as Numerical values.</a:t>
            </a:r>
          </a:p>
        </p:txBody>
      </p:sp>
      <p:pic>
        <p:nvPicPr>
          <p:cNvPr id="188" name="Image" descr="Image"/>
          <p:cNvPicPr>
            <a:picLocks noChangeAspect="1"/>
          </p:cNvPicPr>
          <p:nvPr/>
        </p:nvPicPr>
        <p:blipFill>
          <a:blip r:embed="rId2">
            <a:extLst/>
          </a:blip>
          <a:stretch>
            <a:fillRect/>
          </a:stretch>
        </p:blipFill>
        <p:spPr>
          <a:xfrm>
            <a:off x="14432398" y="2916635"/>
            <a:ext cx="9905899" cy="788273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Modelling Neural Networks"/>
          <p:cNvSpPr txBox="1"/>
          <p:nvPr/>
        </p:nvSpPr>
        <p:spPr>
          <a:xfrm>
            <a:off x="1978513" y="1383682"/>
            <a:ext cx="8013497"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Modelling Neural Networks</a:t>
            </a:r>
          </a:p>
        </p:txBody>
      </p:sp>
      <p:sp>
        <p:nvSpPr>
          <p:cNvPr id="191" name="Simple Neural Network…"/>
          <p:cNvSpPr txBox="1"/>
          <p:nvPr/>
        </p:nvSpPr>
        <p:spPr>
          <a:xfrm>
            <a:off x="2026840" y="3594222"/>
            <a:ext cx="20330321" cy="74805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355600">
              <a:lnSpc>
                <a:spcPct val="100000"/>
              </a:lnSpc>
              <a:spcBef>
                <a:spcPts val="0"/>
              </a:spcBef>
              <a:defRPr b="1" sz="3500"/>
            </a:pPr>
            <a:r>
              <a:t>Simple Neural Network</a:t>
            </a:r>
          </a:p>
          <a:p>
            <a:pPr defTabSz="355600">
              <a:lnSpc>
                <a:spcPct val="100000"/>
              </a:lnSpc>
              <a:spcBef>
                <a:spcPts val="0"/>
              </a:spcBef>
              <a:defRPr sz="3500"/>
            </a:pPr>
            <a:r>
              <a:t>We created a Simple Neural Network with one hidden layer with the same number of neurons as there are inputs (784). A rectifier activation function `relu` is used for the neurons in the hidden layer. A `softmax` activation for output layer, `categorical_crossentropy` for loss and `adam` optimiser to learn the weights.</a:t>
            </a:r>
          </a:p>
          <a:p>
            <a:pPr defTabSz="355600">
              <a:lnSpc>
                <a:spcPct val="100000"/>
              </a:lnSpc>
              <a:spcBef>
                <a:spcPts val="0"/>
              </a:spcBef>
              <a:defRPr sz="3500"/>
            </a:pPr>
          </a:p>
          <a:p>
            <a:pPr defTabSz="355600">
              <a:lnSpc>
                <a:spcPct val="100000"/>
              </a:lnSpc>
              <a:spcBef>
                <a:spcPts val="0"/>
              </a:spcBef>
              <a:defRPr sz="3500"/>
            </a:pPr>
          </a:p>
          <a:p>
            <a:pPr defTabSz="355600">
              <a:lnSpc>
                <a:spcPct val="100000"/>
              </a:lnSpc>
              <a:spcBef>
                <a:spcPts val="0"/>
              </a:spcBef>
              <a:defRPr b="1" sz="3500"/>
            </a:pPr>
            <a:r>
              <a:t>Simple Convolutional Neural Network</a:t>
            </a:r>
          </a:p>
          <a:p>
            <a:pPr defTabSz="355600">
              <a:lnSpc>
                <a:spcPct val="100000"/>
              </a:lnSpc>
              <a:spcBef>
                <a:spcPts val="0"/>
              </a:spcBef>
              <a:defRPr sz="3500"/>
            </a:pPr>
            <a:r>
              <a:t>We will now create a simple CNN for MNIST dataset that demonstrates how to use all the aspects of a CNN implementation, including Convolutional layers, Pooling layers, and Dropout layers.</a:t>
            </a:r>
          </a:p>
          <a:p>
            <a:pPr defTabSz="355600">
              <a:lnSpc>
                <a:spcPct val="100000"/>
              </a:lnSpc>
              <a:spcBef>
                <a:spcPts val="0"/>
              </a:spcBef>
              <a:defRPr sz="3500"/>
            </a:pPr>
          </a:p>
          <a:p>
            <a:pPr defTabSz="355600">
              <a:lnSpc>
                <a:spcPct val="100000"/>
              </a:lnSpc>
              <a:spcBef>
                <a:spcPts val="0"/>
              </a:spcBef>
              <a:defRPr b="1" sz="3500"/>
            </a:pPr>
          </a:p>
          <a:p>
            <a:pPr defTabSz="355600">
              <a:lnSpc>
                <a:spcPct val="100000"/>
              </a:lnSpc>
              <a:spcBef>
                <a:spcPts val="0"/>
              </a:spcBef>
              <a:defRPr b="1" sz="3500"/>
            </a:pPr>
            <a:r>
              <a:t>Larger CNN</a:t>
            </a:r>
          </a:p>
          <a:p>
            <a:pPr defTabSz="355600">
              <a:lnSpc>
                <a:spcPct val="100000"/>
              </a:lnSpc>
              <a:spcBef>
                <a:spcPts val="0"/>
              </a:spcBef>
              <a:defRPr sz="3500"/>
            </a:pPr>
            <a:r>
              <a:t>A Convolutional Network with 9 layers.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Larger CNN Architecture"/>
          <p:cNvSpPr txBox="1"/>
          <p:nvPr/>
        </p:nvSpPr>
        <p:spPr>
          <a:xfrm>
            <a:off x="1978513" y="1383682"/>
            <a:ext cx="7278320"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Larger CNN Architecture</a:t>
            </a:r>
          </a:p>
        </p:txBody>
      </p:sp>
      <p:sp>
        <p:nvSpPr>
          <p:cNvPr id="194" name="Convolutional layer with 30 feature maps of size 5×5…"/>
          <p:cNvSpPr txBox="1"/>
          <p:nvPr/>
        </p:nvSpPr>
        <p:spPr>
          <a:xfrm>
            <a:off x="1980204" y="3115752"/>
            <a:ext cx="19450577" cy="89410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48229" indent="-648229" defTabSz="355600">
              <a:lnSpc>
                <a:spcPct val="100000"/>
              </a:lnSpc>
              <a:spcBef>
                <a:spcPts val="0"/>
              </a:spcBef>
              <a:buSzPct val="100000"/>
              <a:buAutoNum type="arabicPeriod" startAt="1"/>
              <a:defRPr sz="3500"/>
            </a:pPr>
            <a:r>
              <a:t>Convolutional layer with 30 feature maps of size 5×5</a:t>
            </a:r>
          </a:p>
          <a:p>
            <a:pPr defTabSz="355600">
              <a:lnSpc>
                <a:spcPct val="100000"/>
              </a:lnSpc>
              <a:spcBef>
                <a:spcPts val="0"/>
              </a:spcBef>
              <a:defRPr sz="3500"/>
            </a:pPr>
          </a:p>
          <a:p>
            <a:pPr defTabSz="355600">
              <a:lnSpc>
                <a:spcPct val="100000"/>
              </a:lnSpc>
              <a:spcBef>
                <a:spcPts val="0"/>
              </a:spcBef>
              <a:defRPr sz="3500"/>
            </a:pPr>
            <a:r>
              <a:t>2. Pooling layer taking the max over 2*2 patches</a:t>
            </a:r>
          </a:p>
          <a:p>
            <a:pPr defTabSz="355600">
              <a:lnSpc>
                <a:spcPct val="100000"/>
              </a:lnSpc>
              <a:spcBef>
                <a:spcPts val="0"/>
              </a:spcBef>
              <a:defRPr sz="3500"/>
            </a:pPr>
          </a:p>
          <a:p>
            <a:pPr defTabSz="355600">
              <a:lnSpc>
                <a:spcPct val="100000"/>
              </a:lnSpc>
              <a:spcBef>
                <a:spcPts val="0"/>
              </a:spcBef>
              <a:defRPr sz="3500"/>
            </a:pPr>
            <a:r>
              <a:t>3. Convolutional layer with 15 feature maps of size 3×3</a:t>
            </a:r>
          </a:p>
          <a:p>
            <a:pPr defTabSz="355600">
              <a:lnSpc>
                <a:spcPct val="100000"/>
              </a:lnSpc>
              <a:spcBef>
                <a:spcPts val="0"/>
              </a:spcBef>
              <a:defRPr sz="3500"/>
            </a:pPr>
          </a:p>
          <a:p>
            <a:pPr defTabSz="355600">
              <a:lnSpc>
                <a:spcPct val="100000"/>
              </a:lnSpc>
              <a:spcBef>
                <a:spcPts val="0"/>
              </a:spcBef>
              <a:defRPr sz="3500"/>
            </a:pPr>
            <a:r>
              <a:t>4. Pooling layer taking the max over 2*2 patches</a:t>
            </a:r>
          </a:p>
          <a:p>
            <a:pPr defTabSz="355600">
              <a:lnSpc>
                <a:spcPct val="100000"/>
              </a:lnSpc>
              <a:spcBef>
                <a:spcPts val="0"/>
              </a:spcBef>
              <a:defRPr sz="3500"/>
            </a:pPr>
          </a:p>
          <a:p>
            <a:pPr defTabSz="355600">
              <a:lnSpc>
                <a:spcPct val="100000"/>
              </a:lnSpc>
              <a:spcBef>
                <a:spcPts val="0"/>
              </a:spcBef>
              <a:defRPr sz="3500"/>
            </a:pPr>
            <a:r>
              <a:t>5. Dropout layer with a probability of 20%</a:t>
            </a:r>
          </a:p>
          <a:p>
            <a:pPr defTabSz="355600">
              <a:lnSpc>
                <a:spcPct val="100000"/>
              </a:lnSpc>
              <a:spcBef>
                <a:spcPts val="0"/>
              </a:spcBef>
              <a:defRPr sz="3500"/>
            </a:pPr>
          </a:p>
          <a:p>
            <a:pPr defTabSz="355600">
              <a:lnSpc>
                <a:spcPct val="100000"/>
              </a:lnSpc>
              <a:spcBef>
                <a:spcPts val="0"/>
              </a:spcBef>
              <a:defRPr sz="3500"/>
            </a:pPr>
            <a:r>
              <a:t>6. Flatten layer</a:t>
            </a:r>
          </a:p>
          <a:p>
            <a:pPr defTabSz="355600">
              <a:lnSpc>
                <a:spcPct val="100000"/>
              </a:lnSpc>
              <a:spcBef>
                <a:spcPts val="0"/>
              </a:spcBef>
              <a:defRPr sz="3500"/>
            </a:pPr>
          </a:p>
          <a:p>
            <a:pPr defTabSz="355600">
              <a:lnSpc>
                <a:spcPct val="100000"/>
              </a:lnSpc>
              <a:spcBef>
                <a:spcPts val="0"/>
              </a:spcBef>
              <a:defRPr sz="3500"/>
            </a:pPr>
            <a:r>
              <a:t>7. Fully connected layer with 128 neurons and rectifier activation</a:t>
            </a:r>
          </a:p>
          <a:p>
            <a:pPr defTabSz="355600">
              <a:lnSpc>
                <a:spcPct val="100000"/>
              </a:lnSpc>
              <a:spcBef>
                <a:spcPts val="0"/>
              </a:spcBef>
              <a:defRPr sz="3500"/>
            </a:pPr>
          </a:p>
          <a:p>
            <a:pPr defTabSz="355600">
              <a:lnSpc>
                <a:spcPct val="100000"/>
              </a:lnSpc>
              <a:spcBef>
                <a:spcPts val="0"/>
              </a:spcBef>
              <a:defRPr sz="3500"/>
            </a:pPr>
            <a:r>
              <a:t>8. Fully connected layer with 50 neurons and rectifier activation</a:t>
            </a:r>
          </a:p>
          <a:p>
            <a:pPr defTabSz="355600">
              <a:lnSpc>
                <a:spcPct val="100000"/>
              </a:lnSpc>
              <a:spcBef>
                <a:spcPts val="0"/>
              </a:spcBef>
              <a:defRPr sz="3500"/>
            </a:pPr>
          </a:p>
          <a:p>
            <a:pPr defTabSz="355600">
              <a:lnSpc>
                <a:spcPct val="100000"/>
              </a:lnSpc>
              <a:spcBef>
                <a:spcPts val="0"/>
              </a:spcBef>
              <a:defRPr sz="3500"/>
            </a:pPr>
            <a:r>
              <a:t>9. Output layer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Model Comparison"/>
          <p:cNvSpPr txBox="1"/>
          <p:nvPr/>
        </p:nvSpPr>
        <p:spPr>
          <a:xfrm>
            <a:off x="1978513" y="1383682"/>
            <a:ext cx="5643373"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Model Comparison</a:t>
            </a:r>
          </a:p>
        </p:txBody>
      </p:sp>
      <p:graphicFrame>
        <p:nvGraphicFramePr>
          <p:cNvPr id="197" name="Table 1"/>
          <p:cNvGraphicFramePr/>
          <p:nvPr/>
        </p:nvGraphicFramePr>
        <p:xfrm>
          <a:off x="2117223" y="4033204"/>
          <a:ext cx="20071396" cy="5102704"/>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8000498"/>
                <a:gridCol w="4090053"/>
                <a:gridCol w="3267949"/>
                <a:gridCol w="2183034"/>
                <a:gridCol w="2517159"/>
              </a:tblGrid>
              <a:tr h="1272500">
                <a:tc>
                  <a:txBody>
                    <a:bodyPr/>
                    <a:lstStyle/>
                    <a:p>
                      <a:pPr defTabSz="457200">
                        <a:tabLst>
                          <a:tab pos="1663700" algn="l"/>
                        </a:tabLst>
                        <a:defRPr b="0"/>
                      </a:pPr>
                      <a:r>
                        <a:rPr b="1" sz="3500">
                          <a:latin typeface="Times Roman"/>
                          <a:ea typeface="Times Roman"/>
                          <a:cs typeface="Times Roman"/>
                          <a:sym typeface="Times Roman"/>
                        </a:rPr>
                        <a:t>Model</a:t>
                      </a:r>
                    </a:p>
                  </a:txBody>
                  <a:tcPr marL="12700" marR="12700" marT="12700" marB="12700" anchor="ctr" anchorCtr="0" horzOverflow="overflow"/>
                </a:tc>
                <a:tc>
                  <a:txBody>
                    <a:bodyPr/>
                    <a:lstStyle/>
                    <a:p>
                      <a:pPr defTabSz="457200">
                        <a:tabLst>
                          <a:tab pos="1663700" algn="l"/>
                        </a:tabLst>
                        <a:defRPr b="0"/>
                      </a:pPr>
                      <a:r>
                        <a:rPr b="1" sz="3500">
                          <a:latin typeface="Times Roman"/>
                          <a:ea typeface="Times Roman"/>
                          <a:cs typeface="Times Roman"/>
                          <a:sym typeface="Times Roman"/>
                        </a:rPr>
                        <a:t>Number of Layers</a:t>
                      </a:r>
                    </a:p>
                  </a:txBody>
                  <a:tcPr marL="12700" marR="12700" marT="12700" marB="12700" anchor="ctr" anchorCtr="0" horzOverflow="overflow"/>
                </a:tc>
                <a:tc>
                  <a:txBody>
                    <a:bodyPr/>
                    <a:lstStyle/>
                    <a:p>
                      <a:pPr defTabSz="457200">
                        <a:tabLst>
                          <a:tab pos="1663700" algn="l"/>
                        </a:tabLst>
                        <a:defRPr b="0"/>
                      </a:pPr>
                      <a:r>
                        <a:rPr b="1" sz="3500">
                          <a:latin typeface="Times Roman"/>
                          <a:ea typeface="Times Roman"/>
                          <a:cs typeface="Times Roman"/>
                          <a:sym typeface="Times Roman"/>
                        </a:rPr>
                        <a:t>Learning Rate</a:t>
                      </a:r>
                    </a:p>
                  </a:txBody>
                  <a:tcPr marL="12700" marR="12700" marT="12700" marB="12700" anchor="ctr" anchorCtr="0" horzOverflow="overflow"/>
                </a:tc>
                <a:tc>
                  <a:txBody>
                    <a:bodyPr/>
                    <a:lstStyle/>
                    <a:p>
                      <a:pPr defTabSz="457200">
                        <a:tabLst>
                          <a:tab pos="1663700" algn="l"/>
                        </a:tabLst>
                        <a:defRPr b="0"/>
                      </a:pPr>
                      <a:r>
                        <a:rPr b="1" sz="3500">
                          <a:latin typeface="Times Roman"/>
                          <a:ea typeface="Times Roman"/>
                          <a:cs typeface="Times Roman"/>
                          <a:sym typeface="Times Roman"/>
                        </a:rPr>
                        <a:t>Accuracy</a:t>
                      </a:r>
                    </a:p>
                  </a:txBody>
                  <a:tcPr marL="12700" marR="12700" marT="12700" marB="12700" anchor="ctr" anchorCtr="0" horzOverflow="overflow"/>
                </a:tc>
                <a:tc>
                  <a:txBody>
                    <a:bodyPr/>
                    <a:lstStyle/>
                    <a:p>
                      <a:pPr defTabSz="457200">
                        <a:tabLst>
                          <a:tab pos="1663700" algn="l"/>
                        </a:tabLst>
                        <a:defRPr b="0"/>
                      </a:pPr>
                      <a:r>
                        <a:rPr b="1" sz="3500">
                          <a:latin typeface="Times Roman"/>
                          <a:ea typeface="Times Roman"/>
                          <a:cs typeface="Times Roman"/>
                          <a:sym typeface="Times Roman"/>
                        </a:rPr>
                        <a:t>Error Rate</a:t>
                      </a:r>
                    </a:p>
                  </a:txBody>
                  <a:tcPr marL="12700" marR="12700" marT="12700" marB="12700" anchor="ctr" anchorCtr="0" horzOverflow="overflow"/>
                </a:tc>
              </a:tr>
              <a:tr h="1272500">
                <a:tc>
                  <a:txBody>
                    <a:bodyPr/>
                    <a:lstStyle/>
                    <a:p>
                      <a:pPr defTabSz="457200"/>
                      <a:r>
                        <a:rPr sz="3500">
                          <a:latin typeface="Times Roman"/>
                          <a:ea typeface="Times Roman"/>
                          <a:cs typeface="Times Roman"/>
                          <a:sym typeface="Times Roman"/>
                        </a:rPr>
                        <a:t>Simple Neural Network</a:t>
                      </a:r>
                    </a:p>
                  </a:txBody>
                  <a:tcPr marL="12700" marR="12700" marT="12700" marB="12700" anchor="ctr" anchorCtr="0" horzOverflow="overflow"/>
                </a:tc>
                <a:tc>
                  <a:txBody>
                    <a:bodyPr/>
                    <a:lstStyle/>
                    <a:p>
                      <a:pPr defTabSz="457200"/>
                      <a:r>
                        <a:rPr sz="3500">
                          <a:latin typeface="Times Roman"/>
                          <a:ea typeface="Times Roman"/>
                          <a:cs typeface="Times Roman"/>
                          <a:sym typeface="Times Roman"/>
                        </a:rPr>
                        <a:t>2</a:t>
                      </a:r>
                    </a:p>
                  </a:txBody>
                  <a:tcPr marL="12700" marR="12700" marT="12700" marB="12700" anchor="ctr" anchorCtr="0" horzOverflow="overflow"/>
                </a:tc>
                <a:tc>
                  <a:txBody>
                    <a:bodyPr/>
                    <a:lstStyle/>
                    <a:p>
                      <a:pPr defTabSz="457200"/>
                      <a:r>
                        <a:rPr sz="3500">
                          <a:latin typeface="Times Roman"/>
                          <a:ea typeface="Times Roman"/>
                          <a:cs typeface="Times Roman"/>
                          <a:sym typeface="Times Roman"/>
                        </a:rPr>
                        <a:t>0.001</a:t>
                      </a:r>
                    </a:p>
                  </a:txBody>
                  <a:tcPr marL="12700" marR="12700" marT="12700" marB="12700" anchor="ctr" anchorCtr="0" horzOverflow="overflow"/>
                </a:tc>
                <a:tc>
                  <a:txBody>
                    <a:bodyPr/>
                    <a:lstStyle/>
                    <a:p>
                      <a:pPr defTabSz="457200"/>
                      <a:r>
                        <a:rPr sz="3500">
                          <a:latin typeface="Times Roman"/>
                          <a:ea typeface="Times Roman"/>
                          <a:cs typeface="Times Roman"/>
                          <a:sym typeface="Times Roman"/>
                        </a:rPr>
                        <a:t>0.9982</a:t>
                      </a:r>
                    </a:p>
                  </a:txBody>
                  <a:tcPr marL="12700" marR="12700" marT="12700" marB="12700" anchor="ctr" anchorCtr="0" horzOverflow="overflow"/>
                </a:tc>
                <a:tc>
                  <a:txBody>
                    <a:bodyPr/>
                    <a:lstStyle/>
                    <a:p>
                      <a:pPr defTabSz="457200"/>
                      <a:r>
                        <a:rPr sz="3500">
                          <a:latin typeface="Times Roman"/>
                          <a:ea typeface="Times Roman"/>
                          <a:cs typeface="Times Roman"/>
                          <a:sym typeface="Times Roman"/>
                        </a:rPr>
                        <a:t>1.96%</a:t>
                      </a:r>
                    </a:p>
                  </a:txBody>
                  <a:tcPr marL="12700" marR="12700" marT="12700" marB="12700" anchor="ctr" anchorCtr="0" horzOverflow="overflow"/>
                </a:tc>
              </a:tr>
              <a:tr h="1272500">
                <a:tc>
                  <a:txBody>
                    <a:bodyPr/>
                    <a:lstStyle/>
                    <a:p>
                      <a:pPr defTabSz="457200"/>
                      <a:r>
                        <a:rPr sz="3500">
                          <a:latin typeface="Times Roman"/>
                          <a:ea typeface="Times Roman"/>
                          <a:cs typeface="Times Roman"/>
                          <a:sym typeface="Times Roman"/>
                        </a:rPr>
                        <a:t>Simple Convolutional Neural Network</a:t>
                      </a:r>
                    </a:p>
                  </a:txBody>
                  <a:tcPr marL="12700" marR="12700" marT="12700" marB="12700" anchor="ctr" anchorCtr="0" horzOverflow="overflow"/>
                </a:tc>
                <a:tc>
                  <a:txBody>
                    <a:bodyPr/>
                    <a:lstStyle/>
                    <a:p>
                      <a:pPr defTabSz="457200"/>
                      <a:r>
                        <a:rPr sz="3500">
                          <a:latin typeface="Times Roman"/>
                          <a:ea typeface="Times Roman"/>
                          <a:cs typeface="Times Roman"/>
                          <a:sym typeface="Times Roman"/>
                        </a:rPr>
                        <a:t>6</a:t>
                      </a:r>
                    </a:p>
                  </a:txBody>
                  <a:tcPr marL="12700" marR="12700" marT="12700" marB="12700" anchor="ctr" anchorCtr="0" horzOverflow="overflow"/>
                </a:tc>
                <a:tc>
                  <a:txBody>
                    <a:bodyPr/>
                    <a:lstStyle/>
                    <a:p>
                      <a:pPr defTabSz="457200"/>
                      <a:r>
                        <a:rPr sz="3500">
                          <a:latin typeface="Times Roman"/>
                          <a:ea typeface="Times Roman"/>
                          <a:cs typeface="Times Roman"/>
                          <a:sym typeface="Times Roman"/>
                        </a:rPr>
                        <a:t>0.001</a:t>
                      </a:r>
                    </a:p>
                  </a:txBody>
                  <a:tcPr marL="12700" marR="12700" marT="12700" marB="12700" anchor="ctr" anchorCtr="0" horzOverflow="overflow"/>
                </a:tc>
                <a:tc>
                  <a:txBody>
                    <a:bodyPr/>
                    <a:lstStyle/>
                    <a:p>
                      <a:pPr defTabSz="457200"/>
                      <a:r>
                        <a:rPr sz="3500">
                          <a:latin typeface="Times Roman"/>
                          <a:ea typeface="Times Roman"/>
                          <a:cs typeface="Times Roman"/>
                          <a:sym typeface="Times Roman"/>
                        </a:rPr>
                        <a:t>0.9878</a:t>
                      </a:r>
                    </a:p>
                  </a:txBody>
                  <a:tcPr marL="12700" marR="12700" marT="12700" marB="12700" anchor="ctr" anchorCtr="0" horzOverflow="overflow"/>
                </a:tc>
                <a:tc>
                  <a:txBody>
                    <a:bodyPr/>
                    <a:lstStyle/>
                    <a:p>
                      <a:pPr defTabSz="457200"/>
                      <a:r>
                        <a:rPr sz="3500">
                          <a:latin typeface="Times Roman"/>
                          <a:ea typeface="Times Roman"/>
                          <a:cs typeface="Times Roman"/>
                          <a:sym typeface="Times Roman"/>
                        </a:rPr>
                        <a:t>1.22%</a:t>
                      </a:r>
                    </a:p>
                  </a:txBody>
                  <a:tcPr marL="12700" marR="12700" marT="12700" marB="12700" anchor="ctr" anchorCtr="0" horzOverflow="overflow"/>
                </a:tc>
              </a:tr>
              <a:tr h="1272500">
                <a:tc>
                  <a:txBody>
                    <a:bodyPr/>
                    <a:lstStyle/>
                    <a:p>
                      <a:pPr defTabSz="457200"/>
                      <a:r>
                        <a:rPr b="1" sz="3500">
                          <a:latin typeface="Times Roman"/>
                          <a:ea typeface="Times Roman"/>
                          <a:cs typeface="Times Roman"/>
                          <a:sym typeface="Times Roman"/>
                        </a:rPr>
                        <a:t>Modified Larger CNN</a:t>
                      </a:r>
                    </a:p>
                  </a:txBody>
                  <a:tcPr marL="12700" marR="12700" marT="12700" marB="12700" anchor="ctr" anchorCtr="0" horzOverflow="overflow"/>
                </a:tc>
                <a:tc>
                  <a:txBody>
                    <a:bodyPr/>
                    <a:lstStyle/>
                    <a:p>
                      <a:pPr defTabSz="457200"/>
                      <a:r>
                        <a:rPr b="1" sz="3500">
                          <a:latin typeface="Times Roman"/>
                          <a:ea typeface="Times Roman"/>
                          <a:cs typeface="Times Roman"/>
                          <a:sym typeface="Times Roman"/>
                        </a:rPr>
                        <a:t>9</a:t>
                      </a:r>
                    </a:p>
                  </a:txBody>
                  <a:tcPr marL="12700" marR="12700" marT="12700" marB="12700" anchor="ctr" anchorCtr="0" horzOverflow="overflow"/>
                </a:tc>
                <a:tc>
                  <a:txBody>
                    <a:bodyPr/>
                    <a:lstStyle/>
                    <a:p>
                      <a:pPr defTabSz="457200"/>
                      <a:r>
                        <a:rPr b="1" sz="3500">
                          <a:latin typeface="Times Roman"/>
                          <a:ea typeface="Times Roman"/>
                          <a:cs typeface="Times Roman"/>
                          <a:sym typeface="Times Roman"/>
                        </a:rPr>
                        <a:t>0.001</a:t>
                      </a:r>
                    </a:p>
                  </a:txBody>
                  <a:tcPr marL="12700" marR="12700" marT="12700" marB="12700" anchor="ctr" anchorCtr="0" horzOverflow="overflow"/>
                </a:tc>
                <a:tc>
                  <a:txBody>
                    <a:bodyPr/>
                    <a:lstStyle/>
                    <a:p>
                      <a:pPr defTabSz="457200"/>
                      <a:r>
                        <a:rPr b="1" sz="3500">
                          <a:latin typeface="Times Roman"/>
                          <a:ea typeface="Times Roman"/>
                          <a:cs typeface="Times Roman"/>
                          <a:sym typeface="Times Roman"/>
                        </a:rPr>
                        <a:t>0.9904</a:t>
                      </a:r>
                    </a:p>
                  </a:txBody>
                  <a:tcPr marL="12700" marR="12700" marT="12700" marB="12700" anchor="ctr" anchorCtr="0" horzOverflow="overflow"/>
                </a:tc>
                <a:tc>
                  <a:txBody>
                    <a:bodyPr/>
                    <a:lstStyle/>
                    <a:p>
                      <a:pPr defTabSz="457200"/>
                      <a:r>
                        <a:rPr b="1" sz="3500">
                          <a:latin typeface="Times Roman"/>
                          <a:ea typeface="Times Roman"/>
                          <a:cs typeface="Times Roman"/>
                          <a:sym typeface="Times Roman"/>
                        </a:rPr>
                        <a:t>0.77%</a:t>
                      </a:r>
                    </a:p>
                  </a:txBody>
                  <a:tcPr marL="12700" marR="12700" marT="12700" marB="12700" anchor="ctr" anchorCtr="0" horzOverflow="overflow"/>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Conclusion"/>
          <p:cNvSpPr txBox="1"/>
          <p:nvPr/>
        </p:nvSpPr>
        <p:spPr>
          <a:xfrm>
            <a:off x="1978513" y="1383682"/>
            <a:ext cx="3387243"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Conclusion</a:t>
            </a:r>
          </a:p>
        </p:txBody>
      </p:sp>
      <p:sp>
        <p:nvSpPr>
          <p:cNvPr id="200" name="We have a Convolutional Neural Network model with 9 Layers that has produced 99.04% Accuracy with the minimal error of 0.77%. This model's performance can further be enhanced by tuning the Learning Rate, Model Depth and Pixel Scaling etc."/>
          <p:cNvSpPr txBox="1"/>
          <p:nvPr/>
        </p:nvSpPr>
        <p:spPr>
          <a:xfrm>
            <a:off x="2039062" y="5304175"/>
            <a:ext cx="17244009" cy="17020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355600">
              <a:lnSpc>
                <a:spcPct val="100000"/>
              </a:lnSpc>
              <a:spcBef>
                <a:spcPts val="0"/>
              </a:spcBef>
              <a:defRPr sz="3500"/>
            </a:pPr>
            <a:r>
              <a:t>We have a </a:t>
            </a:r>
            <a:r>
              <a:rPr b="1"/>
              <a:t>Convolutional Neural Network</a:t>
            </a:r>
            <a:r>
              <a:t> model with </a:t>
            </a:r>
            <a:r>
              <a:rPr b="1"/>
              <a:t>9 Layers </a:t>
            </a:r>
            <a:r>
              <a:t>that has produced </a:t>
            </a:r>
            <a:r>
              <a:rPr b="1"/>
              <a:t>99.04%</a:t>
            </a:r>
            <a:r>
              <a:t> Accuracy with the minimal error of </a:t>
            </a:r>
            <a:r>
              <a:rPr b="1"/>
              <a:t>0.77%</a:t>
            </a:r>
            <a:r>
              <a:t>. This model's performance can further be enhanced by tuning the Learning Rate, Model Depth and Pixel Scaling etc.</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