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Name: Bhushan Ingale…"/>
          <p:cNvSpPr txBox="1"/>
          <p:nvPr>
            <p:ph type="body" idx="21"/>
          </p:nvPr>
        </p:nvSpPr>
        <p:spPr>
          <a:xfrm>
            <a:off x="3126737" y="9177622"/>
            <a:ext cx="8813882" cy="3131696"/>
          </a:xfrm>
          <a:prstGeom prst="rect">
            <a:avLst/>
          </a:prstGeom>
          <a:extLst>
            <a:ext uri="{C572A759-6A51-4108-AA02-DFA0A04FC94B}">
              <ma14:wrappingTextBoxFlag xmlns:ma14="http://schemas.microsoft.com/office/mac/drawingml/2011/main" val="1"/>
            </a:ext>
          </a:extLst>
        </p:spPr>
        <p:txBody>
          <a:bodyPr/>
          <a:lstStyle/>
          <a:p>
            <a:pPr defTabSz="457200">
              <a:defRPr b="0" sz="4000"/>
            </a:pPr>
            <a:r>
              <a:rPr b="1"/>
              <a:t>Name</a:t>
            </a:r>
            <a:r>
              <a:t>: Bhushan Ingale</a:t>
            </a:r>
          </a:p>
          <a:p>
            <a:pPr defTabSz="457200">
              <a:defRPr b="0" sz="4000"/>
            </a:pPr>
            <a:r>
              <a:rPr b="1"/>
              <a:t>Date</a:t>
            </a:r>
            <a:r>
              <a:t>: 07/10/2023</a:t>
            </a:r>
          </a:p>
          <a:p>
            <a:pPr defTabSz="457200">
              <a:defRPr b="0" sz="4000"/>
            </a:pPr>
            <a:r>
              <a:rPr b="1"/>
              <a:t>Team ID</a:t>
            </a:r>
            <a:r>
              <a:t>: PTID-CDS-SEP-23-1652</a:t>
            </a:r>
          </a:p>
          <a:p>
            <a:pPr defTabSz="457200">
              <a:defRPr b="0" sz="4000"/>
            </a:pPr>
            <a:r>
              <a:rPr b="1"/>
              <a:t>Project ID</a:t>
            </a:r>
            <a:r>
              <a:t>: PRCP-1001-RiceLeaf</a:t>
            </a:r>
          </a:p>
        </p:txBody>
      </p:sp>
      <p:sp>
        <p:nvSpPr>
          <p:cNvPr id="172" name="A PROJECT REPORT ON…"/>
          <p:cNvSpPr txBox="1"/>
          <p:nvPr>
            <p:ph type="ctrTitle"/>
          </p:nvPr>
        </p:nvSpPr>
        <p:spPr>
          <a:xfrm>
            <a:off x="1267456" y="3167803"/>
            <a:ext cx="22684665" cy="3462577"/>
          </a:xfrm>
          <a:prstGeom prst="rect">
            <a:avLst/>
          </a:prstGeom>
        </p:spPr>
        <p:txBody>
          <a:bodyPr/>
          <a:lstStyle/>
          <a:p>
            <a:pPr algn="ctr" defTabSz="457200">
              <a:lnSpc>
                <a:spcPct val="100000"/>
              </a:lnSpc>
              <a:defRPr b="0" spc="0" sz="4300">
                <a:solidFill>
                  <a:srgbClr val="666666"/>
                </a:solidFill>
              </a:defRPr>
            </a:pPr>
            <a:r>
              <a:t>A PROJECT REPORT ON</a:t>
            </a:r>
            <a:endParaRPr>
              <a:solidFill>
                <a:srgbClr val="000000"/>
              </a:solidFill>
            </a:endParaRPr>
          </a:p>
          <a:p>
            <a:pPr algn="ctr" defTabSz="457200">
              <a:lnSpc>
                <a:spcPct val="100000"/>
              </a:lnSpc>
              <a:defRPr spc="0" sz="7000">
                <a:solidFill>
                  <a:schemeClr val="accent3">
                    <a:hueOff val="914338"/>
                    <a:satOff val="31515"/>
                    <a:lumOff val="-30790"/>
                  </a:schemeClr>
                </a:solidFill>
              </a:defRPr>
            </a:pPr>
            <a:r>
              <a:t>RICE LEAF DISEASE DETECTION WITH CNN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Model Comparison | Accuracy"/>
          <p:cNvSpPr txBox="1"/>
          <p:nvPr>
            <p:ph type="title"/>
          </p:nvPr>
        </p:nvSpPr>
        <p:spPr>
          <a:xfrm>
            <a:off x="2273300" y="1679273"/>
            <a:ext cx="13706992" cy="1433164"/>
          </a:xfrm>
          <a:prstGeom prst="rect">
            <a:avLst/>
          </a:prstGeom>
        </p:spPr>
        <p:txBody>
          <a:bodyPr/>
          <a:lstStyle/>
          <a:p>
            <a:pPr>
              <a:defRPr spc="-150" sz="7500"/>
            </a:pPr>
            <a:r>
              <a:rPr>
                <a:solidFill>
                  <a:schemeClr val="accent3">
                    <a:hueOff val="914338"/>
                    <a:satOff val="31515"/>
                    <a:lumOff val="-30790"/>
                  </a:schemeClr>
                </a:solidFill>
              </a:rPr>
              <a:t>Model Comparison</a:t>
            </a:r>
            <a:r>
              <a:t> </a:t>
            </a:r>
            <a:r>
              <a:rPr>
                <a:solidFill>
                  <a:srgbClr val="929292"/>
                </a:solidFill>
              </a:rPr>
              <a:t>| Accuracy</a:t>
            </a:r>
          </a:p>
        </p:txBody>
      </p:sp>
      <p:graphicFrame>
        <p:nvGraphicFramePr>
          <p:cNvPr id="208" name="Table 1"/>
          <p:cNvGraphicFramePr/>
          <p:nvPr/>
        </p:nvGraphicFramePr>
        <p:xfrm>
          <a:off x="1863228" y="5352134"/>
          <a:ext cx="20670244" cy="4658562"/>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5046384"/>
                <a:gridCol w="4162940"/>
                <a:gridCol w="4699912"/>
                <a:gridCol w="4242951"/>
                <a:gridCol w="2505353"/>
              </a:tblGrid>
              <a:tr h="1548620">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b="0"/>
                      </a:pPr>
                      <a:r>
                        <a:rPr b="1" sz="3200"/>
                        <a:t>Train Accuracy</a:t>
                      </a:r>
                    </a:p>
                  </a:txBody>
                  <a:tcPr marL="50800" marR="50800" marT="50800" marB="50800" anchor="ctr" anchorCtr="0" horzOverflow="overflow"/>
                </a:tc>
                <a:tc>
                  <a:txBody>
                    <a:bodyPr/>
                    <a:lstStyle/>
                    <a:p>
                      <a:pPr defTabSz="914400">
                        <a:tabLst>
                          <a:tab pos="1663700" algn="l"/>
                        </a:tabLst>
                        <a:defRPr b="0"/>
                      </a:pPr>
                      <a:r>
                        <a:rPr b="1" sz="3200"/>
                        <a:t>Validation Accuracy</a:t>
                      </a:r>
                    </a:p>
                  </a:txBody>
                  <a:tcPr marL="50800" marR="50800" marT="50800" marB="50800" anchor="ctr" anchorCtr="0" horzOverflow="overflow"/>
                </a:tc>
                <a:tc>
                  <a:txBody>
                    <a:bodyPr/>
                    <a:lstStyle/>
                    <a:p>
                      <a:pPr defTabSz="914400">
                        <a:tabLst>
                          <a:tab pos="1663700" algn="l"/>
                        </a:tabLst>
                        <a:defRPr b="0"/>
                      </a:pPr>
                      <a:r>
                        <a:rPr b="1" sz="3200"/>
                        <a:t>Test Accuracy</a:t>
                      </a:r>
                    </a:p>
                  </a:txBody>
                  <a:tcPr marL="50800" marR="50800" marT="50800" marB="50800" anchor="ctr" anchorCtr="0" horzOverflow="overflow"/>
                </a:tc>
                <a:tc>
                  <a:txBody>
                    <a:bodyPr/>
                    <a:lstStyle/>
                    <a:p>
                      <a:pPr defTabSz="914400">
                        <a:tabLst>
                          <a:tab pos="1663700" algn="l"/>
                        </a:tabLst>
                        <a:defRPr b="0"/>
                      </a:pPr>
                      <a:r>
                        <a:rPr b="1" sz="3200"/>
                        <a:t>Epochs</a:t>
                      </a:r>
                    </a:p>
                  </a:txBody>
                  <a:tcPr marL="50800" marR="50800" marT="50800" marB="50800" anchor="ctr" anchorCtr="0" horzOverflow="overflow"/>
                </a:tc>
              </a:tr>
              <a:tr h="1548620">
                <a:tc>
                  <a:txBody>
                    <a:bodyPr/>
                    <a:lstStyle/>
                    <a:p>
                      <a:pPr defTabSz="914400">
                        <a:tabLst>
                          <a:tab pos="1663700" algn="l"/>
                        </a:tabLst>
                        <a:defRPr b="0"/>
                      </a:pPr>
                      <a:r>
                        <a:rPr b="1" sz="3200"/>
                        <a:t>CNN with Sequential</a:t>
                      </a:r>
                    </a:p>
                  </a:txBody>
                  <a:tcPr marL="50800" marR="50800" marT="50800" marB="50800" anchor="ctr" anchorCtr="0" horzOverflow="overflow"/>
                </a:tc>
                <a:tc>
                  <a:txBody>
                    <a:bodyPr/>
                    <a:lstStyle/>
                    <a:p>
                      <a:pPr defTabSz="914400"/>
                      <a:r>
                        <a:rPr sz="3200"/>
                        <a:t>76.52</a:t>
                      </a:r>
                    </a:p>
                  </a:txBody>
                  <a:tcPr marL="50800" marR="50800" marT="50800" marB="50800" anchor="ctr" anchorCtr="0" horzOverflow="overflow"/>
                </a:tc>
                <a:tc>
                  <a:txBody>
                    <a:bodyPr/>
                    <a:lstStyle/>
                    <a:p>
                      <a:pPr defTabSz="914400"/>
                      <a:r>
                        <a:rPr sz="3200"/>
                        <a:t>89.47</a:t>
                      </a:r>
                    </a:p>
                  </a:txBody>
                  <a:tcPr marL="50800" marR="50800" marT="50800" marB="50800" anchor="ctr" anchorCtr="0" horzOverflow="overflow"/>
                </a:tc>
                <a:tc>
                  <a:txBody>
                    <a:bodyPr/>
                    <a:lstStyle/>
                    <a:p>
                      <a:pPr defTabSz="914400"/>
                      <a:r>
                        <a:rPr sz="3200"/>
                        <a:t>80.77</a:t>
                      </a:r>
                    </a:p>
                  </a:txBody>
                  <a:tcPr marL="50800" marR="50800" marT="50800" marB="50800" anchor="ctr" anchorCtr="0" horzOverflow="overflow"/>
                </a:tc>
                <a:tc>
                  <a:txBody>
                    <a:bodyPr/>
                    <a:lstStyle/>
                    <a:p>
                      <a:pPr defTabSz="914400"/>
                      <a:r>
                        <a:rPr sz="3200"/>
                        <a:t>35</a:t>
                      </a:r>
                    </a:p>
                  </a:txBody>
                  <a:tcPr marL="50800" marR="50800" marT="50800" marB="50800" anchor="ctr" anchorCtr="0" horzOverflow="overflow"/>
                </a:tc>
              </a:tr>
              <a:tr h="1548620">
                <a:tc>
                  <a:txBody>
                    <a:bodyPr/>
                    <a:lstStyle/>
                    <a:p>
                      <a:pPr defTabSz="914400">
                        <a:tabLst>
                          <a:tab pos="1663700" algn="l"/>
                        </a:tabLst>
                        <a:defRPr b="0"/>
                      </a:pPr>
                      <a:r>
                        <a:rPr b="1" sz="3200"/>
                        <a:t>CNN with DenseNet201</a:t>
                      </a:r>
                    </a:p>
                  </a:txBody>
                  <a:tcPr marL="50800" marR="50800" marT="50800" marB="50800" anchor="ctr" anchorCtr="0" horzOverflow="overflow"/>
                </a:tc>
                <a:tc>
                  <a:txBody>
                    <a:bodyPr/>
                    <a:lstStyle/>
                    <a:p>
                      <a:pPr defTabSz="914400"/>
                      <a:r>
                        <a:rPr sz="3200"/>
                        <a:t>97.39</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96.15</a:t>
                      </a:r>
                    </a:p>
                  </a:txBody>
                  <a:tcPr marL="50800" marR="50800" marT="50800" marB="50800" anchor="ctr" anchorCtr="0" horzOverflow="overflow"/>
                </a:tc>
                <a:tc>
                  <a:txBody>
                    <a:bodyPr/>
                    <a:lstStyle/>
                    <a:p>
                      <a:pPr defTabSz="914400"/>
                      <a:r>
                        <a:rPr sz="3200"/>
                        <a:t>5</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nclusion"/>
          <p:cNvSpPr txBox="1"/>
          <p:nvPr>
            <p:ph type="title"/>
          </p:nvPr>
        </p:nvSpPr>
        <p:spPr>
          <a:xfrm>
            <a:off x="2273300" y="1679273"/>
            <a:ext cx="13706992" cy="1433164"/>
          </a:xfrm>
          <a:prstGeom prst="rect">
            <a:avLst/>
          </a:prstGeom>
        </p:spPr>
        <p:txBody>
          <a:bodyPr/>
          <a:lstStyle>
            <a:lvl1pPr>
              <a:defRPr spc="-150" sz="7500">
                <a:solidFill>
                  <a:schemeClr val="accent3">
                    <a:hueOff val="914338"/>
                    <a:satOff val="31515"/>
                    <a:lumOff val="-30790"/>
                  </a:schemeClr>
                </a:solidFill>
              </a:defRPr>
            </a:lvl1pPr>
          </a:lstStyle>
          <a:p>
            <a:pPr/>
            <a:r>
              <a:t>Conclusion</a:t>
            </a:r>
          </a:p>
        </p:txBody>
      </p:sp>
      <p:sp>
        <p:nvSpPr>
          <p:cNvPr id="211" name="We built a model that was able to identify Rice Leaf Disease Classes with 96% Accuracy. We selected the model that was based on the DenseNet201 since it provided a near perfect Accuracy and had a relatively lower time of execution."/>
          <p:cNvSpPr txBox="1"/>
          <p:nvPr/>
        </p:nvSpPr>
        <p:spPr>
          <a:xfrm>
            <a:off x="2310231" y="5497702"/>
            <a:ext cx="17913898" cy="21719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355600">
              <a:lnSpc>
                <a:spcPct val="100000"/>
              </a:lnSpc>
              <a:spcBef>
                <a:spcPts val="0"/>
              </a:spcBef>
              <a:defRPr sz="3500"/>
            </a:pPr>
          </a:p>
          <a:p>
            <a:pPr defTabSz="355600">
              <a:lnSpc>
                <a:spcPct val="100000"/>
              </a:lnSpc>
              <a:spcBef>
                <a:spcPts val="0"/>
              </a:spcBef>
              <a:defRPr sz="3500"/>
            </a:pPr>
            <a:r>
              <a:t>We built a model that was able to identify Rice Leaf Disease Classes with 96% Accuracy. We selected the model that was based on the DenseNet201 since it provided a near perfect Accuracy and had a relatively lower time of execution.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Objectives"/>
          <p:cNvSpPr txBox="1"/>
          <p:nvPr>
            <p:ph type="title"/>
          </p:nvPr>
        </p:nvSpPr>
        <p:spPr>
          <a:xfrm>
            <a:off x="2273300" y="1679273"/>
            <a:ext cx="13706992" cy="1433164"/>
          </a:xfrm>
          <a:prstGeom prst="rect">
            <a:avLst/>
          </a:prstGeom>
        </p:spPr>
        <p:txBody>
          <a:bodyPr/>
          <a:lstStyle>
            <a:lvl1pPr>
              <a:defRPr spc="-150" sz="7500">
                <a:solidFill>
                  <a:schemeClr val="accent3">
                    <a:hueOff val="914338"/>
                    <a:satOff val="31515"/>
                    <a:lumOff val="-30790"/>
                  </a:schemeClr>
                </a:solidFill>
              </a:defRPr>
            </a:lvl1pPr>
          </a:lstStyle>
          <a:p>
            <a:pPr/>
            <a:r>
              <a:t>Objectives</a:t>
            </a:r>
          </a:p>
        </p:txBody>
      </p:sp>
      <p:sp>
        <p:nvSpPr>
          <p:cNvPr id="175" name="Task 1: Prepared a complete Data Analysis report on the given data.…"/>
          <p:cNvSpPr txBox="1"/>
          <p:nvPr/>
        </p:nvSpPr>
        <p:spPr>
          <a:xfrm>
            <a:off x="2340711" y="4762258"/>
            <a:ext cx="15917864" cy="41914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defTabSz="457200">
              <a:lnSpc>
                <a:spcPct val="115000"/>
              </a:lnSpc>
              <a:spcBef>
                <a:spcPts val="0"/>
              </a:spcBef>
              <a:buSzPct val="123000"/>
              <a:buChar char="•"/>
              <a:defRPr sz="3500">
                <a:uFill>
                  <a:solidFill>
                    <a:srgbClr val="000000"/>
                  </a:solidFill>
                </a:uFill>
              </a:defRPr>
            </a:pPr>
            <a:r>
              <a:t>Task 1: Prepared a complete Data Analysis report on the given data.</a:t>
            </a:r>
          </a:p>
          <a:p>
            <a:pPr marL="444500" indent="-444500" defTabSz="457200">
              <a:lnSpc>
                <a:spcPct val="115000"/>
              </a:lnSpc>
              <a:spcBef>
                <a:spcPts val="0"/>
              </a:spcBef>
              <a:buSzPct val="123000"/>
              <a:buChar char="•"/>
              <a:defRPr sz="3500">
                <a:uFill>
                  <a:solidFill>
                    <a:srgbClr val="000000"/>
                  </a:solidFill>
                </a:uFill>
              </a:defRPr>
            </a:pPr>
          </a:p>
          <a:p>
            <a:pPr marL="444500" indent="-444500" defTabSz="457200">
              <a:lnSpc>
                <a:spcPct val="115000"/>
              </a:lnSpc>
              <a:spcBef>
                <a:spcPts val="0"/>
              </a:spcBef>
              <a:buSzPct val="123000"/>
              <a:buChar char="•"/>
              <a:defRPr sz="3500">
                <a:uFill>
                  <a:solidFill>
                    <a:srgbClr val="000000"/>
                  </a:solidFill>
                </a:uFill>
              </a:defRPr>
            </a:pPr>
            <a:r>
              <a:t>Task 2: Created a model which can classify the three major attacking diseases of Rice plants like Leaf blast, Bacterial blight and Brown spot.</a:t>
            </a:r>
          </a:p>
          <a:p>
            <a:pPr marL="444500" indent="-444500" defTabSz="457200">
              <a:lnSpc>
                <a:spcPct val="115000"/>
              </a:lnSpc>
              <a:spcBef>
                <a:spcPts val="0"/>
              </a:spcBef>
              <a:buSzPct val="123000"/>
              <a:buChar char="•"/>
              <a:defRPr sz="3500">
                <a:uFill>
                  <a:solidFill>
                    <a:srgbClr val="000000"/>
                  </a:solidFill>
                </a:uFill>
              </a:defRPr>
            </a:pPr>
          </a:p>
          <a:p>
            <a:pPr marL="444500" indent="-444500" defTabSz="457200">
              <a:lnSpc>
                <a:spcPct val="115000"/>
              </a:lnSpc>
              <a:spcBef>
                <a:spcPts val="0"/>
              </a:spcBef>
              <a:buSzPct val="123000"/>
              <a:buChar char="•"/>
              <a:defRPr sz="3500">
                <a:uFill>
                  <a:solidFill>
                    <a:srgbClr val="000000"/>
                  </a:solidFill>
                </a:uFill>
              </a:defRPr>
            </a:pPr>
            <a:r>
              <a:t>Task 3: Analysed various techniques like Data Augmentation, Transfer Learning and created a report on that.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ataset"/>
          <p:cNvSpPr txBox="1"/>
          <p:nvPr>
            <p:ph type="title"/>
          </p:nvPr>
        </p:nvSpPr>
        <p:spPr>
          <a:xfrm>
            <a:off x="2273300" y="1679273"/>
            <a:ext cx="13706992" cy="1433164"/>
          </a:xfrm>
          <a:prstGeom prst="rect">
            <a:avLst/>
          </a:prstGeom>
        </p:spPr>
        <p:txBody>
          <a:bodyPr/>
          <a:lstStyle>
            <a:lvl1pPr>
              <a:defRPr spc="-150" sz="7500">
                <a:solidFill>
                  <a:schemeClr val="accent3">
                    <a:hueOff val="914338"/>
                    <a:satOff val="31515"/>
                    <a:lumOff val="-30790"/>
                  </a:schemeClr>
                </a:solidFill>
              </a:defRPr>
            </a:lvl1pPr>
          </a:lstStyle>
          <a:p>
            <a:pPr/>
            <a:r>
              <a:t>Dataset</a:t>
            </a:r>
          </a:p>
        </p:txBody>
      </p:sp>
      <p:pic>
        <p:nvPicPr>
          <p:cNvPr id="178" name="Image" descr="Image"/>
          <p:cNvPicPr>
            <a:picLocks noChangeAspect="1"/>
          </p:cNvPicPr>
          <p:nvPr/>
        </p:nvPicPr>
        <p:blipFill>
          <a:blip r:embed="rId2">
            <a:extLst/>
          </a:blip>
          <a:stretch>
            <a:fillRect/>
          </a:stretch>
        </p:blipFill>
        <p:spPr>
          <a:xfrm>
            <a:off x="13130725" y="603355"/>
            <a:ext cx="10407836" cy="12509290"/>
          </a:xfrm>
          <a:prstGeom prst="rect">
            <a:avLst/>
          </a:prstGeom>
          <a:ln w="12700">
            <a:miter lim="400000"/>
          </a:ln>
        </p:spPr>
      </p:pic>
      <p:sp>
        <p:nvSpPr>
          <p:cNvPr id="179" name="The Dataset consisted of 120 jpg images of disease-infected Rice leaves.…"/>
          <p:cNvSpPr txBox="1"/>
          <p:nvPr/>
        </p:nvSpPr>
        <p:spPr>
          <a:xfrm>
            <a:off x="2381311" y="4420743"/>
            <a:ext cx="9467375" cy="6337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just" defTabSz="355600">
              <a:lnSpc>
                <a:spcPct val="100000"/>
              </a:lnSpc>
              <a:spcBef>
                <a:spcPts val="0"/>
              </a:spcBef>
              <a:buSzPct val="123000"/>
              <a:buChar char="•"/>
              <a:defRPr sz="3500"/>
            </a:pPr>
            <a:r>
              <a:t>The Dataset consisted of 120 jpg images of disease-infected Rice leaves.</a:t>
            </a:r>
          </a:p>
          <a:p>
            <a:pPr marL="444500" indent="-444500" algn="just" defTabSz="355600">
              <a:lnSpc>
                <a:spcPct val="100000"/>
              </a:lnSpc>
              <a:spcBef>
                <a:spcPts val="0"/>
              </a:spcBef>
              <a:buSzPct val="123000"/>
              <a:buChar char="•"/>
              <a:defRPr sz="3500"/>
            </a:pPr>
          </a:p>
          <a:p>
            <a:pPr marL="444500" indent="-444500" algn="just" defTabSz="355600">
              <a:lnSpc>
                <a:spcPct val="100000"/>
              </a:lnSpc>
              <a:spcBef>
                <a:spcPts val="0"/>
              </a:spcBef>
              <a:buSzPct val="123000"/>
              <a:buChar char="•"/>
              <a:defRPr sz="3500"/>
            </a:pPr>
            <a:r>
              <a:t>The images were grouped into 3 classes based on the type of disease. There were 40 images in each class.</a:t>
            </a:r>
          </a:p>
          <a:p>
            <a:pPr marL="444500" indent="-444500" algn="just" defTabSz="355600">
              <a:lnSpc>
                <a:spcPct val="100000"/>
              </a:lnSpc>
              <a:spcBef>
                <a:spcPts val="0"/>
              </a:spcBef>
              <a:buSzPct val="123000"/>
              <a:buChar char="•"/>
              <a:defRPr sz="3500"/>
            </a:pPr>
          </a:p>
          <a:p>
            <a:pPr marL="444500" indent="-444500" algn="just" defTabSz="355600">
              <a:lnSpc>
                <a:spcPct val="100000"/>
              </a:lnSpc>
              <a:spcBef>
                <a:spcPts val="0"/>
              </a:spcBef>
              <a:buSzPct val="123000"/>
              <a:buChar char="•"/>
              <a:defRPr sz="3500"/>
            </a:pPr>
            <a:r>
              <a:t>Classes</a:t>
            </a:r>
          </a:p>
          <a:p>
            <a:pPr lvl="1" marL="1054100" indent="-444500" algn="just" defTabSz="355600">
              <a:lnSpc>
                <a:spcPct val="100000"/>
              </a:lnSpc>
              <a:spcBef>
                <a:spcPts val="0"/>
              </a:spcBef>
              <a:buSzPct val="123000"/>
              <a:buChar char="•"/>
              <a:defRPr sz="3500"/>
            </a:pPr>
            <a:r>
              <a:t>Leaf smut</a:t>
            </a:r>
          </a:p>
          <a:p>
            <a:pPr lvl="1" marL="1054100" indent="-444500" algn="just" defTabSz="355600">
              <a:lnSpc>
                <a:spcPct val="100000"/>
              </a:lnSpc>
              <a:spcBef>
                <a:spcPts val="0"/>
              </a:spcBef>
              <a:buSzPct val="123000"/>
              <a:buChar char="•"/>
              <a:defRPr sz="3500"/>
            </a:pPr>
            <a:r>
              <a:t>Brown spot</a:t>
            </a:r>
          </a:p>
          <a:p>
            <a:pPr lvl="1" marL="1054100" indent="-444500" algn="just" defTabSz="355600">
              <a:lnSpc>
                <a:spcPct val="100000"/>
              </a:lnSpc>
              <a:spcBef>
                <a:spcPts val="0"/>
              </a:spcBef>
              <a:buSzPct val="123000"/>
              <a:buChar char="•"/>
              <a:defRPr sz="3500"/>
            </a:pPr>
            <a:r>
              <a:t>Bacterial leaf blight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ata Augmentation"/>
          <p:cNvSpPr txBox="1"/>
          <p:nvPr>
            <p:ph type="title"/>
          </p:nvPr>
        </p:nvSpPr>
        <p:spPr>
          <a:xfrm>
            <a:off x="2273300" y="1679273"/>
            <a:ext cx="13706992" cy="1433164"/>
          </a:xfrm>
          <a:prstGeom prst="rect">
            <a:avLst/>
          </a:prstGeom>
        </p:spPr>
        <p:txBody>
          <a:bodyPr/>
          <a:lstStyle>
            <a:lvl1pPr>
              <a:defRPr spc="-150" sz="7500">
                <a:solidFill>
                  <a:schemeClr val="accent3">
                    <a:hueOff val="914338"/>
                    <a:satOff val="31515"/>
                    <a:lumOff val="-30790"/>
                  </a:schemeClr>
                </a:solidFill>
              </a:defRPr>
            </a:lvl1pPr>
          </a:lstStyle>
          <a:p>
            <a:pPr/>
            <a:r>
              <a:t>Data Augmentation</a:t>
            </a:r>
          </a:p>
        </p:txBody>
      </p:sp>
      <p:sp>
        <p:nvSpPr>
          <p:cNvPr id="182" name="Image Data Augmentation is a technique that can be used to artificially expand the size of a training dataset by creating modified versions of images in the dataset…"/>
          <p:cNvSpPr txBox="1"/>
          <p:nvPr/>
        </p:nvSpPr>
        <p:spPr>
          <a:xfrm>
            <a:off x="2333330" y="4636643"/>
            <a:ext cx="20083100" cy="52961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3644" indent="-513644" defTabSz="355600">
              <a:lnSpc>
                <a:spcPct val="100000"/>
              </a:lnSpc>
              <a:spcBef>
                <a:spcPts val="0"/>
              </a:spcBef>
              <a:buSzPct val="123000"/>
              <a:buFont typeface="Menlo Regular"/>
              <a:buChar char="•"/>
              <a:defRPr sz="3500"/>
            </a:pPr>
            <a:r>
              <a:t>Image Data Augmentation is a technique that can be used to artificially expand the size of a training dataset by creating modified versions of images in the dataset</a:t>
            </a:r>
          </a:p>
          <a:p>
            <a:pPr defTabSz="355600">
              <a:lnSpc>
                <a:spcPct val="100000"/>
              </a:lnSpc>
              <a:spcBef>
                <a:spcPts val="0"/>
              </a:spcBef>
              <a:defRPr sz="3500"/>
            </a:pPr>
          </a:p>
          <a:p>
            <a:pPr marL="513644" indent="-513644" defTabSz="355600">
              <a:lnSpc>
                <a:spcPct val="100000"/>
              </a:lnSpc>
              <a:spcBef>
                <a:spcPts val="0"/>
              </a:spcBef>
              <a:buSzPct val="123000"/>
              <a:buFont typeface="Menlo Regular"/>
              <a:buChar char="•"/>
              <a:defRPr sz="3500"/>
            </a:pPr>
            <a:r>
              <a:t>Transformations include a range of operations from the field of image manipulation, such as shifts, flips, zooms, and much more.</a:t>
            </a:r>
          </a:p>
          <a:p>
            <a:pPr defTabSz="355600">
              <a:lnSpc>
                <a:spcPct val="100000"/>
              </a:lnSpc>
              <a:spcBef>
                <a:spcPts val="0"/>
              </a:spcBef>
              <a:defRPr sz="3500"/>
            </a:pPr>
          </a:p>
          <a:p>
            <a:pPr marL="513644" indent="-513644" defTabSz="355600">
              <a:lnSpc>
                <a:spcPct val="100000"/>
              </a:lnSpc>
              <a:spcBef>
                <a:spcPts val="0"/>
              </a:spcBef>
              <a:buSzPct val="123000"/>
              <a:buFont typeface="Menlo Regular"/>
              <a:buChar char="•"/>
              <a:defRPr sz="3500"/>
            </a:pPr>
            <a:r>
              <a:t>Image Data Augmentation is typically only applied to the training dataset, and not to the validation or test dataset. This is different from data preparation such as image resizing and pixel scaling; they must be performed consistently across all datasets that interact with the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ImageDataGenerator"/>
          <p:cNvSpPr txBox="1"/>
          <p:nvPr>
            <p:ph type="title"/>
          </p:nvPr>
        </p:nvSpPr>
        <p:spPr>
          <a:xfrm>
            <a:off x="2273300" y="1679273"/>
            <a:ext cx="21833841" cy="1433164"/>
          </a:xfrm>
          <a:prstGeom prst="rect">
            <a:avLst/>
          </a:prstGeom>
        </p:spPr>
        <p:txBody>
          <a:bodyPr/>
          <a:lstStyle>
            <a:lvl1pPr>
              <a:defRPr spc="-150" sz="7500">
                <a:solidFill>
                  <a:schemeClr val="accent3">
                    <a:hueOff val="914338"/>
                    <a:satOff val="31515"/>
                    <a:lumOff val="-30790"/>
                  </a:schemeClr>
                </a:solidFill>
              </a:defRPr>
            </a:lvl1pPr>
          </a:lstStyle>
          <a:p>
            <a:pPr/>
            <a:r>
              <a:t>ImageDataGenerator</a:t>
            </a:r>
          </a:p>
        </p:txBody>
      </p:sp>
      <p:sp>
        <p:nvSpPr>
          <p:cNvPr id="185" name="This Keras’ deep learning library provides the ability to use Data Augmentation automatically when training a model.…"/>
          <p:cNvSpPr txBox="1"/>
          <p:nvPr/>
        </p:nvSpPr>
        <p:spPr>
          <a:xfrm>
            <a:off x="2260064" y="3977512"/>
            <a:ext cx="20351553" cy="68582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3644" indent="-513644" defTabSz="355600">
              <a:lnSpc>
                <a:spcPct val="100000"/>
              </a:lnSpc>
              <a:spcBef>
                <a:spcPts val="0"/>
              </a:spcBef>
              <a:buSzPct val="123000"/>
              <a:buFont typeface="Menlo Regular"/>
              <a:buChar char="•"/>
              <a:defRPr sz="3500"/>
            </a:pPr>
            <a:r>
              <a:t>This Keras’ deep learning library provides the ability to use Data Augmentation automatically when training a model.</a:t>
            </a:r>
          </a:p>
          <a:p>
            <a:pPr defTabSz="355600">
              <a:lnSpc>
                <a:spcPct val="100000"/>
              </a:lnSpc>
              <a:spcBef>
                <a:spcPts val="0"/>
              </a:spcBef>
              <a:defRPr sz="3500"/>
            </a:pPr>
          </a:p>
          <a:p>
            <a:pPr marL="513644" indent="-513644" defTabSz="355600">
              <a:lnSpc>
                <a:spcPct val="100000"/>
              </a:lnSpc>
              <a:spcBef>
                <a:spcPts val="0"/>
              </a:spcBef>
              <a:buSzPct val="123000"/>
              <a:buFont typeface="Menlo Regular"/>
              <a:buChar char="•"/>
              <a:defRPr sz="3500"/>
            </a:pPr>
            <a:r>
              <a:t>This is achieved by using the ImageDataGenerator class.</a:t>
            </a:r>
          </a:p>
          <a:p>
            <a:pPr marL="513644" indent="-513644" defTabSz="355600">
              <a:lnSpc>
                <a:spcPct val="100000"/>
              </a:lnSpc>
              <a:spcBef>
                <a:spcPts val="0"/>
              </a:spcBef>
              <a:buSzPct val="123000"/>
              <a:buFont typeface="Menlo Regular"/>
              <a:buChar char="•"/>
              <a:defRPr sz="3500"/>
            </a:pPr>
          </a:p>
          <a:p>
            <a:pPr marL="513644" indent="-513644" defTabSz="355600">
              <a:lnSpc>
                <a:spcPct val="100000"/>
              </a:lnSpc>
              <a:spcBef>
                <a:spcPts val="0"/>
              </a:spcBef>
              <a:buSzPct val="123000"/>
              <a:buFont typeface="Menlo Regular"/>
              <a:buChar char="•"/>
              <a:defRPr sz="3500"/>
            </a:pPr>
            <a:r>
              <a:t>First, the class may be instantiated and the configuration for the types of Data Augmentation are specified by arguments to the class constructor.</a:t>
            </a:r>
          </a:p>
          <a:p>
            <a:pPr defTabSz="355600">
              <a:lnSpc>
                <a:spcPct val="100000"/>
              </a:lnSpc>
              <a:spcBef>
                <a:spcPts val="0"/>
              </a:spcBef>
              <a:defRPr sz="3500"/>
            </a:pPr>
          </a:p>
          <a:p>
            <a:pPr marL="513644" indent="-513644" defTabSz="355600">
              <a:lnSpc>
                <a:spcPct val="100000"/>
              </a:lnSpc>
              <a:spcBef>
                <a:spcPts val="0"/>
              </a:spcBef>
              <a:buSzPct val="123000"/>
              <a:buFont typeface="Menlo Regular"/>
              <a:buChar char="•"/>
              <a:defRPr sz="3500"/>
            </a:pPr>
            <a:r>
              <a:t>A range of techniques are supported, as well as pixel scaling methods. We will focus on five main types of Data Augmentation techniques for image data; specifically-</a:t>
            </a:r>
          </a:p>
          <a:p>
            <a:pPr defTabSz="355600">
              <a:lnSpc>
                <a:spcPct val="100000"/>
              </a:lnSpc>
              <a:spcBef>
                <a:spcPts val="0"/>
              </a:spcBef>
              <a:defRPr sz="3500"/>
            </a:pPr>
          </a:p>
          <a:p>
            <a:pPr lvl="2" marL="228600" indent="-228600" defTabSz="355600">
              <a:lnSpc>
                <a:spcPct val="100000"/>
              </a:lnSpc>
              <a:spcBef>
                <a:spcPts val="0"/>
              </a:spcBef>
              <a:buSzPct val="100000"/>
              <a:buFont typeface="Menlo Regular"/>
              <a:buAutoNum type="arabicPeriod" startAt="1"/>
              <a:defRPr sz="3500"/>
            </a:pPr>
          </a:p>
        </p:txBody>
      </p:sp>
      <p:sp>
        <p:nvSpPr>
          <p:cNvPr id="186" name="Image shifts via the width_shift_range and height_shift_range arguments.…"/>
          <p:cNvSpPr txBox="1"/>
          <p:nvPr/>
        </p:nvSpPr>
        <p:spPr>
          <a:xfrm>
            <a:off x="3834231" y="9656952"/>
            <a:ext cx="15102442" cy="2692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228600" indent="-228600" defTabSz="355600">
              <a:lnSpc>
                <a:spcPct val="100000"/>
              </a:lnSpc>
              <a:spcBef>
                <a:spcPts val="0"/>
              </a:spcBef>
              <a:buSzPct val="100000"/>
              <a:buFont typeface="Menlo Regular"/>
              <a:buAutoNum type="arabicPeriod" startAt="1"/>
              <a:defRPr sz="3500"/>
            </a:pPr>
            <a:r>
              <a:t>Image shifts via the width_shift_range and height_shift_range arguments.</a:t>
            </a:r>
          </a:p>
          <a:p>
            <a:pPr lvl="2" marL="228600" indent="-228600" defTabSz="355600">
              <a:lnSpc>
                <a:spcPct val="100000"/>
              </a:lnSpc>
              <a:spcBef>
                <a:spcPts val="0"/>
              </a:spcBef>
              <a:buSzPct val="100000"/>
              <a:buFont typeface="Menlo Regular"/>
              <a:buAutoNum type="arabicPeriod" startAt="1"/>
              <a:defRPr sz="3500"/>
            </a:pPr>
            <a:r>
              <a:t>Image flips via the horizontal_flip and vertical_flip arguments.</a:t>
            </a:r>
          </a:p>
          <a:p>
            <a:pPr lvl="2" marL="228600" indent="-228600" defTabSz="355600">
              <a:lnSpc>
                <a:spcPct val="100000"/>
              </a:lnSpc>
              <a:spcBef>
                <a:spcPts val="0"/>
              </a:spcBef>
              <a:buSzPct val="100000"/>
              <a:buFont typeface="Menlo Regular"/>
              <a:buAutoNum type="arabicPeriod" startAt="1"/>
              <a:defRPr sz="3500"/>
            </a:pPr>
            <a:r>
              <a:t>Image rotations via the rotation_range argument</a:t>
            </a:r>
          </a:p>
          <a:p>
            <a:pPr lvl="2" marL="228600" indent="-228600" defTabSz="355600">
              <a:lnSpc>
                <a:spcPct val="100000"/>
              </a:lnSpc>
              <a:spcBef>
                <a:spcPts val="0"/>
              </a:spcBef>
              <a:buSzPct val="100000"/>
              <a:buFont typeface="Menlo Regular"/>
              <a:buAutoNum type="arabicPeriod" startAt="1"/>
              <a:defRPr sz="3500"/>
            </a:pPr>
            <a:r>
              <a:t>Image brightness via the brightness_range argument.</a:t>
            </a:r>
          </a:p>
          <a:p>
            <a:pPr lvl="2" marL="228600" indent="-228600" defTabSz="355600">
              <a:lnSpc>
                <a:spcPct val="100000"/>
              </a:lnSpc>
              <a:spcBef>
                <a:spcPts val="0"/>
              </a:spcBef>
              <a:buSzPct val="100000"/>
              <a:buFont typeface="Menlo Regular"/>
              <a:buAutoNum type="arabicPeriod" startAt="1"/>
              <a:defRPr sz="3500"/>
            </a:pPr>
            <a:r>
              <a:t>Image zoom via the zoom_range argument.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Baseline CNN | Sequential"/>
          <p:cNvSpPr txBox="1"/>
          <p:nvPr>
            <p:ph type="title"/>
          </p:nvPr>
        </p:nvSpPr>
        <p:spPr>
          <a:xfrm>
            <a:off x="2273300" y="1679273"/>
            <a:ext cx="13706992" cy="1433164"/>
          </a:xfrm>
          <a:prstGeom prst="rect">
            <a:avLst/>
          </a:prstGeom>
        </p:spPr>
        <p:txBody>
          <a:bodyPr/>
          <a:lstStyle/>
          <a:p>
            <a:pPr>
              <a:defRPr spc="-150" sz="7500"/>
            </a:pPr>
            <a:r>
              <a:rPr>
                <a:solidFill>
                  <a:schemeClr val="accent3">
                    <a:hueOff val="914338"/>
                    <a:satOff val="31515"/>
                    <a:lumOff val="-30790"/>
                  </a:schemeClr>
                </a:solidFill>
              </a:rPr>
              <a:t>Baseline CNN</a:t>
            </a:r>
            <a:r>
              <a:t> </a:t>
            </a:r>
            <a:r>
              <a:rPr>
                <a:solidFill>
                  <a:srgbClr val="929292"/>
                </a:solidFill>
              </a:rPr>
              <a:t>| Sequential</a:t>
            </a:r>
          </a:p>
        </p:txBody>
      </p:sp>
      <p:sp>
        <p:nvSpPr>
          <p:cNvPr id="189" name="We have used a Sequential Model for implementing Convolutional Neural Networks.…"/>
          <p:cNvSpPr txBox="1"/>
          <p:nvPr/>
        </p:nvSpPr>
        <p:spPr>
          <a:xfrm>
            <a:off x="2401671" y="4077931"/>
            <a:ext cx="9661970" cy="7327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buSzPct val="123000"/>
              <a:buChar char="•"/>
              <a:defRPr sz="3500"/>
            </a:pPr>
            <a:r>
              <a:t>We have used a Sequential Model for implementing Convolutional Neural Networks.</a:t>
            </a:r>
          </a:p>
          <a:p>
            <a:pPr marL="444500" indent="-444500">
              <a:buSzPct val="123000"/>
              <a:buChar char="•"/>
              <a:defRPr sz="3500"/>
            </a:pPr>
            <a:r>
              <a:t>We did not perform any Batch Normalisation.</a:t>
            </a:r>
          </a:p>
          <a:p>
            <a:pPr marL="444500" indent="-444500">
              <a:buSzPct val="123000"/>
              <a:buChar char="•"/>
              <a:defRPr sz="3500"/>
            </a:pPr>
            <a:r>
              <a:t>The model consisted 11 Layers</a:t>
            </a:r>
          </a:p>
          <a:p>
            <a:pPr marL="444500" indent="-444500">
              <a:buSzPct val="123000"/>
              <a:buChar char="•"/>
              <a:defRPr sz="3500"/>
            </a:pPr>
            <a:r>
              <a:t>Input Size = (256, 256, 3)</a:t>
            </a:r>
          </a:p>
          <a:p>
            <a:pPr marL="444500" indent="-444500">
              <a:buSzPct val="123000"/>
              <a:buChar char="•"/>
              <a:defRPr sz="3500"/>
            </a:pPr>
            <a:r>
              <a:t>Kernel Size = (3, 3)</a:t>
            </a:r>
          </a:p>
          <a:p>
            <a:pPr marL="444500" indent="-444500">
              <a:buSzPct val="123000"/>
              <a:buChar char="•"/>
              <a:defRPr sz="3500"/>
            </a:pPr>
            <a:r>
              <a:t>Pool Size = (2, 2)</a:t>
            </a:r>
          </a:p>
          <a:p>
            <a:pPr marL="444500" indent="-444500">
              <a:buSzPct val="123000"/>
              <a:buChar char="•"/>
              <a:defRPr sz="3500"/>
            </a:pPr>
            <a:r>
              <a:t>Epochs = 35</a:t>
            </a:r>
          </a:p>
        </p:txBody>
      </p:sp>
      <p:pic>
        <p:nvPicPr>
          <p:cNvPr id="190" name="Image" descr="Image"/>
          <p:cNvPicPr>
            <a:picLocks noChangeAspect="1"/>
          </p:cNvPicPr>
          <p:nvPr/>
        </p:nvPicPr>
        <p:blipFill>
          <a:blip r:embed="rId2">
            <a:extLst/>
          </a:blip>
          <a:stretch>
            <a:fillRect/>
          </a:stretch>
        </p:blipFill>
        <p:spPr>
          <a:xfrm>
            <a:off x="18614952" y="791104"/>
            <a:ext cx="3304340" cy="1213379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ransfer Learning | DenseNet201"/>
          <p:cNvSpPr txBox="1"/>
          <p:nvPr>
            <p:ph type="title"/>
          </p:nvPr>
        </p:nvSpPr>
        <p:spPr>
          <a:xfrm>
            <a:off x="2273300" y="1679273"/>
            <a:ext cx="20981472" cy="1433164"/>
          </a:xfrm>
          <a:prstGeom prst="rect">
            <a:avLst/>
          </a:prstGeom>
        </p:spPr>
        <p:txBody>
          <a:bodyPr/>
          <a:lstStyle/>
          <a:p>
            <a:pPr>
              <a:defRPr spc="-150" sz="7500"/>
            </a:pPr>
            <a:r>
              <a:rPr>
                <a:solidFill>
                  <a:schemeClr val="accent3">
                    <a:hueOff val="914338"/>
                    <a:satOff val="31515"/>
                    <a:lumOff val="-30790"/>
                  </a:schemeClr>
                </a:solidFill>
              </a:rPr>
              <a:t>Transfer Learning</a:t>
            </a:r>
            <a:r>
              <a:t> </a:t>
            </a:r>
            <a:r>
              <a:rPr>
                <a:solidFill>
                  <a:srgbClr val="929292"/>
                </a:solidFill>
              </a:rPr>
              <a:t>| DenseNet201</a:t>
            </a:r>
          </a:p>
        </p:txBody>
      </p:sp>
      <p:pic>
        <p:nvPicPr>
          <p:cNvPr id="193" name="vHyOO6eLw9HcX-tADqwnp6zLmBvurcnM1gObxxA1RXSxw43ZRzzpc7PsKxfJ_ZoOqX3Dm8r8uvBpf7ij45KPfHOH3hrxGpIr1PezVXIBNJkz1drYi-PuH32ce_oi4TwNVDf80edFbpk3kT-tKeIpGPE.png" descr="vHyOO6eLw9HcX-tADqwnp6zLmBvurcnM1gObxxA1RXSxw43ZRzzpc7PsKxfJ_ZoOqX3Dm8r8uvBpf7ij45KPfHOH3hrxGpIr1PezVXIBNJkz1drYi-PuH32ce_oi4TwNVDf80edFbpk3kT-tKeIpGPE.png"/>
          <p:cNvPicPr>
            <a:picLocks noChangeAspect="1"/>
          </p:cNvPicPr>
          <p:nvPr/>
        </p:nvPicPr>
        <p:blipFill>
          <a:blip r:embed="rId2">
            <a:extLst/>
          </a:blip>
          <a:stretch>
            <a:fillRect/>
          </a:stretch>
        </p:blipFill>
        <p:spPr>
          <a:xfrm>
            <a:off x="2475329" y="8404496"/>
            <a:ext cx="19433342" cy="3182210"/>
          </a:xfrm>
          <a:prstGeom prst="rect">
            <a:avLst/>
          </a:prstGeom>
          <a:ln w="12700">
            <a:miter lim="400000"/>
          </a:ln>
        </p:spPr>
      </p:pic>
      <p:sp>
        <p:nvSpPr>
          <p:cNvPr id="194" name="‘Densely Connected Convolutional Networks’ by Gao Huang, Zhuang Liu &amp; Laurens van der Maaten Source: https://browse.arxiv.org/pdf/1608.06993.pdf"/>
          <p:cNvSpPr txBox="1"/>
          <p:nvPr/>
        </p:nvSpPr>
        <p:spPr>
          <a:xfrm>
            <a:off x="3314407" y="11646687"/>
            <a:ext cx="17755186"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lnSpc>
                <a:spcPct val="100000"/>
              </a:lnSpc>
              <a:spcBef>
                <a:spcPts val="1200"/>
              </a:spcBef>
              <a:defRPr sz="3166">
                <a:latin typeface="Times Roman"/>
                <a:ea typeface="Times Roman"/>
                <a:cs typeface="Times Roman"/>
                <a:sym typeface="Times Roman"/>
              </a:defRPr>
            </a:pPr>
            <a:r>
              <a:t>‘Densely Connected Convolutional Networks’ by Gao Huang, Zhuang Liu &amp; Laurens van der Maaten Source: </a:t>
            </a:r>
            <a:r>
              <a:rPr>
                <a:solidFill>
                  <a:schemeClr val="accent1">
                    <a:hueOff val="114395"/>
                    <a:lumOff val="-24975"/>
                  </a:schemeClr>
                </a:solidFill>
              </a:rPr>
              <a:t>https://browse.arxiv.org/pdf/1608.06993.pdf</a:t>
            </a:r>
          </a:p>
        </p:txBody>
      </p:sp>
      <p:sp>
        <p:nvSpPr>
          <p:cNvPr id="195" name="Dense Convolutional Network (DenseNet) connects each layer to every other layer in a feed-forward fashion. They alleviate the vanishing-gradient problem, strengthen feature propagation, encourage feature reuse, and substantially reduce the number of para"/>
          <p:cNvSpPr txBox="1"/>
          <p:nvPr/>
        </p:nvSpPr>
        <p:spPr>
          <a:xfrm>
            <a:off x="2425481" y="3543660"/>
            <a:ext cx="19533037" cy="4800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defTabSz="355600">
              <a:lnSpc>
                <a:spcPct val="100000"/>
              </a:lnSpc>
              <a:spcBef>
                <a:spcPts val="0"/>
              </a:spcBef>
              <a:buSzPct val="123000"/>
              <a:buChar char="•"/>
              <a:defRPr sz="3500"/>
            </a:pPr>
            <a:r>
              <a:rPr b="1"/>
              <a:t>Dense Convolutional Network</a:t>
            </a:r>
            <a:r>
              <a:t> (DenseNet) connects each layer to every other layer in a feed-forward fashion. They alleviate the vanishing-gradient problem, strengthen feature propagation, encourage feature reuse, and substantially reduce the number of parameters.</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DenseNet works on the idea that convolutional networks can be substantially deeper, more accurate, and efficient to train if they have shorter connections between layers close to the input and those close to the output.</a:t>
            </a:r>
          </a:p>
          <a:p>
            <a:pPr marL="444500" indent="-444500" defTabSz="355600">
              <a:lnSpc>
                <a:spcPct val="100000"/>
              </a:lnSpc>
              <a:spcBef>
                <a:spcPts val="0"/>
              </a:spcBef>
              <a:buSzPct val="123000"/>
              <a:buChar char="•"/>
              <a:defRPr sz="3500"/>
            </a:pPr>
          </a:p>
          <a:p>
            <a:pPr marL="444500" indent="-444500" defTabSz="355600">
              <a:lnSpc>
                <a:spcPct val="100000"/>
              </a:lnSpc>
              <a:spcBef>
                <a:spcPts val="0"/>
              </a:spcBef>
              <a:buSzPct val="123000"/>
              <a:buChar char="•"/>
              <a:defRPr sz="3500"/>
            </a:pPr>
            <a:r>
              <a:t>We have used Keras' DenseNet201 as it is a relatively small model yet very effective.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hallenges"/>
          <p:cNvSpPr txBox="1"/>
          <p:nvPr>
            <p:ph type="title"/>
          </p:nvPr>
        </p:nvSpPr>
        <p:spPr>
          <a:xfrm>
            <a:off x="2273300" y="1679273"/>
            <a:ext cx="13706992" cy="1433164"/>
          </a:xfrm>
          <a:prstGeom prst="rect">
            <a:avLst/>
          </a:prstGeom>
        </p:spPr>
        <p:txBody>
          <a:bodyPr/>
          <a:lstStyle>
            <a:lvl1pPr>
              <a:defRPr spc="-150" sz="7500">
                <a:solidFill>
                  <a:schemeClr val="accent3">
                    <a:hueOff val="914338"/>
                    <a:satOff val="31515"/>
                    <a:lumOff val="-30790"/>
                  </a:schemeClr>
                </a:solidFill>
              </a:defRPr>
            </a:lvl1pPr>
          </a:lstStyle>
          <a:p>
            <a:pPr/>
            <a:r>
              <a:t>Challenges</a:t>
            </a:r>
          </a:p>
        </p:txBody>
      </p:sp>
      <p:sp>
        <p:nvSpPr>
          <p:cNvPr id="198" name="In order to improve accuracy, the Images had to be Augmented.…"/>
          <p:cNvSpPr txBox="1"/>
          <p:nvPr/>
        </p:nvSpPr>
        <p:spPr>
          <a:xfrm>
            <a:off x="2433193" y="4856416"/>
            <a:ext cx="14219333" cy="46737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buSzPct val="123000"/>
              <a:buChar char="•"/>
              <a:defRPr sz="3500"/>
            </a:pPr>
            <a:r>
              <a:t>In order to improve accuracy, the Images had to be Augmented.</a:t>
            </a:r>
          </a:p>
          <a:p>
            <a:pPr marL="444500" indent="-444500">
              <a:buSzPct val="123000"/>
              <a:buChar char="•"/>
              <a:defRPr sz="3500"/>
            </a:pPr>
            <a:r>
              <a:t>Deciding the Number of Convolution Layers and Epochs for the Baseline Model was challenging.</a:t>
            </a:r>
          </a:p>
          <a:p>
            <a:pPr marL="444500" indent="-444500">
              <a:buSzPct val="123000"/>
              <a:buChar char="•"/>
              <a:defRPr sz="3500"/>
            </a:pPr>
            <a:r>
              <a:t>Small training dataset.</a:t>
            </a:r>
          </a:p>
          <a:p>
            <a:pPr marL="444500" indent="-444500">
              <a:buSzPct val="123000"/>
              <a:buChar char="•"/>
              <a:defRPr sz="3500"/>
            </a:pPr>
            <a:r>
              <a:t>Studying the concepts of Data Augmentation, Transfer Learning and Splitting the Image Data in Train-Val-Test-Split.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Model Comparison | Loss"/>
          <p:cNvSpPr txBox="1"/>
          <p:nvPr>
            <p:ph type="title"/>
          </p:nvPr>
        </p:nvSpPr>
        <p:spPr>
          <a:xfrm>
            <a:off x="2273300" y="1679273"/>
            <a:ext cx="16546752" cy="1433164"/>
          </a:xfrm>
          <a:prstGeom prst="rect">
            <a:avLst/>
          </a:prstGeom>
        </p:spPr>
        <p:txBody>
          <a:bodyPr/>
          <a:lstStyle/>
          <a:p>
            <a:pPr>
              <a:defRPr spc="-150" sz="7500"/>
            </a:pPr>
            <a:r>
              <a:rPr>
                <a:solidFill>
                  <a:schemeClr val="accent3">
                    <a:hueOff val="914338"/>
                    <a:satOff val="31515"/>
                    <a:lumOff val="-30790"/>
                  </a:schemeClr>
                </a:solidFill>
              </a:rPr>
              <a:t>Model Comparison</a:t>
            </a:r>
            <a:r>
              <a:t> </a:t>
            </a:r>
            <a:r>
              <a:rPr>
                <a:solidFill>
                  <a:srgbClr val="929292"/>
                </a:solidFill>
              </a:rPr>
              <a:t>| Loss</a:t>
            </a:r>
          </a:p>
        </p:txBody>
      </p:sp>
      <p:sp>
        <p:nvSpPr>
          <p:cNvPr id="201" name="Line"/>
          <p:cNvSpPr/>
          <p:nvPr/>
        </p:nvSpPr>
        <p:spPr>
          <a:xfrm flipV="1">
            <a:off x="12191999" y="4713950"/>
            <a:ext cx="2" cy="7873759"/>
          </a:xfrm>
          <a:prstGeom prst="line">
            <a:avLst/>
          </a:prstGeom>
          <a:ln w="25400">
            <a:solidFill>
              <a:srgbClr val="929292"/>
            </a:solidFill>
            <a:miter lim="400000"/>
          </a:ln>
        </p:spPr>
        <p:txBody>
          <a:bodyPr lIns="50800" tIns="50800" rIns="50800" bIns="50800" anchor="ctr"/>
          <a:lstStyle/>
          <a:p>
            <a:pPr/>
          </a:p>
        </p:txBody>
      </p:sp>
      <p:sp>
        <p:nvSpPr>
          <p:cNvPr id="202" name="Sequential CNN"/>
          <p:cNvSpPr txBox="1"/>
          <p:nvPr/>
        </p:nvSpPr>
        <p:spPr>
          <a:xfrm>
            <a:off x="4937757" y="11853243"/>
            <a:ext cx="3300032"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Sequential CNN</a:t>
            </a:r>
          </a:p>
        </p:txBody>
      </p:sp>
      <p:sp>
        <p:nvSpPr>
          <p:cNvPr id="203" name="CNN with DenseNet201"/>
          <p:cNvSpPr txBox="1"/>
          <p:nvPr/>
        </p:nvSpPr>
        <p:spPr>
          <a:xfrm>
            <a:off x="15907302" y="11853243"/>
            <a:ext cx="4952025" cy="609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500"/>
            </a:lvl1pPr>
          </a:lstStyle>
          <a:p>
            <a:pPr/>
            <a:r>
              <a:t>CNN with DenseNet201</a:t>
            </a:r>
          </a:p>
        </p:txBody>
      </p:sp>
      <p:pic>
        <p:nvPicPr>
          <p:cNvPr id="204" name="Image" descr="Image"/>
          <p:cNvPicPr>
            <a:picLocks noChangeAspect="1"/>
          </p:cNvPicPr>
          <p:nvPr/>
        </p:nvPicPr>
        <p:blipFill>
          <a:blip r:embed="rId2">
            <a:extLst/>
          </a:blip>
          <a:stretch>
            <a:fillRect/>
          </a:stretch>
        </p:blipFill>
        <p:spPr>
          <a:xfrm>
            <a:off x="1506805" y="3983990"/>
            <a:ext cx="9521593" cy="7640784"/>
          </a:xfrm>
          <a:prstGeom prst="rect">
            <a:avLst/>
          </a:prstGeom>
          <a:ln w="12700">
            <a:miter lim="400000"/>
          </a:ln>
        </p:spPr>
      </p:pic>
      <p:pic>
        <p:nvPicPr>
          <p:cNvPr id="205" name="Image" descr="Image"/>
          <p:cNvPicPr>
            <a:picLocks noChangeAspect="1"/>
          </p:cNvPicPr>
          <p:nvPr/>
        </p:nvPicPr>
        <p:blipFill>
          <a:blip r:embed="rId3">
            <a:extLst/>
          </a:blip>
          <a:stretch>
            <a:fillRect/>
          </a:stretch>
        </p:blipFill>
        <p:spPr>
          <a:xfrm>
            <a:off x="13111762" y="3983990"/>
            <a:ext cx="9521593" cy="764078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