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70" r:id="rId5"/>
    <p:sldId id="269" r:id="rId6"/>
    <p:sldId id="264" r:id="rId7"/>
    <p:sldId id="272" r:id="rId8"/>
    <p:sldId id="274" r:id="rId9"/>
    <p:sldId id="271" r:id="rId10"/>
    <p:sldId id="273"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96" d="100"/>
          <a:sy n="96" d="100"/>
        </p:scale>
        <p:origin x="-134" y="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0A-AABE-9208-2EA2-9A40C1ECD1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041E4E3-5879-6CB7-CFA7-0822B9F3DD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70C8683-F74E-169B-474D-786E76564E7E}"/>
              </a:ext>
            </a:extLst>
          </p:cNvPr>
          <p:cNvSpPr>
            <a:spLocks noGrp="1"/>
          </p:cNvSpPr>
          <p:nvPr>
            <p:ph type="dt" sz="half" idx="10"/>
          </p:nvPr>
        </p:nvSpPr>
        <p:spPr/>
        <p:txBody>
          <a:bodyPr/>
          <a:lstStyle/>
          <a:p>
            <a:fld id="{517CD374-816A-4800-AD0F-172966FD6D96}" type="datetimeFigureOut">
              <a:rPr lang="en-IN" smtClean="0"/>
              <a:t>21-06-2024</a:t>
            </a:fld>
            <a:endParaRPr lang="en-IN"/>
          </a:p>
        </p:txBody>
      </p:sp>
      <p:sp>
        <p:nvSpPr>
          <p:cNvPr id="5" name="Footer Placeholder 4">
            <a:extLst>
              <a:ext uri="{FF2B5EF4-FFF2-40B4-BE49-F238E27FC236}">
                <a16:creationId xmlns:a16="http://schemas.microsoft.com/office/drawing/2014/main" xmlns="" id="{DD9B2788-A70F-832E-E3EF-CF463C25F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311C4F-8F94-2CFD-D5FA-51C2FB229903}"/>
              </a:ext>
            </a:extLst>
          </p:cNvPr>
          <p:cNvSpPr>
            <a:spLocks noGrp="1"/>
          </p:cNvSpPr>
          <p:nvPr>
            <p:ph type="sldNum" sz="quarter" idx="12"/>
          </p:nvPr>
        </p:nvSpPr>
        <p:spPr/>
        <p:txBody>
          <a:bodyPr/>
          <a:lstStyle/>
          <a:p>
            <a:fld id="{0C946101-211A-427E-9654-C2D0FA13D5E5}" type="slidenum">
              <a:rPr lang="en-IN" smtClean="0"/>
              <a:t>‹#›</a:t>
            </a:fld>
            <a:endParaRPr lang="en-IN"/>
          </a:p>
        </p:txBody>
      </p:sp>
    </p:spTree>
    <p:extLst>
      <p:ext uri="{BB962C8B-B14F-4D97-AF65-F5344CB8AC3E}">
        <p14:creationId xmlns:p14="http://schemas.microsoft.com/office/powerpoint/2010/main" val="3078810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982878-376C-C698-5489-73745B331A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8519ABA-4FB9-41A8-270B-E424077083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430115A-6E0E-9F7E-CA1B-B06D03CBCCEB}"/>
              </a:ext>
            </a:extLst>
          </p:cNvPr>
          <p:cNvSpPr>
            <a:spLocks noGrp="1"/>
          </p:cNvSpPr>
          <p:nvPr>
            <p:ph type="dt" sz="half" idx="10"/>
          </p:nvPr>
        </p:nvSpPr>
        <p:spPr/>
        <p:txBody>
          <a:bodyPr/>
          <a:lstStyle/>
          <a:p>
            <a:fld id="{517CD374-816A-4800-AD0F-172966FD6D96}" type="datetimeFigureOut">
              <a:rPr lang="en-IN" smtClean="0"/>
              <a:t>21-06-2024</a:t>
            </a:fld>
            <a:endParaRPr lang="en-IN"/>
          </a:p>
        </p:txBody>
      </p:sp>
      <p:sp>
        <p:nvSpPr>
          <p:cNvPr id="5" name="Footer Placeholder 4">
            <a:extLst>
              <a:ext uri="{FF2B5EF4-FFF2-40B4-BE49-F238E27FC236}">
                <a16:creationId xmlns:a16="http://schemas.microsoft.com/office/drawing/2014/main" xmlns="" id="{EB1E4D41-0515-4A0D-E0F4-EDECAABCA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A054DAE-C811-BD21-04C2-33BB645ED85F}"/>
              </a:ext>
            </a:extLst>
          </p:cNvPr>
          <p:cNvSpPr>
            <a:spLocks noGrp="1"/>
          </p:cNvSpPr>
          <p:nvPr>
            <p:ph type="sldNum" sz="quarter" idx="12"/>
          </p:nvPr>
        </p:nvSpPr>
        <p:spPr/>
        <p:txBody>
          <a:bodyPr/>
          <a:lstStyle/>
          <a:p>
            <a:fld id="{0C946101-211A-427E-9654-C2D0FA13D5E5}" type="slidenum">
              <a:rPr lang="en-IN" smtClean="0"/>
              <a:t>‹#›</a:t>
            </a:fld>
            <a:endParaRPr lang="en-IN"/>
          </a:p>
        </p:txBody>
      </p:sp>
    </p:spTree>
    <p:extLst>
      <p:ext uri="{BB962C8B-B14F-4D97-AF65-F5344CB8AC3E}">
        <p14:creationId xmlns:p14="http://schemas.microsoft.com/office/powerpoint/2010/main" val="393507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737AB4-E5CD-6F0D-E13F-817858F048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42DA51F-FD06-2872-7711-4C836DA43B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DA205B3-0CE4-AB8A-538F-15FA4B1F539D}"/>
              </a:ext>
            </a:extLst>
          </p:cNvPr>
          <p:cNvSpPr>
            <a:spLocks noGrp="1"/>
          </p:cNvSpPr>
          <p:nvPr>
            <p:ph type="dt" sz="half" idx="10"/>
          </p:nvPr>
        </p:nvSpPr>
        <p:spPr/>
        <p:txBody>
          <a:bodyPr/>
          <a:lstStyle/>
          <a:p>
            <a:fld id="{517CD374-816A-4800-AD0F-172966FD6D96}" type="datetimeFigureOut">
              <a:rPr lang="en-IN" smtClean="0"/>
              <a:t>21-06-2024</a:t>
            </a:fld>
            <a:endParaRPr lang="en-IN"/>
          </a:p>
        </p:txBody>
      </p:sp>
      <p:sp>
        <p:nvSpPr>
          <p:cNvPr id="5" name="Footer Placeholder 4">
            <a:extLst>
              <a:ext uri="{FF2B5EF4-FFF2-40B4-BE49-F238E27FC236}">
                <a16:creationId xmlns:a16="http://schemas.microsoft.com/office/drawing/2014/main" xmlns="" id="{B36EABCC-4FC6-7237-5FC2-BDFC829650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D6D9DC2-E202-F97A-EF9C-62161D81929B}"/>
              </a:ext>
            </a:extLst>
          </p:cNvPr>
          <p:cNvSpPr>
            <a:spLocks noGrp="1"/>
          </p:cNvSpPr>
          <p:nvPr>
            <p:ph type="sldNum" sz="quarter" idx="12"/>
          </p:nvPr>
        </p:nvSpPr>
        <p:spPr/>
        <p:txBody>
          <a:bodyPr/>
          <a:lstStyle/>
          <a:p>
            <a:fld id="{0C946101-211A-427E-9654-C2D0FA13D5E5}" type="slidenum">
              <a:rPr lang="en-IN" smtClean="0"/>
              <a:t>‹#›</a:t>
            </a:fld>
            <a:endParaRPr lang="en-IN"/>
          </a:p>
        </p:txBody>
      </p:sp>
    </p:spTree>
    <p:extLst>
      <p:ext uri="{BB962C8B-B14F-4D97-AF65-F5344CB8AC3E}">
        <p14:creationId xmlns:p14="http://schemas.microsoft.com/office/powerpoint/2010/main" val="393332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F15A6-B0F4-76BE-E0B9-409FED63A6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DD73C87-38D0-1D4D-6E7C-D832F79A47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607EB4-1404-F5F0-EEBF-460CD8746830}"/>
              </a:ext>
            </a:extLst>
          </p:cNvPr>
          <p:cNvSpPr>
            <a:spLocks noGrp="1"/>
          </p:cNvSpPr>
          <p:nvPr>
            <p:ph type="dt" sz="half" idx="10"/>
          </p:nvPr>
        </p:nvSpPr>
        <p:spPr/>
        <p:txBody>
          <a:bodyPr/>
          <a:lstStyle/>
          <a:p>
            <a:fld id="{517CD374-816A-4800-AD0F-172966FD6D96}" type="datetimeFigureOut">
              <a:rPr lang="en-IN" smtClean="0"/>
              <a:t>21-06-2024</a:t>
            </a:fld>
            <a:endParaRPr lang="en-IN"/>
          </a:p>
        </p:txBody>
      </p:sp>
      <p:sp>
        <p:nvSpPr>
          <p:cNvPr id="5" name="Footer Placeholder 4">
            <a:extLst>
              <a:ext uri="{FF2B5EF4-FFF2-40B4-BE49-F238E27FC236}">
                <a16:creationId xmlns:a16="http://schemas.microsoft.com/office/drawing/2014/main" xmlns="" id="{C3FEEE8B-E41D-3B79-43BE-32E6B21CE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7D243D-A4FD-BBD2-E84F-42054106F10C}"/>
              </a:ext>
            </a:extLst>
          </p:cNvPr>
          <p:cNvSpPr>
            <a:spLocks noGrp="1"/>
          </p:cNvSpPr>
          <p:nvPr>
            <p:ph type="sldNum" sz="quarter" idx="12"/>
          </p:nvPr>
        </p:nvSpPr>
        <p:spPr/>
        <p:txBody>
          <a:bodyPr/>
          <a:lstStyle/>
          <a:p>
            <a:fld id="{0C946101-211A-427E-9654-C2D0FA13D5E5}" type="slidenum">
              <a:rPr lang="en-IN" smtClean="0"/>
              <a:t>‹#›</a:t>
            </a:fld>
            <a:endParaRPr lang="en-IN"/>
          </a:p>
        </p:txBody>
      </p:sp>
    </p:spTree>
    <p:extLst>
      <p:ext uri="{BB962C8B-B14F-4D97-AF65-F5344CB8AC3E}">
        <p14:creationId xmlns:p14="http://schemas.microsoft.com/office/powerpoint/2010/main" val="342689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01068-43EF-2349-7536-2A41CC6195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4AADA94-BBAF-0A1F-6AAC-F48943253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125A440-348D-3F46-57BB-C682BB91550F}"/>
              </a:ext>
            </a:extLst>
          </p:cNvPr>
          <p:cNvSpPr>
            <a:spLocks noGrp="1"/>
          </p:cNvSpPr>
          <p:nvPr>
            <p:ph type="dt" sz="half" idx="10"/>
          </p:nvPr>
        </p:nvSpPr>
        <p:spPr/>
        <p:txBody>
          <a:bodyPr/>
          <a:lstStyle/>
          <a:p>
            <a:fld id="{517CD374-816A-4800-AD0F-172966FD6D96}" type="datetimeFigureOut">
              <a:rPr lang="en-IN" smtClean="0"/>
              <a:t>21-06-2024</a:t>
            </a:fld>
            <a:endParaRPr lang="en-IN"/>
          </a:p>
        </p:txBody>
      </p:sp>
      <p:sp>
        <p:nvSpPr>
          <p:cNvPr id="5" name="Footer Placeholder 4">
            <a:extLst>
              <a:ext uri="{FF2B5EF4-FFF2-40B4-BE49-F238E27FC236}">
                <a16:creationId xmlns:a16="http://schemas.microsoft.com/office/drawing/2014/main" xmlns="" id="{CA56FB77-9CBD-0DBF-4048-621E077474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D2C7DEF-6D6C-EC5D-A052-19C817856C4D}"/>
              </a:ext>
            </a:extLst>
          </p:cNvPr>
          <p:cNvSpPr>
            <a:spLocks noGrp="1"/>
          </p:cNvSpPr>
          <p:nvPr>
            <p:ph type="sldNum" sz="quarter" idx="12"/>
          </p:nvPr>
        </p:nvSpPr>
        <p:spPr/>
        <p:txBody>
          <a:bodyPr/>
          <a:lstStyle/>
          <a:p>
            <a:fld id="{0C946101-211A-427E-9654-C2D0FA13D5E5}" type="slidenum">
              <a:rPr lang="en-IN" smtClean="0"/>
              <a:t>‹#›</a:t>
            </a:fld>
            <a:endParaRPr lang="en-IN"/>
          </a:p>
        </p:txBody>
      </p:sp>
    </p:spTree>
    <p:extLst>
      <p:ext uri="{BB962C8B-B14F-4D97-AF65-F5344CB8AC3E}">
        <p14:creationId xmlns:p14="http://schemas.microsoft.com/office/powerpoint/2010/main" val="1383018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AA222C-F34F-C414-06FA-C85FF5ACBD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1E8BF3A-D5F7-8465-9E32-429064E915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592E543-547B-B23C-74CD-AAE38C4390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4F0942E-60E6-96D2-EBD2-589312CB480C}"/>
              </a:ext>
            </a:extLst>
          </p:cNvPr>
          <p:cNvSpPr>
            <a:spLocks noGrp="1"/>
          </p:cNvSpPr>
          <p:nvPr>
            <p:ph type="dt" sz="half" idx="10"/>
          </p:nvPr>
        </p:nvSpPr>
        <p:spPr/>
        <p:txBody>
          <a:bodyPr/>
          <a:lstStyle/>
          <a:p>
            <a:fld id="{517CD374-816A-4800-AD0F-172966FD6D96}" type="datetimeFigureOut">
              <a:rPr lang="en-IN" smtClean="0"/>
              <a:t>21-06-2024</a:t>
            </a:fld>
            <a:endParaRPr lang="en-IN"/>
          </a:p>
        </p:txBody>
      </p:sp>
      <p:sp>
        <p:nvSpPr>
          <p:cNvPr id="6" name="Footer Placeholder 5">
            <a:extLst>
              <a:ext uri="{FF2B5EF4-FFF2-40B4-BE49-F238E27FC236}">
                <a16:creationId xmlns:a16="http://schemas.microsoft.com/office/drawing/2014/main" xmlns="" id="{A4791DB2-C17F-52BA-A244-2ED905BE0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DFB8A20-8022-BE06-F67C-DB3395169BBD}"/>
              </a:ext>
            </a:extLst>
          </p:cNvPr>
          <p:cNvSpPr>
            <a:spLocks noGrp="1"/>
          </p:cNvSpPr>
          <p:nvPr>
            <p:ph type="sldNum" sz="quarter" idx="12"/>
          </p:nvPr>
        </p:nvSpPr>
        <p:spPr/>
        <p:txBody>
          <a:bodyPr/>
          <a:lstStyle/>
          <a:p>
            <a:fld id="{0C946101-211A-427E-9654-C2D0FA13D5E5}" type="slidenum">
              <a:rPr lang="en-IN" smtClean="0"/>
              <a:t>‹#›</a:t>
            </a:fld>
            <a:endParaRPr lang="en-IN"/>
          </a:p>
        </p:txBody>
      </p:sp>
    </p:spTree>
    <p:extLst>
      <p:ext uri="{BB962C8B-B14F-4D97-AF65-F5344CB8AC3E}">
        <p14:creationId xmlns:p14="http://schemas.microsoft.com/office/powerpoint/2010/main" val="85588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F0B8A-5A1A-3903-090F-5670423864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310E3CB-E711-855D-87EF-08CFAB101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9C891E6-FFB0-7432-17B5-E0D22666ED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4C03A24-F45F-6E79-C130-746517ECB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18CE309-8423-9011-36E0-F26CD708A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0EC4115-3E0A-E262-3133-CEDB7332C2CA}"/>
              </a:ext>
            </a:extLst>
          </p:cNvPr>
          <p:cNvSpPr>
            <a:spLocks noGrp="1"/>
          </p:cNvSpPr>
          <p:nvPr>
            <p:ph type="dt" sz="half" idx="10"/>
          </p:nvPr>
        </p:nvSpPr>
        <p:spPr/>
        <p:txBody>
          <a:bodyPr/>
          <a:lstStyle/>
          <a:p>
            <a:fld id="{517CD374-816A-4800-AD0F-172966FD6D96}" type="datetimeFigureOut">
              <a:rPr lang="en-IN" smtClean="0"/>
              <a:t>21-06-2024</a:t>
            </a:fld>
            <a:endParaRPr lang="en-IN"/>
          </a:p>
        </p:txBody>
      </p:sp>
      <p:sp>
        <p:nvSpPr>
          <p:cNvPr id="8" name="Footer Placeholder 7">
            <a:extLst>
              <a:ext uri="{FF2B5EF4-FFF2-40B4-BE49-F238E27FC236}">
                <a16:creationId xmlns:a16="http://schemas.microsoft.com/office/drawing/2014/main" xmlns="" id="{DBE04033-3CD1-3734-38A7-A54FFF5E74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226DA00-478A-DC78-DB28-C8389C42E4EC}"/>
              </a:ext>
            </a:extLst>
          </p:cNvPr>
          <p:cNvSpPr>
            <a:spLocks noGrp="1"/>
          </p:cNvSpPr>
          <p:nvPr>
            <p:ph type="sldNum" sz="quarter" idx="12"/>
          </p:nvPr>
        </p:nvSpPr>
        <p:spPr/>
        <p:txBody>
          <a:bodyPr/>
          <a:lstStyle/>
          <a:p>
            <a:fld id="{0C946101-211A-427E-9654-C2D0FA13D5E5}" type="slidenum">
              <a:rPr lang="en-IN" smtClean="0"/>
              <a:t>‹#›</a:t>
            </a:fld>
            <a:endParaRPr lang="en-IN"/>
          </a:p>
        </p:txBody>
      </p:sp>
    </p:spTree>
    <p:extLst>
      <p:ext uri="{BB962C8B-B14F-4D97-AF65-F5344CB8AC3E}">
        <p14:creationId xmlns:p14="http://schemas.microsoft.com/office/powerpoint/2010/main" val="321511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8CD639-87CA-1BE5-1E83-89905AFEAB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D78173A-2A42-6D96-0CD1-DBB6E4318A7A}"/>
              </a:ext>
            </a:extLst>
          </p:cNvPr>
          <p:cNvSpPr>
            <a:spLocks noGrp="1"/>
          </p:cNvSpPr>
          <p:nvPr>
            <p:ph type="dt" sz="half" idx="10"/>
          </p:nvPr>
        </p:nvSpPr>
        <p:spPr/>
        <p:txBody>
          <a:bodyPr/>
          <a:lstStyle/>
          <a:p>
            <a:fld id="{517CD374-816A-4800-AD0F-172966FD6D96}" type="datetimeFigureOut">
              <a:rPr lang="en-IN" smtClean="0"/>
              <a:t>21-06-2024</a:t>
            </a:fld>
            <a:endParaRPr lang="en-IN"/>
          </a:p>
        </p:txBody>
      </p:sp>
      <p:sp>
        <p:nvSpPr>
          <p:cNvPr id="4" name="Footer Placeholder 3">
            <a:extLst>
              <a:ext uri="{FF2B5EF4-FFF2-40B4-BE49-F238E27FC236}">
                <a16:creationId xmlns:a16="http://schemas.microsoft.com/office/drawing/2014/main" xmlns="" id="{C8393034-DF11-B1D8-3185-88F98CF4FD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95FF06E-BF11-79E0-DE48-EA9C3498D6D3}"/>
              </a:ext>
            </a:extLst>
          </p:cNvPr>
          <p:cNvSpPr>
            <a:spLocks noGrp="1"/>
          </p:cNvSpPr>
          <p:nvPr>
            <p:ph type="sldNum" sz="quarter" idx="12"/>
          </p:nvPr>
        </p:nvSpPr>
        <p:spPr/>
        <p:txBody>
          <a:bodyPr/>
          <a:lstStyle/>
          <a:p>
            <a:fld id="{0C946101-211A-427E-9654-C2D0FA13D5E5}" type="slidenum">
              <a:rPr lang="en-IN" smtClean="0"/>
              <a:t>‹#›</a:t>
            </a:fld>
            <a:endParaRPr lang="en-IN"/>
          </a:p>
        </p:txBody>
      </p:sp>
    </p:spTree>
    <p:extLst>
      <p:ext uri="{BB962C8B-B14F-4D97-AF65-F5344CB8AC3E}">
        <p14:creationId xmlns:p14="http://schemas.microsoft.com/office/powerpoint/2010/main" val="9404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ACA25ED-B259-FB52-9310-0AF396B0C31A}"/>
              </a:ext>
            </a:extLst>
          </p:cNvPr>
          <p:cNvSpPr>
            <a:spLocks noGrp="1"/>
          </p:cNvSpPr>
          <p:nvPr>
            <p:ph type="dt" sz="half" idx="10"/>
          </p:nvPr>
        </p:nvSpPr>
        <p:spPr/>
        <p:txBody>
          <a:bodyPr/>
          <a:lstStyle/>
          <a:p>
            <a:fld id="{517CD374-816A-4800-AD0F-172966FD6D96}" type="datetimeFigureOut">
              <a:rPr lang="en-IN" smtClean="0"/>
              <a:t>21-06-2024</a:t>
            </a:fld>
            <a:endParaRPr lang="en-IN"/>
          </a:p>
        </p:txBody>
      </p:sp>
      <p:sp>
        <p:nvSpPr>
          <p:cNvPr id="3" name="Footer Placeholder 2">
            <a:extLst>
              <a:ext uri="{FF2B5EF4-FFF2-40B4-BE49-F238E27FC236}">
                <a16:creationId xmlns:a16="http://schemas.microsoft.com/office/drawing/2014/main" xmlns="" id="{B8B24D91-3728-7319-B60C-AAE71F6674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3F840B4-F49A-87C2-CC99-E69F9AAFFD88}"/>
              </a:ext>
            </a:extLst>
          </p:cNvPr>
          <p:cNvSpPr>
            <a:spLocks noGrp="1"/>
          </p:cNvSpPr>
          <p:nvPr>
            <p:ph type="sldNum" sz="quarter" idx="12"/>
          </p:nvPr>
        </p:nvSpPr>
        <p:spPr/>
        <p:txBody>
          <a:bodyPr/>
          <a:lstStyle/>
          <a:p>
            <a:fld id="{0C946101-211A-427E-9654-C2D0FA13D5E5}" type="slidenum">
              <a:rPr lang="en-IN" smtClean="0"/>
              <a:t>‹#›</a:t>
            </a:fld>
            <a:endParaRPr lang="en-IN"/>
          </a:p>
        </p:txBody>
      </p:sp>
    </p:spTree>
    <p:extLst>
      <p:ext uri="{BB962C8B-B14F-4D97-AF65-F5344CB8AC3E}">
        <p14:creationId xmlns:p14="http://schemas.microsoft.com/office/powerpoint/2010/main" val="109118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E9589-A94B-1A61-3B06-CA4F51A72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32BD577-4822-6389-797F-1CDAC2F49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86A59A5-1852-5997-B6DB-70ECFB621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7EC6963-4177-DC53-CF3A-B92829FA05E0}"/>
              </a:ext>
            </a:extLst>
          </p:cNvPr>
          <p:cNvSpPr>
            <a:spLocks noGrp="1"/>
          </p:cNvSpPr>
          <p:nvPr>
            <p:ph type="dt" sz="half" idx="10"/>
          </p:nvPr>
        </p:nvSpPr>
        <p:spPr/>
        <p:txBody>
          <a:bodyPr/>
          <a:lstStyle/>
          <a:p>
            <a:fld id="{517CD374-816A-4800-AD0F-172966FD6D96}" type="datetimeFigureOut">
              <a:rPr lang="en-IN" smtClean="0"/>
              <a:t>21-06-2024</a:t>
            </a:fld>
            <a:endParaRPr lang="en-IN"/>
          </a:p>
        </p:txBody>
      </p:sp>
      <p:sp>
        <p:nvSpPr>
          <p:cNvPr id="6" name="Footer Placeholder 5">
            <a:extLst>
              <a:ext uri="{FF2B5EF4-FFF2-40B4-BE49-F238E27FC236}">
                <a16:creationId xmlns:a16="http://schemas.microsoft.com/office/drawing/2014/main" xmlns="" id="{9B7E569D-FEB8-AEF8-C9DA-22EFFE6773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47AD2AF-8FDF-E068-31BA-585B80C80CA9}"/>
              </a:ext>
            </a:extLst>
          </p:cNvPr>
          <p:cNvSpPr>
            <a:spLocks noGrp="1"/>
          </p:cNvSpPr>
          <p:nvPr>
            <p:ph type="sldNum" sz="quarter" idx="12"/>
          </p:nvPr>
        </p:nvSpPr>
        <p:spPr/>
        <p:txBody>
          <a:bodyPr/>
          <a:lstStyle/>
          <a:p>
            <a:fld id="{0C946101-211A-427E-9654-C2D0FA13D5E5}" type="slidenum">
              <a:rPr lang="en-IN" smtClean="0"/>
              <a:t>‹#›</a:t>
            </a:fld>
            <a:endParaRPr lang="en-IN"/>
          </a:p>
        </p:txBody>
      </p:sp>
    </p:spTree>
    <p:extLst>
      <p:ext uri="{BB962C8B-B14F-4D97-AF65-F5344CB8AC3E}">
        <p14:creationId xmlns:p14="http://schemas.microsoft.com/office/powerpoint/2010/main" val="1474652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CEBD6-0EAB-46CF-FAB3-F56CFB90E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ABD6FAD-E0E4-AB8F-21C7-0E8E839E20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45076D9-3B50-F513-3395-80ED47E37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947C4D2-B426-1195-F615-E5FE7A9A5D37}"/>
              </a:ext>
            </a:extLst>
          </p:cNvPr>
          <p:cNvSpPr>
            <a:spLocks noGrp="1"/>
          </p:cNvSpPr>
          <p:nvPr>
            <p:ph type="dt" sz="half" idx="10"/>
          </p:nvPr>
        </p:nvSpPr>
        <p:spPr/>
        <p:txBody>
          <a:bodyPr/>
          <a:lstStyle/>
          <a:p>
            <a:fld id="{517CD374-816A-4800-AD0F-172966FD6D96}" type="datetimeFigureOut">
              <a:rPr lang="en-IN" smtClean="0"/>
              <a:t>21-06-2024</a:t>
            </a:fld>
            <a:endParaRPr lang="en-IN"/>
          </a:p>
        </p:txBody>
      </p:sp>
      <p:sp>
        <p:nvSpPr>
          <p:cNvPr id="6" name="Footer Placeholder 5">
            <a:extLst>
              <a:ext uri="{FF2B5EF4-FFF2-40B4-BE49-F238E27FC236}">
                <a16:creationId xmlns:a16="http://schemas.microsoft.com/office/drawing/2014/main" xmlns="" id="{6072E123-98DF-04AE-F1AA-323EA17CAE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F3A5202-976C-6C8A-3F0E-0DCD749435A5}"/>
              </a:ext>
            </a:extLst>
          </p:cNvPr>
          <p:cNvSpPr>
            <a:spLocks noGrp="1"/>
          </p:cNvSpPr>
          <p:nvPr>
            <p:ph type="sldNum" sz="quarter" idx="12"/>
          </p:nvPr>
        </p:nvSpPr>
        <p:spPr/>
        <p:txBody>
          <a:bodyPr/>
          <a:lstStyle/>
          <a:p>
            <a:fld id="{0C946101-211A-427E-9654-C2D0FA13D5E5}" type="slidenum">
              <a:rPr lang="en-IN" smtClean="0"/>
              <a:t>‹#›</a:t>
            </a:fld>
            <a:endParaRPr lang="en-IN"/>
          </a:p>
        </p:txBody>
      </p:sp>
    </p:spTree>
    <p:extLst>
      <p:ext uri="{BB962C8B-B14F-4D97-AF65-F5344CB8AC3E}">
        <p14:creationId xmlns:p14="http://schemas.microsoft.com/office/powerpoint/2010/main" val="48840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9E776E0-CD01-D72A-F997-39FBAEA12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28CF579-87EC-0D88-BEAC-734CD16F60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7059105-D814-B218-97EF-B57EAB2C4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CD374-816A-4800-AD0F-172966FD6D96}" type="datetimeFigureOut">
              <a:rPr lang="en-IN" smtClean="0"/>
              <a:t>21-06-2024</a:t>
            </a:fld>
            <a:endParaRPr lang="en-IN"/>
          </a:p>
        </p:txBody>
      </p:sp>
      <p:sp>
        <p:nvSpPr>
          <p:cNvPr id="5" name="Footer Placeholder 4">
            <a:extLst>
              <a:ext uri="{FF2B5EF4-FFF2-40B4-BE49-F238E27FC236}">
                <a16:creationId xmlns:a16="http://schemas.microsoft.com/office/drawing/2014/main" xmlns="" id="{DAAFC8F3-3F0D-4D3D-F64E-2D2C62E206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085924E-1139-BCF5-2920-CA540C8EC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46101-211A-427E-9654-C2D0FA13D5E5}" type="slidenum">
              <a:rPr lang="en-IN" smtClean="0"/>
              <a:t>‹#›</a:t>
            </a:fld>
            <a:endParaRPr lang="en-IN"/>
          </a:p>
        </p:txBody>
      </p:sp>
    </p:spTree>
    <p:extLst>
      <p:ext uri="{BB962C8B-B14F-4D97-AF65-F5344CB8AC3E}">
        <p14:creationId xmlns:p14="http://schemas.microsoft.com/office/powerpoint/2010/main" val="574339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A2B7D18-F819-C12F-FCB7-7DD5243FFE82}"/>
              </a:ext>
            </a:extLst>
          </p:cNvPr>
          <p:cNvSpPr txBox="1"/>
          <p:nvPr/>
        </p:nvSpPr>
        <p:spPr>
          <a:xfrm>
            <a:off x="0" y="0"/>
            <a:ext cx="12192000" cy="369332"/>
          </a:xfrm>
          <a:prstGeom prst="rect">
            <a:avLst/>
          </a:prstGeom>
          <a:noFill/>
        </p:spPr>
        <p:txBody>
          <a:bodyPr wrap="square" rtlCol="0">
            <a:spAutoFit/>
          </a:bodyPr>
          <a:lstStyle/>
          <a:p>
            <a:r>
              <a:rPr lang="en-IN" dirty="0"/>
              <a:t>                                                                                  </a:t>
            </a:r>
          </a:p>
        </p:txBody>
      </p:sp>
      <p:pic>
        <p:nvPicPr>
          <p:cNvPr id="5" name="Picture 4">
            <a:extLst>
              <a:ext uri="{FF2B5EF4-FFF2-40B4-BE49-F238E27FC236}">
                <a16:creationId xmlns:a16="http://schemas.microsoft.com/office/drawing/2014/main" xmlns="" id="{C08E341C-5CAD-0D0B-BA16-5823CAC323C8}"/>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3589367" y="100884"/>
            <a:ext cx="4308591" cy="728919"/>
          </a:xfrm>
          <a:prstGeom prst="rect">
            <a:avLst/>
          </a:prstGeom>
        </p:spPr>
      </p:pic>
      <p:sp>
        <p:nvSpPr>
          <p:cNvPr id="7" name="TextBox 6">
            <a:extLst>
              <a:ext uri="{FF2B5EF4-FFF2-40B4-BE49-F238E27FC236}">
                <a16:creationId xmlns:a16="http://schemas.microsoft.com/office/drawing/2014/main" xmlns="" id="{C520A9E7-0595-BEA6-52D0-3C38DF89C0C9}"/>
              </a:ext>
            </a:extLst>
          </p:cNvPr>
          <p:cNvSpPr txBox="1"/>
          <p:nvPr/>
        </p:nvSpPr>
        <p:spPr>
          <a:xfrm>
            <a:off x="2627852" y="1006571"/>
            <a:ext cx="6094602" cy="523220"/>
          </a:xfrm>
          <a:prstGeom prst="rect">
            <a:avLst/>
          </a:prstGeom>
          <a:noFill/>
        </p:spPr>
        <p:txBody>
          <a:bodyPr wrap="square">
            <a:spAutoFit/>
          </a:bodyPr>
          <a:lstStyle/>
          <a:p>
            <a:pPr algn="ctr">
              <a:spcBef>
                <a:spcPct val="50000"/>
              </a:spcBef>
              <a:buFontTx/>
              <a:buNone/>
              <a:defRPr/>
            </a:pPr>
            <a:r>
              <a:rPr lang="en-US" sz="2800" b="1" dirty="0">
                <a:solidFill>
                  <a:srgbClr val="002060"/>
                </a:solidFill>
              </a:rPr>
              <a:t>MINOR PROJECT </a:t>
            </a:r>
            <a:r>
              <a:rPr lang="en-US" sz="2800" b="1" dirty="0" smtClean="0">
                <a:solidFill>
                  <a:srgbClr val="002060"/>
                </a:solidFill>
              </a:rPr>
              <a:t>2</a:t>
            </a:r>
            <a:endParaRPr lang="en-US" sz="2800" b="1" dirty="0">
              <a:solidFill>
                <a:srgbClr val="002060"/>
              </a:solidFill>
            </a:endParaRPr>
          </a:p>
        </p:txBody>
      </p:sp>
      <p:sp>
        <p:nvSpPr>
          <p:cNvPr id="9" name="TextBox 8">
            <a:extLst>
              <a:ext uri="{FF2B5EF4-FFF2-40B4-BE49-F238E27FC236}">
                <a16:creationId xmlns:a16="http://schemas.microsoft.com/office/drawing/2014/main" xmlns="" id="{71BD25F3-10B2-AA98-D094-5127398F5330}"/>
              </a:ext>
            </a:extLst>
          </p:cNvPr>
          <p:cNvSpPr txBox="1"/>
          <p:nvPr/>
        </p:nvSpPr>
        <p:spPr>
          <a:xfrm>
            <a:off x="2010561" y="1806087"/>
            <a:ext cx="8170878" cy="369332"/>
          </a:xfrm>
          <a:prstGeom prst="rect">
            <a:avLst/>
          </a:prstGeom>
          <a:noFill/>
        </p:spPr>
        <p:txBody>
          <a:bodyPr wrap="square">
            <a:spAutoFit/>
          </a:bodyPr>
          <a:lstStyle/>
          <a:p>
            <a:pPr>
              <a:spcBef>
                <a:spcPts val="600"/>
              </a:spcBef>
              <a:buFontTx/>
              <a:buNone/>
              <a:defRPr/>
            </a:pPr>
            <a:r>
              <a:rPr lang="en-US" sz="1800" b="1" dirty="0">
                <a:solidFill>
                  <a:srgbClr val="0070C0"/>
                </a:solidFill>
              </a:rPr>
              <a:t>Title: </a:t>
            </a:r>
            <a:r>
              <a:rPr lang="en-IN" b="0" i="0" dirty="0" smtClean="0">
                <a:solidFill>
                  <a:srgbClr val="0D0D0D"/>
                </a:solidFill>
                <a:effectLst/>
                <a:highlight>
                  <a:srgbClr val="FFFFFF"/>
                </a:highlight>
                <a:latin typeface="Söhne"/>
              </a:rPr>
              <a:t> </a:t>
            </a:r>
            <a:r>
              <a:rPr lang="en-IN" b="0" i="0" dirty="0">
                <a:solidFill>
                  <a:srgbClr val="0D0D0D"/>
                </a:solidFill>
                <a:effectLst/>
                <a:highlight>
                  <a:srgbClr val="FFFFFF"/>
                </a:highlight>
                <a:latin typeface="Söhne"/>
              </a:rPr>
              <a:t>Adaptive Driver Review System for Optimal  Passenger Experience</a:t>
            </a:r>
            <a:endParaRPr lang="en-US" sz="1800" b="1" dirty="0">
              <a:solidFill>
                <a:srgbClr val="0070C0"/>
              </a:solidFill>
            </a:endParaRPr>
          </a:p>
        </p:txBody>
      </p:sp>
      <p:pic>
        <p:nvPicPr>
          <p:cNvPr id="10" name="table">
            <a:extLst>
              <a:ext uri="{FF2B5EF4-FFF2-40B4-BE49-F238E27FC236}">
                <a16:creationId xmlns:a16="http://schemas.microsoft.com/office/drawing/2014/main" xmlns="" id="{D530F045-2B67-D7F7-CD57-CB2FA6374BB1}"/>
              </a:ext>
            </a:extLst>
          </p:cNvPr>
          <p:cNvPicPr>
            <a:picLocks noChangeAspect="1"/>
          </p:cNvPicPr>
          <p:nvPr/>
        </p:nvPicPr>
        <p:blipFill>
          <a:blip r:embed="rId3"/>
          <a:stretch>
            <a:fillRect/>
          </a:stretch>
        </p:blipFill>
        <p:spPr>
          <a:xfrm>
            <a:off x="2200335" y="2891043"/>
            <a:ext cx="7648340" cy="2310129"/>
          </a:xfrm>
          <a:prstGeom prst="rect">
            <a:avLst/>
          </a:prstGeom>
        </p:spPr>
      </p:pic>
      <p:sp>
        <p:nvSpPr>
          <p:cNvPr id="12" name="TextBox 11">
            <a:extLst>
              <a:ext uri="{FF2B5EF4-FFF2-40B4-BE49-F238E27FC236}">
                <a16:creationId xmlns:a16="http://schemas.microsoft.com/office/drawing/2014/main" xmlns="" id="{673CB0EE-7E36-4AB0-AB4E-8CA5A1060BEE}"/>
              </a:ext>
            </a:extLst>
          </p:cNvPr>
          <p:cNvSpPr txBox="1"/>
          <p:nvPr/>
        </p:nvSpPr>
        <p:spPr>
          <a:xfrm>
            <a:off x="3589367" y="3668482"/>
            <a:ext cx="1107347" cy="369332"/>
          </a:xfrm>
          <a:prstGeom prst="rect">
            <a:avLst/>
          </a:prstGeom>
          <a:noFill/>
        </p:spPr>
        <p:txBody>
          <a:bodyPr wrap="square" rtlCol="0">
            <a:spAutoFit/>
          </a:bodyPr>
          <a:lstStyle/>
          <a:p>
            <a:r>
              <a:rPr lang="en-IN" dirty="0"/>
              <a:t>316</a:t>
            </a:r>
          </a:p>
        </p:txBody>
      </p:sp>
      <p:sp>
        <p:nvSpPr>
          <p:cNvPr id="13" name="TextBox 12">
            <a:extLst>
              <a:ext uri="{FF2B5EF4-FFF2-40B4-BE49-F238E27FC236}">
                <a16:creationId xmlns:a16="http://schemas.microsoft.com/office/drawing/2014/main" xmlns="" id="{142DA0F1-3B71-1F8F-4D2F-11C78C3CC412}"/>
              </a:ext>
            </a:extLst>
          </p:cNvPr>
          <p:cNvSpPr txBox="1"/>
          <p:nvPr/>
        </p:nvSpPr>
        <p:spPr>
          <a:xfrm>
            <a:off x="4512309" y="3676776"/>
            <a:ext cx="1023457" cy="369332"/>
          </a:xfrm>
          <a:prstGeom prst="rect">
            <a:avLst/>
          </a:prstGeom>
          <a:noFill/>
        </p:spPr>
        <p:txBody>
          <a:bodyPr wrap="square" rtlCol="0">
            <a:spAutoFit/>
          </a:bodyPr>
          <a:lstStyle/>
          <a:p>
            <a:r>
              <a:rPr lang="en-IN" dirty="0"/>
              <a:t>      C</a:t>
            </a:r>
          </a:p>
        </p:txBody>
      </p:sp>
      <p:sp>
        <p:nvSpPr>
          <p:cNvPr id="14" name="TextBox 13">
            <a:extLst>
              <a:ext uri="{FF2B5EF4-FFF2-40B4-BE49-F238E27FC236}">
                <a16:creationId xmlns:a16="http://schemas.microsoft.com/office/drawing/2014/main" xmlns="" id="{93C70BAC-4741-750A-9EB8-B3A01AAC9773}"/>
              </a:ext>
            </a:extLst>
          </p:cNvPr>
          <p:cNvSpPr txBox="1"/>
          <p:nvPr/>
        </p:nvSpPr>
        <p:spPr>
          <a:xfrm>
            <a:off x="5642718" y="3676776"/>
            <a:ext cx="1673603" cy="369332"/>
          </a:xfrm>
          <a:prstGeom prst="rect">
            <a:avLst/>
          </a:prstGeom>
          <a:noFill/>
        </p:spPr>
        <p:txBody>
          <a:bodyPr wrap="square" rtlCol="0">
            <a:spAutoFit/>
          </a:bodyPr>
          <a:lstStyle/>
          <a:p>
            <a:r>
              <a:rPr lang="en-IN" dirty="0"/>
              <a:t>01fe21bec122</a:t>
            </a:r>
          </a:p>
        </p:txBody>
      </p:sp>
      <p:sp>
        <p:nvSpPr>
          <p:cNvPr id="15" name="TextBox 14">
            <a:extLst>
              <a:ext uri="{FF2B5EF4-FFF2-40B4-BE49-F238E27FC236}">
                <a16:creationId xmlns:a16="http://schemas.microsoft.com/office/drawing/2014/main" xmlns="" id="{EC3F73C7-6B2D-5D68-7939-1ECE32287CD2}"/>
              </a:ext>
            </a:extLst>
          </p:cNvPr>
          <p:cNvSpPr txBox="1"/>
          <p:nvPr/>
        </p:nvSpPr>
        <p:spPr>
          <a:xfrm>
            <a:off x="7441035" y="3676776"/>
            <a:ext cx="2407640" cy="369332"/>
          </a:xfrm>
          <a:prstGeom prst="rect">
            <a:avLst/>
          </a:prstGeom>
          <a:noFill/>
        </p:spPr>
        <p:txBody>
          <a:bodyPr wrap="square" rtlCol="0">
            <a:spAutoFit/>
          </a:bodyPr>
          <a:lstStyle/>
          <a:p>
            <a:r>
              <a:rPr lang="en-IN" dirty="0"/>
              <a:t>Amogh</a:t>
            </a:r>
          </a:p>
        </p:txBody>
      </p:sp>
      <p:sp>
        <p:nvSpPr>
          <p:cNvPr id="17" name="TextBox 16">
            <a:extLst>
              <a:ext uri="{FF2B5EF4-FFF2-40B4-BE49-F238E27FC236}">
                <a16:creationId xmlns:a16="http://schemas.microsoft.com/office/drawing/2014/main" xmlns="" id="{2A0641A4-615D-95F6-C998-89D6FFAD9E74}"/>
              </a:ext>
            </a:extLst>
          </p:cNvPr>
          <p:cNvSpPr txBox="1"/>
          <p:nvPr/>
        </p:nvSpPr>
        <p:spPr>
          <a:xfrm>
            <a:off x="4822825" y="4046108"/>
            <a:ext cx="920837" cy="369332"/>
          </a:xfrm>
          <a:prstGeom prst="rect">
            <a:avLst/>
          </a:prstGeom>
          <a:noFill/>
        </p:spPr>
        <p:txBody>
          <a:bodyPr wrap="square" rtlCol="0">
            <a:spAutoFit/>
          </a:bodyPr>
          <a:lstStyle/>
          <a:p>
            <a:r>
              <a:rPr lang="en-IN" dirty="0"/>
              <a:t>C</a:t>
            </a:r>
          </a:p>
        </p:txBody>
      </p:sp>
      <p:sp>
        <p:nvSpPr>
          <p:cNvPr id="19" name="TextBox 18">
            <a:extLst>
              <a:ext uri="{FF2B5EF4-FFF2-40B4-BE49-F238E27FC236}">
                <a16:creationId xmlns:a16="http://schemas.microsoft.com/office/drawing/2014/main" xmlns="" id="{B03A57A8-0EBC-20CA-8D9D-FC93DB19655C}"/>
              </a:ext>
            </a:extLst>
          </p:cNvPr>
          <p:cNvSpPr txBox="1"/>
          <p:nvPr/>
        </p:nvSpPr>
        <p:spPr>
          <a:xfrm>
            <a:off x="7441035" y="4046108"/>
            <a:ext cx="1937857" cy="369332"/>
          </a:xfrm>
          <a:prstGeom prst="rect">
            <a:avLst/>
          </a:prstGeom>
          <a:noFill/>
        </p:spPr>
        <p:txBody>
          <a:bodyPr wrap="square" rtlCol="0">
            <a:spAutoFit/>
          </a:bodyPr>
          <a:lstStyle/>
          <a:p>
            <a:r>
              <a:rPr lang="en-IN" dirty="0"/>
              <a:t>Vinayak</a:t>
            </a:r>
          </a:p>
        </p:txBody>
      </p:sp>
      <p:sp>
        <p:nvSpPr>
          <p:cNvPr id="20" name="TextBox 19">
            <a:extLst>
              <a:ext uri="{FF2B5EF4-FFF2-40B4-BE49-F238E27FC236}">
                <a16:creationId xmlns:a16="http://schemas.microsoft.com/office/drawing/2014/main" xmlns="" id="{967C1850-8BD0-5475-0960-6FADE39D71F6}"/>
              </a:ext>
            </a:extLst>
          </p:cNvPr>
          <p:cNvSpPr txBox="1"/>
          <p:nvPr/>
        </p:nvSpPr>
        <p:spPr>
          <a:xfrm>
            <a:off x="4617871" y="4415440"/>
            <a:ext cx="772908" cy="369332"/>
          </a:xfrm>
          <a:prstGeom prst="rect">
            <a:avLst/>
          </a:prstGeom>
          <a:noFill/>
        </p:spPr>
        <p:txBody>
          <a:bodyPr wrap="square" rtlCol="0">
            <a:spAutoFit/>
          </a:bodyPr>
          <a:lstStyle/>
          <a:p>
            <a:r>
              <a:rPr lang="en-IN" dirty="0"/>
              <a:t>    E</a:t>
            </a:r>
          </a:p>
        </p:txBody>
      </p:sp>
      <p:sp>
        <p:nvSpPr>
          <p:cNvPr id="21" name="TextBox 20">
            <a:extLst>
              <a:ext uri="{FF2B5EF4-FFF2-40B4-BE49-F238E27FC236}">
                <a16:creationId xmlns:a16="http://schemas.microsoft.com/office/drawing/2014/main" xmlns="" id="{42E66216-725F-2D77-07B6-2630EAE01CE6}"/>
              </a:ext>
            </a:extLst>
          </p:cNvPr>
          <p:cNvSpPr txBox="1"/>
          <p:nvPr/>
        </p:nvSpPr>
        <p:spPr>
          <a:xfrm>
            <a:off x="7441035" y="4415440"/>
            <a:ext cx="2231471" cy="369332"/>
          </a:xfrm>
          <a:prstGeom prst="rect">
            <a:avLst/>
          </a:prstGeom>
          <a:noFill/>
        </p:spPr>
        <p:txBody>
          <a:bodyPr wrap="square" rtlCol="0">
            <a:spAutoFit/>
          </a:bodyPr>
          <a:lstStyle/>
          <a:p>
            <a:r>
              <a:rPr lang="en-IN" dirty="0"/>
              <a:t>Bhushan</a:t>
            </a:r>
          </a:p>
        </p:txBody>
      </p:sp>
      <p:sp>
        <p:nvSpPr>
          <p:cNvPr id="22" name="TextBox 21">
            <a:extLst>
              <a:ext uri="{FF2B5EF4-FFF2-40B4-BE49-F238E27FC236}">
                <a16:creationId xmlns:a16="http://schemas.microsoft.com/office/drawing/2014/main" xmlns="" id="{05269B66-77AB-35B9-F052-12E8BC2876F9}"/>
              </a:ext>
            </a:extLst>
          </p:cNvPr>
          <p:cNvSpPr txBox="1"/>
          <p:nvPr/>
        </p:nvSpPr>
        <p:spPr>
          <a:xfrm>
            <a:off x="4670433" y="4831840"/>
            <a:ext cx="720346" cy="369332"/>
          </a:xfrm>
          <a:prstGeom prst="rect">
            <a:avLst/>
          </a:prstGeom>
          <a:noFill/>
        </p:spPr>
        <p:txBody>
          <a:bodyPr wrap="square" rtlCol="0">
            <a:spAutoFit/>
          </a:bodyPr>
          <a:lstStyle/>
          <a:p>
            <a:r>
              <a:rPr lang="en-IN" dirty="0"/>
              <a:t>   E</a:t>
            </a:r>
          </a:p>
        </p:txBody>
      </p:sp>
      <p:sp>
        <p:nvSpPr>
          <p:cNvPr id="23" name="TextBox 22">
            <a:extLst>
              <a:ext uri="{FF2B5EF4-FFF2-40B4-BE49-F238E27FC236}">
                <a16:creationId xmlns:a16="http://schemas.microsoft.com/office/drawing/2014/main" xmlns="" id="{19880B7D-F446-7A9C-E079-595B93942B26}"/>
              </a:ext>
            </a:extLst>
          </p:cNvPr>
          <p:cNvSpPr txBox="1"/>
          <p:nvPr/>
        </p:nvSpPr>
        <p:spPr>
          <a:xfrm>
            <a:off x="7474590" y="4831840"/>
            <a:ext cx="1870745" cy="369332"/>
          </a:xfrm>
          <a:prstGeom prst="rect">
            <a:avLst/>
          </a:prstGeom>
          <a:noFill/>
        </p:spPr>
        <p:txBody>
          <a:bodyPr wrap="square" rtlCol="0">
            <a:spAutoFit/>
          </a:bodyPr>
          <a:lstStyle/>
          <a:p>
            <a:r>
              <a:rPr lang="en-IN" dirty="0"/>
              <a:t>Akhilesh</a:t>
            </a:r>
          </a:p>
        </p:txBody>
      </p:sp>
      <p:sp>
        <p:nvSpPr>
          <p:cNvPr id="2" name="TextBox 1">
            <a:extLst>
              <a:ext uri="{FF2B5EF4-FFF2-40B4-BE49-F238E27FC236}">
                <a16:creationId xmlns:a16="http://schemas.microsoft.com/office/drawing/2014/main" xmlns="" id="{ABD3D343-E0E9-88DE-0C11-88ED422FE58A}"/>
              </a:ext>
            </a:extLst>
          </p:cNvPr>
          <p:cNvSpPr txBox="1"/>
          <p:nvPr/>
        </p:nvSpPr>
        <p:spPr>
          <a:xfrm>
            <a:off x="5675153" y="4448160"/>
            <a:ext cx="1673603" cy="369332"/>
          </a:xfrm>
          <a:prstGeom prst="rect">
            <a:avLst/>
          </a:prstGeom>
          <a:noFill/>
        </p:spPr>
        <p:txBody>
          <a:bodyPr wrap="square" rtlCol="0">
            <a:spAutoFit/>
          </a:bodyPr>
          <a:lstStyle/>
          <a:p>
            <a:r>
              <a:rPr lang="en-IN" dirty="0"/>
              <a:t>01fe21bec312</a:t>
            </a:r>
          </a:p>
        </p:txBody>
      </p:sp>
      <p:sp>
        <p:nvSpPr>
          <p:cNvPr id="6" name="TextBox 5">
            <a:extLst>
              <a:ext uri="{FF2B5EF4-FFF2-40B4-BE49-F238E27FC236}">
                <a16:creationId xmlns:a16="http://schemas.microsoft.com/office/drawing/2014/main" xmlns="" id="{040E1FD3-BDCC-7070-CFD9-81E93C0A20C0}"/>
              </a:ext>
            </a:extLst>
          </p:cNvPr>
          <p:cNvSpPr txBox="1"/>
          <p:nvPr/>
        </p:nvSpPr>
        <p:spPr>
          <a:xfrm>
            <a:off x="3592443" y="4401311"/>
            <a:ext cx="553673" cy="369332"/>
          </a:xfrm>
          <a:prstGeom prst="rect">
            <a:avLst/>
          </a:prstGeom>
          <a:noFill/>
        </p:spPr>
        <p:txBody>
          <a:bodyPr wrap="square" rtlCol="0">
            <a:spAutoFit/>
          </a:bodyPr>
          <a:lstStyle/>
          <a:p>
            <a:r>
              <a:rPr lang="en-IN" dirty="0"/>
              <a:t>561</a:t>
            </a:r>
          </a:p>
        </p:txBody>
      </p:sp>
      <p:sp>
        <p:nvSpPr>
          <p:cNvPr id="8" name="TextBox 7">
            <a:extLst>
              <a:ext uri="{FF2B5EF4-FFF2-40B4-BE49-F238E27FC236}">
                <a16:creationId xmlns:a16="http://schemas.microsoft.com/office/drawing/2014/main" xmlns="" id="{2CF7D972-E2ED-3E0E-7127-0D2CA5A82F45}"/>
              </a:ext>
            </a:extLst>
          </p:cNvPr>
          <p:cNvSpPr txBox="1"/>
          <p:nvPr/>
        </p:nvSpPr>
        <p:spPr>
          <a:xfrm>
            <a:off x="5691443" y="4033236"/>
            <a:ext cx="1673603" cy="369332"/>
          </a:xfrm>
          <a:prstGeom prst="rect">
            <a:avLst/>
          </a:prstGeom>
          <a:noFill/>
        </p:spPr>
        <p:txBody>
          <a:bodyPr wrap="square" rtlCol="0">
            <a:spAutoFit/>
          </a:bodyPr>
          <a:lstStyle/>
          <a:p>
            <a:r>
              <a:rPr lang="en-IN" dirty="0"/>
              <a:t>01fe21bec169</a:t>
            </a:r>
          </a:p>
        </p:txBody>
      </p:sp>
      <p:sp>
        <p:nvSpPr>
          <p:cNvPr id="11" name="TextBox 10">
            <a:extLst>
              <a:ext uri="{FF2B5EF4-FFF2-40B4-BE49-F238E27FC236}">
                <a16:creationId xmlns:a16="http://schemas.microsoft.com/office/drawing/2014/main" xmlns="" id="{8244C982-0680-514A-06B1-1F8A289FE978}"/>
              </a:ext>
            </a:extLst>
          </p:cNvPr>
          <p:cNvSpPr txBox="1"/>
          <p:nvPr/>
        </p:nvSpPr>
        <p:spPr>
          <a:xfrm>
            <a:off x="3589367" y="4037814"/>
            <a:ext cx="535724" cy="369332"/>
          </a:xfrm>
          <a:prstGeom prst="rect">
            <a:avLst/>
          </a:prstGeom>
          <a:noFill/>
        </p:spPr>
        <p:txBody>
          <a:bodyPr wrap="square" rtlCol="0">
            <a:spAutoFit/>
          </a:bodyPr>
          <a:lstStyle/>
          <a:p>
            <a:r>
              <a:rPr lang="en-IN" dirty="0"/>
              <a:t>358</a:t>
            </a:r>
          </a:p>
        </p:txBody>
      </p:sp>
      <p:sp>
        <p:nvSpPr>
          <p:cNvPr id="16" name="TextBox 15">
            <a:extLst>
              <a:ext uri="{FF2B5EF4-FFF2-40B4-BE49-F238E27FC236}">
                <a16:creationId xmlns:a16="http://schemas.microsoft.com/office/drawing/2014/main" xmlns="" id="{58FE1F70-AE8B-5D73-C8C4-723FA21E56D3}"/>
              </a:ext>
            </a:extLst>
          </p:cNvPr>
          <p:cNvSpPr txBox="1"/>
          <p:nvPr/>
        </p:nvSpPr>
        <p:spPr>
          <a:xfrm>
            <a:off x="5631139" y="4791747"/>
            <a:ext cx="1673603" cy="369332"/>
          </a:xfrm>
          <a:prstGeom prst="rect">
            <a:avLst/>
          </a:prstGeom>
          <a:noFill/>
        </p:spPr>
        <p:txBody>
          <a:bodyPr wrap="square" rtlCol="0">
            <a:spAutoFit/>
          </a:bodyPr>
          <a:lstStyle/>
          <a:p>
            <a:r>
              <a:rPr lang="en-IN" dirty="0"/>
              <a:t>01fe21bec258</a:t>
            </a:r>
          </a:p>
        </p:txBody>
      </p:sp>
      <p:sp>
        <p:nvSpPr>
          <p:cNvPr id="3" name="TextBox 2"/>
          <p:cNvSpPr txBox="1"/>
          <p:nvPr/>
        </p:nvSpPr>
        <p:spPr>
          <a:xfrm>
            <a:off x="3626626" y="4830967"/>
            <a:ext cx="535724" cy="369332"/>
          </a:xfrm>
          <a:prstGeom prst="rect">
            <a:avLst/>
          </a:prstGeom>
          <a:noFill/>
        </p:spPr>
        <p:txBody>
          <a:bodyPr wrap="none" rtlCol="0">
            <a:spAutoFit/>
          </a:bodyPr>
          <a:lstStyle/>
          <a:p>
            <a:r>
              <a:rPr lang="en-US" dirty="0" smtClean="0"/>
              <a:t>515</a:t>
            </a:r>
            <a:endParaRPr lang="en-US" dirty="0"/>
          </a:p>
        </p:txBody>
      </p:sp>
      <p:sp>
        <p:nvSpPr>
          <p:cNvPr id="18" name="TextBox 17"/>
          <p:cNvSpPr txBox="1"/>
          <p:nvPr/>
        </p:nvSpPr>
        <p:spPr>
          <a:xfrm>
            <a:off x="2208540" y="2521711"/>
            <a:ext cx="3907620" cy="369332"/>
          </a:xfrm>
          <a:prstGeom prst="rect">
            <a:avLst/>
          </a:prstGeom>
          <a:noFill/>
        </p:spPr>
        <p:txBody>
          <a:bodyPr wrap="square" rtlCol="0">
            <a:spAutoFit/>
          </a:bodyPr>
          <a:lstStyle/>
          <a:p>
            <a:r>
              <a:rPr lang="en-US" dirty="0" smtClean="0"/>
              <a:t>Team:A27    Guide: Dr.Ujwala Patil</a:t>
            </a:r>
            <a:endParaRPr lang="en-US" dirty="0"/>
          </a:p>
        </p:txBody>
      </p:sp>
    </p:spTree>
    <p:extLst>
      <p:ext uri="{BB962C8B-B14F-4D97-AF65-F5344CB8AC3E}">
        <p14:creationId xmlns:p14="http://schemas.microsoft.com/office/powerpoint/2010/main" val="1143480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752" y="1418602"/>
            <a:ext cx="10203677" cy="2554545"/>
          </a:xfrm>
          <a:prstGeom prst="rect">
            <a:avLst/>
          </a:prstGeom>
          <a:noFill/>
        </p:spPr>
        <p:txBody>
          <a:bodyPr wrap="square" rtlCol="0">
            <a:spAutoFit/>
          </a:bodyPr>
          <a:lstStyle/>
          <a:p>
            <a:r>
              <a:rPr lang="en-US" sz="2000" dirty="0"/>
              <a:t>The provided data showcases a detailed analysis of a driver’s performance using device ID 12. The table lists individual trip IDs, composite scores, and corresponding driver ratings, indicating that the driver is generally rated as ”Good Driver” with an overall composite score of 7.674962. However, there are variations in ratings across different trips, with some being labeled as ”Average Driver” and ”Bad Driver.” The accompanying graph titled ”Hard Braking Detection for Device 12” illustrates the driver’s braking behavior by plotting total acceleration over time and marking hard braking events with red dots. This combination of tabular and graphical data helps in understanding and evaluating the driver’s performance and driving habits.</a:t>
            </a:r>
          </a:p>
        </p:txBody>
      </p:sp>
      <p:sp>
        <p:nvSpPr>
          <p:cNvPr id="3" name="TextBox 2"/>
          <p:cNvSpPr txBox="1"/>
          <p:nvPr/>
        </p:nvSpPr>
        <p:spPr>
          <a:xfrm>
            <a:off x="606753" y="367469"/>
            <a:ext cx="2179176" cy="584775"/>
          </a:xfrm>
          <a:prstGeom prst="rect">
            <a:avLst/>
          </a:prstGeom>
          <a:noFill/>
        </p:spPr>
        <p:txBody>
          <a:bodyPr wrap="square" rtlCol="0">
            <a:spAutoFit/>
          </a:bodyPr>
          <a:lstStyle/>
          <a:p>
            <a:r>
              <a:rPr lang="en-US" sz="3200" dirty="0" smtClean="0">
                <a:latin typeface="Arial Narrow" panose="020B0606020202030204" pitchFamily="34" charset="0"/>
              </a:rPr>
              <a:t>Results</a:t>
            </a:r>
            <a:endParaRPr lang="en-US" sz="3200" dirty="0">
              <a:latin typeface="Arial Narrow" panose="020B0606020202030204" pitchFamily="34" charset="0"/>
            </a:endParaRPr>
          </a:p>
        </p:txBody>
      </p:sp>
    </p:spTree>
    <p:extLst>
      <p:ext uri="{BB962C8B-B14F-4D97-AF65-F5344CB8AC3E}">
        <p14:creationId xmlns:p14="http://schemas.microsoft.com/office/powerpoint/2010/main" val="174789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9832"/>
          </a:xfrm>
        </p:spPr>
        <p:txBody>
          <a:bodyPr>
            <a:normAutofit/>
          </a:bodyPr>
          <a:lstStyle/>
          <a:p>
            <a:r>
              <a:rPr lang="en-US" sz="3200" b="1" dirty="0" smtClean="0"/>
              <a:t>Conclusion</a:t>
            </a:r>
            <a:endParaRPr lang="en-US" sz="3200" b="1" dirty="0"/>
          </a:p>
        </p:txBody>
      </p:sp>
      <p:sp>
        <p:nvSpPr>
          <p:cNvPr id="3" name="Content Placeholder 2"/>
          <p:cNvSpPr>
            <a:spLocks noGrp="1"/>
          </p:cNvSpPr>
          <p:nvPr>
            <p:ph idx="1"/>
          </p:nvPr>
        </p:nvSpPr>
        <p:spPr/>
        <p:txBody>
          <a:bodyPr>
            <a:normAutofit/>
          </a:bodyPr>
          <a:lstStyle/>
          <a:p>
            <a:pPr marL="0" indent="0">
              <a:buNone/>
            </a:pPr>
            <a:r>
              <a:rPr lang="en-US" sz="2000" dirty="0" smtClean="0"/>
              <a:t>To conclude, the </a:t>
            </a:r>
            <a:r>
              <a:rPr lang="en-US" sz="2000" dirty="0"/>
              <a:t>implementation of the GPS navigation system with integrated route optimization and passenger comfort adjustment has demonstrated significant improvements in driving safety and efficiency. By combining real-time data processing, sophisticated algorithms like Dijkstra’s, and user-defined comfort preferences, the system ensures optimal route selection and enhanced passenger experience. The use of telematics data to monitor driving behavior further aids in identifying risky </a:t>
            </a:r>
            <a:r>
              <a:rPr lang="en-US" sz="2000" dirty="0" smtClean="0"/>
              <a:t>behavior.</a:t>
            </a:r>
            <a:endParaRPr lang="en-US" sz="2000" dirty="0"/>
          </a:p>
        </p:txBody>
      </p:sp>
    </p:spTree>
    <p:extLst>
      <p:ext uri="{BB962C8B-B14F-4D97-AF65-F5344CB8AC3E}">
        <p14:creationId xmlns:p14="http://schemas.microsoft.com/office/powerpoint/2010/main" val="49484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2329E6C-16CB-044D-8B34-92845DFE0DB0}"/>
              </a:ext>
            </a:extLst>
          </p:cNvPr>
          <p:cNvSpPr txBox="1"/>
          <p:nvPr/>
        </p:nvSpPr>
        <p:spPr>
          <a:xfrm>
            <a:off x="649468" y="339116"/>
            <a:ext cx="10717031" cy="1077218"/>
          </a:xfrm>
          <a:prstGeom prst="rect">
            <a:avLst/>
          </a:prstGeom>
          <a:noFill/>
        </p:spPr>
        <p:txBody>
          <a:bodyPr wrap="square" rtlCol="0">
            <a:spAutoFit/>
          </a:bodyPr>
          <a:lstStyle/>
          <a:p>
            <a:r>
              <a:rPr lang="en-IN" sz="3200" dirty="0">
                <a:latin typeface="Arial Narrow" panose="020B0606020202030204" pitchFamily="34" charset="0"/>
                <a:cs typeface="Times New Roman" panose="02020603050405020304" pitchFamily="18" charset="0"/>
              </a:rPr>
              <a:t>Problem Statement :</a:t>
            </a:r>
          </a:p>
          <a:p>
            <a:endParaRPr lang="en-IN" sz="3200" dirty="0"/>
          </a:p>
        </p:txBody>
      </p:sp>
      <p:sp>
        <p:nvSpPr>
          <p:cNvPr id="6" name="TextBox 5">
            <a:extLst>
              <a:ext uri="{FF2B5EF4-FFF2-40B4-BE49-F238E27FC236}">
                <a16:creationId xmlns:a16="http://schemas.microsoft.com/office/drawing/2014/main" xmlns="" id="{15ECDCA1-453F-C4BA-9387-B2D73511B411}"/>
              </a:ext>
            </a:extLst>
          </p:cNvPr>
          <p:cNvSpPr txBox="1"/>
          <p:nvPr/>
        </p:nvSpPr>
        <p:spPr>
          <a:xfrm>
            <a:off x="606104" y="1293223"/>
            <a:ext cx="11049000" cy="1200329"/>
          </a:xfrm>
          <a:prstGeom prst="rect">
            <a:avLst/>
          </a:prstGeom>
          <a:noFill/>
        </p:spPr>
        <p:txBody>
          <a:bodyPr wrap="square">
            <a:spAutoFit/>
          </a:bodyPr>
          <a:lstStyle/>
          <a:p>
            <a:r>
              <a:rPr lang="en-US" sz="2400" b="0" i="0" dirty="0">
                <a:solidFill>
                  <a:srgbClr val="0D0D0D"/>
                </a:solidFill>
                <a:effectLst/>
                <a:highlight>
                  <a:srgbClr val="FFFFFF"/>
                </a:highlight>
                <a:latin typeface="Söhne"/>
              </a:rPr>
              <a:t>Developing an intelligent driver review system that dynamically suggests optimal routes based on traffic conditions, while monitoring driver behavior to ensure passenger comfort and safety.</a:t>
            </a:r>
            <a:endParaRPr lang="en-IN" sz="2400" dirty="0"/>
          </a:p>
        </p:txBody>
      </p:sp>
      <p:sp>
        <p:nvSpPr>
          <p:cNvPr id="2" name="TextBox 1">
            <a:extLst>
              <a:ext uri="{FF2B5EF4-FFF2-40B4-BE49-F238E27FC236}">
                <a16:creationId xmlns:a16="http://schemas.microsoft.com/office/drawing/2014/main" xmlns="" id="{9230E437-44A5-5689-0223-CBF8A27A3461}"/>
              </a:ext>
            </a:extLst>
          </p:cNvPr>
          <p:cNvSpPr txBox="1"/>
          <p:nvPr/>
        </p:nvSpPr>
        <p:spPr>
          <a:xfrm>
            <a:off x="606104" y="3378447"/>
            <a:ext cx="10760395" cy="2739211"/>
          </a:xfrm>
          <a:prstGeom prst="rect">
            <a:avLst/>
          </a:prstGeom>
          <a:noFill/>
        </p:spPr>
        <p:txBody>
          <a:bodyPr wrap="square" rtlCol="0">
            <a:spAutoFit/>
          </a:bodyPr>
          <a:lstStyle/>
          <a:p>
            <a:r>
              <a:rPr lang="en-US" sz="3200" dirty="0">
                <a:latin typeface="Arial Narrow" panose="020B0606020202030204" pitchFamily="34" charset="0"/>
              </a:rPr>
              <a:t>Objectives</a:t>
            </a:r>
            <a:r>
              <a:rPr lang="en-US" sz="3200" dirty="0" smtClean="0">
                <a:latin typeface="Arial Narrow" panose="020B0606020202030204" pitchFamily="34" charset="0"/>
              </a:rPr>
              <a:t>:</a:t>
            </a:r>
          </a:p>
          <a:p>
            <a:endParaRPr lang="en-US" sz="3200" b="1" dirty="0"/>
          </a:p>
          <a:p>
            <a:pPr marL="342900" indent="-342900">
              <a:buFont typeface="+mj-lt"/>
              <a:buAutoNum type="arabicPeriod"/>
            </a:pPr>
            <a:r>
              <a:rPr lang="en-US" dirty="0"/>
              <a:t>Design an algorithm to identify shortest and most traffic-free routes between given start and destination points.</a:t>
            </a:r>
          </a:p>
          <a:p>
            <a:pPr marL="342900" indent="-342900">
              <a:buFont typeface="+mj-lt"/>
              <a:buAutoNum type="arabicPeriod"/>
            </a:pPr>
            <a:r>
              <a:rPr lang="en-US" dirty="0" smtClean="0"/>
              <a:t>Develop </a:t>
            </a:r>
            <a:r>
              <a:rPr lang="en-US" dirty="0"/>
              <a:t>a comprehensive review system to provide feedback to drivers based on their route choices and driving behavior</a:t>
            </a:r>
            <a:r>
              <a:rPr lang="en-US" dirty="0" smtClean="0"/>
              <a:t>.</a:t>
            </a:r>
          </a:p>
          <a:p>
            <a:pPr marL="342900" indent="-342900">
              <a:buFont typeface="+mj-lt"/>
              <a:buAutoNum type="arabicPeriod"/>
            </a:pPr>
            <a:r>
              <a:rPr lang="en-US" dirty="0"/>
              <a:t>Integrate a comprehensive dataset to analyze driver behavior, focusing on factors such as hard accelerations and sharp turns.</a:t>
            </a:r>
            <a:endParaRPr lang="en-IN" dirty="0"/>
          </a:p>
        </p:txBody>
      </p:sp>
    </p:spTree>
    <p:extLst>
      <p:ext uri="{BB962C8B-B14F-4D97-AF65-F5344CB8AC3E}">
        <p14:creationId xmlns:p14="http://schemas.microsoft.com/office/powerpoint/2010/main" val="3192998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740B44B-07CC-0AC2-EF67-3DEA583DAE14}"/>
              </a:ext>
            </a:extLst>
          </p:cNvPr>
          <p:cNvSpPr txBox="1"/>
          <p:nvPr/>
        </p:nvSpPr>
        <p:spPr>
          <a:xfrm>
            <a:off x="478172" y="340322"/>
            <a:ext cx="10913371" cy="1077218"/>
          </a:xfrm>
          <a:prstGeom prst="rect">
            <a:avLst/>
          </a:prstGeom>
          <a:noFill/>
        </p:spPr>
        <p:txBody>
          <a:bodyPr wrap="square" rtlCol="0">
            <a:spAutoFit/>
          </a:bodyPr>
          <a:lstStyle/>
          <a:p>
            <a:r>
              <a:rPr lang="en-IN" sz="3200" dirty="0">
                <a:latin typeface="Arial Narrow" panose="020B0606020202030204" pitchFamily="34" charset="0"/>
                <a:cs typeface="Times New Roman" panose="02020603050405020304" pitchFamily="18" charset="0"/>
              </a:rPr>
              <a:t>Introduction</a:t>
            </a:r>
            <a:r>
              <a:rPr lang="en-IN" sz="3200" b="1" dirty="0">
                <a:latin typeface="Arial Narrow" panose="020B0606020202030204" pitchFamily="34" charset="0"/>
                <a:cs typeface="Times New Roman" panose="02020603050405020304" pitchFamily="18" charset="0"/>
              </a:rPr>
              <a:t>:</a:t>
            </a:r>
            <a:endParaRPr lang="en-US" sz="3200" dirty="0">
              <a:latin typeface="Arial Narrow" panose="020B0606020202030204" pitchFamily="34" charset="0"/>
            </a:endParaRPr>
          </a:p>
          <a:p>
            <a:endParaRPr lang="en-IN" sz="3200" dirty="0"/>
          </a:p>
        </p:txBody>
      </p:sp>
      <p:sp>
        <p:nvSpPr>
          <p:cNvPr id="7" name="TextBox 6">
            <a:extLst>
              <a:ext uri="{FF2B5EF4-FFF2-40B4-BE49-F238E27FC236}">
                <a16:creationId xmlns:a16="http://schemas.microsoft.com/office/drawing/2014/main" xmlns="" id="{A857ABA2-98D5-34A6-3DFB-D6249F1681FF}"/>
              </a:ext>
            </a:extLst>
          </p:cNvPr>
          <p:cNvSpPr txBox="1"/>
          <p:nvPr/>
        </p:nvSpPr>
        <p:spPr>
          <a:xfrm>
            <a:off x="572176" y="2194701"/>
            <a:ext cx="11534862" cy="1754326"/>
          </a:xfrm>
          <a:prstGeom prst="rect">
            <a:avLst/>
          </a:prstGeom>
          <a:noFill/>
        </p:spPr>
        <p:txBody>
          <a:bodyPr wrap="square">
            <a:spAutoFit/>
          </a:bodyPr>
          <a:lstStyle/>
          <a:p>
            <a:r>
              <a:rPr lang="en-US" dirty="0"/>
              <a:t>The project focuses on developing an intelligent driver review system that dynamically suggests optimal routes based on real-time traffic conditions while continuously monitoring driver behavior to ensure passenger comfort and safety. The system collects GPS data to map routes, employs advanced algorithms like Dijkstra's for path optimization, and integrates traffic data to avoid congestion. Additionally, it analyzes driving behaviors such as hard braking and rapid acceleration to provide real-time feedback and comprehensive driver ratings. This approach not only enhances route efficiency but also promotes safer and more comfortable driving experiences for passengers.</a:t>
            </a: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883101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469"/>
          </a:xfrm>
        </p:spPr>
        <p:txBody>
          <a:bodyPr>
            <a:normAutofit/>
          </a:bodyPr>
          <a:lstStyle/>
          <a:p>
            <a:r>
              <a:rPr lang="en-US" sz="3200" dirty="0" smtClean="0">
                <a:latin typeface="Arial Narrow" panose="020B0606020202030204" pitchFamily="34" charset="0"/>
              </a:rPr>
              <a:t>Literature Survey</a:t>
            </a:r>
            <a:endParaRPr lang="en-US" sz="3200" dirty="0">
              <a:latin typeface="Arial Narrow" panose="020B0606020202030204" pitchFamily="34" charset="0"/>
            </a:endParaRPr>
          </a:p>
        </p:txBody>
      </p:sp>
      <p:sp>
        <p:nvSpPr>
          <p:cNvPr id="3" name="Content Placeholder 2"/>
          <p:cNvSpPr>
            <a:spLocks noGrp="1"/>
          </p:cNvSpPr>
          <p:nvPr>
            <p:ph idx="1"/>
          </p:nvPr>
        </p:nvSpPr>
        <p:spPr>
          <a:xfrm>
            <a:off x="838200" y="1427148"/>
            <a:ext cx="10515600" cy="4749815"/>
          </a:xfrm>
        </p:spPr>
        <p:txBody>
          <a:bodyPr>
            <a:normAutofit/>
          </a:bodyPr>
          <a:lstStyle/>
          <a:p>
            <a:r>
              <a:rPr lang="en-US" sz="2000" b="1" dirty="0"/>
              <a:t>Machine Learning Algorithm for Driver Rating (2022)</a:t>
            </a:r>
            <a:r>
              <a:rPr lang="en-US" sz="2000" dirty="0"/>
              <a:t>: This paper focuses on using smartphone sensors to detect driving events and analyze facial expressions, employing machine learning to evaluate driver behavior and assign ratings. It emphasizes the use of sensor data like speed changes, braking, and steering angles to monitor and assess driving performance.</a:t>
            </a:r>
          </a:p>
          <a:p>
            <a:r>
              <a:rPr lang="en-US" sz="2000" b="1" dirty="0"/>
              <a:t>Advanced Vehicle Telematics Analysis for Enhanced Safety and Efficiency (2019)</a:t>
            </a:r>
            <a:r>
              <a:rPr lang="en-US" sz="2000" dirty="0"/>
              <a:t>: This study explores vehicle telematics and sensor data to optimize safety and fuel efficiency. Techniques such as Kernel Density Estimation are used to analyze gear shifts and engine performance, highlighting strategies to reduce carbon emissions and improve driving efficiency.</a:t>
            </a:r>
          </a:p>
          <a:p>
            <a:r>
              <a:rPr lang="en-US" sz="2000" b="1" dirty="0"/>
              <a:t>Integrating Multi-Source Data and Advanced Analytics for Comprehensive Traffic Accident Analysis: Insights from the </a:t>
            </a:r>
            <a:r>
              <a:rPr lang="en-US" sz="2000" b="1" dirty="0" err="1"/>
              <a:t>Trafficalmr</a:t>
            </a:r>
            <a:r>
              <a:rPr lang="en-US" sz="2000" b="1" dirty="0"/>
              <a:t> Project (2022)</a:t>
            </a:r>
            <a:r>
              <a:rPr lang="en-US" sz="2000" dirty="0"/>
              <a:t>: The </a:t>
            </a:r>
            <a:r>
              <a:rPr lang="en-US" sz="2000" dirty="0" err="1"/>
              <a:t>Trafficalmr</a:t>
            </a:r>
            <a:r>
              <a:rPr lang="en-US" sz="2000" dirty="0"/>
              <a:t> project integrates various data sources and employs statistical and machine learning models to analyze traffic accident patterns. It utilizes methods like Kernel Density Estimation and machine learning models such as Random Forests and SVMs to identify accident hotspots and predict accident rates.</a:t>
            </a:r>
          </a:p>
          <a:p>
            <a:endParaRPr lang="en-US" sz="2000" dirty="0"/>
          </a:p>
        </p:txBody>
      </p:sp>
    </p:spTree>
    <p:extLst>
      <p:ext uri="{BB962C8B-B14F-4D97-AF65-F5344CB8AC3E}">
        <p14:creationId xmlns:p14="http://schemas.microsoft.com/office/powerpoint/2010/main" val="385843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281" y="330941"/>
            <a:ext cx="10515600" cy="861695"/>
          </a:xfrm>
        </p:spPr>
        <p:txBody>
          <a:bodyPr>
            <a:normAutofit/>
          </a:bodyPr>
          <a:lstStyle/>
          <a:p>
            <a:r>
              <a:rPr lang="en-US" sz="3200" dirty="0" smtClean="0">
                <a:latin typeface="Arial Narrow" panose="020B0606020202030204" pitchFamily="34" charset="0"/>
              </a:rPr>
              <a:t>Proposed Model for Driver Review and Route Optimisation</a:t>
            </a:r>
            <a:endParaRPr lang="en-US" sz="3200" dirty="0">
              <a:latin typeface="Arial Narrow" panose="020B0606020202030204"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3521" y="1666429"/>
            <a:ext cx="8702539" cy="4526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8FBDF8-4E8A-93D8-F300-9C569B84BF46}"/>
              </a:ext>
            </a:extLst>
          </p:cNvPr>
          <p:cNvSpPr txBox="1"/>
          <p:nvPr/>
        </p:nvSpPr>
        <p:spPr>
          <a:xfrm>
            <a:off x="490194" y="395926"/>
            <a:ext cx="11123629" cy="5109091"/>
          </a:xfrm>
          <a:prstGeom prst="rect">
            <a:avLst/>
          </a:prstGeom>
          <a:noFill/>
        </p:spPr>
        <p:txBody>
          <a:bodyPr wrap="square" rtlCol="0">
            <a:spAutoFit/>
          </a:bodyPr>
          <a:lstStyle/>
          <a:p>
            <a:r>
              <a:rPr lang="en-US" sz="2000" b="1" dirty="0" smtClean="0"/>
              <a:t>Model Explaination:</a:t>
            </a:r>
            <a:endParaRPr lang="en-US" sz="2000" b="1" dirty="0"/>
          </a:p>
          <a:p>
            <a:endParaRPr lang="en-US" dirty="0"/>
          </a:p>
          <a:p>
            <a:r>
              <a:rPr lang="en-US" dirty="0" smtClean="0"/>
              <a:t>1. </a:t>
            </a:r>
            <a:r>
              <a:rPr lang="en-US" dirty="0"/>
              <a:t>Raw GPS dataset: This block represents the raw data collected from the GPS unit. This data includes the device's location, speed, direction, and timestamp.</a:t>
            </a:r>
          </a:p>
          <a:p>
            <a:r>
              <a:rPr lang="en-US" dirty="0" smtClean="0"/>
              <a:t>2.Plotting </a:t>
            </a:r>
            <a:r>
              <a:rPr lang="en-US" dirty="0"/>
              <a:t>the paths on the map: This block refers to the process of converting the raw GPS data into a visual representation on a map. The  map  itself is not shown in the block diagram. </a:t>
            </a:r>
          </a:p>
          <a:p>
            <a:r>
              <a:rPr lang="en-US" dirty="0" smtClean="0"/>
              <a:t>3. </a:t>
            </a:r>
            <a:r>
              <a:rPr lang="en-US" dirty="0"/>
              <a:t>Dijkstra's algorithm: This block refers to a specific route-finding algorithm  commonly used in GPS navigation systems. It is designed to find the shortest path between two points, considering one-way streets, traffic lights, and other restrictions. </a:t>
            </a:r>
          </a:p>
          <a:p>
            <a:r>
              <a:rPr lang="en-US" dirty="0" smtClean="0"/>
              <a:t>4. </a:t>
            </a:r>
            <a:r>
              <a:rPr lang="en-US" dirty="0"/>
              <a:t>Shortest path with low traffic: This text likely refers to the output of the  traffic algorithm  and Dijkstra's algorithm working together. It suggests that the system prioritizes finding the shortest route while also considering  traffic conditions. </a:t>
            </a:r>
          </a:p>
          <a:p>
            <a:r>
              <a:rPr lang="en-US" dirty="0" smtClean="0"/>
              <a:t>5. </a:t>
            </a:r>
            <a:r>
              <a:rPr lang="en-US" dirty="0"/>
              <a:t>Review Generation: This block is a little less clear in the context of the image. It is possible that it refers to a process  that analyzes  the  traffic conditions  along different routes and generates recommendations for the user based on their preferences. </a:t>
            </a:r>
          </a:p>
          <a:p>
            <a:r>
              <a:rPr lang="en-US" dirty="0" smtClean="0"/>
              <a:t>6. </a:t>
            </a:r>
            <a:r>
              <a:rPr lang="en-US" dirty="0"/>
              <a:t>Analysis of Hard Acceleration: This block likely refers to the system's ability to detect and  analyze  harsh acceleration events. This information could be used to improve the  passenger comfort level or to identify risky driving behaviors.</a:t>
            </a:r>
          </a:p>
        </p:txBody>
      </p:sp>
    </p:spTree>
    <p:extLst>
      <p:ext uri="{BB962C8B-B14F-4D97-AF65-F5344CB8AC3E}">
        <p14:creationId xmlns:p14="http://schemas.microsoft.com/office/powerpoint/2010/main" val="2634165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650" y="356579"/>
            <a:ext cx="10515600" cy="874015"/>
          </a:xfrm>
        </p:spPr>
        <p:txBody>
          <a:bodyPr>
            <a:normAutofit/>
          </a:bodyPr>
          <a:lstStyle/>
          <a:p>
            <a:r>
              <a:rPr lang="en-US" sz="3200" dirty="0" smtClean="0">
                <a:latin typeface="Arial Narrow" panose="020B0606020202030204" pitchFamily="34" charset="0"/>
              </a:rPr>
              <a:t>Results</a:t>
            </a:r>
            <a:endParaRPr lang="en-US" sz="3200" dirty="0">
              <a:latin typeface="Arial Narrow" panose="020B0606020202030204" pitchFamily="34" charset="0"/>
            </a:endParaRPr>
          </a:p>
        </p:txBody>
      </p:sp>
      <p:pic>
        <p:nvPicPr>
          <p:cNvPr id="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606609"/>
            <a:ext cx="5181600" cy="4460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769833" y="2042445"/>
            <a:ext cx="5181600" cy="3221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89689" y="1566407"/>
            <a:ext cx="834887" cy="369332"/>
          </a:xfrm>
          <a:prstGeom prst="rect">
            <a:avLst/>
          </a:prstGeom>
          <a:noFill/>
        </p:spPr>
        <p:txBody>
          <a:bodyPr wrap="square" rtlCol="0">
            <a:spAutoFit/>
          </a:bodyPr>
          <a:lstStyle/>
          <a:p>
            <a:r>
              <a:rPr lang="en-US" dirty="0" smtClean="0"/>
              <a:t>A</a:t>
            </a:r>
            <a:r>
              <a:rPr lang="en-US" sz="1400" dirty="0" smtClean="0"/>
              <a:t>(start)</a:t>
            </a:r>
            <a:endParaRPr lang="en-US" sz="1400" dirty="0"/>
          </a:p>
        </p:txBody>
      </p:sp>
      <p:sp>
        <p:nvSpPr>
          <p:cNvPr id="4" name="TextBox 3"/>
          <p:cNvSpPr txBox="1"/>
          <p:nvPr/>
        </p:nvSpPr>
        <p:spPr>
          <a:xfrm>
            <a:off x="4452733" y="5550010"/>
            <a:ext cx="898497" cy="369332"/>
          </a:xfrm>
          <a:prstGeom prst="rect">
            <a:avLst/>
          </a:prstGeom>
          <a:noFill/>
        </p:spPr>
        <p:txBody>
          <a:bodyPr wrap="square" rtlCol="0">
            <a:spAutoFit/>
          </a:bodyPr>
          <a:lstStyle/>
          <a:p>
            <a:r>
              <a:rPr lang="en-US" dirty="0" smtClean="0"/>
              <a:t>B</a:t>
            </a:r>
            <a:r>
              <a:rPr lang="en-US" sz="1400" dirty="0" smtClean="0"/>
              <a:t>(end)</a:t>
            </a:r>
            <a:endParaRPr lang="en-US" sz="1400" dirty="0"/>
          </a:p>
        </p:txBody>
      </p:sp>
      <p:cxnSp>
        <p:nvCxnSpPr>
          <p:cNvPr id="7" name="Straight Arrow Connector 6"/>
          <p:cNvCxnSpPr>
            <a:endCxn id="3" idx="1"/>
          </p:cNvCxnSpPr>
          <p:nvPr/>
        </p:nvCxnSpPr>
        <p:spPr>
          <a:xfrm flipV="1">
            <a:off x="2735249" y="1751073"/>
            <a:ext cx="254440" cy="666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0"/>
          </p:cNvCxnSpPr>
          <p:nvPr/>
        </p:nvCxnSpPr>
        <p:spPr>
          <a:xfrm>
            <a:off x="3407132" y="3808675"/>
            <a:ext cx="1494850" cy="174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92409" y="5380733"/>
            <a:ext cx="2560324" cy="338554"/>
          </a:xfrm>
          <a:prstGeom prst="rect">
            <a:avLst/>
          </a:prstGeom>
          <a:noFill/>
        </p:spPr>
        <p:txBody>
          <a:bodyPr wrap="square" rtlCol="0">
            <a:spAutoFit/>
          </a:bodyPr>
          <a:lstStyle/>
          <a:p>
            <a:r>
              <a:rPr lang="en-US" sz="1600" dirty="0" smtClean="0">
                <a:latin typeface="Bahnschrift Light Condensed" panose="020B0502040204020203" pitchFamily="34" charset="0"/>
              </a:rPr>
              <a:t>Fig. All paths available from A to B</a:t>
            </a:r>
            <a:endParaRPr lang="en-US" sz="1600" dirty="0">
              <a:latin typeface="Bahnschrift Light Condensed" panose="020B0502040204020203" pitchFamily="34" charset="0"/>
            </a:endParaRPr>
          </a:p>
        </p:txBody>
      </p:sp>
    </p:spTree>
    <p:extLst>
      <p:ext uri="{BB962C8B-B14F-4D97-AF65-F5344CB8AC3E}">
        <p14:creationId xmlns:p14="http://schemas.microsoft.com/office/powerpoint/2010/main" val="263964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289" y="1555336"/>
            <a:ext cx="10579693" cy="2585323"/>
          </a:xfrm>
          <a:prstGeom prst="rect">
            <a:avLst/>
          </a:prstGeom>
          <a:noFill/>
        </p:spPr>
        <p:txBody>
          <a:bodyPr wrap="square" rtlCol="0">
            <a:spAutoFit/>
          </a:bodyPr>
          <a:lstStyle/>
          <a:p>
            <a:r>
              <a:rPr lang="en-US" dirty="0"/>
              <a:t>The provided images depict the visualization of an intelligent driver review system implemented in a Google Colab notebook, designed to dynamically suggest optimal routes based on traffic conditions while monitoring driver behavior to ensure passenger comfort and safety. The maps highlight multiple paths with varying traffic levels, where Path 2 (2.24 km) shows low traffic (green), and Path 3 (3.89 km) displays sections of low (green), medium (yellow), and high (red) traffic. The second image further shows the script generating the map, with Path 4 (4.26 km) also displaying varied traffic conditions and the shortest path marked as ”trace 83”. Specific regions around Hubballi, such as Dyananagar and Sirur Park, are highlighted, demonstrating the system’s route suggestions and traffic analysis. This comprehensive visualization integrates real-time traffic data and advanced algorithms to enhance overall safety and comfort by providing valuable insights and route recommendations. </a:t>
            </a:r>
          </a:p>
        </p:txBody>
      </p:sp>
      <p:sp>
        <p:nvSpPr>
          <p:cNvPr id="3" name="TextBox 2"/>
          <p:cNvSpPr txBox="1"/>
          <p:nvPr/>
        </p:nvSpPr>
        <p:spPr>
          <a:xfrm>
            <a:off x="512748" y="478564"/>
            <a:ext cx="2794474" cy="584775"/>
          </a:xfrm>
          <a:prstGeom prst="rect">
            <a:avLst/>
          </a:prstGeom>
          <a:noFill/>
        </p:spPr>
        <p:txBody>
          <a:bodyPr wrap="square" rtlCol="0">
            <a:spAutoFit/>
          </a:bodyPr>
          <a:lstStyle/>
          <a:p>
            <a:r>
              <a:rPr lang="en-US" sz="3200" dirty="0" smtClean="0">
                <a:latin typeface="Arial Narrow" panose="020B0606020202030204" pitchFamily="34" charset="0"/>
              </a:rPr>
              <a:t>Results</a:t>
            </a:r>
            <a:endParaRPr lang="en-US" sz="3200" dirty="0">
              <a:latin typeface="Arial Narrow" panose="020B0606020202030204" pitchFamily="34" charset="0"/>
            </a:endParaRPr>
          </a:p>
        </p:txBody>
      </p:sp>
    </p:spTree>
    <p:extLst>
      <p:ext uri="{BB962C8B-B14F-4D97-AF65-F5344CB8AC3E}">
        <p14:creationId xmlns:p14="http://schemas.microsoft.com/office/powerpoint/2010/main" val="71211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467" y="365126"/>
            <a:ext cx="10515600" cy="839832"/>
          </a:xfrm>
        </p:spPr>
        <p:txBody>
          <a:bodyPr>
            <a:normAutofit/>
          </a:bodyPr>
          <a:lstStyle/>
          <a:p>
            <a:r>
              <a:rPr lang="en-US" sz="3200" dirty="0" smtClean="0">
                <a:latin typeface="Arial Narrow" panose="020B0606020202030204" pitchFamily="34" charset="0"/>
              </a:rPr>
              <a:t>Results</a:t>
            </a:r>
            <a:endParaRPr lang="en-US" sz="3200" dirty="0">
              <a:latin typeface="Arial Narrow" panose="020B0606020202030204" pitchFamily="34" charset="0"/>
            </a:endParaRPr>
          </a:p>
        </p:txBody>
      </p:sp>
      <p:pic>
        <p:nvPicPr>
          <p:cNvPr id="2051"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9833" y="1999715"/>
            <a:ext cx="5181600" cy="360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39895"/>
            <a:ext cx="5181600" cy="376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2616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1046</Words>
  <Application>Microsoft Office PowerPoint</Application>
  <PresentationFormat>Custom</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Literature Survey</vt:lpstr>
      <vt:lpstr>Proposed Model for Driver Review and Route Optimisation</vt:lpstr>
      <vt:lpstr>PowerPoint Presentation</vt:lpstr>
      <vt:lpstr>Results</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amogh amogh</dc:creator>
  <cp:lastModifiedBy>VINAYAK PATIL</cp:lastModifiedBy>
  <cp:revision>18</cp:revision>
  <dcterms:created xsi:type="dcterms:W3CDTF">2024-04-24T07:49:33Z</dcterms:created>
  <dcterms:modified xsi:type="dcterms:W3CDTF">2024-06-21T07:35:57Z</dcterms:modified>
</cp:coreProperties>
</file>