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4"/>
  </p:notesMasterIdLst>
  <p:sldIdLst>
    <p:sldId id="256" r:id="rId2"/>
    <p:sldId id="344" r:id="rId3"/>
    <p:sldId id="343" r:id="rId4"/>
    <p:sldId id="345" r:id="rId5"/>
    <p:sldId id="346" r:id="rId6"/>
    <p:sldId id="347" r:id="rId7"/>
    <p:sldId id="354" r:id="rId8"/>
    <p:sldId id="355" r:id="rId9"/>
    <p:sldId id="356" r:id="rId10"/>
    <p:sldId id="348" r:id="rId11"/>
    <p:sldId id="352" r:id="rId12"/>
    <p:sldId id="35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p:scale>
          <a:sx n="75" d="100"/>
          <a:sy n="75" d="100"/>
        </p:scale>
        <p:origin x="13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6D330-D376-4601-8BE5-7E3BC75C4F0A}"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9C04-C142-40C5-8F9B-41561A6E5640}" type="slidenum">
              <a:rPr lang="en-IN" smtClean="0"/>
              <a:t>‹#›</a:t>
            </a:fld>
            <a:endParaRPr lang="en-IN"/>
          </a:p>
        </p:txBody>
      </p:sp>
    </p:spTree>
    <p:extLst>
      <p:ext uri="{BB962C8B-B14F-4D97-AF65-F5344CB8AC3E}">
        <p14:creationId xmlns:p14="http://schemas.microsoft.com/office/powerpoint/2010/main" val="4176658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BA0DFB-7D68-47B2-8824-EECFB4801935}"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66486CF-EA11-46E9-B7D3-FA591C9604BC}" type="slidenum">
              <a:rPr lang="en-IN" smtClean="0"/>
              <a:t>‹#›</a:t>
            </a:fld>
            <a:endParaRPr lang="en-IN"/>
          </a:p>
        </p:txBody>
      </p:sp>
    </p:spTree>
    <p:extLst>
      <p:ext uri="{BB962C8B-B14F-4D97-AF65-F5344CB8AC3E}">
        <p14:creationId xmlns:p14="http://schemas.microsoft.com/office/powerpoint/2010/main" val="347835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39B37-3566-4A92-A634-16EB20B017D2}"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108275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B550F-213F-4CD0-AB7A-32FCFC514FCC}"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195531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382286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2EFB1A5-2774-40E5-AB3B-B07505F78117}" type="datetime1">
              <a:rPr lang="en-IN" smtClean="0"/>
              <a:t>07-12-2024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US"/>
              <a:t>Prepared by Kaushik Mallibhat, KLE TECH, AY 2022-23</a:t>
            </a:r>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66486CF-EA11-46E9-B7D3-FA591C9604BC}" type="slidenum">
              <a:rPr lang="en-IN" smtClean="0"/>
              <a:t>‹#›</a:t>
            </a:fld>
            <a:endParaRPr lang="en-IN"/>
          </a:p>
        </p:txBody>
      </p:sp>
    </p:spTree>
    <p:extLst>
      <p:ext uri="{BB962C8B-B14F-4D97-AF65-F5344CB8AC3E}">
        <p14:creationId xmlns:p14="http://schemas.microsoft.com/office/powerpoint/2010/main" val="294301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3DB90-6736-43DF-809C-DFD75E2EB681}" type="datetime1">
              <a:rPr lang="en-IN" smtClean="0"/>
              <a:t>07-12-2024</a:t>
            </a:fld>
            <a:endParaRPr lang="en-IN"/>
          </a:p>
        </p:txBody>
      </p:sp>
      <p:sp>
        <p:nvSpPr>
          <p:cNvPr id="6" name="Footer Placeholder 5"/>
          <p:cNvSpPr>
            <a:spLocks noGrp="1"/>
          </p:cNvSpPr>
          <p:nvPr>
            <p:ph type="ftr" sz="quarter" idx="11"/>
          </p:nvPr>
        </p:nvSpPr>
        <p:spPr/>
        <p:txBody>
          <a:bodyPr/>
          <a:lstStyle/>
          <a:p>
            <a:r>
              <a:rPr lang="en-US"/>
              <a:t>Prepared by Kaushik Mallibhat, KLE TECH, AY 2022-23</a:t>
            </a:r>
            <a:endParaRPr lang="en-IN"/>
          </a:p>
        </p:txBody>
      </p:sp>
      <p:sp>
        <p:nvSpPr>
          <p:cNvPr id="7" name="Slide Number Placeholder 6"/>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5477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93B70-582E-4A54-B07F-6375F16DE16A}" type="datetime1">
              <a:rPr lang="en-IN" smtClean="0"/>
              <a:t>07-12-2024</a:t>
            </a:fld>
            <a:endParaRPr lang="en-IN"/>
          </a:p>
        </p:txBody>
      </p:sp>
      <p:sp>
        <p:nvSpPr>
          <p:cNvPr id="8" name="Footer Placeholder 7"/>
          <p:cNvSpPr>
            <a:spLocks noGrp="1"/>
          </p:cNvSpPr>
          <p:nvPr>
            <p:ph type="ftr" sz="quarter" idx="11"/>
          </p:nvPr>
        </p:nvSpPr>
        <p:spPr/>
        <p:txBody>
          <a:bodyPr/>
          <a:lstStyle/>
          <a:p>
            <a:r>
              <a:rPr lang="en-US"/>
              <a:t>Prepared by Kaushik Mallibhat, KLE TECH, AY 2022-23</a:t>
            </a:r>
            <a:endParaRPr lang="en-IN"/>
          </a:p>
        </p:txBody>
      </p:sp>
      <p:sp>
        <p:nvSpPr>
          <p:cNvPr id="9" name="Slide Number Placeholder 8"/>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5309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1892808" y="45255"/>
            <a:ext cx="10058400" cy="1156695"/>
          </a:xfrm>
        </p:spPr>
        <p:txBody>
          <a:bodyPr/>
          <a:lstStyle>
            <a:lvl1pPr>
              <a:defRPr>
                <a:solidFill>
                  <a:srgbClr val="0070C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C682D84-6861-4CF5-88A7-9E497B8568B5}" type="datetime1">
              <a:rPr lang="en-IN" smtClean="0"/>
              <a:t>07-12-2024</a:t>
            </a:fld>
            <a:endParaRPr lang="en-IN"/>
          </a:p>
        </p:txBody>
      </p:sp>
      <p:sp>
        <p:nvSpPr>
          <p:cNvPr id="4" name="Footer Placeholder 3"/>
          <p:cNvSpPr>
            <a:spLocks noGrp="1"/>
          </p:cNvSpPr>
          <p:nvPr>
            <p:ph type="ftr" sz="quarter" idx="11"/>
          </p:nvPr>
        </p:nvSpPr>
        <p:spPr>
          <a:xfrm>
            <a:off x="3473433" y="6272783"/>
            <a:ext cx="6327648" cy="365125"/>
          </a:xfrm>
        </p:spPr>
        <p:txBody>
          <a:bodyPr/>
          <a:lstStyle/>
          <a:p>
            <a:pPr algn="ctr"/>
            <a:r>
              <a:rPr lang="en-US"/>
              <a:t>Prepared by Kaushik Mallibhat, KLE TECH, AY 2022-23</a:t>
            </a:r>
            <a:endParaRPr lang="en-IN" dirty="0"/>
          </a:p>
        </p:txBody>
      </p:sp>
      <p:sp>
        <p:nvSpPr>
          <p:cNvPr id="5" name="Slide Number Placeholder 4"/>
          <p:cNvSpPr>
            <a:spLocks noGrp="1"/>
          </p:cNvSpPr>
          <p:nvPr>
            <p:ph type="sldNum" sz="quarter" idx="12"/>
          </p:nvPr>
        </p:nvSpPr>
        <p:spPr/>
        <p:txBody>
          <a:bodyPr/>
          <a:lstStyle/>
          <a:p>
            <a:fld id="{D66486CF-EA11-46E9-B7D3-FA591C9604BC}" type="slidenum">
              <a:rPr lang="en-IN" smtClean="0"/>
              <a:t>‹#›</a:t>
            </a:fld>
            <a:endParaRPr lang="en-IN"/>
          </a:p>
        </p:txBody>
      </p:sp>
      <p:pic>
        <p:nvPicPr>
          <p:cNvPr id="2" name="Picture 1">
            <a:extLst>
              <a:ext uri="{FF2B5EF4-FFF2-40B4-BE49-F238E27FC236}">
                <a16:creationId xmlns:a16="http://schemas.microsoft.com/office/drawing/2014/main" id="{5798C680-9961-4B28-A325-9E4A9C812CD7}"/>
              </a:ext>
            </a:extLst>
          </p:cNvPr>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71625" cy="399415"/>
          </a:xfrm>
          <a:prstGeom prst="rect">
            <a:avLst/>
          </a:prstGeom>
          <a:noFill/>
          <a:ln>
            <a:noFill/>
          </a:ln>
        </p:spPr>
      </p:pic>
    </p:spTree>
    <p:extLst>
      <p:ext uri="{BB962C8B-B14F-4D97-AF65-F5344CB8AC3E}">
        <p14:creationId xmlns:p14="http://schemas.microsoft.com/office/powerpoint/2010/main" val="124127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877B-6CA9-4550-8339-13887584F03A}" type="datetime1">
              <a:rPr lang="en-IN" smtClean="0"/>
              <a:t>07-12-2024</a:t>
            </a:fld>
            <a:endParaRPr lang="en-IN"/>
          </a:p>
        </p:txBody>
      </p:sp>
      <p:sp>
        <p:nvSpPr>
          <p:cNvPr id="3" name="Footer Placeholder 2"/>
          <p:cNvSpPr>
            <a:spLocks noGrp="1"/>
          </p:cNvSpPr>
          <p:nvPr>
            <p:ph type="ftr" sz="quarter" idx="11"/>
          </p:nvPr>
        </p:nvSpPr>
        <p:spPr/>
        <p:txBody>
          <a:bodyPr/>
          <a:lstStyle/>
          <a:p>
            <a:r>
              <a:rPr lang="en-US"/>
              <a:t>Prepared by Kaushik Mallibhat, KLE TECH, AY 2022-23</a:t>
            </a:r>
            <a:endParaRPr lang="en-IN"/>
          </a:p>
        </p:txBody>
      </p:sp>
      <p:sp>
        <p:nvSpPr>
          <p:cNvPr id="4" name="Slide Number Placeholder 3"/>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151290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E37FBA-564A-4D0A-9DA6-D168E222705E}" type="datetime1">
              <a:rPr lang="en-IN" smtClean="0"/>
              <a:t>07-12-2024</a:t>
            </a:fld>
            <a:endParaRPr lang="en-IN"/>
          </a:p>
        </p:txBody>
      </p:sp>
      <p:sp>
        <p:nvSpPr>
          <p:cNvPr id="6" name="Footer Placeholder 5"/>
          <p:cNvSpPr>
            <a:spLocks noGrp="1"/>
          </p:cNvSpPr>
          <p:nvPr>
            <p:ph type="ftr" sz="quarter" idx="11"/>
          </p:nvPr>
        </p:nvSpPr>
        <p:spPr/>
        <p:txBody>
          <a:bodyPr/>
          <a:lstStyle/>
          <a:p>
            <a:r>
              <a:rPr lang="en-US"/>
              <a:t>Prepared by Kaushik Mallibhat, KLE TECH, AY 2022-23</a:t>
            </a:r>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151350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CB77E-F80F-4C6F-BC7C-6C606EE60B44}" type="datetime1">
              <a:rPr lang="en-IN" smtClean="0"/>
              <a:t>07-12-2024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66486CF-EA11-46E9-B7D3-FA591C9604BC}" type="slidenum">
              <a:rPr lang="en-IN" smtClean="0"/>
              <a:t>‹#›</a:t>
            </a:fld>
            <a:endParaRPr lang="en-IN"/>
          </a:p>
        </p:txBody>
      </p:sp>
    </p:spTree>
    <p:extLst>
      <p:ext uri="{BB962C8B-B14F-4D97-AF65-F5344CB8AC3E}">
        <p14:creationId xmlns:p14="http://schemas.microsoft.com/office/powerpoint/2010/main" val="122052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E9AB3F8-558F-4EC8-B22D-6686F62D2F9F}" type="datetime1">
              <a:rPr lang="en-IN" smtClean="0"/>
              <a:t>07-12-2024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Prepared by Kaushik Mallibhat, KLE TECH, AY 2022-23</a:t>
            </a:r>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66486CF-EA11-46E9-B7D3-FA591C9604BC}" type="slidenum">
              <a:rPr lang="en-IN" smtClean="0"/>
              <a:t>‹#›</a:t>
            </a:fld>
            <a:endParaRPr lang="en-IN"/>
          </a:p>
        </p:txBody>
      </p:sp>
    </p:spTree>
    <p:extLst>
      <p:ext uri="{BB962C8B-B14F-4D97-AF65-F5344CB8AC3E}">
        <p14:creationId xmlns:p14="http://schemas.microsoft.com/office/powerpoint/2010/main" val="263892431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31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48C9-6D79-E888-9301-E6C323A4B736}"/>
              </a:ext>
            </a:extLst>
          </p:cNvPr>
          <p:cNvSpPr>
            <a:spLocks noGrp="1"/>
          </p:cNvSpPr>
          <p:nvPr>
            <p:ph type="ctrTitle"/>
          </p:nvPr>
        </p:nvSpPr>
        <p:spPr>
          <a:xfrm>
            <a:off x="1051560" y="1432223"/>
            <a:ext cx="9966960" cy="2707515"/>
          </a:xfrm>
        </p:spPr>
        <p:txBody>
          <a:bodyPr/>
          <a:lstStyle/>
          <a:p>
            <a:pPr algn="ctr"/>
            <a:r>
              <a:rPr lang="en-IN" sz="4400" b="1" dirty="0">
                <a:solidFill>
                  <a:srgbClr val="002060"/>
                </a:solidFill>
              </a:rPr>
              <a:t>Object-Oriented Programming </a:t>
            </a:r>
            <a:br>
              <a:rPr lang="en-IN" sz="4400" b="1" dirty="0">
                <a:solidFill>
                  <a:srgbClr val="002060"/>
                </a:solidFill>
              </a:rPr>
            </a:br>
            <a:r>
              <a:rPr lang="en-IN" sz="4400" b="1" dirty="0">
                <a:solidFill>
                  <a:srgbClr val="002060"/>
                </a:solidFill>
              </a:rPr>
              <a:t>course project</a:t>
            </a:r>
          </a:p>
        </p:txBody>
      </p:sp>
      <p:sp>
        <p:nvSpPr>
          <p:cNvPr id="3" name="Subtitle 2">
            <a:extLst>
              <a:ext uri="{FF2B5EF4-FFF2-40B4-BE49-F238E27FC236}">
                <a16:creationId xmlns:a16="http://schemas.microsoft.com/office/drawing/2014/main" id="{4568A007-CDAD-3B7A-8479-2B709CC5BBE2}"/>
              </a:ext>
            </a:extLst>
          </p:cNvPr>
          <p:cNvSpPr>
            <a:spLocks noGrp="1"/>
          </p:cNvSpPr>
          <p:nvPr>
            <p:ph type="subTitle" idx="1"/>
          </p:nvPr>
        </p:nvSpPr>
        <p:spPr>
          <a:xfrm>
            <a:off x="93102" y="4729942"/>
            <a:ext cx="7891272" cy="1870363"/>
          </a:xfrm>
        </p:spPr>
        <p:txBody>
          <a:bodyPr>
            <a:normAutofit fontScale="55000" lnSpcReduction="20000"/>
          </a:bodyPr>
          <a:lstStyle/>
          <a:p>
            <a:r>
              <a:rPr lang="en-US" sz="3800" b="1" dirty="0">
                <a:effectLst/>
                <a:latin typeface="Arial" panose="020B0604020202020204" pitchFamily="34" charset="0"/>
                <a:ea typeface="Arial" panose="020B0604020202020204" pitchFamily="34" charset="0"/>
              </a:rPr>
              <a:t>Team:27</a:t>
            </a:r>
          </a:p>
          <a:p>
            <a:r>
              <a:rPr lang="en-US" sz="3800" b="1" dirty="0">
                <a:latin typeface="Arial" panose="020B0604020202020204" pitchFamily="34" charset="0"/>
                <a:ea typeface="Arial" panose="020B0604020202020204" pitchFamily="34" charset="0"/>
              </a:rPr>
              <a:t>1.Bhushan     561    01fe21bec312</a:t>
            </a:r>
          </a:p>
          <a:p>
            <a:r>
              <a:rPr lang="en-US" sz="3800" b="1" dirty="0">
                <a:effectLst/>
                <a:latin typeface="Arial" panose="020B0604020202020204" pitchFamily="34" charset="0"/>
                <a:ea typeface="Arial" panose="020B0604020202020204" pitchFamily="34" charset="0"/>
              </a:rPr>
              <a:t>2.</a:t>
            </a:r>
            <a:r>
              <a:rPr lang="en-US" sz="3800" b="1" dirty="0">
                <a:latin typeface="Arial" panose="020B0604020202020204" pitchFamily="34" charset="0"/>
                <a:ea typeface="Arial" panose="020B0604020202020204" pitchFamily="34" charset="0"/>
              </a:rPr>
              <a:t>Prajwal </a:t>
            </a:r>
            <a:r>
              <a:rPr lang="en-US" sz="3800" b="1" dirty="0">
                <a:effectLst/>
                <a:latin typeface="Arial" panose="020B0604020202020204" pitchFamily="34" charset="0"/>
                <a:ea typeface="Arial" panose="020B0604020202020204" pitchFamily="34" charset="0"/>
              </a:rPr>
              <a:t>       564    01fe20bec196</a:t>
            </a:r>
          </a:p>
          <a:p>
            <a:pPr algn="l"/>
            <a:endParaRPr lang="en-IN" sz="3800" b="0" i="0" u="none" strike="noStrike" baseline="0" dirty="0">
              <a:solidFill>
                <a:srgbClr val="000000"/>
              </a:solidFill>
            </a:endParaRPr>
          </a:p>
          <a:p>
            <a:pPr algn="ctr"/>
            <a:r>
              <a:rPr lang="en-IN" sz="3800" b="1" i="0" u="none" strike="noStrike" baseline="0" dirty="0">
                <a:solidFill>
                  <a:srgbClr val="7030A0"/>
                </a:solidFill>
              </a:rPr>
              <a:t>       	</a:t>
            </a:r>
          </a:p>
          <a:p>
            <a:pPr algn="ctr"/>
            <a:endParaRPr lang="en-IN" dirty="0"/>
          </a:p>
        </p:txBody>
      </p:sp>
      <p:pic>
        <p:nvPicPr>
          <p:cNvPr id="7" name="Picture 6">
            <a:extLst>
              <a:ext uri="{FF2B5EF4-FFF2-40B4-BE49-F238E27FC236}">
                <a16:creationId xmlns:a16="http://schemas.microsoft.com/office/drawing/2014/main" id="{1C46C6CD-0A85-8105-067B-B9F0896473A2}"/>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5375" y="561975"/>
            <a:ext cx="1915477" cy="637857"/>
          </a:xfrm>
          <a:prstGeom prst="rect">
            <a:avLst/>
          </a:prstGeom>
          <a:noFill/>
          <a:ln>
            <a:noFill/>
          </a:ln>
        </p:spPr>
      </p:pic>
    </p:spTree>
    <p:extLst>
      <p:ext uri="{BB962C8B-B14F-4D97-AF65-F5344CB8AC3E}">
        <p14:creationId xmlns:p14="http://schemas.microsoft.com/office/powerpoint/2010/main" val="94344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647" y="484633"/>
            <a:ext cx="10313601" cy="812152"/>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Results</a:t>
            </a:r>
            <a:r>
              <a:rPr lang="en-US" sz="3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6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(user 1)</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10</a:t>
            </a:fld>
            <a:endParaRPr lang="en-IN"/>
          </a:p>
        </p:txBody>
      </p:sp>
      <p:pic>
        <p:nvPicPr>
          <p:cNvPr id="8" name="Content Placeholder 7">
            <a:extLst>
              <a:ext uri="{FF2B5EF4-FFF2-40B4-BE49-F238E27FC236}">
                <a16:creationId xmlns:a16="http://schemas.microsoft.com/office/drawing/2014/main" id="{CA02DE28-ABD8-CE90-7A01-FFAB705F2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725" y="2120900"/>
            <a:ext cx="5098900" cy="4051300"/>
          </a:xfrm>
        </p:spPr>
      </p:pic>
    </p:spTree>
    <p:extLst>
      <p:ext uri="{BB962C8B-B14F-4D97-AF65-F5344CB8AC3E}">
        <p14:creationId xmlns:p14="http://schemas.microsoft.com/office/powerpoint/2010/main" val="263304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3"/>
            <a:ext cx="10058400" cy="837092"/>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Results: </a:t>
            </a:r>
            <a:r>
              <a:rPr lang="en-US" sz="1600" dirty="0">
                <a:latin typeface="Calibri" panose="020F0502020204030204" pitchFamily="34" charset="0"/>
                <a:ea typeface="Calibri" panose="020F0502020204030204" pitchFamily="34" charset="0"/>
                <a:cs typeface="Calibri" panose="020F0502020204030204" pitchFamily="34" charset="0"/>
              </a:rPr>
              <a:t>(user 2)</a:t>
            </a: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11</a:t>
            </a:fld>
            <a:endParaRPr lang="en-IN"/>
          </a:p>
        </p:txBody>
      </p:sp>
      <p:pic>
        <p:nvPicPr>
          <p:cNvPr id="12" name="Content Placeholder 11">
            <a:extLst>
              <a:ext uri="{FF2B5EF4-FFF2-40B4-BE49-F238E27FC236}">
                <a16:creationId xmlns:a16="http://schemas.microsoft.com/office/drawing/2014/main" id="{A4D77012-5A43-7E4A-26BC-758809F75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362" y="2699657"/>
            <a:ext cx="7667625" cy="2937555"/>
          </a:xfrm>
        </p:spPr>
      </p:pic>
    </p:spTree>
    <p:extLst>
      <p:ext uri="{BB962C8B-B14F-4D97-AF65-F5344CB8AC3E}">
        <p14:creationId xmlns:p14="http://schemas.microsoft.com/office/powerpoint/2010/main" val="250151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12153"/>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a:xfrm>
            <a:off x="1069848" y="1820487"/>
            <a:ext cx="10058400" cy="4468091"/>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To conclude, we demonstrate a comprehensive application of Object-Oriented Programming (OOP) principles in C++. This project integrates key OOP concepts such as inheritance, encapsulation, and polymorphism, resulting in a modular, reusable, and maintainable design. A simple Quiz app with user authentication process is implemented using OOPs concept.</a:t>
            </a: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12</a:t>
            </a:fld>
            <a:endParaRPr lang="en-IN"/>
          </a:p>
        </p:txBody>
      </p:sp>
    </p:spTree>
    <p:extLst>
      <p:ext uri="{BB962C8B-B14F-4D97-AF65-F5344CB8AC3E}">
        <p14:creationId xmlns:p14="http://schemas.microsoft.com/office/powerpoint/2010/main" val="12482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2F1A-E5F7-6FB2-6866-AC509961F83A}"/>
              </a:ext>
            </a:extLst>
          </p:cNvPr>
          <p:cNvSpPr>
            <a:spLocks noGrp="1"/>
          </p:cNvSpPr>
          <p:nvPr>
            <p:ph type="title"/>
          </p:nvPr>
        </p:nvSpPr>
        <p:spPr>
          <a:xfrm>
            <a:off x="1069848" y="484632"/>
            <a:ext cx="10058400" cy="1128037"/>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Introduction :</a:t>
            </a:r>
          </a:p>
        </p:txBody>
      </p:sp>
      <p:sp>
        <p:nvSpPr>
          <p:cNvPr id="3" name="Content Placeholder 2">
            <a:extLst>
              <a:ext uri="{FF2B5EF4-FFF2-40B4-BE49-F238E27FC236}">
                <a16:creationId xmlns:a16="http://schemas.microsoft.com/office/drawing/2014/main" id="{39729DE7-FD39-C747-4B4E-3ACD842C909B}"/>
              </a:ext>
            </a:extLst>
          </p:cNvPr>
          <p:cNvSpPr>
            <a:spLocks noGrp="1"/>
          </p:cNvSpPr>
          <p:nvPr>
            <p:ph idx="1"/>
          </p:nvPr>
        </p:nvSpPr>
        <p:spPr>
          <a:xfrm>
            <a:off x="1069848" y="1787236"/>
            <a:ext cx="10058400" cy="4384964"/>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Object-Oriented Programming (OOP)</a:t>
            </a:r>
            <a:r>
              <a:rPr lang="en-US" sz="1800" dirty="0">
                <a:latin typeface="Calibri" panose="020F0502020204030204" pitchFamily="34" charset="0"/>
                <a:ea typeface="Calibri" panose="020F0502020204030204" pitchFamily="34" charset="0"/>
                <a:cs typeface="Calibri" panose="020F0502020204030204" pitchFamily="34" charset="0"/>
              </a:rPr>
              <a:t> is a programming paradigm that uses "objects" to design applications and computer programs. Objects are instances of classes, which can contain both data (attributes or properties) and methods (functions or procedures). OOP focuses on organizing code in a way that is both modular and reusable, making it easier to manage and maintain.</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Benefits of OOP:</a:t>
            </a:r>
          </a:p>
          <a:p>
            <a:r>
              <a:rPr lang="en-US" sz="1800" b="1" dirty="0">
                <a:latin typeface="Calibri" panose="020F0502020204030204" pitchFamily="34" charset="0"/>
                <a:ea typeface="Calibri" panose="020F0502020204030204" pitchFamily="34" charset="0"/>
                <a:cs typeface="Calibri" panose="020F0502020204030204" pitchFamily="34" charset="0"/>
              </a:rPr>
              <a:t>Modularity:</a:t>
            </a:r>
            <a:r>
              <a:rPr lang="en-US" sz="1800" dirty="0">
                <a:latin typeface="Calibri" panose="020F0502020204030204" pitchFamily="34" charset="0"/>
                <a:ea typeface="Calibri" panose="020F0502020204030204" pitchFamily="34" charset="0"/>
                <a:cs typeface="Calibri" panose="020F0502020204030204" pitchFamily="34" charset="0"/>
              </a:rPr>
              <a:t> The source code for an object can be written and maintained independently of the source code for other objects.</a:t>
            </a:r>
          </a:p>
          <a:p>
            <a:r>
              <a:rPr lang="en-US" sz="1800" b="1" dirty="0">
                <a:latin typeface="Calibri" panose="020F0502020204030204" pitchFamily="34" charset="0"/>
                <a:ea typeface="Calibri" panose="020F0502020204030204" pitchFamily="34" charset="0"/>
                <a:cs typeface="Calibri" panose="020F0502020204030204" pitchFamily="34" charset="0"/>
              </a:rPr>
              <a:t>Reusability:</a:t>
            </a:r>
            <a:r>
              <a:rPr lang="en-US" sz="1800" dirty="0">
                <a:latin typeface="Calibri" panose="020F0502020204030204" pitchFamily="34" charset="0"/>
                <a:ea typeface="Calibri" panose="020F0502020204030204" pitchFamily="34" charset="0"/>
                <a:cs typeface="Calibri" panose="020F0502020204030204" pitchFamily="34" charset="0"/>
              </a:rPr>
              <a:t> Once a class is written, it can be used to create multiple objects. The class can be reused across different programs.</a:t>
            </a:r>
          </a:p>
          <a:p>
            <a:r>
              <a:rPr lang="en-US" sz="1800" b="1" dirty="0">
                <a:latin typeface="Calibri" panose="020F0502020204030204" pitchFamily="34" charset="0"/>
                <a:ea typeface="Calibri" panose="020F0502020204030204" pitchFamily="34" charset="0"/>
                <a:cs typeface="Calibri" panose="020F0502020204030204" pitchFamily="34" charset="0"/>
              </a:rPr>
              <a:t>Scalability: </a:t>
            </a:r>
            <a:r>
              <a:rPr lang="en-US" sz="1800" dirty="0">
                <a:latin typeface="Calibri" panose="020F0502020204030204" pitchFamily="34" charset="0"/>
                <a:ea typeface="Calibri" panose="020F0502020204030204" pitchFamily="34" charset="0"/>
                <a:cs typeface="Calibri" panose="020F0502020204030204" pitchFamily="34" charset="0"/>
              </a:rPr>
              <a:t>OOP provides a clear modular structure for programs. It is good for defining abstract data types, interfaces, and their relationships.</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45D8BA8-5ACA-CEF7-4C00-C4E4B84646D6}"/>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51489F7B-BD7D-EC54-D20E-D00A985C95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F25776-4D1D-232F-B435-6480C3134924}"/>
              </a:ext>
            </a:extLst>
          </p:cNvPr>
          <p:cNvSpPr>
            <a:spLocks noGrp="1"/>
          </p:cNvSpPr>
          <p:nvPr>
            <p:ph type="sldNum" sz="quarter" idx="12"/>
          </p:nvPr>
        </p:nvSpPr>
        <p:spPr/>
        <p:txBody>
          <a:bodyPr/>
          <a:lstStyle/>
          <a:p>
            <a:fld id="{D66486CF-EA11-46E9-B7D3-FA591C9604BC}" type="slidenum">
              <a:rPr lang="en-IN" smtClean="0"/>
              <a:t>2</a:t>
            </a:fld>
            <a:endParaRPr lang="en-IN"/>
          </a:p>
        </p:txBody>
      </p:sp>
    </p:spTree>
    <p:extLst>
      <p:ext uri="{BB962C8B-B14F-4D97-AF65-F5344CB8AC3E}">
        <p14:creationId xmlns:p14="http://schemas.microsoft.com/office/powerpoint/2010/main" val="243264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F319-AB35-B34D-BC08-D61636045E36}"/>
              </a:ext>
            </a:extLst>
          </p:cNvPr>
          <p:cNvSpPr>
            <a:spLocks noGrp="1"/>
          </p:cNvSpPr>
          <p:nvPr>
            <p:ph type="title"/>
          </p:nvPr>
        </p:nvSpPr>
        <p:spPr>
          <a:xfrm>
            <a:off x="1069848" y="484632"/>
            <a:ext cx="10058400" cy="1044910"/>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Problem statement :</a:t>
            </a:r>
          </a:p>
        </p:txBody>
      </p:sp>
      <p:sp>
        <p:nvSpPr>
          <p:cNvPr id="3" name="Content Placeholder 2">
            <a:extLst>
              <a:ext uri="{FF2B5EF4-FFF2-40B4-BE49-F238E27FC236}">
                <a16:creationId xmlns:a16="http://schemas.microsoft.com/office/drawing/2014/main" id="{E5F3BE21-B313-3EF8-E2E7-99CCB2B06737}"/>
              </a:ext>
            </a:extLst>
          </p:cNvPr>
          <p:cNvSpPr>
            <a:spLocks noGrp="1"/>
          </p:cNvSpPr>
          <p:nvPr>
            <p:ph idx="1"/>
          </p:nvPr>
        </p:nvSpPr>
        <p:spPr>
          <a:xfrm>
            <a:off x="1069848" y="1745673"/>
            <a:ext cx="10058400" cy="4426527"/>
          </a:xfrm>
        </p:spPr>
        <p:txBody>
          <a:bodyPr/>
          <a:lstStyle/>
          <a:p>
            <a:pPr marL="0" indent="0">
              <a:buNone/>
            </a:pPr>
            <a:r>
              <a:rPr lang="en-US" dirty="0">
                <a:ea typeface="Calibri" panose="020F0502020204030204" pitchFamily="34" charset="0"/>
                <a:cs typeface="Calibri" panose="020F0502020204030204" pitchFamily="34" charset="0"/>
              </a:rPr>
              <a:t>To develop and implement Quiz Application with User Authentication.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2F88270-A0A7-FD25-EE36-85053E0487B4}"/>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4DC70734-489D-FA58-E90F-AAB830B861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EB2EE4-CE8F-D594-731A-C6C6FD95C4D9}"/>
              </a:ext>
            </a:extLst>
          </p:cNvPr>
          <p:cNvSpPr>
            <a:spLocks noGrp="1"/>
          </p:cNvSpPr>
          <p:nvPr>
            <p:ph type="sldNum" sz="quarter" idx="12"/>
          </p:nvPr>
        </p:nvSpPr>
        <p:spPr/>
        <p:txBody>
          <a:bodyPr/>
          <a:lstStyle/>
          <a:p>
            <a:fld id="{D66486CF-EA11-46E9-B7D3-FA591C9604BC}" type="slidenum">
              <a:rPr lang="en-IN" smtClean="0"/>
              <a:t>3</a:t>
            </a:fld>
            <a:endParaRPr lang="en-IN"/>
          </a:p>
        </p:txBody>
      </p:sp>
    </p:spTree>
    <p:extLst>
      <p:ext uri="{BB962C8B-B14F-4D97-AF65-F5344CB8AC3E}">
        <p14:creationId xmlns:p14="http://schemas.microsoft.com/office/powerpoint/2010/main" val="369358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9972"/>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Objectives :</a:t>
            </a:r>
          </a:p>
        </p:txBody>
      </p:sp>
      <p:sp>
        <p:nvSpPr>
          <p:cNvPr id="3" name="Content Placeholder 2"/>
          <p:cNvSpPr>
            <a:spLocks noGrp="1"/>
          </p:cNvSpPr>
          <p:nvPr>
            <p:ph idx="1"/>
          </p:nvPr>
        </p:nvSpPr>
        <p:spPr>
          <a:xfrm>
            <a:off x="1086474" y="2078182"/>
            <a:ext cx="10058400" cy="4102331"/>
          </a:xfrm>
        </p:spPr>
        <p:txBody>
          <a:bodyPr/>
          <a:lstStyle/>
          <a:p>
            <a:r>
              <a:rPr lang="en-US" dirty="0"/>
              <a:t>Provide a platform for users to learn and test their knowledge in a quiz format.</a:t>
            </a:r>
          </a:p>
          <a:p>
            <a:r>
              <a:rPr lang="en-US" dirty="0"/>
              <a:t>Implement a user authentication and management system.</a:t>
            </a:r>
          </a:p>
          <a:p>
            <a:r>
              <a:rPr lang="en-US" dirty="0"/>
              <a:t>Design the application to be easily extensible with additional questions and users.</a:t>
            </a:r>
          </a:p>
          <a:p>
            <a:r>
              <a:rPr lang="en-US" dirty="0"/>
              <a:t>Provide an engaging and user-friendly interface for interaction.</a:t>
            </a: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4</a:t>
            </a:fld>
            <a:endParaRPr lang="en-IN"/>
          </a:p>
        </p:txBody>
      </p:sp>
    </p:spTree>
    <p:extLst>
      <p:ext uri="{BB962C8B-B14F-4D97-AF65-F5344CB8AC3E}">
        <p14:creationId xmlns:p14="http://schemas.microsoft.com/office/powerpoint/2010/main" val="1807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69848"/>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OOP Features:</a:t>
            </a:r>
          </a:p>
        </p:txBody>
      </p:sp>
      <p:sp>
        <p:nvSpPr>
          <p:cNvPr id="3" name="Content Placeholder 2"/>
          <p:cNvSpPr>
            <a:spLocks noGrp="1"/>
          </p:cNvSpPr>
          <p:nvPr>
            <p:ph idx="1"/>
          </p:nvPr>
        </p:nvSpPr>
        <p:spPr>
          <a:xfrm>
            <a:off x="1069848" y="1546167"/>
            <a:ext cx="10058400" cy="4788131"/>
          </a:xfrm>
        </p:spPr>
        <p:txBody>
          <a:bodyPr>
            <a:normAutofit/>
          </a:bodyPr>
          <a:lstStyle/>
          <a:p>
            <a:pPr marL="0" indent="0">
              <a:buNone/>
            </a:pPr>
            <a:r>
              <a:rPr lang="en-US" sz="1700" b="1" dirty="0">
                <a:latin typeface="Calibri" panose="020F0502020204030204" pitchFamily="34" charset="0"/>
                <a:ea typeface="Calibri" panose="020F0502020204030204" pitchFamily="34" charset="0"/>
                <a:cs typeface="Calibri" panose="020F0502020204030204" pitchFamily="34" charset="0"/>
              </a:rPr>
              <a:t>Encapsulation:</a:t>
            </a:r>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a:latin typeface="Calibri" panose="020F0502020204030204" pitchFamily="34" charset="0"/>
                <a:ea typeface="Calibri" panose="020F0502020204030204" pitchFamily="34" charset="0"/>
                <a:cs typeface="Calibri" panose="020F0502020204030204" pitchFamily="34" charset="0"/>
              </a:rPr>
              <a:t>Usage:</a:t>
            </a:r>
            <a:r>
              <a:rPr lang="en-US" sz="1700" dirty="0">
                <a:latin typeface="Calibri" panose="020F0502020204030204" pitchFamily="34" charset="0"/>
                <a:ea typeface="Calibri" panose="020F0502020204030204" pitchFamily="34" charset="0"/>
                <a:cs typeface="Calibri" panose="020F0502020204030204" pitchFamily="34" charset="0"/>
              </a:rPr>
              <a:t> Classes like Question, Quiz, and User encapsulate their data members (</a:t>
            </a:r>
            <a:r>
              <a:rPr lang="en-US" sz="1700" dirty="0" err="1">
                <a:latin typeface="Calibri" panose="020F0502020204030204" pitchFamily="34" charset="0"/>
                <a:ea typeface="Calibri" panose="020F0502020204030204" pitchFamily="34" charset="0"/>
                <a:cs typeface="Calibri" panose="020F0502020204030204" pitchFamily="34" charset="0"/>
              </a:rPr>
              <a:t>questionText</a:t>
            </a:r>
            <a:r>
              <a:rPr lang="en-US" sz="1700" dirty="0">
                <a:latin typeface="Calibri" panose="020F0502020204030204" pitchFamily="34" charset="0"/>
                <a:ea typeface="Calibri" panose="020F0502020204030204" pitchFamily="34" charset="0"/>
                <a:cs typeface="Calibri" panose="020F0502020204030204" pitchFamily="34" charset="0"/>
              </a:rPr>
              <a:t>, options, </a:t>
            </a:r>
            <a:r>
              <a:rPr lang="en-US" sz="1700" dirty="0" err="1">
                <a:latin typeface="Calibri" panose="020F0502020204030204" pitchFamily="34" charset="0"/>
                <a:ea typeface="Calibri" panose="020F0502020204030204" pitchFamily="34" charset="0"/>
                <a:cs typeface="Calibri" panose="020F0502020204030204" pitchFamily="34" charset="0"/>
              </a:rPr>
              <a:t>correctAnswer</a:t>
            </a:r>
            <a:r>
              <a:rPr lang="en-US" sz="1700" dirty="0">
                <a:latin typeface="Calibri" panose="020F0502020204030204" pitchFamily="34" charset="0"/>
                <a:ea typeface="Calibri" panose="020F0502020204030204" pitchFamily="34" charset="0"/>
                <a:cs typeface="Calibri" panose="020F0502020204030204" pitchFamily="34" charset="0"/>
              </a:rPr>
              <a:t>, questions, score, name, password, </a:t>
            </a:r>
            <a:r>
              <a:rPr lang="en-US" sz="1700" dirty="0" err="1">
                <a:latin typeface="Calibri" panose="020F0502020204030204" pitchFamily="34" charset="0"/>
                <a:ea typeface="Calibri" panose="020F0502020204030204" pitchFamily="34" charset="0"/>
                <a:cs typeface="Calibri" panose="020F0502020204030204" pitchFamily="34" charset="0"/>
              </a:rPr>
              <a:t>userDatabase</a:t>
            </a:r>
            <a:r>
              <a:rPr lang="en-US" sz="1700" dirty="0">
                <a:latin typeface="Calibri" panose="020F0502020204030204" pitchFamily="34" charset="0"/>
                <a:ea typeface="Calibri" panose="020F0502020204030204" pitchFamily="34" charset="0"/>
                <a:cs typeface="Calibri" panose="020F0502020204030204" pitchFamily="34" charset="0"/>
              </a:rPr>
              <a:t>) and methods.</a:t>
            </a:r>
          </a:p>
          <a:p>
            <a:r>
              <a:rPr lang="en-US" sz="1700" b="1" dirty="0">
                <a:latin typeface="Calibri" panose="020F0502020204030204" pitchFamily="34" charset="0"/>
                <a:ea typeface="Calibri" panose="020F0502020204030204" pitchFamily="34" charset="0"/>
                <a:cs typeface="Calibri" panose="020F0502020204030204" pitchFamily="34" charset="0"/>
              </a:rPr>
              <a:t>Benefit:</a:t>
            </a:r>
            <a:r>
              <a:rPr lang="en-US" sz="1700" dirty="0">
                <a:latin typeface="Calibri" panose="020F0502020204030204" pitchFamily="34" charset="0"/>
                <a:ea typeface="Calibri" panose="020F0502020204030204" pitchFamily="34" charset="0"/>
                <a:cs typeface="Calibri" panose="020F0502020204030204" pitchFamily="34" charset="0"/>
              </a:rPr>
              <a:t> This helps in organizing related data and operations together, providing a clear interface for interacting with each component.</a:t>
            </a:r>
          </a:p>
          <a:p>
            <a:pPr marL="0" indent="0">
              <a:buNone/>
            </a:pPr>
            <a:r>
              <a:rPr lang="en-US" sz="1700" b="1" dirty="0">
                <a:latin typeface="Calibri" panose="020F0502020204030204" pitchFamily="34" charset="0"/>
                <a:ea typeface="Calibri" panose="020F0502020204030204" pitchFamily="34" charset="0"/>
                <a:cs typeface="Calibri" panose="020F0502020204030204" pitchFamily="34" charset="0"/>
              </a:rPr>
              <a:t>Abstraction:</a:t>
            </a:r>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a:latin typeface="Calibri" panose="020F0502020204030204" pitchFamily="34" charset="0"/>
                <a:ea typeface="Calibri" panose="020F0502020204030204" pitchFamily="34" charset="0"/>
                <a:cs typeface="Calibri" panose="020F0502020204030204" pitchFamily="34" charset="0"/>
              </a:rPr>
              <a:t>Usage:</a:t>
            </a:r>
            <a:r>
              <a:rPr lang="en-US" sz="1700" dirty="0">
                <a:latin typeface="Calibri" panose="020F0502020204030204" pitchFamily="34" charset="0"/>
                <a:ea typeface="Calibri" panose="020F0502020204030204" pitchFamily="34" charset="0"/>
                <a:cs typeface="Calibri" panose="020F0502020204030204" pitchFamily="34" charset="0"/>
              </a:rPr>
              <a:t> Classes like Question, Quiz, and User hide their internal implementation details from the user of the class.</a:t>
            </a:r>
          </a:p>
          <a:p>
            <a:r>
              <a:rPr lang="en-US" sz="1700" b="1" dirty="0">
                <a:latin typeface="Calibri" panose="020F0502020204030204" pitchFamily="34" charset="0"/>
                <a:ea typeface="Calibri" panose="020F0502020204030204" pitchFamily="34" charset="0"/>
                <a:cs typeface="Calibri" panose="020F0502020204030204" pitchFamily="34" charset="0"/>
              </a:rPr>
              <a:t>Benefit:</a:t>
            </a:r>
            <a:r>
              <a:rPr lang="en-US" sz="1700" dirty="0">
                <a:latin typeface="Calibri" panose="020F0502020204030204" pitchFamily="34" charset="0"/>
                <a:ea typeface="Calibri" panose="020F0502020204030204" pitchFamily="34" charset="0"/>
                <a:cs typeface="Calibri" panose="020F0502020204030204" pitchFamily="34" charset="0"/>
              </a:rPr>
              <a:t> Users interact with these classes through well-defined public methods (</a:t>
            </a:r>
            <a:r>
              <a:rPr lang="en-US" sz="1700" dirty="0" err="1">
                <a:latin typeface="Calibri" panose="020F0502020204030204" pitchFamily="34" charset="0"/>
                <a:ea typeface="Calibri" panose="020F0502020204030204" pitchFamily="34" charset="0"/>
                <a:cs typeface="Calibri" panose="020F0502020204030204" pitchFamily="34" charset="0"/>
              </a:rPr>
              <a:t>displayQuestion</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startQuiz</a:t>
            </a:r>
            <a:r>
              <a:rPr lang="en-US" sz="1700" dirty="0">
                <a:latin typeface="Calibri" panose="020F0502020204030204" pitchFamily="34" charset="0"/>
                <a:ea typeface="Calibri" panose="020F0502020204030204" pitchFamily="34" charset="0"/>
                <a:cs typeface="Calibri" panose="020F0502020204030204" pitchFamily="34" charset="0"/>
              </a:rPr>
              <a:t>, login, </a:t>
            </a:r>
            <a:r>
              <a:rPr lang="en-US" sz="1700" dirty="0" err="1">
                <a:latin typeface="Calibri" panose="020F0502020204030204" pitchFamily="34" charset="0"/>
                <a:ea typeface="Calibri" panose="020F0502020204030204" pitchFamily="34" charset="0"/>
                <a:cs typeface="Calibri" panose="020F0502020204030204" pitchFamily="34" charset="0"/>
              </a:rPr>
              <a:t>takeQuiz</a:t>
            </a:r>
            <a:r>
              <a:rPr lang="en-US" sz="1700" dirty="0">
                <a:latin typeface="Calibri" panose="020F0502020204030204" pitchFamily="34" charset="0"/>
                <a:ea typeface="Calibri" panose="020F0502020204030204" pitchFamily="34" charset="0"/>
                <a:cs typeface="Calibri" panose="020F0502020204030204" pitchFamily="34" charset="0"/>
              </a:rPr>
              <a:t>), without needing to understand the complexities of their internal workings.</a:t>
            </a:r>
          </a:p>
          <a:p>
            <a:pPr marL="0" indent="0">
              <a:buNone/>
            </a:pPr>
            <a:r>
              <a:rPr lang="en-US" sz="1600" b="1" dirty="0" err="1"/>
              <a:t>Constructors</a:t>
            </a:r>
            <a:r>
              <a:rPr lang="en-US" sz="1600" dirty="0" err="1"/>
              <a:t>:Constructors</a:t>
            </a:r>
            <a:r>
              <a:rPr lang="en-US" sz="1600" dirty="0"/>
              <a:t> are special member functions used to initialize objects. The Question class has two constructors, one for general initialization and another for parsing a line from a file.</a:t>
            </a:r>
          </a:p>
          <a:p>
            <a:pPr marL="0" indent="0">
              <a:buNone/>
            </a:pPr>
            <a:r>
              <a:rPr lang="en-US" sz="1600" b="1" dirty="0"/>
              <a:t>Classes and Objects</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5</a:t>
            </a:fld>
            <a:endParaRPr lang="en-IN"/>
          </a:p>
        </p:txBody>
      </p:sp>
    </p:spTree>
    <p:extLst>
      <p:ext uri="{BB962C8B-B14F-4D97-AF65-F5344CB8AC3E}">
        <p14:creationId xmlns:p14="http://schemas.microsoft.com/office/powerpoint/2010/main" val="175818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589" y="534509"/>
            <a:ext cx="10058400" cy="69134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Flowchart</a:t>
            </a: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6</a:t>
            </a:fld>
            <a:endParaRPr lang="en-IN"/>
          </a:p>
        </p:txBody>
      </p:sp>
      <p:sp>
        <p:nvSpPr>
          <p:cNvPr id="7" name="Oval 6"/>
          <p:cNvSpPr/>
          <p:nvPr/>
        </p:nvSpPr>
        <p:spPr>
          <a:xfrm>
            <a:off x="889457" y="2227491"/>
            <a:ext cx="1080657" cy="79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a:p>
            <a:pPr algn="ctr"/>
            <a:r>
              <a:rPr lang="en-US" sz="1200" dirty="0">
                <a:latin typeface="Calibri" panose="020F0502020204030204" pitchFamily="34" charset="0"/>
                <a:ea typeface="Calibri" panose="020F0502020204030204" pitchFamily="34" charset="0"/>
                <a:cs typeface="Calibri" panose="020F0502020204030204" pitchFamily="34" charset="0"/>
              </a:rPr>
              <a:t>Load Users from File</a:t>
            </a:r>
          </a:p>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9133" y="2267561"/>
            <a:ext cx="1073379" cy="75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100" y="1284979"/>
            <a:ext cx="1076319" cy="671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688" y="2263075"/>
            <a:ext cx="1052412" cy="75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805" y="2259778"/>
            <a:ext cx="1127892" cy="75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942" y="2233512"/>
            <a:ext cx="1200678" cy="79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886" y="1225848"/>
            <a:ext cx="1255276" cy="81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027" y="3873664"/>
            <a:ext cx="1084304" cy="714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908" y="2575287"/>
            <a:ext cx="1255275" cy="75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485817" y="2055107"/>
            <a:ext cx="1030154" cy="276999"/>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Login Process</a:t>
            </a:r>
          </a:p>
        </p:txBody>
      </p:sp>
      <p:sp>
        <p:nvSpPr>
          <p:cNvPr id="9" name="Right Arrow 8"/>
          <p:cNvSpPr/>
          <p:nvPr/>
        </p:nvSpPr>
        <p:spPr>
          <a:xfrm>
            <a:off x="1970114" y="2606040"/>
            <a:ext cx="515703" cy="89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8" idx="2"/>
            <a:endCxn id="1027" idx="1"/>
          </p:cNvCxnSpPr>
          <p:nvPr/>
        </p:nvCxnSpPr>
        <p:spPr>
          <a:xfrm flipV="1">
            <a:off x="3000894" y="1620859"/>
            <a:ext cx="1134206" cy="711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377" y="1832548"/>
            <a:ext cx="394660" cy="307777"/>
          </a:xfrm>
          <a:prstGeom prst="rect">
            <a:avLst/>
          </a:prstGeom>
          <a:noFill/>
        </p:spPr>
        <p:txBody>
          <a:bodyPr wrap="non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No</a:t>
            </a:r>
          </a:p>
        </p:txBody>
      </p:sp>
      <p:cxnSp>
        <p:nvCxnSpPr>
          <p:cNvPr id="19" name="Straight Arrow Connector 18"/>
          <p:cNvCxnSpPr>
            <a:stCxn id="1026" idx="3"/>
            <a:endCxn id="1028" idx="1"/>
          </p:cNvCxnSpPr>
          <p:nvPr/>
        </p:nvCxnSpPr>
        <p:spPr>
          <a:xfrm flipV="1">
            <a:off x="3592512" y="2641158"/>
            <a:ext cx="466176" cy="3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1762" y="2653555"/>
            <a:ext cx="420243" cy="307777"/>
          </a:xfrm>
          <a:prstGeom prst="rect">
            <a:avLst/>
          </a:prstGeom>
          <a:noFill/>
        </p:spPr>
        <p:txBody>
          <a:bodyPr wrap="non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Yes</a:t>
            </a:r>
          </a:p>
        </p:txBody>
      </p:sp>
      <p:sp>
        <p:nvSpPr>
          <p:cNvPr id="25" name="TextBox 24"/>
          <p:cNvSpPr txBox="1"/>
          <p:nvPr/>
        </p:nvSpPr>
        <p:spPr>
          <a:xfrm>
            <a:off x="2551608" y="2492951"/>
            <a:ext cx="1030154" cy="276999"/>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Login Process</a:t>
            </a:r>
          </a:p>
        </p:txBody>
      </p:sp>
      <p:sp>
        <p:nvSpPr>
          <p:cNvPr id="30" name="TextBox 29"/>
          <p:cNvSpPr txBox="1"/>
          <p:nvPr/>
        </p:nvSpPr>
        <p:spPr>
          <a:xfrm>
            <a:off x="4214095" y="1410960"/>
            <a:ext cx="918328" cy="461665"/>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No Quiz</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(retry login)</a:t>
            </a:r>
          </a:p>
        </p:txBody>
      </p:sp>
      <p:sp>
        <p:nvSpPr>
          <p:cNvPr id="1024" name="TextBox 1023"/>
          <p:cNvSpPr txBox="1"/>
          <p:nvPr/>
        </p:nvSpPr>
        <p:spPr>
          <a:xfrm>
            <a:off x="4185714" y="2473536"/>
            <a:ext cx="798360" cy="276999"/>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Start Quiz</a:t>
            </a:r>
          </a:p>
        </p:txBody>
      </p:sp>
      <p:sp>
        <p:nvSpPr>
          <p:cNvPr id="1025" name="TextBox 1024"/>
          <p:cNvSpPr txBox="1"/>
          <p:nvPr/>
        </p:nvSpPr>
        <p:spPr>
          <a:xfrm>
            <a:off x="5687949" y="2381203"/>
            <a:ext cx="753604" cy="461665"/>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Display </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Question</a:t>
            </a:r>
          </a:p>
        </p:txBody>
      </p:sp>
      <p:sp>
        <p:nvSpPr>
          <p:cNvPr id="1036" name="TextBox 1035"/>
          <p:cNvSpPr txBox="1"/>
          <p:nvPr/>
        </p:nvSpPr>
        <p:spPr>
          <a:xfrm>
            <a:off x="7287160" y="2353274"/>
            <a:ext cx="830242" cy="738664"/>
          </a:xfrm>
          <a:prstGeom prst="rect">
            <a:avLst/>
          </a:prstGeom>
          <a:noFill/>
        </p:spPr>
        <p:txBody>
          <a:bodyPr wrap="squar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Get User's </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Answer</a:t>
            </a:r>
          </a:p>
          <a:p>
            <a:endParaRPr lang="en-US" dirty="0"/>
          </a:p>
        </p:txBody>
      </p:sp>
      <p:cxnSp>
        <p:nvCxnSpPr>
          <p:cNvPr id="1039" name="Straight Arrow Connector 1038"/>
          <p:cNvCxnSpPr>
            <a:stCxn id="1030" idx="0"/>
            <a:endCxn id="1031" idx="1"/>
          </p:cNvCxnSpPr>
          <p:nvPr/>
        </p:nvCxnSpPr>
        <p:spPr>
          <a:xfrm flipV="1">
            <a:off x="7702281" y="1635660"/>
            <a:ext cx="1018605" cy="59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1030" idx="3"/>
            <a:endCxn id="1033" idx="1"/>
          </p:cNvCxnSpPr>
          <p:nvPr/>
        </p:nvCxnSpPr>
        <p:spPr>
          <a:xfrm>
            <a:off x="8302620" y="2630867"/>
            <a:ext cx="797288" cy="32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0" name="TextBox 1049"/>
          <p:cNvSpPr txBox="1"/>
          <p:nvPr/>
        </p:nvSpPr>
        <p:spPr>
          <a:xfrm>
            <a:off x="7684179" y="1607337"/>
            <a:ext cx="841256" cy="307777"/>
          </a:xfrm>
          <a:prstGeom prst="rect">
            <a:avLst/>
          </a:prstGeom>
          <a:noFill/>
        </p:spPr>
        <p:txBody>
          <a:bodyPr wrap="non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Incorrect</a:t>
            </a:r>
          </a:p>
        </p:txBody>
      </p:sp>
      <p:sp>
        <p:nvSpPr>
          <p:cNvPr id="1051" name="TextBox 1050"/>
          <p:cNvSpPr txBox="1"/>
          <p:nvPr/>
        </p:nvSpPr>
        <p:spPr>
          <a:xfrm>
            <a:off x="8204198" y="2695981"/>
            <a:ext cx="724109" cy="307777"/>
          </a:xfrm>
          <a:prstGeom prst="rect">
            <a:avLst/>
          </a:prstGeom>
          <a:noFill/>
        </p:spPr>
        <p:txBody>
          <a:bodyPr wrap="non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Correct</a:t>
            </a:r>
          </a:p>
        </p:txBody>
      </p:sp>
      <p:sp>
        <p:nvSpPr>
          <p:cNvPr id="1055" name="Right Arrow 1054"/>
          <p:cNvSpPr/>
          <p:nvPr/>
        </p:nvSpPr>
        <p:spPr>
          <a:xfrm>
            <a:off x="5113336" y="2600507"/>
            <a:ext cx="387469" cy="95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ight Arrow 1055"/>
          <p:cNvSpPr/>
          <p:nvPr/>
        </p:nvSpPr>
        <p:spPr>
          <a:xfrm>
            <a:off x="6628697" y="2589177"/>
            <a:ext cx="439532" cy="106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p:cNvSpPr txBox="1"/>
          <p:nvPr/>
        </p:nvSpPr>
        <p:spPr>
          <a:xfrm>
            <a:off x="8673499" y="1405416"/>
            <a:ext cx="1350050" cy="430887"/>
          </a:xfrm>
          <a:prstGeom prst="rect">
            <a:avLst/>
          </a:prstGeom>
          <a:noFill/>
        </p:spPr>
        <p:txBody>
          <a:bodyPr wrap="none" rtlCol="0">
            <a:spAutoFit/>
          </a:bodyPr>
          <a:lstStyle/>
          <a:p>
            <a:r>
              <a:rPr lang="en-US" sz="1100" dirty="0">
                <a:solidFill>
                  <a:schemeClr val="bg1"/>
                </a:solidFill>
                <a:latin typeface="Calibri" panose="020F0502020204030204" pitchFamily="34" charset="0"/>
                <a:ea typeface="Calibri" panose="020F0502020204030204" pitchFamily="34" charset="0"/>
                <a:cs typeface="Calibri" panose="020F0502020204030204" pitchFamily="34" charset="0"/>
              </a:rPr>
              <a:t>          Wrong!</a:t>
            </a:r>
          </a:p>
          <a:p>
            <a:r>
              <a:rPr lang="en-US" sz="1100" dirty="0">
                <a:solidFill>
                  <a:schemeClr val="bg1"/>
                </a:solidFill>
                <a:latin typeface="Calibri" panose="020F0502020204030204" pitchFamily="34" charset="0"/>
                <a:ea typeface="Calibri" panose="020F0502020204030204" pitchFamily="34" charset="0"/>
                <a:cs typeface="Calibri" panose="020F0502020204030204" pitchFamily="34" charset="0"/>
              </a:rPr>
              <a:t>(Display correct </a:t>
            </a:r>
            <a:r>
              <a:rPr lang="en-US" sz="1100" dirty="0" err="1">
                <a:solidFill>
                  <a:schemeClr val="bg1"/>
                </a:solidFill>
                <a:latin typeface="Calibri" panose="020F0502020204030204" pitchFamily="34" charset="0"/>
                <a:ea typeface="Calibri" panose="020F0502020204030204" pitchFamily="34" charset="0"/>
                <a:cs typeface="Calibri" panose="020F0502020204030204" pitchFamily="34" charset="0"/>
              </a:rPr>
              <a:t>ans</a:t>
            </a:r>
            <a:r>
              <a:rPr lang="en-US" sz="11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1066" name="TextBox 1065"/>
          <p:cNvSpPr txBox="1"/>
          <p:nvPr/>
        </p:nvSpPr>
        <p:spPr>
          <a:xfrm>
            <a:off x="9329602" y="2730541"/>
            <a:ext cx="767582" cy="461665"/>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Correct!</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(score++)</a:t>
            </a:r>
          </a:p>
        </p:txBody>
      </p:sp>
      <p:sp>
        <p:nvSpPr>
          <p:cNvPr id="1082" name="Down Arrow 1081"/>
          <p:cNvSpPr/>
          <p:nvPr/>
        </p:nvSpPr>
        <p:spPr>
          <a:xfrm>
            <a:off x="7614436" y="3033967"/>
            <a:ext cx="122293" cy="839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TextBox 1082"/>
          <p:cNvSpPr txBox="1"/>
          <p:nvPr/>
        </p:nvSpPr>
        <p:spPr>
          <a:xfrm>
            <a:off x="7193794" y="4059426"/>
            <a:ext cx="1010405" cy="276999"/>
          </a:xfrm>
          <a:prstGeom prst="rect">
            <a:avLst/>
          </a:prstGeom>
          <a:noFill/>
        </p:spPr>
        <p:txBody>
          <a:bodyPr wrap="none" rtlCol="0">
            <a:spAutoFit/>
          </a:body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Display Score</a:t>
            </a:r>
          </a:p>
        </p:txBody>
      </p:sp>
      <p:sp>
        <p:nvSpPr>
          <p:cNvPr id="1084" name="TextBox 1083"/>
          <p:cNvSpPr txBox="1"/>
          <p:nvPr/>
        </p:nvSpPr>
        <p:spPr>
          <a:xfrm>
            <a:off x="6693672" y="3192206"/>
            <a:ext cx="1008609" cy="523220"/>
          </a:xfrm>
          <a:prstGeom prst="rect">
            <a:avLst/>
          </a:prstGeom>
          <a:noFill/>
        </p:spPr>
        <p:txBody>
          <a:bodyPr wrap="none" rtlCol="0">
            <a:spAutoFit/>
          </a:bodyPr>
          <a:lstStyle/>
          <a:p>
            <a:r>
              <a:rPr lang="en-US" sz="1400" dirty="0"/>
              <a:t>Questions</a:t>
            </a:r>
          </a:p>
          <a:p>
            <a:r>
              <a:rPr lang="en-US" sz="1400" dirty="0"/>
              <a:t>complete</a:t>
            </a:r>
          </a:p>
        </p:txBody>
      </p:sp>
      <p:sp>
        <p:nvSpPr>
          <p:cNvPr id="1085" name="TextBox 1084"/>
          <p:cNvSpPr txBox="1"/>
          <p:nvPr/>
        </p:nvSpPr>
        <p:spPr>
          <a:xfrm>
            <a:off x="349131" y="1707500"/>
            <a:ext cx="615746" cy="338554"/>
          </a:xfrm>
          <a:prstGeom prst="rect">
            <a:avLst/>
          </a:prstGeom>
          <a:noFill/>
        </p:spPr>
        <p:txBody>
          <a:bodyPr wrap="none" rtlCol="0">
            <a:spAutoFit/>
          </a:bodyPr>
          <a:lstStyle/>
          <a:p>
            <a:r>
              <a:rPr lang="en-US" sz="1600" dirty="0"/>
              <a:t>Start</a:t>
            </a:r>
          </a:p>
        </p:txBody>
      </p:sp>
      <p:sp>
        <p:nvSpPr>
          <p:cNvPr id="1086" name="TextBox 1085"/>
          <p:cNvSpPr txBox="1"/>
          <p:nvPr/>
        </p:nvSpPr>
        <p:spPr>
          <a:xfrm>
            <a:off x="7151466" y="4994098"/>
            <a:ext cx="1040670" cy="338554"/>
          </a:xfrm>
          <a:prstGeom prst="rect">
            <a:avLst/>
          </a:prstGeom>
          <a:noFill/>
        </p:spPr>
        <p:txBody>
          <a:bodyPr wrap="none" rtlCol="0">
            <a:spAutoFit/>
          </a:bodyPr>
          <a:lstStyle/>
          <a:p>
            <a:r>
              <a:rPr lang="en-US" sz="1600" dirty="0"/>
              <a:t>End Quiz</a:t>
            </a:r>
          </a:p>
        </p:txBody>
      </p:sp>
      <p:cxnSp>
        <p:nvCxnSpPr>
          <p:cNvPr id="1088" name="Straight Arrow Connector 1087"/>
          <p:cNvCxnSpPr>
            <a:stCxn id="1085" idx="2"/>
            <a:endCxn id="1085" idx="2"/>
          </p:cNvCxnSpPr>
          <p:nvPr/>
        </p:nvCxnSpPr>
        <p:spPr>
          <a:xfrm>
            <a:off x="657004" y="204605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0" name="Elbow Connector 1089"/>
          <p:cNvCxnSpPr>
            <a:stCxn id="1085" idx="2"/>
            <a:endCxn id="7" idx="2"/>
          </p:cNvCxnSpPr>
          <p:nvPr/>
        </p:nvCxnSpPr>
        <p:spPr>
          <a:xfrm rot="16200000" flipH="1">
            <a:off x="484574" y="2218483"/>
            <a:ext cx="577312" cy="2324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4" name="Straight Arrow Connector 1093"/>
          <p:cNvCxnSpPr>
            <a:stCxn id="1032" idx="2"/>
            <a:endCxn id="1086" idx="0"/>
          </p:cNvCxnSpPr>
          <p:nvPr/>
        </p:nvCxnSpPr>
        <p:spPr>
          <a:xfrm flipH="1">
            <a:off x="7671801" y="4588558"/>
            <a:ext cx="12378" cy="405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3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865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Program:</a:t>
            </a:r>
          </a:p>
        </p:txBody>
      </p:sp>
      <p:sp>
        <p:nvSpPr>
          <p:cNvPr id="4" name="Date Placeholder 3"/>
          <p:cNvSpPr>
            <a:spLocks noGrp="1"/>
          </p:cNvSpPr>
          <p:nvPr>
            <p:ph type="dt" sz="half" idx="10"/>
          </p:nvPr>
        </p:nvSpPr>
        <p:spPr/>
        <p:txBody>
          <a:bodyPr/>
          <a:lstStyle/>
          <a:p>
            <a:fld id="{8374F473-9C89-4CA6-A46C-12155A634E29}" type="datetime1">
              <a:rPr lang="en-IN" smtClean="0"/>
              <a:t>07-12-2024</a:t>
            </a:fld>
            <a:endParaRPr lang="en-IN"/>
          </a:p>
        </p:txBody>
      </p:sp>
      <p:sp>
        <p:nvSpPr>
          <p:cNvPr id="5" name="Footer Placeholder 4"/>
          <p:cNvSpPr>
            <a:spLocks noGrp="1"/>
          </p:cNvSpPr>
          <p:nvPr>
            <p:ph type="ftr" sz="quarter" idx="11"/>
          </p:nvPr>
        </p:nvSpPr>
        <p:spPr/>
        <p:txBody>
          <a:bodyPr/>
          <a:lstStyle/>
          <a:p>
            <a:r>
              <a:rPr lang="en-US"/>
              <a:t>Prepared by Kaushik Mallibhat, KLE TECH, AY 2022-23</a:t>
            </a:r>
            <a:endParaRPr lang="en-IN"/>
          </a:p>
        </p:txBody>
      </p:sp>
      <p:sp>
        <p:nvSpPr>
          <p:cNvPr id="6" name="Slide Number Placeholder 5"/>
          <p:cNvSpPr>
            <a:spLocks noGrp="1"/>
          </p:cNvSpPr>
          <p:nvPr>
            <p:ph type="sldNum" sz="quarter" idx="12"/>
          </p:nvPr>
        </p:nvSpPr>
        <p:spPr/>
        <p:txBody>
          <a:bodyPr/>
          <a:lstStyle/>
          <a:p>
            <a:fld id="{D66486CF-EA11-46E9-B7D3-FA591C9604BC}" type="slidenum">
              <a:rPr lang="en-IN" smtClean="0"/>
              <a:t>7</a:t>
            </a:fld>
            <a:endParaRPr lang="en-IN"/>
          </a:p>
        </p:txBody>
      </p:sp>
      <p:pic>
        <p:nvPicPr>
          <p:cNvPr id="5122" name="Picture 2" descr="C:\Users\VINAYAK PATIL\OneDrive\Pictures\Screenshots\Screenshot 2024-06-17 21152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549" y="1612900"/>
            <a:ext cx="5793971" cy="455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1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877B-6CA9-4550-8339-13887584F03A}" type="datetime1">
              <a:rPr lang="en-IN" smtClean="0"/>
              <a:t>07-12-2024</a:t>
            </a:fld>
            <a:endParaRPr lang="en-IN"/>
          </a:p>
        </p:txBody>
      </p:sp>
      <p:sp>
        <p:nvSpPr>
          <p:cNvPr id="3" name="Footer Placeholder 2"/>
          <p:cNvSpPr>
            <a:spLocks noGrp="1"/>
          </p:cNvSpPr>
          <p:nvPr>
            <p:ph type="ftr" sz="quarter" idx="11"/>
          </p:nvPr>
        </p:nvSpPr>
        <p:spPr/>
        <p:txBody>
          <a:bodyPr/>
          <a:lstStyle/>
          <a:p>
            <a:r>
              <a:rPr lang="en-US"/>
              <a:t>Prepared by Kaushik Mallibhat, KLE TECH, AY 2022-23</a:t>
            </a:r>
            <a:endParaRPr lang="en-IN"/>
          </a:p>
        </p:txBody>
      </p:sp>
      <p:sp>
        <p:nvSpPr>
          <p:cNvPr id="4" name="Slide Number Placeholder 3"/>
          <p:cNvSpPr>
            <a:spLocks noGrp="1"/>
          </p:cNvSpPr>
          <p:nvPr>
            <p:ph type="sldNum" sz="quarter" idx="12"/>
          </p:nvPr>
        </p:nvSpPr>
        <p:spPr/>
        <p:txBody>
          <a:bodyPr/>
          <a:lstStyle/>
          <a:p>
            <a:fld id="{D66486CF-EA11-46E9-B7D3-FA591C9604BC}" type="slidenum">
              <a:rPr lang="en-IN" smtClean="0"/>
              <a:t>8</a:t>
            </a:fld>
            <a:endParaRPr lang="en-IN"/>
          </a:p>
        </p:txBody>
      </p:sp>
      <p:pic>
        <p:nvPicPr>
          <p:cNvPr id="6146" name="Picture 2" descr="C:\Users\VINAYAK PATIL\OneDrive\Pictures\Screenshots\Screenshot 2024-06-17 2116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42" y="849111"/>
            <a:ext cx="5180734" cy="501015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VINAYAK PATIL\OneDrive\Pictures\Screenshots\Screenshot 2024-06-17 2117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739270"/>
            <a:ext cx="5586154" cy="522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01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877B-6CA9-4550-8339-13887584F03A}" type="datetime1">
              <a:rPr lang="en-IN" smtClean="0"/>
              <a:t>07-12-2024</a:t>
            </a:fld>
            <a:endParaRPr lang="en-IN"/>
          </a:p>
        </p:txBody>
      </p:sp>
      <p:sp>
        <p:nvSpPr>
          <p:cNvPr id="3" name="Footer Placeholder 2"/>
          <p:cNvSpPr>
            <a:spLocks noGrp="1"/>
          </p:cNvSpPr>
          <p:nvPr>
            <p:ph type="ftr" sz="quarter" idx="11"/>
          </p:nvPr>
        </p:nvSpPr>
        <p:spPr/>
        <p:txBody>
          <a:bodyPr/>
          <a:lstStyle/>
          <a:p>
            <a:r>
              <a:rPr lang="en-US"/>
              <a:t>Prepared by Kaushik Mallibhat, KLE TECH, AY 2022-23</a:t>
            </a:r>
            <a:endParaRPr lang="en-IN"/>
          </a:p>
        </p:txBody>
      </p:sp>
      <p:sp>
        <p:nvSpPr>
          <p:cNvPr id="4" name="Slide Number Placeholder 3"/>
          <p:cNvSpPr>
            <a:spLocks noGrp="1"/>
          </p:cNvSpPr>
          <p:nvPr>
            <p:ph type="sldNum" sz="quarter" idx="12"/>
          </p:nvPr>
        </p:nvSpPr>
        <p:spPr/>
        <p:txBody>
          <a:bodyPr/>
          <a:lstStyle/>
          <a:p>
            <a:fld id="{D66486CF-EA11-46E9-B7D3-FA591C9604BC}" type="slidenum">
              <a:rPr lang="en-IN" smtClean="0"/>
              <a:t>9</a:t>
            </a:fld>
            <a:endParaRPr lang="en-IN"/>
          </a:p>
        </p:txBody>
      </p:sp>
      <p:pic>
        <p:nvPicPr>
          <p:cNvPr id="7172" name="Picture 4" descr="C:\Users\VINAYAK PATIL\OneDrive\Pictures\Screenshots\Screenshot 2024-06-17 2117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57" y="1136650"/>
            <a:ext cx="5298902" cy="483188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VINAYAK PATIL\OneDrive\Pictures\Screenshots\Screenshot 2024-06-17 211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917" y="1050491"/>
            <a:ext cx="5454650" cy="509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823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9342</TotalTime>
  <Words>612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Rockwell</vt:lpstr>
      <vt:lpstr>Rockwell Condensed</vt:lpstr>
      <vt:lpstr>Wingdings</vt:lpstr>
      <vt:lpstr>Wood Type</vt:lpstr>
      <vt:lpstr>Object-Oriented Programming  course project</vt:lpstr>
      <vt:lpstr>Introduction :</vt:lpstr>
      <vt:lpstr>Problem statement :</vt:lpstr>
      <vt:lpstr>Objectives :</vt:lpstr>
      <vt:lpstr>OOP Features:</vt:lpstr>
      <vt:lpstr>Flowchart</vt:lpstr>
      <vt:lpstr>Program:</vt:lpstr>
      <vt:lpstr>PowerPoint Presentation</vt:lpstr>
      <vt:lpstr>PowerPoint Presentation</vt:lpstr>
      <vt:lpstr>Results: (user 1)</vt:lpstr>
      <vt:lpstr>Results: (user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APPLICATIONS</dc:title>
  <dc:creator>cevi kletech</dc:creator>
  <cp:lastModifiedBy>Bhushan Sonar</cp:lastModifiedBy>
  <cp:revision>180</cp:revision>
  <dcterms:created xsi:type="dcterms:W3CDTF">2023-03-31T13:20:26Z</dcterms:created>
  <dcterms:modified xsi:type="dcterms:W3CDTF">2024-12-08T08:15:37Z</dcterms:modified>
</cp:coreProperties>
</file>