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320" r:id="rId4"/>
    <p:sldId id="346" r:id="rId5"/>
    <p:sldId id="345" r:id="rId6"/>
    <p:sldId id="344" r:id="rId7"/>
    <p:sldId id="343" r:id="rId8"/>
    <p:sldId id="342" r:id="rId9"/>
    <p:sldId id="341" r:id="rId10"/>
    <p:sldId id="350" r:id="rId11"/>
    <p:sldId id="349" r:id="rId12"/>
    <p:sldId id="348" r:id="rId13"/>
    <p:sldId id="353" r:id="rId14"/>
    <p:sldId id="352" r:id="rId15"/>
    <p:sldId id="351" r:id="rId16"/>
    <p:sldId id="347" r:id="rId17"/>
    <p:sldId id="358" r:id="rId18"/>
    <p:sldId id="357" r:id="rId19"/>
    <p:sldId id="356" r:id="rId20"/>
    <p:sldId id="355" r:id="rId21"/>
    <p:sldId id="354" r:id="rId22"/>
    <p:sldId id="361" r:id="rId23"/>
    <p:sldId id="360" r:id="rId24"/>
    <p:sldId id="359" r:id="rId25"/>
    <p:sldId id="364" r:id="rId26"/>
    <p:sldId id="368" r:id="rId27"/>
    <p:sldId id="367" r:id="rId28"/>
    <p:sldId id="373" r:id="rId29"/>
    <p:sldId id="378" r:id="rId30"/>
    <p:sldId id="396" r:id="rId31"/>
    <p:sldId id="377" r:id="rId32"/>
    <p:sldId id="379" r:id="rId33"/>
    <p:sldId id="381" r:id="rId34"/>
    <p:sldId id="380" r:id="rId35"/>
    <p:sldId id="374" r:id="rId36"/>
    <p:sldId id="385" r:id="rId37"/>
    <p:sldId id="382" r:id="rId38"/>
    <p:sldId id="388" r:id="rId39"/>
    <p:sldId id="383" r:id="rId40"/>
    <p:sldId id="391" r:id="rId41"/>
    <p:sldId id="375" r:id="rId42"/>
    <p:sldId id="387" r:id="rId43"/>
    <p:sldId id="376" r:id="rId44"/>
    <p:sldId id="392" r:id="rId45"/>
    <p:sldId id="386" r:id="rId46"/>
    <p:sldId id="395" r:id="rId47"/>
    <p:sldId id="394" r:id="rId48"/>
    <p:sldId id="393" r:id="rId49"/>
    <p:sldId id="333"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0C85"/>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4660"/>
  </p:normalViewPr>
  <p:slideViewPr>
    <p:cSldViewPr snapToGrid="0">
      <p:cViewPr varScale="1">
        <p:scale>
          <a:sx n="107" d="100"/>
          <a:sy n="107" d="100"/>
        </p:scale>
        <p:origin x="72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2A9D9-32E3-4B85-9F16-2E3B2ADD47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0C4CC3-ECE5-4FBE-9554-92BAC1784C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F26767-6E87-4FAA-8CE8-E327D877DE94}"/>
              </a:ext>
            </a:extLst>
          </p:cNvPr>
          <p:cNvSpPr>
            <a:spLocks noGrp="1"/>
          </p:cNvSpPr>
          <p:nvPr>
            <p:ph type="dt" sz="half" idx="10"/>
          </p:nvPr>
        </p:nvSpPr>
        <p:spPr/>
        <p:txBody>
          <a:bodyPr/>
          <a:lstStyle/>
          <a:p>
            <a:fld id="{3C93EBDD-0FE3-4546-943D-06D6F760FA7E}" type="datetimeFigureOut">
              <a:rPr lang="en-IN" smtClean="0"/>
              <a:t>19-10-2023</a:t>
            </a:fld>
            <a:endParaRPr lang="en-IN"/>
          </a:p>
        </p:txBody>
      </p:sp>
      <p:sp>
        <p:nvSpPr>
          <p:cNvPr id="5" name="Footer Placeholder 4">
            <a:extLst>
              <a:ext uri="{FF2B5EF4-FFF2-40B4-BE49-F238E27FC236}">
                <a16:creationId xmlns:a16="http://schemas.microsoft.com/office/drawing/2014/main" id="{102638CD-4ACB-4360-AEAC-2F5F89493E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84FCCE-AAE6-467E-B3F5-99AB4B9C24FC}"/>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3520142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695D7-8F79-4240-AE73-DFEEA602B5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A95990-CA1E-4B32-8CC1-006AC349BB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76D363-7E5D-4480-A736-C9AFE14A4F42}"/>
              </a:ext>
            </a:extLst>
          </p:cNvPr>
          <p:cNvSpPr>
            <a:spLocks noGrp="1"/>
          </p:cNvSpPr>
          <p:nvPr>
            <p:ph type="dt" sz="half" idx="10"/>
          </p:nvPr>
        </p:nvSpPr>
        <p:spPr/>
        <p:txBody>
          <a:bodyPr/>
          <a:lstStyle/>
          <a:p>
            <a:fld id="{3C93EBDD-0FE3-4546-943D-06D6F760FA7E}" type="datetimeFigureOut">
              <a:rPr lang="en-IN" smtClean="0"/>
              <a:t>19-10-2023</a:t>
            </a:fld>
            <a:endParaRPr lang="en-IN"/>
          </a:p>
        </p:txBody>
      </p:sp>
      <p:sp>
        <p:nvSpPr>
          <p:cNvPr id="5" name="Footer Placeholder 4">
            <a:extLst>
              <a:ext uri="{FF2B5EF4-FFF2-40B4-BE49-F238E27FC236}">
                <a16:creationId xmlns:a16="http://schemas.microsoft.com/office/drawing/2014/main" id="{CD3D9548-7D60-4E70-A2C8-D04C00B7C8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200B2D-9173-4085-A1AF-8156EBFB8ACE}"/>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2998154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5FA8BB-BB4B-4A26-91FA-8D05181D3E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7065C6-288A-4268-9E7F-D792586704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DEA9B5-FD4C-4B0F-AF72-8A7DF14509BB}"/>
              </a:ext>
            </a:extLst>
          </p:cNvPr>
          <p:cNvSpPr>
            <a:spLocks noGrp="1"/>
          </p:cNvSpPr>
          <p:nvPr>
            <p:ph type="dt" sz="half" idx="10"/>
          </p:nvPr>
        </p:nvSpPr>
        <p:spPr/>
        <p:txBody>
          <a:bodyPr/>
          <a:lstStyle/>
          <a:p>
            <a:fld id="{3C93EBDD-0FE3-4546-943D-06D6F760FA7E}" type="datetimeFigureOut">
              <a:rPr lang="en-IN" smtClean="0"/>
              <a:t>19-10-2023</a:t>
            </a:fld>
            <a:endParaRPr lang="en-IN"/>
          </a:p>
        </p:txBody>
      </p:sp>
      <p:sp>
        <p:nvSpPr>
          <p:cNvPr id="5" name="Footer Placeholder 4">
            <a:extLst>
              <a:ext uri="{FF2B5EF4-FFF2-40B4-BE49-F238E27FC236}">
                <a16:creationId xmlns:a16="http://schemas.microsoft.com/office/drawing/2014/main" id="{CBEECB7A-6CC8-4CCB-843D-F0A2887026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CC38F7-B7E7-4001-A7FF-CA9B1E5A78E2}"/>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2877756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55C6E-752C-4A9C-BD25-97304BFB7F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3CB75B-0407-4298-928D-CFE6911F4C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B4F14F-8FD9-40FE-988E-6F2849458875}"/>
              </a:ext>
            </a:extLst>
          </p:cNvPr>
          <p:cNvSpPr>
            <a:spLocks noGrp="1"/>
          </p:cNvSpPr>
          <p:nvPr>
            <p:ph type="dt" sz="half" idx="10"/>
          </p:nvPr>
        </p:nvSpPr>
        <p:spPr/>
        <p:txBody>
          <a:bodyPr/>
          <a:lstStyle/>
          <a:p>
            <a:fld id="{6363B204-499C-4A50-BD3F-1A818F45974B}" type="datetimeFigureOut">
              <a:rPr lang="en-IN" smtClean="0"/>
              <a:t>19-10-2023</a:t>
            </a:fld>
            <a:endParaRPr lang="en-IN"/>
          </a:p>
        </p:txBody>
      </p:sp>
      <p:sp>
        <p:nvSpPr>
          <p:cNvPr id="5" name="Footer Placeholder 4">
            <a:extLst>
              <a:ext uri="{FF2B5EF4-FFF2-40B4-BE49-F238E27FC236}">
                <a16:creationId xmlns:a16="http://schemas.microsoft.com/office/drawing/2014/main" id="{002D88E8-FF33-4DAE-91C5-B647C0E90C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6DB4D1-7A1C-48EB-8FA6-66B29FA5F92B}"/>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6451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EB61F-1BFD-4346-A2F2-95A9D08963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1DD724-7B3C-4348-ABA9-32CB7AD1C9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C54DD5-651D-4CE6-A6F8-557635454DAB}"/>
              </a:ext>
            </a:extLst>
          </p:cNvPr>
          <p:cNvSpPr>
            <a:spLocks noGrp="1"/>
          </p:cNvSpPr>
          <p:nvPr>
            <p:ph type="dt" sz="half" idx="10"/>
          </p:nvPr>
        </p:nvSpPr>
        <p:spPr/>
        <p:txBody>
          <a:bodyPr/>
          <a:lstStyle/>
          <a:p>
            <a:fld id="{6363B204-499C-4A50-BD3F-1A818F45974B}" type="datetimeFigureOut">
              <a:rPr lang="en-IN" smtClean="0"/>
              <a:t>19-10-2023</a:t>
            </a:fld>
            <a:endParaRPr lang="en-IN"/>
          </a:p>
        </p:txBody>
      </p:sp>
      <p:sp>
        <p:nvSpPr>
          <p:cNvPr id="5" name="Footer Placeholder 4">
            <a:extLst>
              <a:ext uri="{FF2B5EF4-FFF2-40B4-BE49-F238E27FC236}">
                <a16:creationId xmlns:a16="http://schemas.microsoft.com/office/drawing/2014/main" id="{4B537FBB-3EF9-4B39-93F0-F68D62D49F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B0D894-70D6-48CA-9447-8490B28BB99E}"/>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2217561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B1301-CC7E-476B-98C1-85D83ABE36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CA8646-8C39-47E0-872D-EDA0087967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365F12-0ED3-43CE-BD1D-37014B082993}"/>
              </a:ext>
            </a:extLst>
          </p:cNvPr>
          <p:cNvSpPr>
            <a:spLocks noGrp="1"/>
          </p:cNvSpPr>
          <p:nvPr>
            <p:ph type="dt" sz="half" idx="10"/>
          </p:nvPr>
        </p:nvSpPr>
        <p:spPr/>
        <p:txBody>
          <a:bodyPr/>
          <a:lstStyle/>
          <a:p>
            <a:fld id="{6363B204-499C-4A50-BD3F-1A818F45974B}" type="datetimeFigureOut">
              <a:rPr lang="en-IN" smtClean="0"/>
              <a:t>19-10-2023</a:t>
            </a:fld>
            <a:endParaRPr lang="en-IN"/>
          </a:p>
        </p:txBody>
      </p:sp>
      <p:sp>
        <p:nvSpPr>
          <p:cNvPr id="5" name="Footer Placeholder 4">
            <a:extLst>
              <a:ext uri="{FF2B5EF4-FFF2-40B4-BE49-F238E27FC236}">
                <a16:creationId xmlns:a16="http://schemas.microsoft.com/office/drawing/2014/main" id="{B3A86690-7E13-4A8F-8107-B67E9D8C3C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894ABA-8EE8-40C6-BC85-15680C1D131A}"/>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1534085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46D9A-E2A9-41AE-8BE4-72DAB43F76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4A6FF1-DB57-4C60-8EEB-7640E28CE6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2356D1D-8B24-4EA9-818B-E41920A215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D0103C-FB54-4322-994A-66BC44A4BC73}"/>
              </a:ext>
            </a:extLst>
          </p:cNvPr>
          <p:cNvSpPr>
            <a:spLocks noGrp="1"/>
          </p:cNvSpPr>
          <p:nvPr>
            <p:ph type="dt" sz="half" idx="10"/>
          </p:nvPr>
        </p:nvSpPr>
        <p:spPr/>
        <p:txBody>
          <a:bodyPr/>
          <a:lstStyle/>
          <a:p>
            <a:fld id="{6363B204-499C-4A50-BD3F-1A818F45974B}" type="datetimeFigureOut">
              <a:rPr lang="en-IN" smtClean="0"/>
              <a:t>19-10-2023</a:t>
            </a:fld>
            <a:endParaRPr lang="en-IN"/>
          </a:p>
        </p:txBody>
      </p:sp>
      <p:sp>
        <p:nvSpPr>
          <p:cNvPr id="6" name="Footer Placeholder 5">
            <a:extLst>
              <a:ext uri="{FF2B5EF4-FFF2-40B4-BE49-F238E27FC236}">
                <a16:creationId xmlns:a16="http://schemas.microsoft.com/office/drawing/2014/main" id="{7EB73C87-F061-4FD4-9E2A-ED3615B191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80B062-2D18-4AD2-9F88-E13D0616A81E}"/>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3794553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ADD56-8E3E-4A7A-BA2F-CD7770B9E5E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112BE4-35EE-42BA-8DE2-1F0A1983CD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CEEE23-AB47-4D07-811C-4914FB7333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EFFE72-F5F3-4404-8220-FFBC46682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DE4DF0-0C37-41EF-9F64-7304BE32BF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D52598-75A6-4608-B6F5-4DB7CBE45653}"/>
              </a:ext>
            </a:extLst>
          </p:cNvPr>
          <p:cNvSpPr>
            <a:spLocks noGrp="1"/>
          </p:cNvSpPr>
          <p:nvPr>
            <p:ph type="dt" sz="half" idx="10"/>
          </p:nvPr>
        </p:nvSpPr>
        <p:spPr/>
        <p:txBody>
          <a:bodyPr/>
          <a:lstStyle/>
          <a:p>
            <a:fld id="{6363B204-499C-4A50-BD3F-1A818F45974B}" type="datetimeFigureOut">
              <a:rPr lang="en-IN" smtClean="0"/>
              <a:t>19-10-2023</a:t>
            </a:fld>
            <a:endParaRPr lang="en-IN"/>
          </a:p>
        </p:txBody>
      </p:sp>
      <p:sp>
        <p:nvSpPr>
          <p:cNvPr id="8" name="Footer Placeholder 7">
            <a:extLst>
              <a:ext uri="{FF2B5EF4-FFF2-40B4-BE49-F238E27FC236}">
                <a16:creationId xmlns:a16="http://schemas.microsoft.com/office/drawing/2014/main" id="{ADCC1F43-AAA3-44DA-8AC6-CD737ECD9B1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D9AF777-0E67-4A96-90DA-37348D500ADD}"/>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685693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495BC-8029-4DA2-B73C-892FB8BC1F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E38EF6-F495-4E24-A585-A7FD038F0F75}"/>
              </a:ext>
            </a:extLst>
          </p:cNvPr>
          <p:cNvSpPr>
            <a:spLocks noGrp="1"/>
          </p:cNvSpPr>
          <p:nvPr>
            <p:ph type="dt" sz="half" idx="10"/>
          </p:nvPr>
        </p:nvSpPr>
        <p:spPr/>
        <p:txBody>
          <a:bodyPr/>
          <a:lstStyle/>
          <a:p>
            <a:fld id="{6363B204-499C-4A50-BD3F-1A818F45974B}" type="datetimeFigureOut">
              <a:rPr lang="en-IN" smtClean="0"/>
              <a:t>19-10-2023</a:t>
            </a:fld>
            <a:endParaRPr lang="en-IN"/>
          </a:p>
        </p:txBody>
      </p:sp>
      <p:sp>
        <p:nvSpPr>
          <p:cNvPr id="4" name="Footer Placeholder 3">
            <a:extLst>
              <a:ext uri="{FF2B5EF4-FFF2-40B4-BE49-F238E27FC236}">
                <a16:creationId xmlns:a16="http://schemas.microsoft.com/office/drawing/2014/main" id="{9783F896-7378-4E1E-B43D-A90DE9DFABA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E80555-CC57-4360-AE99-740D43F7B0CC}"/>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8085844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71D7DF-6073-4476-B9D7-AC76FACBE39E}"/>
              </a:ext>
            </a:extLst>
          </p:cNvPr>
          <p:cNvSpPr>
            <a:spLocks noGrp="1"/>
          </p:cNvSpPr>
          <p:nvPr>
            <p:ph type="dt" sz="half" idx="10"/>
          </p:nvPr>
        </p:nvSpPr>
        <p:spPr/>
        <p:txBody>
          <a:bodyPr/>
          <a:lstStyle/>
          <a:p>
            <a:fld id="{6363B204-499C-4A50-BD3F-1A818F45974B}" type="datetimeFigureOut">
              <a:rPr lang="en-IN" smtClean="0"/>
              <a:t>19-10-2023</a:t>
            </a:fld>
            <a:endParaRPr lang="en-IN"/>
          </a:p>
        </p:txBody>
      </p:sp>
      <p:sp>
        <p:nvSpPr>
          <p:cNvPr id="3" name="Footer Placeholder 2">
            <a:extLst>
              <a:ext uri="{FF2B5EF4-FFF2-40B4-BE49-F238E27FC236}">
                <a16:creationId xmlns:a16="http://schemas.microsoft.com/office/drawing/2014/main" id="{0159920A-F9DA-43F6-B867-8D1BB8653C4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E81839-0165-44CF-BE76-1117B25F697C}"/>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25355699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EE726-B7D8-47AF-859F-BFFF6D58AB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1386B6-8BE0-49C3-99A2-A78FAD2B1D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D4FA34-249B-4CEB-819E-C32E31EBC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56CE60-6E04-47BE-8C2A-611177A763E9}"/>
              </a:ext>
            </a:extLst>
          </p:cNvPr>
          <p:cNvSpPr>
            <a:spLocks noGrp="1"/>
          </p:cNvSpPr>
          <p:nvPr>
            <p:ph type="dt" sz="half" idx="10"/>
          </p:nvPr>
        </p:nvSpPr>
        <p:spPr/>
        <p:txBody>
          <a:bodyPr/>
          <a:lstStyle/>
          <a:p>
            <a:fld id="{6363B204-499C-4A50-BD3F-1A818F45974B}" type="datetimeFigureOut">
              <a:rPr lang="en-IN" smtClean="0"/>
              <a:t>19-10-2023</a:t>
            </a:fld>
            <a:endParaRPr lang="en-IN"/>
          </a:p>
        </p:txBody>
      </p:sp>
      <p:sp>
        <p:nvSpPr>
          <p:cNvPr id="6" name="Footer Placeholder 5">
            <a:extLst>
              <a:ext uri="{FF2B5EF4-FFF2-40B4-BE49-F238E27FC236}">
                <a16:creationId xmlns:a16="http://schemas.microsoft.com/office/drawing/2014/main" id="{4F2DD83D-81D5-4519-89F5-4FB2A29B44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711AE8-9524-44CF-8B5A-41B0E8A729AE}"/>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36354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7ED57-81DC-4752-BF14-0EF67A5A45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1B15BE-E2C8-4C5A-8285-CA67194F36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A94DAD-8764-4133-B5AD-05688E4895F8}"/>
              </a:ext>
            </a:extLst>
          </p:cNvPr>
          <p:cNvSpPr>
            <a:spLocks noGrp="1"/>
          </p:cNvSpPr>
          <p:nvPr>
            <p:ph type="dt" sz="half" idx="10"/>
          </p:nvPr>
        </p:nvSpPr>
        <p:spPr/>
        <p:txBody>
          <a:bodyPr/>
          <a:lstStyle/>
          <a:p>
            <a:fld id="{3C93EBDD-0FE3-4546-943D-06D6F760FA7E}" type="datetimeFigureOut">
              <a:rPr lang="en-IN" smtClean="0"/>
              <a:t>19-10-2023</a:t>
            </a:fld>
            <a:endParaRPr lang="en-IN"/>
          </a:p>
        </p:txBody>
      </p:sp>
      <p:sp>
        <p:nvSpPr>
          <p:cNvPr id="5" name="Footer Placeholder 4">
            <a:extLst>
              <a:ext uri="{FF2B5EF4-FFF2-40B4-BE49-F238E27FC236}">
                <a16:creationId xmlns:a16="http://schemas.microsoft.com/office/drawing/2014/main" id="{CB7B9F5C-F1B4-4CE6-BE5B-57B91D9784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2FDC50-A15A-4C38-86DB-71313EBB883A}"/>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39757347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1D434-62A0-4287-B24D-23C6896B9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7276EA-A36C-46BB-8C67-14841362F6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647691-4C0E-4CE8-8591-A4C38FEA4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F05A1D-3142-462D-9AB4-75EDC85B3C04}"/>
              </a:ext>
            </a:extLst>
          </p:cNvPr>
          <p:cNvSpPr>
            <a:spLocks noGrp="1"/>
          </p:cNvSpPr>
          <p:nvPr>
            <p:ph type="dt" sz="half" idx="10"/>
          </p:nvPr>
        </p:nvSpPr>
        <p:spPr/>
        <p:txBody>
          <a:bodyPr/>
          <a:lstStyle/>
          <a:p>
            <a:fld id="{6363B204-499C-4A50-BD3F-1A818F45974B}" type="datetimeFigureOut">
              <a:rPr lang="en-IN" smtClean="0"/>
              <a:t>19-10-2023</a:t>
            </a:fld>
            <a:endParaRPr lang="en-IN"/>
          </a:p>
        </p:txBody>
      </p:sp>
      <p:sp>
        <p:nvSpPr>
          <p:cNvPr id="6" name="Footer Placeholder 5">
            <a:extLst>
              <a:ext uri="{FF2B5EF4-FFF2-40B4-BE49-F238E27FC236}">
                <a16:creationId xmlns:a16="http://schemas.microsoft.com/office/drawing/2014/main" id="{2F9C5037-F5BF-4D5D-8AF0-790FB0236E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16688F-51B0-408F-9EF7-319F5E52839E}"/>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16359412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5986C-0A2E-4561-A3EA-A511E49CE92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738123-805A-4CF3-9836-D915607766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A18F43-B3B8-4BCF-93A8-57D38A2EB8E0}"/>
              </a:ext>
            </a:extLst>
          </p:cNvPr>
          <p:cNvSpPr>
            <a:spLocks noGrp="1"/>
          </p:cNvSpPr>
          <p:nvPr>
            <p:ph type="dt" sz="half" idx="10"/>
          </p:nvPr>
        </p:nvSpPr>
        <p:spPr/>
        <p:txBody>
          <a:bodyPr/>
          <a:lstStyle/>
          <a:p>
            <a:fld id="{6363B204-499C-4A50-BD3F-1A818F45974B}" type="datetimeFigureOut">
              <a:rPr lang="en-IN" smtClean="0"/>
              <a:t>19-10-2023</a:t>
            </a:fld>
            <a:endParaRPr lang="en-IN"/>
          </a:p>
        </p:txBody>
      </p:sp>
      <p:sp>
        <p:nvSpPr>
          <p:cNvPr id="5" name="Footer Placeholder 4">
            <a:extLst>
              <a:ext uri="{FF2B5EF4-FFF2-40B4-BE49-F238E27FC236}">
                <a16:creationId xmlns:a16="http://schemas.microsoft.com/office/drawing/2014/main" id="{F374C3D2-D258-4D30-9506-68B1E5BFAA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ECBB2E-7648-47B4-B934-454EBD778AA3}"/>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13078701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4BB37A-1912-4CA2-83C1-11BD0BC6DC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04D9C0-3B12-4710-AAC6-F46988D5A1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F0A9F5-985C-4546-A18D-6A816085F35D}"/>
              </a:ext>
            </a:extLst>
          </p:cNvPr>
          <p:cNvSpPr>
            <a:spLocks noGrp="1"/>
          </p:cNvSpPr>
          <p:nvPr>
            <p:ph type="dt" sz="half" idx="10"/>
          </p:nvPr>
        </p:nvSpPr>
        <p:spPr/>
        <p:txBody>
          <a:bodyPr/>
          <a:lstStyle/>
          <a:p>
            <a:fld id="{6363B204-499C-4A50-BD3F-1A818F45974B}" type="datetimeFigureOut">
              <a:rPr lang="en-IN" smtClean="0"/>
              <a:t>19-10-2023</a:t>
            </a:fld>
            <a:endParaRPr lang="en-IN"/>
          </a:p>
        </p:txBody>
      </p:sp>
      <p:sp>
        <p:nvSpPr>
          <p:cNvPr id="5" name="Footer Placeholder 4">
            <a:extLst>
              <a:ext uri="{FF2B5EF4-FFF2-40B4-BE49-F238E27FC236}">
                <a16:creationId xmlns:a16="http://schemas.microsoft.com/office/drawing/2014/main" id="{E226355A-B3D4-4D77-9B9E-1F86CFBE76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78D457-B99E-4871-9549-991D1703102E}"/>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1003356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B8024-8432-4164-A783-5147BC71B7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3878EC-4C03-4783-B1E2-C116FED74D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127DE8-CEFA-49A2-AE55-CC3026919ABD}"/>
              </a:ext>
            </a:extLst>
          </p:cNvPr>
          <p:cNvSpPr>
            <a:spLocks noGrp="1"/>
          </p:cNvSpPr>
          <p:nvPr>
            <p:ph type="dt" sz="half" idx="10"/>
          </p:nvPr>
        </p:nvSpPr>
        <p:spPr/>
        <p:txBody>
          <a:bodyPr/>
          <a:lstStyle/>
          <a:p>
            <a:fld id="{3C93EBDD-0FE3-4546-943D-06D6F760FA7E}" type="datetimeFigureOut">
              <a:rPr lang="en-IN" smtClean="0"/>
              <a:t>19-10-2023</a:t>
            </a:fld>
            <a:endParaRPr lang="en-IN"/>
          </a:p>
        </p:txBody>
      </p:sp>
      <p:sp>
        <p:nvSpPr>
          <p:cNvPr id="5" name="Footer Placeholder 4">
            <a:extLst>
              <a:ext uri="{FF2B5EF4-FFF2-40B4-BE49-F238E27FC236}">
                <a16:creationId xmlns:a16="http://schemas.microsoft.com/office/drawing/2014/main" id="{E175976F-02DE-4B0B-833E-4C69D90F0F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C2E443-48CB-4AB4-B79E-5A0A1571AAB9}"/>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2027022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1467-8910-4084-B9D0-FF2A31BAEC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FB9320-19C6-4981-A5D4-A65A50F432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E799E7-0600-4327-82EF-3E8CD16C70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7510C2B-F0A0-49A4-911C-FD23D8CCD738}"/>
              </a:ext>
            </a:extLst>
          </p:cNvPr>
          <p:cNvSpPr>
            <a:spLocks noGrp="1"/>
          </p:cNvSpPr>
          <p:nvPr>
            <p:ph type="dt" sz="half" idx="10"/>
          </p:nvPr>
        </p:nvSpPr>
        <p:spPr/>
        <p:txBody>
          <a:bodyPr/>
          <a:lstStyle/>
          <a:p>
            <a:fld id="{3C93EBDD-0FE3-4546-943D-06D6F760FA7E}" type="datetimeFigureOut">
              <a:rPr lang="en-IN" smtClean="0"/>
              <a:t>19-10-2023</a:t>
            </a:fld>
            <a:endParaRPr lang="en-IN"/>
          </a:p>
        </p:txBody>
      </p:sp>
      <p:sp>
        <p:nvSpPr>
          <p:cNvPr id="6" name="Footer Placeholder 5">
            <a:extLst>
              <a:ext uri="{FF2B5EF4-FFF2-40B4-BE49-F238E27FC236}">
                <a16:creationId xmlns:a16="http://schemas.microsoft.com/office/drawing/2014/main" id="{4C9340B9-D131-4F26-B542-C92A0A867D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187625-5538-41A4-9C03-2E383B75BFE1}"/>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2436932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14CF9-64EF-482B-B968-17646FA0C8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77603D-F500-4BBC-973C-76058D20BC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1B8BFB-DF9A-4033-9983-046FDC294B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D37A21-56BA-438A-A3BC-0AD89D051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A3238E-0FC1-4D51-AA87-478499782E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837E4B-EB3A-441F-9CB9-8C5D14B562A0}"/>
              </a:ext>
            </a:extLst>
          </p:cNvPr>
          <p:cNvSpPr>
            <a:spLocks noGrp="1"/>
          </p:cNvSpPr>
          <p:nvPr>
            <p:ph type="dt" sz="half" idx="10"/>
          </p:nvPr>
        </p:nvSpPr>
        <p:spPr/>
        <p:txBody>
          <a:bodyPr/>
          <a:lstStyle/>
          <a:p>
            <a:fld id="{3C93EBDD-0FE3-4546-943D-06D6F760FA7E}" type="datetimeFigureOut">
              <a:rPr lang="en-IN" smtClean="0"/>
              <a:t>19-10-2023</a:t>
            </a:fld>
            <a:endParaRPr lang="en-IN"/>
          </a:p>
        </p:txBody>
      </p:sp>
      <p:sp>
        <p:nvSpPr>
          <p:cNvPr id="8" name="Footer Placeholder 7">
            <a:extLst>
              <a:ext uri="{FF2B5EF4-FFF2-40B4-BE49-F238E27FC236}">
                <a16:creationId xmlns:a16="http://schemas.microsoft.com/office/drawing/2014/main" id="{5B19EA3F-B451-4FB4-BEB9-6634F194A1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279200-69B6-480E-8E11-C7AB878E10DC}"/>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4041221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38492-079E-44BA-A329-5E404EF4D4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17A1B2-B487-4FE5-B517-8E4CEB51C3A7}"/>
              </a:ext>
            </a:extLst>
          </p:cNvPr>
          <p:cNvSpPr>
            <a:spLocks noGrp="1"/>
          </p:cNvSpPr>
          <p:nvPr>
            <p:ph type="dt" sz="half" idx="10"/>
          </p:nvPr>
        </p:nvSpPr>
        <p:spPr/>
        <p:txBody>
          <a:bodyPr/>
          <a:lstStyle/>
          <a:p>
            <a:fld id="{3C93EBDD-0FE3-4546-943D-06D6F760FA7E}" type="datetimeFigureOut">
              <a:rPr lang="en-IN" smtClean="0"/>
              <a:t>19-10-2023</a:t>
            </a:fld>
            <a:endParaRPr lang="en-IN"/>
          </a:p>
        </p:txBody>
      </p:sp>
      <p:sp>
        <p:nvSpPr>
          <p:cNvPr id="4" name="Footer Placeholder 3">
            <a:extLst>
              <a:ext uri="{FF2B5EF4-FFF2-40B4-BE49-F238E27FC236}">
                <a16:creationId xmlns:a16="http://schemas.microsoft.com/office/drawing/2014/main" id="{FFD21211-53CB-4C8D-9669-A233E68F6A5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928730D-6491-4C9F-B4F3-E25D19ED89B5}"/>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1675108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9F05CC-7898-42AA-9AFB-519890EAC4A7}"/>
              </a:ext>
            </a:extLst>
          </p:cNvPr>
          <p:cNvSpPr>
            <a:spLocks noGrp="1"/>
          </p:cNvSpPr>
          <p:nvPr>
            <p:ph type="dt" sz="half" idx="10"/>
          </p:nvPr>
        </p:nvSpPr>
        <p:spPr/>
        <p:txBody>
          <a:bodyPr/>
          <a:lstStyle/>
          <a:p>
            <a:fld id="{3C93EBDD-0FE3-4546-943D-06D6F760FA7E}" type="datetimeFigureOut">
              <a:rPr lang="en-IN" smtClean="0"/>
              <a:t>19-10-2023</a:t>
            </a:fld>
            <a:endParaRPr lang="en-IN"/>
          </a:p>
        </p:txBody>
      </p:sp>
      <p:sp>
        <p:nvSpPr>
          <p:cNvPr id="3" name="Footer Placeholder 2">
            <a:extLst>
              <a:ext uri="{FF2B5EF4-FFF2-40B4-BE49-F238E27FC236}">
                <a16:creationId xmlns:a16="http://schemas.microsoft.com/office/drawing/2014/main" id="{4535A400-2B36-45BB-B9A3-7236AA111D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5933FF-ECA3-494F-B6ED-1F289C2FD339}"/>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3212578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16C8A-D1B6-4ACD-ACD4-FE77D56217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F3DF80-DE45-44C3-BD46-5E65BB73C1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38F8E0-5447-452D-905B-A0C01A6EDC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27A861-1A44-4EE1-8E8B-B4B8D6349182}"/>
              </a:ext>
            </a:extLst>
          </p:cNvPr>
          <p:cNvSpPr>
            <a:spLocks noGrp="1"/>
          </p:cNvSpPr>
          <p:nvPr>
            <p:ph type="dt" sz="half" idx="10"/>
          </p:nvPr>
        </p:nvSpPr>
        <p:spPr/>
        <p:txBody>
          <a:bodyPr/>
          <a:lstStyle/>
          <a:p>
            <a:fld id="{3C93EBDD-0FE3-4546-943D-06D6F760FA7E}" type="datetimeFigureOut">
              <a:rPr lang="en-IN" smtClean="0"/>
              <a:t>19-10-2023</a:t>
            </a:fld>
            <a:endParaRPr lang="en-IN"/>
          </a:p>
        </p:txBody>
      </p:sp>
      <p:sp>
        <p:nvSpPr>
          <p:cNvPr id="6" name="Footer Placeholder 5">
            <a:extLst>
              <a:ext uri="{FF2B5EF4-FFF2-40B4-BE49-F238E27FC236}">
                <a16:creationId xmlns:a16="http://schemas.microsoft.com/office/drawing/2014/main" id="{F8197C9E-44D4-4B56-B088-E40D30CB9E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F77414-4209-438B-8132-B788441DEF60}"/>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3208369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16592-0CCB-4099-8515-4EA112998E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0D3911-87C2-403A-8486-1E2828841A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C68E2E-F385-4E80-857E-BCB86CE4D8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964649-D347-4A09-993D-9E53A3CC5CD1}"/>
              </a:ext>
            </a:extLst>
          </p:cNvPr>
          <p:cNvSpPr>
            <a:spLocks noGrp="1"/>
          </p:cNvSpPr>
          <p:nvPr>
            <p:ph type="dt" sz="half" idx="10"/>
          </p:nvPr>
        </p:nvSpPr>
        <p:spPr/>
        <p:txBody>
          <a:bodyPr/>
          <a:lstStyle/>
          <a:p>
            <a:fld id="{3C93EBDD-0FE3-4546-943D-06D6F760FA7E}" type="datetimeFigureOut">
              <a:rPr lang="en-IN" smtClean="0"/>
              <a:t>19-10-2023</a:t>
            </a:fld>
            <a:endParaRPr lang="en-IN"/>
          </a:p>
        </p:txBody>
      </p:sp>
      <p:sp>
        <p:nvSpPr>
          <p:cNvPr id="6" name="Footer Placeholder 5">
            <a:extLst>
              <a:ext uri="{FF2B5EF4-FFF2-40B4-BE49-F238E27FC236}">
                <a16:creationId xmlns:a16="http://schemas.microsoft.com/office/drawing/2014/main" id="{0E9483BC-BEB4-442E-A581-0127145B39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F42CF8-D070-451A-975A-2C4006BC5079}"/>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543481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B4F16-F514-4C93-88B6-357A87276B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7C2CCC-FD19-4A4B-A9F0-6C034EE3AD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6B15B4-46C3-4FB4-92EB-412E2096B0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93EBDD-0FE3-4546-943D-06D6F760FA7E}" type="datetimeFigureOut">
              <a:rPr lang="en-IN" smtClean="0"/>
              <a:t>19-10-2023</a:t>
            </a:fld>
            <a:endParaRPr lang="en-IN"/>
          </a:p>
        </p:txBody>
      </p:sp>
      <p:sp>
        <p:nvSpPr>
          <p:cNvPr id="5" name="Footer Placeholder 4">
            <a:extLst>
              <a:ext uri="{FF2B5EF4-FFF2-40B4-BE49-F238E27FC236}">
                <a16:creationId xmlns:a16="http://schemas.microsoft.com/office/drawing/2014/main" id="{FED4274B-408C-450D-B152-EA432DAF08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CAA7ED8-DE5E-4098-86B3-AB1FE3B685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9841D4-A0C3-4DB6-B311-7C29838D9CF6}" type="slidenum">
              <a:rPr lang="en-IN" smtClean="0"/>
              <a:t>‹#›</a:t>
            </a:fld>
            <a:endParaRPr lang="en-IN"/>
          </a:p>
        </p:txBody>
      </p:sp>
    </p:spTree>
    <p:extLst>
      <p:ext uri="{BB962C8B-B14F-4D97-AF65-F5344CB8AC3E}">
        <p14:creationId xmlns:p14="http://schemas.microsoft.com/office/powerpoint/2010/main" val="1154115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3DEE34-8DDB-4879-B479-55FC5BB0A2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BEC7B3-5595-42CF-93F0-73B3074F73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690C4A-9987-4005-B7D9-B7CB29265B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63B204-499C-4A50-BD3F-1A818F45974B}" type="datetimeFigureOut">
              <a:rPr lang="en-IN" smtClean="0"/>
              <a:t>19-10-2023</a:t>
            </a:fld>
            <a:endParaRPr lang="en-IN"/>
          </a:p>
        </p:txBody>
      </p:sp>
      <p:sp>
        <p:nvSpPr>
          <p:cNvPr id="5" name="Footer Placeholder 4">
            <a:extLst>
              <a:ext uri="{FF2B5EF4-FFF2-40B4-BE49-F238E27FC236}">
                <a16:creationId xmlns:a16="http://schemas.microsoft.com/office/drawing/2014/main" id="{448009B2-CDDE-4779-83F0-4BFFFFA420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7086470-909C-4748-A5F4-25A3E55C7E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2877EC-F0D1-4EBA-B029-F831382637E2}" type="slidenum">
              <a:rPr lang="en-IN" smtClean="0"/>
              <a:t>‹#›</a:t>
            </a:fld>
            <a:endParaRPr lang="en-IN"/>
          </a:p>
        </p:txBody>
      </p:sp>
    </p:spTree>
    <p:extLst>
      <p:ext uri="{BB962C8B-B14F-4D97-AF65-F5344CB8AC3E}">
        <p14:creationId xmlns:p14="http://schemas.microsoft.com/office/powerpoint/2010/main" val="39502025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7.xml"/><Relationship Id="rId1" Type="http://schemas.openxmlformats.org/officeDocument/2006/relationships/themeOverride" Target="../theme/themeOverride2.xml"/><Relationship Id="rId5" Type="http://schemas.openxmlformats.org/officeDocument/2006/relationships/image" Target="../media/image1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7.xml"/><Relationship Id="rId1" Type="http://schemas.openxmlformats.org/officeDocument/2006/relationships/themeOverride" Target="../theme/themeOverride3.xml"/><Relationship Id="rId5" Type="http://schemas.openxmlformats.org/officeDocument/2006/relationships/image" Target="../media/image1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7.xml"/><Relationship Id="rId1" Type="http://schemas.openxmlformats.org/officeDocument/2006/relationships/themeOverride" Target="../theme/themeOverride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7.xml"/><Relationship Id="rId1" Type="http://schemas.openxmlformats.org/officeDocument/2006/relationships/themeOverride" Target="../theme/themeOverride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7.xml"/><Relationship Id="rId1" Type="http://schemas.openxmlformats.org/officeDocument/2006/relationships/themeOverride" Target="../theme/themeOverride6.xml"/><Relationship Id="rId5" Type="http://schemas.openxmlformats.org/officeDocument/2006/relationships/image" Target="../media/image33.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7.xml"/><Relationship Id="rId1" Type="http://schemas.openxmlformats.org/officeDocument/2006/relationships/themeOverride" Target="../theme/themeOverride7.xml"/><Relationship Id="rId5" Type="http://schemas.openxmlformats.org/officeDocument/2006/relationships/image" Target="../media/image34.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7.xml"/><Relationship Id="rId1" Type="http://schemas.openxmlformats.org/officeDocument/2006/relationships/themeOverride" Target="../theme/themeOverride8.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7.xml"/><Relationship Id="rId1" Type="http://schemas.openxmlformats.org/officeDocument/2006/relationships/themeOverride" Target="../theme/themeOverride9.xml"/><Relationship Id="rId5" Type="http://schemas.openxmlformats.org/officeDocument/2006/relationships/image" Target="../media/image36.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7.xml"/><Relationship Id="rId1" Type="http://schemas.openxmlformats.org/officeDocument/2006/relationships/themeOverride" Target="../theme/themeOverride10.xml"/><Relationship Id="rId5" Type="http://schemas.openxmlformats.org/officeDocument/2006/relationships/image" Target="../media/image37.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38.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40.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40.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7.xml"/><Relationship Id="rId1" Type="http://schemas.openxmlformats.org/officeDocument/2006/relationships/themeOverride" Target="../theme/themeOverride11.xml"/><Relationship Id="rId5" Type="http://schemas.openxmlformats.org/officeDocument/2006/relationships/image" Target="../media/image40.pn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7.xml"/><Relationship Id="rId1" Type="http://schemas.openxmlformats.org/officeDocument/2006/relationships/themeOverride" Target="../theme/themeOverride1.xml"/><Relationship Id="rId5" Type="http://schemas.openxmlformats.org/officeDocument/2006/relationships/image" Target="../media/image10.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F61CB4-EFD8-4FB2-AC1D-5731103B647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313" y="-42322"/>
            <a:ext cx="12191980" cy="6857988"/>
          </a:xfrm>
          <a:prstGeom prst="rect">
            <a:avLst/>
          </a:prstGeom>
        </p:spPr>
      </p:pic>
    </p:spTree>
    <p:extLst>
      <p:ext uri="{BB962C8B-B14F-4D97-AF65-F5344CB8AC3E}">
        <p14:creationId xmlns:p14="http://schemas.microsoft.com/office/powerpoint/2010/main" val="2341085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4"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4" name="Picture 3">
            <a:extLst>
              <a:ext uri="{FF2B5EF4-FFF2-40B4-BE49-F238E27FC236}">
                <a16:creationId xmlns:a16="http://schemas.microsoft.com/office/drawing/2014/main" id="{1D6686A1-9759-34C0-1A66-FE563365D89B}"/>
              </a:ext>
            </a:extLst>
          </p:cNvPr>
          <p:cNvPicPr>
            <a:picLocks noChangeAspect="1"/>
          </p:cNvPicPr>
          <p:nvPr/>
        </p:nvPicPr>
        <p:blipFill>
          <a:blip r:embed="rId5"/>
          <a:stretch>
            <a:fillRect/>
          </a:stretch>
        </p:blipFill>
        <p:spPr>
          <a:xfrm>
            <a:off x="1375752" y="561309"/>
            <a:ext cx="8385539" cy="5707083"/>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16666999"/>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4"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4" name="Picture 3">
            <a:extLst>
              <a:ext uri="{FF2B5EF4-FFF2-40B4-BE49-F238E27FC236}">
                <a16:creationId xmlns:a16="http://schemas.microsoft.com/office/drawing/2014/main" id="{D332693D-52E0-7F8E-EC10-96F8E089FD7D}"/>
              </a:ext>
            </a:extLst>
          </p:cNvPr>
          <p:cNvPicPr>
            <a:picLocks noChangeAspect="1"/>
          </p:cNvPicPr>
          <p:nvPr/>
        </p:nvPicPr>
        <p:blipFill>
          <a:blip r:embed="rId5"/>
          <a:stretch>
            <a:fillRect/>
          </a:stretch>
        </p:blipFill>
        <p:spPr>
          <a:xfrm>
            <a:off x="1745530" y="111357"/>
            <a:ext cx="7165326" cy="6606988"/>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36703977"/>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4"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4" name="Picture 3">
            <a:extLst>
              <a:ext uri="{FF2B5EF4-FFF2-40B4-BE49-F238E27FC236}">
                <a16:creationId xmlns:a16="http://schemas.microsoft.com/office/drawing/2014/main" id="{626C0DB9-3665-95B0-D491-334A736A3AC8}"/>
              </a:ext>
            </a:extLst>
          </p:cNvPr>
          <p:cNvPicPr>
            <a:picLocks noChangeAspect="1"/>
          </p:cNvPicPr>
          <p:nvPr/>
        </p:nvPicPr>
        <p:blipFill>
          <a:blip r:embed="rId5"/>
          <a:stretch>
            <a:fillRect/>
          </a:stretch>
        </p:blipFill>
        <p:spPr>
          <a:xfrm>
            <a:off x="712833" y="602428"/>
            <a:ext cx="10307488" cy="1390844"/>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FF27CBC1-4193-D042-76B6-1BA4CC9286CA}"/>
              </a:ext>
            </a:extLst>
          </p:cNvPr>
          <p:cNvPicPr>
            <a:picLocks noChangeAspect="1"/>
          </p:cNvPicPr>
          <p:nvPr/>
        </p:nvPicPr>
        <p:blipFill>
          <a:blip r:embed="rId6"/>
          <a:stretch>
            <a:fillRect/>
          </a:stretch>
        </p:blipFill>
        <p:spPr>
          <a:xfrm>
            <a:off x="712832" y="2538649"/>
            <a:ext cx="4491705" cy="3229860"/>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E5C1096A-A6B1-9B5F-B76A-E6A88CFA7FC9}"/>
              </a:ext>
            </a:extLst>
          </p:cNvPr>
          <p:cNvSpPr txBox="1"/>
          <p:nvPr/>
        </p:nvSpPr>
        <p:spPr>
          <a:xfrm>
            <a:off x="5866577" y="2417519"/>
            <a:ext cx="5699943" cy="3308598"/>
          </a:xfrm>
          <a:prstGeom prst="rect">
            <a:avLst/>
          </a:prstGeom>
          <a:noFill/>
        </p:spPr>
        <p:txBody>
          <a:bodyPr wrap="square">
            <a:spAutoFit/>
          </a:bodyPr>
          <a:lstStyle/>
          <a:p>
            <a:pPr marL="0" indent="0">
              <a:spcAft>
                <a:spcPts val="600"/>
              </a:spcAft>
              <a:buFont typeface="Arial" panose="020B0604020202020204" pitchFamily="34" charset="0"/>
              <a:buNone/>
            </a:pPr>
            <a:r>
              <a:rPr lang="en-US" altLang="en-US" sz="3600" b="1" dirty="0">
                <a:solidFill>
                  <a:srgbClr val="002060"/>
                </a:solidFill>
                <a:latin typeface="Calibri" panose="020F0502020204030204" pitchFamily="34" charset="0"/>
                <a:ea typeface="Calibri" panose="020F0502020204030204" pitchFamily="34" charset="0"/>
                <a:cs typeface="Calibri" panose="020F0502020204030204" pitchFamily="34" charset="0"/>
              </a:rPr>
              <a:t>.is null()-</a:t>
            </a:r>
          </a:p>
          <a:p>
            <a:pPr marL="0" indent="0">
              <a:spcAft>
                <a:spcPts val="600"/>
              </a:spcAft>
              <a:buFont typeface="Arial" panose="020B0604020202020204" pitchFamily="34" charset="0"/>
              <a:buNone/>
            </a:pPr>
            <a:r>
              <a:rPr lang="en-US" altLang="en-US" sz="2400" dirty="0">
                <a:solidFill>
                  <a:srgbClr val="002060"/>
                </a:solidFill>
                <a:latin typeface="Calibri" panose="020F0502020204030204" pitchFamily="34" charset="0"/>
                <a:ea typeface="Calibri" panose="020F0502020204030204" pitchFamily="34" charset="0"/>
                <a:cs typeface="Calibri" panose="020F0502020204030204" pitchFamily="34" charset="0"/>
              </a:rPr>
              <a:t>This method is applied to the Data Frame and returns a Data Frame of the same shape, where each cell contains a Boolean value (True or False). The Boolean value represents whether the corresponding cell in the original Data Frame is a missing (null) value (True) or not (False).</a:t>
            </a:r>
            <a:endParaRPr lang="en-IN" sz="2400"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0774477"/>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par>
                          <p:cTn id="12" fill="hold">
                            <p:stCondLst>
                              <p:cond delay="1000"/>
                            </p:stCondLst>
                            <p:childTnLst>
                              <p:par>
                                <p:cTn id="13" presetID="49" presetClass="entr" presetSubtype="0" decel="100000" fill="hold"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 calcmode="lin" valueType="num">
                                      <p:cBhvr>
                                        <p:cTn id="15"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9">
                                            <p:txEl>
                                              <p:pRg st="0" end="0"/>
                                            </p:txEl>
                                          </p:spTgt>
                                        </p:tgtEl>
                                        <p:attrNameLst>
                                          <p:attrName>ppt_h</p:attrName>
                                        </p:attrNameLst>
                                      </p:cBhvr>
                                      <p:tavLst>
                                        <p:tav tm="0">
                                          <p:val>
                                            <p:fltVal val="0"/>
                                          </p:val>
                                        </p:tav>
                                        <p:tav tm="100000">
                                          <p:val>
                                            <p:strVal val="#ppt_h"/>
                                          </p:val>
                                        </p:tav>
                                      </p:tavLst>
                                    </p:anim>
                                    <p:anim calcmode="lin" valueType="num">
                                      <p:cBhvr>
                                        <p:cTn id="17" dur="500" fill="hold"/>
                                        <p:tgtEl>
                                          <p:spTgt spid="9">
                                            <p:txEl>
                                              <p:pRg st="0" end="0"/>
                                            </p:txEl>
                                          </p:spTgt>
                                        </p:tgtEl>
                                        <p:attrNameLst>
                                          <p:attrName>style.rotation</p:attrName>
                                        </p:attrNameLst>
                                      </p:cBhvr>
                                      <p:tavLst>
                                        <p:tav tm="0">
                                          <p:val>
                                            <p:fltVal val="360"/>
                                          </p:val>
                                        </p:tav>
                                        <p:tav tm="100000">
                                          <p:val>
                                            <p:fltVal val="0"/>
                                          </p:val>
                                        </p:tav>
                                      </p:tavLst>
                                    </p:anim>
                                    <p:animEffect transition="in" filter="fade">
                                      <p:cBhvr>
                                        <p:cTn id="18" dur="500"/>
                                        <p:tgtEl>
                                          <p:spTgt spid="9">
                                            <p:txEl>
                                              <p:pRg st="0" end="0"/>
                                            </p:txEl>
                                          </p:spTgt>
                                        </p:tgtEl>
                                      </p:cBhvr>
                                    </p:animEffect>
                                  </p:childTnLst>
                                </p:cTn>
                              </p:par>
                            </p:childTnLst>
                          </p:cTn>
                        </p:par>
                        <p:par>
                          <p:cTn id="19" fill="hold">
                            <p:stCondLst>
                              <p:cond delay="1500"/>
                            </p:stCondLst>
                            <p:childTnLst>
                              <p:par>
                                <p:cTn id="20" presetID="47" presetClass="entr" presetSubtype="0" fill="hold" nodeType="after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500"/>
                                        <p:tgtEl>
                                          <p:spTgt spid="9">
                                            <p:txEl>
                                              <p:pRg st="1" end="1"/>
                                            </p:txEl>
                                          </p:spTgt>
                                        </p:tgtEl>
                                      </p:cBhvr>
                                    </p:animEffect>
                                    <p:anim calcmode="lin" valueType="num">
                                      <p:cBhvr>
                                        <p:cTn id="2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4" dur="5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136140" y="6119497"/>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4" name="TextBox 3">
            <a:extLst>
              <a:ext uri="{FF2B5EF4-FFF2-40B4-BE49-F238E27FC236}">
                <a16:creationId xmlns:a16="http://schemas.microsoft.com/office/drawing/2014/main" id="{941A21A5-225C-F75B-03DA-4E9D43840565}"/>
              </a:ext>
            </a:extLst>
          </p:cNvPr>
          <p:cNvSpPr txBox="1"/>
          <p:nvPr/>
        </p:nvSpPr>
        <p:spPr>
          <a:xfrm>
            <a:off x="678116" y="809930"/>
            <a:ext cx="4294152" cy="458587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600" b="1" dirty="0">
                <a:solidFill>
                  <a:srgbClr val="002060"/>
                </a:solidFill>
                <a:latin typeface="Calibri" panose="020F0502020204030204" pitchFamily="34" charset="0"/>
                <a:ea typeface="Calibri" panose="020F0502020204030204" pitchFamily="34" charset="0"/>
                <a:cs typeface="Calibri" panose="020F0502020204030204" pitchFamily="34" charset="0"/>
              </a:rPr>
              <a:t>Unique Values:-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solidFill>
                  <a:srgbClr val="002060"/>
                </a:solidFill>
                <a:latin typeface="Calibri" panose="020F0502020204030204" pitchFamily="34" charset="0"/>
                <a:ea typeface="Calibri" panose="020F0502020204030204" pitchFamily="34" charset="0"/>
                <a:cs typeface="Calibri" panose="020F0502020204030204" pitchFamily="34" charset="0"/>
              </a:rPr>
              <a:t>When you apply .unique to a data structure, it returns an array or a list containing only the unique values present in that data structure. In other words, it shows any duplicate values.</a:t>
            </a:r>
          </a:p>
        </p:txBody>
      </p:sp>
      <p:pic>
        <p:nvPicPr>
          <p:cNvPr id="9" name="Picture 8">
            <a:extLst>
              <a:ext uri="{FF2B5EF4-FFF2-40B4-BE49-F238E27FC236}">
                <a16:creationId xmlns:a16="http://schemas.microsoft.com/office/drawing/2014/main" id="{68A69913-4F71-03DE-7CE2-F0C1248CD5D0}"/>
              </a:ext>
            </a:extLst>
          </p:cNvPr>
          <p:cNvPicPr>
            <a:picLocks noChangeAspect="1"/>
          </p:cNvPicPr>
          <p:nvPr/>
        </p:nvPicPr>
        <p:blipFill>
          <a:blip r:embed="rId4"/>
          <a:stretch>
            <a:fillRect/>
          </a:stretch>
        </p:blipFill>
        <p:spPr>
          <a:xfrm>
            <a:off x="5115443" y="58895"/>
            <a:ext cx="7020734" cy="6605979"/>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640322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4">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4">
                                            <p:txEl>
                                              <p:pRg st="0" end="0"/>
                                            </p:txEl>
                                          </p:spTgt>
                                        </p:tgtEl>
                                      </p:cBhvr>
                                    </p:animEffect>
                                  </p:childTnLst>
                                </p:cTn>
                              </p:par>
                            </p:childTnLst>
                          </p:cTn>
                        </p:par>
                        <p:par>
                          <p:cTn id="11" fill="hold">
                            <p:stCondLst>
                              <p:cond delay="500"/>
                            </p:stCondLst>
                            <p:childTnLst>
                              <p:par>
                                <p:cTn id="12" presetID="47" presetClass="entr" presetSubtype="0" fill="hold" nodeType="after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anim calcmode="lin" valueType="num">
                                      <p:cBhvr>
                                        <p:cTn id="1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4" name="Picture 3">
            <a:extLst>
              <a:ext uri="{FF2B5EF4-FFF2-40B4-BE49-F238E27FC236}">
                <a16:creationId xmlns:a16="http://schemas.microsoft.com/office/drawing/2014/main" id="{4D636FE7-BECD-8310-4E2F-6519C116F358}"/>
              </a:ext>
            </a:extLst>
          </p:cNvPr>
          <p:cNvPicPr>
            <a:picLocks noChangeAspect="1"/>
          </p:cNvPicPr>
          <p:nvPr/>
        </p:nvPicPr>
        <p:blipFill>
          <a:blip r:embed="rId4"/>
          <a:stretch>
            <a:fillRect/>
          </a:stretch>
        </p:blipFill>
        <p:spPr>
          <a:xfrm>
            <a:off x="881876" y="181959"/>
            <a:ext cx="6155311" cy="2728115"/>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41C02FE8-5622-2357-32D5-D7A2D95DCF8C}"/>
              </a:ext>
            </a:extLst>
          </p:cNvPr>
          <p:cNvSpPr txBox="1"/>
          <p:nvPr/>
        </p:nvSpPr>
        <p:spPr>
          <a:xfrm rot="10800000" flipV="1">
            <a:off x="483669" y="3060908"/>
            <a:ext cx="10695608" cy="707886"/>
          </a:xfrm>
          <a:prstGeom prst="rect">
            <a:avLst/>
          </a:prstGeom>
          <a:noFill/>
        </p:spPr>
        <p:txBody>
          <a:bodyPr wrap="square">
            <a:spAutoFit/>
          </a:bodyPr>
          <a:lstStyle/>
          <a:p>
            <a:r>
              <a:rPr lang="en-US" sz="2200" b="1" dirty="0">
                <a:solidFill>
                  <a:srgbClr val="002060"/>
                </a:solidFill>
                <a:latin typeface="Calibri" panose="020F0502020204030204" pitchFamily="34" charset="0"/>
                <a:ea typeface="Calibri" panose="020F0502020204030204" pitchFamily="34" charset="0"/>
                <a:cs typeface="Calibri" panose="020F0502020204030204" pitchFamily="34" charset="0"/>
              </a:rPr>
              <a:t>Replacing</a:t>
            </a:r>
            <a:r>
              <a:rPr lang="en-US" sz="1800" b="1" i="0" dirty="0">
                <a:solidFill>
                  <a:schemeClr val="accent1">
                    <a:lumMod val="75000"/>
                  </a:schemeClr>
                </a:solidFill>
                <a:effectLst/>
                <a:latin typeface="Times New Roman" panose="02020603050405020304" pitchFamily="18" charset="0"/>
                <a:cs typeface="Times New Roman" panose="02020603050405020304" pitchFamily="18" charset="0"/>
              </a:rPr>
              <a:t> </a:t>
            </a:r>
            <a:r>
              <a:rPr lang="en-US" sz="2200" b="1" dirty="0">
                <a:solidFill>
                  <a:srgbClr val="002060"/>
                </a:solidFill>
                <a:latin typeface="Calibri" panose="020F0502020204030204" pitchFamily="34" charset="0"/>
                <a:ea typeface="Calibri" panose="020F0502020204030204" pitchFamily="34" charset="0"/>
                <a:cs typeface="Calibri" panose="020F0502020204030204" pitchFamily="34" charset="0"/>
              </a:rPr>
              <a:t>'unknown' with mode values for each column because the data type is object</a:t>
            </a:r>
          </a:p>
          <a:p>
            <a:pPr algn="l"/>
            <a:endParaRPr lang="en-US" sz="1800" b="1" i="0" dirty="0">
              <a:solidFill>
                <a:schemeClr val="accent1">
                  <a:lumMod val="75000"/>
                </a:schemeClr>
              </a:solidFill>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2FABACB6-D94F-2484-77B5-52FF41F154C3}"/>
              </a:ext>
            </a:extLst>
          </p:cNvPr>
          <p:cNvPicPr>
            <a:picLocks noChangeAspect="1"/>
          </p:cNvPicPr>
          <p:nvPr/>
        </p:nvPicPr>
        <p:blipFill>
          <a:blip r:embed="rId5"/>
          <a:stretch>
            <a:fillRect/>
          </a:stretch>
        </p:blipFill>
        <p:spPr>
          <a:xfrm>
            <a:off x="4145784" y="3617962"/>
            <a:ext cx="5842278" cy="3042331"/>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208834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p:cTn id="11"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6">
                                            <p:txEl>
                                              <p:pRg st="0" end="0"/>
                                            </p:txEl>
                                          </p:spTgt>
                                        </p:tgtEl>
                                        <p:attrNameLst>
                                          <p:attrName>ppt_h</p:attrName>
                                        </p:attrNameLst>
                                      </p:cBhvr>
                                      <p:tavLst>
                                        <p:tav tm="0">
                                          <p:val>
                                            <p:fltVal val="0"/>
                                          </p:val>
                                        </p:tav>
                                        <p:tav tm="100000">
                                          <p:val>
                                            <p:strVal val="#ppt_h"/>
                                          </p:val>
                                        </p:tav>
                                      </p:tavLst>
                                    </p:anim>
                                    <p:anim calcmode="lin" valueType="num">
                                      <p:cBhvr>
                                        <p:cTn id="13" dur="500" fill="hold"/>
                                        <p:tgtEl>
                                          <p:spTgt spid="6">
                                            <p:txEl>
                                              <p:pRg st="0" end="0"/>
                                            </p:txEl>
                                          </p:spTgt>
                                        </p:tgtEl>
                                        <p:attrNameLst>
                                          <p:attrName>style.rotation</p:attrName>
                                        </p:attrNameLst>
                                      </p:cBhvr>
                                      <p:tavLst>
                                        <p:tav tm="0">
                                          <p:val>
                                            <p:fltVal val="360"/>
                                          </p:val>
                                        </p:tav>
                                        <p:tav tm="100000">
                                          <p:val>
                                            <p:fltVal val="0"/>
                                          </p:val>
                                        </p:tav>
                                      </p:tavLst>
                                    </p:anim>
                                    <p:animEffect transition="in" filter="fade">
                                      <p:cBhvr>
                                        <p:cTn id="14" dur="500"/>
                                        <p:tgtEl>
                                          <p:spTgt spid="6">
                                            <p:txEl>
                                              <p:pRg st="0" end="0"/>
                                            </p:txEl>
                                          </p:spTgt>
                                        </p:tgtEl>
                                      </p:cBhvr>
                                    </p:animEffect>
                                  </p:childTnLst>
                                </p:cTn>
                              </p:par>
                            </p:childTnLst>
                          </p:cTn>
                        </p:par>
                        <p:par>
                          <p:cTn id="15" fill="hold">
                            <p:stCondLst>
                              <p:cond delay="1000"/>
                            </p:stCondLst>
                            <p:childTnLst>
                              <p:par>
                                <p:cTn id="16" presetID="9"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4" name="Picture 3">
            <a:extLst>
              <a:ext uri="{FF2B5EF4-FFF2-40B4-BE49-F238E27FC236}">
                <a16:creationId xmlns:a16="http://schemas.microsoft.com/office/drawing/2014/main" id="{2248E599-50BF-627B-C6DC-DAEF000840D8}"/>
              </a:ext>
            </a:extLst>
          </p:cNvPr>
          <p:cNvPicPr>
            <a:picLocks noChangeAspect="1"/>
          </p:cNvPicPr>
          <p:nvPr/>
        </p:nvPicPr>
        <p:blipFill>
          <a:blip r:embed="rId4"/>
          <a:stretch>
            <a:fillRect/>
          </a:stretch>
        </p:blipFill>
        <p:spPr>
          <a:xfrm>
            <a:off x="1018466" y="685417"/>
            <a:ext cx="10155067" cy="5487166"/>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46860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23697" y="6234590"/>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4" name="TextBox 3">
            <a:extLst>
              <a:ext uri="{FF2B5EF4-FFF2-40B4-BE49-F238E27FC236}">
                <a16:creationId xmlns:a16="http://schemas.microsoft.com/office/drawing/2014/main" id="{62B5E36F-2E2A-4FFA-6FD5-5918783E519D}"/>
              </a:ext>
            </a:extLst>
          </p:cNvPr>
          <p:cNvSpPr txBox="1"/>
          <p:nvPr/>
        </p:nvSpPr>
        <p:spPr>
          <a:xfrm>
            <a:off x="286275" y="71603"/>
            <a:ext cx="10487992" cy="954107"/>
          </a:xfrm>
          <a:prstGeom prst="rect">
            <a:avLst/>
          </a:prstGeom>
          <a:noFill/>
        </p:spPr>
        <p:txBody>
          <a:bodyPr wrap="square">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One hot encoding (in this case it will not go as we have many columns increased from 19 to 90 size of data set increased drastically)</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EBE31AF4-FCE4-1ACA-A40F-1E1CC97711CB}"/>
              </a:ext>
            </a:extLst>
          </p:cNvPr>
          <p:cNvPicPr>
            <a:picLocks noChangeAspect="1"/>
          </p:cNvPicPr>
          <p:nvPr/>
        </p:nvPicPr>
        <p:blipFill>
          <a:blip r:embed="rId4"/>
          <a:stretch>
            <a:fillRect/>
          </a:stretch>
        </p:blipFill>
        <p:spPr>
          <a:xfrm>
            <a:off x="1908463" y="1025710"/>
            <a:ext cx="10090924" cy="5340054"/>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263377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4">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4">
                                            <p:txEl>
                                              <p:pRg st="0" end="0"/>
                                            </p:txEl>
                                          </p:spTgt>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dissolv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76"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4" name="Picture 3">
            <a:extLst>
              <a:ext uri="{FF2B5EF4-FFF2-40B4-BE49-F238E27FC236}">
                <a16:creationId xmlns:a16="http://schemas.microsoft.com/office/drawing/2014/main" id="{3493C35D-B42A-EA74-9434-AF25AC88745C}"/>
              </a:ext>
            </a:extLst>
          </p:cNvPr>
          <p:cNvPicPr>
            <a:picLocks noChangeAspect="1"/>
          </p:cNvPicPr>
          <p:nvPr/>
        </p:nvPicPr>
        <p:blipFill>
          <a:blip r:embed="rId4"/>
          <a:stretch>
            <a:fillRect/>
          </a:stretch>
        </p:blipFill>
        <p:spPr>
          <a:xfrm>
            <a:off x="382630" y="263372"/>
            <a:ext cx="6879292" cy="2029027"/>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287B91E7-610D-5018-3C75-311E463B43CA}"/>
              </a:ext>
            </a:extLst>
          </p:cNvPr>
          <p:cNvPicPr>
            <a:picLocks noChangeAspect="1"/>
          </p:cNvPicPr>
          <p:nvPr/>
        </p:nvPicPr>
        <p:blipFill>
          <a:blip r:embed="rId5"/>
          <a:stretch>
            <a:fillRect/>
          </a:stretch>
        </p:blipFill>
        <p:spPr>
          <a:xfrm>
            <a:off x="1041509" y="2971916"/>
            <a:ext cx="10108981" cy="3583770"/>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7627F092-DDFF-6825-774E-E3C823F5F9BD}"/>
              </a:ext>
            </a:extLst>
          </p:cNvPr>
          <p:cNvSpPr txBox="1"/>
          <p:nvPr/>
        </p:nvSpPr>
        <p:spPr>
          <a:xfrm>
            <a:off x="382630" y="2308992"/>
            <a:ext cx="8982635" cy="646331"/>
          </a:xfrm>
          <a:prstGeom prst="rect">
            <a:avLst/>
          </a:prstGeom>
          <a:noFill/>
        </p:spPr>
        <p:txBody>
          <a:bodyPr wrap="square">
            <a:spAutoFit/>
          </a:bodyPr>
          <a:lstStyle/>
          <a:p>
            <a:r>
              <a:rPr lang="en-US" sz="3600" b="1" dirty="0">
                <a:solidFill>
                  <a:srgbClr val="002060"/>
                </a:solidFill>
                <a:latin typeface="Calibri" panose="020F0502020204030204" pitchFamily="34" charset="0"/>
                <a:ea typeface="Calibri" panose="020F0502020204030204" pitchFamily="34" charset="0"/>
                <a:cs typeface="Calibri" panose="020F0502020204030204" pitchFamily="34" charset="0"/>
              </a:rPr>
              <a:t>Using Label Encoding</a:t>
            </a:r>
            <a:endParaRPr lang="en-IN" sz="36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59290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anim calcmode="lin" valueType="num">
                                      <p:cBhvr>
                                        <p:cTn id="11"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12">
                                            <p:txEl>
                                              <p:pRg st="0" end="0"/>
                                            </p:txEl>
                                          </p:spTgt>
                                        </p:tgtEl>
                                        <p:attrNameLst>
                                          <p:attrName>ppt_h</p:attrName>
                                        </p:attrNameLst>
                                      </p:cBhvr>
                                      <p:tavLst>
                                        <p:tav tm="0">
                                          <p:val>
                                            <p:fltVal val="0"/>
                                          </p:val>
                                        </p:tav>
                                        <p:tav tm="100000">
                                          <p:val>
                                            <p:strVal val="#ppt_h"/>
                                          </p:val>
                                        </p:tav>
                                      </p:tavLst>
                                    </p:anim>
                                    <p:anim calcmode="lin" valueType="num">
                                      <p:cBhvr>
                                        <p:cTn id="13" dur="500" fill="hold"/>
                                        <p:tgtEl>
                                          <p:spTgt spid="12">
                                            <p:txEl>
                                              <p:pRg st="0" end="0"/>
                                            </p:txEl>
                                          </p:spTgt>
                                        </p:tgtEl>
                                        <p:attrNameLst>
                                          <p:attrName>style.rotation</p:attrName>
                                        </p:attrNameLst>
                                      </p:cBhvr>
                                      <p:tavLst>
                                        <p:tav tm="0">
                                          <p:val>
                                            <p:fltVal val="360"/>
                                          </p:val>
                                        </p:tav>
                                        <p:tav tm="100000">
                                          <p:val>
                                            <p:fltVal val="0"/>
                                          </p:val>
                                        </p:tav>
                                      </p:tavLst>
                                    </p:anim>
                                    <p:animEffect transition="in" filter="fade">
                                      <p:cBhvr>
                                        <p:cTn id="14" dur="500"/>
                                        <p:tgtEl>
                                          <p:spTgt spid="12">
                                            <p:txEl>
                                              <p:pRg st="0" end="0"/>
                                            </p:txEl>
                                          </p:spTgt>
                                        </p:tgtEl>
                                      </p:cBhvr>
                                    </p:animEffect>
                                  </p:childTnLst>
                                </p:cTn>
                              </p:par>
                            </p:childTnLst>
                          </p:cTn>
                        </p:par>
                        <p:par>
                          <p:cTn id="15" fill="hold">
                            <p:stCondLst>
                              <p:cond delay="1000"/>
                            </p:stCondLst>
                            <p:childTnLst>
                              <p:par>
                                <p:cTn id="16" presetID="9"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4" name="Picture 3">
            <a:extLst>
              <a:ext uri="{FF2B5EF4-FFF2-40B4-BE49-F238E27FC236}">
                <a16:creationId xmlns:a16="http://schemas.microsoft.com/office/drawing/2014/main" id="{D5C09F25-DF75-3E95-5D45-48117DE1A0FF}"/>
              </a:ext>
            </a:extLst>
          </p:cNvPr>
          <p:cNvPicPr>
            <a:picLocks noChangeAspect="1"/>
          </p:cNvPicPr>
          <p:nvPr/>
        </p:nvPicPr>
        <p:blipFill>
          <a:blip r:embed="rId4"/>
          <a:stretch>
            <a:fillRect/>
          </a:stretch>
        </p:blipFill>
        <p:spPr>
          <a:xfrm>
            <a:off x="462625" y="1176324"/>
            <a:ext cx="11354102" cy="5194979"/>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3591CECE-1201-BCB9-16DB-D4523C942C43}"/>
              </a:ext>
            </a:extLst>
          </p:cNvPr>
          <p:cNvSpPr txBox="1"/>
          <p:nvPr/>
        </p:nvSpPr>
        <p:spPr>
          <a:xfrm>
            <a:off x="462625" y="295121"/>
            <a:ext cx="8265458" cy="646331"/>
          </a:xfrm>
          <a:prstGeom prst="rect">
            <a:avLst/>
          </a:prstGeom>
          <a:noFill/>
        </p:spPr>
        <p:txBody>
          <a:bodyPr wrap="square">
            <a:spAutoFit/>
          </a:bodyPr>
          <a:lstStyle/>
          <a:p>
            <a:r>
              <a:rPr lang="en-US" sz="3600" b="1" dirty="0">
                <a:solidFill>
                  <a:srgbClr val="002060"/>
                </a:solidFill>
                <a:latin typeface="Calibri" panose="020F0502020204030204" pitchFamily="34" charset="0"/>
                <a:ea typeface="Calibri" panose="020F0502020204030204" pitchFamily="34" charset="0"/>
                <a:cs typeface="Calibri" panose="020F0502020204030204" pitchFamily="34" charset="0"/>
              </a:rPr>
              <a:t>Shape after Label Encoding</a:t>
            </a:r>
            <a:endParaRPr lang="en-IN" sz="36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41828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6">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6">
                                            <p:txEl>
                                              <p:pRg st="0" end="0"/>
                                            </p:txEl>
                                          </p:spTgt>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dissolv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4" name="TextBox 3">
            <a:extLst>
              <a:ext uri="{FF2B5EF4-FFF2-40B4-BE49-F238E27FC236}">
                <a16:creationId xmlns:a16="http://schemas.microsoft.com/office/drawing/2014/main" id="{5A7D9F2E-FD90-C617-4460-E7C19EFF58B7}"/>
              </a:ext>
            </a:extLst>
          </p:cNvPr>
          <p:cNvSpPr txBox="1"/>
          <p:nvPr/>
        </p:nvSpPr>
        <p:spPr>
          <a:xfrm>
            <a:off x="794524" y="1398494"/>
            <a:ext cx="9957050" cy="4893647"/>
          </a:xfrm>
          <a:prstGeom prst="rect">
            <a:avLst/>
          </a:prstGeom>
          <a:noFill/>
        </p:spPr>
        <p:txBody>
          <a:bodyPr wrap="square">
            <a:spAutoFit/>
          </a:bodyPr>
          <a:lstStyle/>
          <a:p>
            <a:r>
              <a:rPr lang="en-US" sz="2600" dirty="0">
                <a:solidFill>
                  <a:srgbClr val="002060"/>
                </a:solidFill>
                <a:latin typeface="Calibri" panose="020F0502020204030204" pitchFamily="34" charset="0"/>
                <a:ea typeface="Calibri" panose="020F0502020204030204" pitchFamily="34" charset="0"/>
                <a:cs typeface="Calibri" panose="020F0502020204030204" pitchFamily="34" charset="0"/>
              </a:rPr>
              <a:t>Standardization, also known as feature scaling or normalization, is a preprocessing technique commonly used in machine learning to bring all features or variables to a similar scale. This process helps algorithms perform better by ensuring that no single feature dominates the learning process due to its larger magnitude. Standardization is particularly important for algorithms that rely on distances or gradients, such as k-nearest neighbors, support vector machines, and gradient descent-based optimization algorithms.</a:t>
            </a:r>
          </a:p>
          <a:p>
            <a:r>
              <a:rPr lang="en-US" sz="2600" dirty="0">
                <a:solidFill>
                  <a:srgbClr val="002060"/>
                </a:solidFill>
                <a:latin typeface="Calibri" panose="020F0502020204030204" pitchFamily="34" charset="0"/>
                <a:ea typeface="Calibri" panose="020F0502020204030204" pitchFamily="34" charset="0"/>
                <a:cs typeface="Calibri" panose="020F0502020204030204" pitchFamily="34" charset="0"/>
              </a:rPr>
              <a:t>The goal of standardization is to transform the features so that they have a mean of 0 and a standard deviation of 1. This transformation does not change the shape of the distribution of the data; it simply scales and shifts the data to make it more suitable for modeling.</a:t>
            </a:r>
            <a:endParaRPr lang="en-IN" sz="2600"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AFEB98F1-7D42-670C-5C2C-69613B03650A}"/>
              </a:ext>
            </a:extLst>
          </p:cNvPr>
          <p:cNvSpPr txBox="1"/>
          <p:nvPr/>
        </p:nvSpPr>
        <p:spPr>
          <a:xfrm>
            <a:off x="704420" y="597599"/>
            <a:ext cx="8579223" cy="707886"/>
          </a:xfrm>
          <a:prstGeom prst="rect">
            <a:avLst/>
          </a:prstGeom>
          <a:noFill/>
        </p:spPr>
        <p:txBody>
          <a:bodyPr wrap="square">
            <a:spAutoFit/>
          </a:bodyPr>
          <a:lstStyle/>
          <a:p>
            <a:r>
              <a:rPr lang="en-IN" sz="4000" b="1" dirty="0">
                <a:solidFill>
                  <a:srgbClr val="002060"/>
                </a:solidFill>
                <a:latin typeface="Calibri" panose="020F0502020204030204" pitchFamily="34" charset="0"/>
                <a:ea typeface="Calibri" panose="020F0502020204030204" pitchFamily="34" charset="0"/>
                <a:cs typeface="Calibri" panose="020F0502020204030204" pitchFamily="34" charset="0"/>
              </a:rPr>
              <a:t>Standardization</a:t>
            </a:r>
          </a:p>
        </p:txBody>
      </p:sp>
    </p:spTree>
    <p:extLst>
      <p:ext uri="{BB962C8B-B14F-4D97-AF65-F5344CB8AC3E}">
        <p14:creationId xmlns:p14="http://schemas.microsoft.com/office/powerpoint/2010/main" val="12769709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6">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6">
                                            <p:txEl>
                                              <p:pRg st="0" end="0"/>
                                            </p:txEl>
                                          </p:spTgt>
                                        </p:tgtEl>
                                      </p:cBhvr>
                                    </p:animEffect>
                                  </p:childTnLst>
                                </p:cTn>
                              </p:par>
                            </p:childTnLst>
                          </p:cTn>
                        </p:par>
                        <p:par>
                          <p:cTn id="11" fill="hold">
                            <p:stCondLst>
                              <p:cond delay="500"/>
                            </p:stCondLst>
                            <p:childTnLst>
                              <p:par>
                                <p:cTn id="12" presetID="47" presetClass="entr" presetSubtype="0" fill="hold" nodeType="after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500"/>
                                        <p:tgtEl>
                                          <p:spTgt spid="4">
                                            <p:txEl>
                                              <p:pRg st="0" end="0"/>
                                            </p:txEl>
                                          </p:spTgt>
                                        </p:tgtEl>
                                      </p:cBhvr>
                                    </p:animEffect>
                                    <p:anim calcmode="lin" valueType="num">
                                      <p:cBhvr>
                                        <p:cTn id="1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0" end="0"/>
                                            </p:txEl>
                                          </p:spTgt>
                                        </p:tgtEl>
                                        <p:attrNameLst>
                                          <p:attrName>ppt_y</p:attrName>
                                        </p:attrNameLst>
                                      </p:cBhvr>
                                      <p:tavLst>
                                        <p:tav tm="0">
                                          <p:val>
                                            <p:strVal val="#ppt_y-.1"/>
                                          </p:val>
                                        </p:tav>
                                        <p:tav tm="100000">
                                          <p:val>
                                            <p:strVal val="#ppt_y"/>
                                          </p:val>
                                        </p:tav>
                                      </p:tavLst>
                                    </p:anim>
                                  </p:childTnLst>
                                </p:cTn>
                              </p:par>
                              <p:par>
                                <p:cTn id="17" presetID="47" presetClass="entr" presetSubtype="0"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anim calcmode="lin" valueType="num">
                                      <p:cBhvr>
                                        <p:cTn id="20"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4" name="TextBox 3">
            <a:extLst>
              <a:ext uri="{FF2B5EF4-FFF2-40B4-BE49-F238E27FC236}">
                <a16:creationId xmlns:a16="http://schemas.microsoft.com/office/drawing/2014/main" id="{969BC889-B577-C9A0-D88F-F2CDF007DD89}"/>
              </a:ext>
            </a:extLst>
          </p:cNvPr>
          <p:cNvSpPr txBox="1"/>
          <p:nvPr/>
        </p:nvSpPr>
        <p:spPr>
          <a:xfrm>
            <a:off x="439424" y="1515794"/>
            <a:ext cx="8645582" cy="1107996"/>
          </a:xfrm>
          <a:prstGeom prst="rect">
            <a:avLst/>
          </a:prstGeom>
          <a:noFill/>
        </p:spPr>
        <p:txBody>
          <a:bodyPr wrap="square">
            <a:spAutoFit/>
          </a:bodyPr>
          <a:lstStyle/>
          <a:p>
            <a:r>
              <a:rPr lang="en-US" sz="6600" b="1" i="0" dirty="0">
                <a:solidFill>
                  <a:schemeClr val="accent1">
                    <a:lumMod val="50000"/>
                  </a:schemeClr>
                </a:solidFill>
                <a:effectLst/>
                <a:latin typeface="Times New Roman" panose="02020603050405020304" pitchFamily="18" charset="0"/>
                <a:cs typeface="Times New Roman" panose="02020603050405020304" pitchFamily="18" charset="0"/>
              </a:rPr>
              <a:t>  </a:t>
            </a:r>
            <a:r>
              <a:rPr lang="en-US" sz="6600" b="1" dirty="0">
                <a:solidFill>
                  <a:schemeClr val="accent1">
                    <a:lumMod val="50000"/>
                  </a:schemeClr>
                </a:solidFill>
                <a:latin typeface="Times New Roman" panose="02020603050405020304" pitchFamily="18" charset="0"/>
                <a:cs typeface="Times New Roman" panose="02020603050405020304" pitchFamily="18" charset="0"/>
              </a:rPr>
              <a:t>Topic- Classification </a:t>
            </a:r>
          </a:p>
        </p:txBody>
      </p:sp>
      <p:sp>
        <p:nvSpPr>
          <p:cNvPr id="6" name="TextBox 5">
            <a:extLst>
              <a:ext uri="{FF2B5EF4-FFF2-40B4-BE49-F238E27FC236}">
                <a16:creationId xmlns:a16="http://schemas.microsoft.com/office/drawing/2014/main" id="{969BC889-B577-C9A0-D88F-F2CDF007DD89}"/>
              </a:ext>
            </a:extLst>
          </p:cNvPr>
          <p:cNvSpPr txBox="1"/>
          <p:nvPr/>
        </p:nvSpPr>
        <p:spPr>
          <a:xfrm>
            <a:off x="881876" y="2955180"/>
            <a:ext cx="8807814" cy="2923877"/>
          </a:xfrm>
          <a:prstGeom prst="rect">
            <a:avLst/>
          </a:prstGeom>
          <a:noFill/>
        </p:spPr>
        <p:txBody>
          <a:bodyPr wrap="square">
            <a:spAutoFit/>
          </a:bodyPr>
          <a:lstStyle/>
          <a:p>
            <a:r>
              <a:rPr lang="en-US" sz="2400" b="1" dirty="0">
                <a:solidFill>
                  <a:srgbClr val="0070C0"/>
                </a:solidFill>
                <a:latin typeface="Times New Roman" panose="02020603050405020304" pitchFamily="18" charset="0"/>
                <a:cs typeface="Times New Roman" panose="02020603050405020304" pitchFamily="18" charset="0"/>
              </a:rPr>
              <a:t>Prediction task is to determine whether a person makes over 50K a year. (We can explore the possibility in predicting income level based on the individual’s personal information. An individual’s annual income results from various factors. Intuitively, it is influenced by the individual’s education level, age, gender, occupation, and etc.).</a:t>
            </a:r>
          </a:p>
          <a:p>
            <a:endParaRPr lang="en-US" sz="40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17869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4">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56" presetClass="entr" presetSubtype="0" fill="hold" nodeType="afterEffect">
                                  <p:stCondLst>
                                    <p:cond delay="0"/>
                                  </p:stCondLst>
                                  <p:iterate type="lt">
                                    <p:tmPct val="10000"/>
                                  </p:iterate>
                                  <p:childTnLst>
                                    <p:set>
                                      <p:cBhvr>
                                        <p:cTn id="13" dur="1" fill="hold">
                                          <p:stCondLst>
                                            <p:cond delay="0"/>
                                          </p:stCondLst>
                                        </p:cTn>
                                        <p:tgtEl>
                                          <p:spTgt spid="6">
                                            <p:txEl>
                                              <p:pRg st="0" end="0"/>
                                            </p:txEl>
                                          </p:spTgt>
                                        </p:tgtEl>
                                        <p:attrNameLst>
                                          <p:attrName>style.visibility</p:attrName>
                                        </p:attrNameLst>
                                      </p:cBhvr>
                                      <p:to>
                                        <p:strVal val="visible"/>
                                      </p:to>
                                    </p:set>
                                    <p:anim by="(-#ppt_w*2)" calcmode="lin" valueType="num">
                                      <p:cBhvr rctx="PPT">
                                        <p:cTn id="14" dur="250" autoRev="1" fill="hold">
                                          <p:stCondLst>
                                            <p:cond delay="0"/>
                                          </p:stCondLst>
                                        </p:cTn>
                                        <p:tgtEl>
                                          <p:spTgt spid="6">
                                            <p:txEl>
                                              <p:pRg st="0" end="0"/>
                                            </p:txEl>
                                          </p:spTgt>
                                        </p:tgtEl>
                                        <p:attrNameLst>
                                          <p:attrName>ppt_w</p:attrName>
                                        </p:attrNameLst>
                                      </p:cBhvr>
                                    </p:anim>
                                    <p:anim by="(#ppt_w*0.50)" calcmode="lin" valueType="num">
                                      <p:cBhvr>
                                        <p:cTn id="15" dur="250" decel="50000" autoRev="1" fill="hold">
                                          <p:stCondLst>
                                            <p:cond delay="0"/>
                                          </p:stCondLst>
                                        </p:cTn>
                                        <p:tgtEl>
                                          <p:spTgt spid="6">
                                            <p:txEl>
                                              <p:pRg st="0" end="0"/>
                                            </p:txEl>
                                          </p:spTgt>
                                        </p:tgtEl>
                                        <p:attrNameLst>
                                          <p:attrName>ppt_x</p:attrName>
                                        </p:attrNameLst>
                                      </p:cBhvr>
                                    </p:anim>
                                    <p:anim from="(-#ppt_h/2)" to="(#ppt_y)" calcmode="lin" valueType="num">
                                      <p:cBhvr>
                                        <p:cTn id="16" dur="500" fill="hold">
                                          <p:stCondLst>
                                            <p:cond delay="0"/>
                                          </p:stCondLst>
                                        </p:cTn>
                                        <p:tgtEl>
                                          <p:spTgt spid="6">
                                            <p:txEl>
                                              <p:pRg st="0" end="0"/>
                                            </p:txEl>
                                          </p:spTgt>
                                        </p:tgtEl>
                                        <p:attrNameLst>
                                          <p:attrName>ppt_y</p:attrName>
                                        </p:attrNameLst>
                                      </p:cBhvr>
                                    </p:anim>
                                    <p:animRot by="21600000">
                                      <p:cBhvr>
                                        <p:cTn id="17" dur="500" fill="hold">
                                          <p:stCondLst>
                                            <p:cond delay="0"/>
                                          </p:stCondLst>
                                        </p:cTn>
                                        <p:tgtEl>
                                          <p:spTgt spid="6">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4" name="Picture 3">
            <a:extLst>
              <a:ext uri="{FF2B5EF4-FFF2-40B4-BE49-F238E27FC236}">
                <a16:creationId xmlns:a16="http://schemas.microsoft.com/office/drawing/2014/main" id="{D9E0D6A7-3C72-1561-0CE0-AF76B695ADEB}"/>
              </a:ext>
            </a:extLst>
          </p:cNvPr>
          <p:cNvPicPr>
            <a:picLocks noChangeAspect="1"/>
          </p:cNvPicPr>
          <p:nvPr/>
        </p:nvPicPr>
        <p:blipFill>
          <a:blip r:embed="rId4"/>
          <a:stretch>
            <a:fillRect/>
          </a:stretch>
        </p:blipFill>
        <p:spPr>
          <a:xfrm>
            <a:off x="1769807" y="1278763"/>
            <a:ext cx="8738162" cy="4678397"/>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A917721A-E913-EE42-709B-AE0E1B9E5362}"/>
              </a:ext>
            </a:extLst>
          </p:cNvPr>
          <p:cNvSpPr txBox="1"/>
          <p:nvPr/>
        </p:nvSpPr>
        <p:spPr>
          <a:xfrm>
            <a:off x="865412" y="493172"/>
            <a:ext cx="7684884" cy="707886"/>
          </a:xfrm>
          <a:prstGeom prst="rect">
            <a:avLst/>
          </a:prstGeom>
          <a:noFill/>
        </p:spPr>
        <p:txBody>
          <a:bodyPr wrap="square">
            <a:spAutoFit/>
          </a:bodyPr>
          <a:lstStyle/>
          <a:p>
            <a:r>
              <a:rPr lang="en-IN" sz="4000" b="1" dirty="0">
                <a:solidFill>
                  <a:srgbClr val="002060"/>
                </a:solidFill>
                <a:latin typeface="Calibri" panose="020F0502020204030204" pitchFamily="34" charset="0"/>
                <a:ea typeface="Calibri" panose="020F0502020204030204" pitchFamily="34" charset="0"/>
                <a:cs typeface="Calibri" panose="020F0502020204030204" pitchFamily="34" charset="0"/>
              </a:rPr>
              <a:t>Standardization</a:t>
            </a:r>
          </a:p>
        </p:txBody>
      </p:sp>
    </p:spTree>
    <p:extLst>
      <p:ext uri="{BB962C8B-B14F-4D97-AF65-F5344CB8AC3E}">
        <p14:creationId xmlns:p14="http://schemas.microsoft.com/office/powerpoint/2010/main" val="2826328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6">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6">
                                            <p:txEl>
                                              <p:pRg st="0" end="0"/>
                                            </p:txEl>
                                          </p:spTgt>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dissolv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6" name="TextBox 5">
            <a:extLst>
              <a:ext uri="{FF2B5EF4-FFF2-40B4-BE49-F238E27FC236}">
                <a16:creationId xmlns:a16="http://schemas.microsoft.com/office/drawing/2014/main" id="{8B309D48-4134-747C-3C10-DEABAEEDE90F}"/>
              </a:ext>
            </a:extLst>
          </p:cNvPr>
          <p:cNvSpPr txBox="1"/>
          <p:nvPr/>
        </p:nvSpPr>
        <p:spPr>
          <a:xfrm>
            <a:off x="448525" y="424165"/>
            <a:ext cx="8543363" cy="707886"/>
          </a:xfrm>
          <a:prstGeom prst="rect">
            <a:avLst/>
          </a:prstGeom>
          <a:noFill/>
        </p:spPr>
        <p:txBody>
          <a:bodyPr wrap="square">
            <a:spAutoFit/>
          </a:bodyPr>
          <a:lstStyle/>
          <a:p>
            <a:r>
              <a:rPr lang="en-IN" sz="4000" b="1" dirty="0">
                <a:solidFill>
                  <a:srgbClr val="002060"/>
                </a:solidFill>
                <a:latin typeface="Calibri" panose="020F0502020204030204" pitchFamily="34" charset="0"/>
                <a:ea typeface="Calibri" panose="020F0502020204030204" pitchFamily="34" charset="0"/>
                <a:cs typeface="Calibri" panose="020F0502020204030204" pitchFamily="34" charset="0"/>
              </a:rPr>
              <a:t>Splitting the Data Set</a:t>
            </a:r>
          </a:p>
        </p:txBody>
      </p:sp>
      <p:pic>
        <p:nvPicPr>
          <p:cNvPr id="9" name="Picture 8">
            <a:extLst>
              <a:ext uri="{FF2B5EF4-FFF2-40B4-BE49-F238E27FC236}">
                <a16:creationId xmlns:a16="http://schemas.microsoft.com/office/drawing/2014/main" id="{36B1BE17-312F-E53B-C479-81DAC4B4F9DE}"/>
              </a:ext>
            </a:extLst>
          </p:cNvPr>
          <p:cNvPicPr>
            <a:picLocks noChangeAspect="1"/>
          </p:cNvPicPr>
          <p:nvPr/>
        </p:nvPicPr>
        <p:blipFill>
          <a:blip r:embed="rId4"/>
          <a:stretch>
            <a:fillRect/>
          </a:stretch>
        </p:blipFill>
        <p:spPr>
          <a:xfrm>
            <a:off x="1044499" y="1443580"/>
            <a:ext cx="9975822" cy="4573268"/>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018933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6">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6">
                                            <p:txEl>
                                              <p:pRg st="0" end="0"/>
                                            </p:txEl>
                                          </p:spTgt>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dissolve">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482"/>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4" name="TextBox 3">
            <a:extLst>
              <a:ext uri="{FF2B5EF4-FFF2-40B4-BE49-F238E27FC236}">
                <a16:creationId xmlns:a16="http://schemas.microsoft.com/office/drawing/2014/main" id="{32455797-BFB6-3E73-904A-6FC68B93492B}"/>
              </a:ext>
            </a:extLst>
          </p:cNvPr>
          <p:cNvSpPr txBox="1"/>
          <p:nvPr/>
        </p:nvSpPr>
        <p:spPr>
          <a:xfrm>
            <a:off x="429447" y="819633"/>
            <a:ext cx="11623134" cy="5816977"/>
          </a:xfrm>
          <a:prstGeom prst="rect">
            <a:avLst/>
          </a:prstGeom>
          <a:noFill/>
        </p:spPr>
        <p:txBody>
          <a:bodyPr wrap="square">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Model Selection:</a:t>
            </a:r>
          </a:p>
          <a:p>
            <a:r>
              <a:rPr lang="en-US" sz="2000" dirty="0">
                <a:solidFill>
                  <a:srgbClr val="002060"/>
                </a:solidFill>
                <a:latin typeface="Calibri" panose="020F0502020204030204" pitchFamily="34" charset="0"/>
                <a:ea typeface="Calibri" panose="020F0502020204030204" pitchFamily="34" charset="0"/>
                <a:cs typeface="Calibri" panose="020F0502020204030204" pitchFamily="34" charset="0"/>
              </a:rPr>
              <a:t>Choose an appropriate machine learning algorithm to identify whether a person makes over 50K a year. Some popular choices include Logistic Regression, Decision Tree, Random forest , Support Vector Machine, K Nearest Neighbors, Extra Tree Classifier, Ada Boost Classifier, Gradient Boosting Classifier, XG Boost Classifier.</a:t>
            </a:r>
          </a:p>
          <a:p>
            <a:endParaRPr lang="en-US" sz="1800" b="1" dirty="0">
              <a:solidFill>
                <a:schemeClr val="accent1">
                  <a:lumMod val="75000"/>
                </a:schemeClr>
              </a:solidFill>
              <a:latin typeface="Times New Roman" panose="02020603050405020304" pitchFamily="18" charset="0"/>
              <a:cs typeface="Times New Roman" panose="02020603050405020304" pitchFamily="18" charset="0"/>
            </a:endParaRPr>
          </a:p>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Will now build the following models</a:t>
            </a:r>
            <a:r>
              <a:rPr lang="en-US" sz="4000" b="1" dirty="0">
                <a:solidFill>
                  <a:srgbClr val="002060"/>
                </a:solidFill>
                <a:latin typeface="Calibri" panose="020F0502020204030204" pitchFamily="34" charset="0"/>
                <a:ea typeface="Calibri" panose="020F0502020204030204" pitchFamily="34" charset="0"/>
                <a:cs typeface="Calibri" panose="020F0502020204030204" pitchFamily="34" charset="0"/>
              </a:rPr>
              <a:t> </a:t>
            </a:r>
          </a:p>
          <a:p>
            <a:pPr marL="530225" lvl="0" indent="-530225" fontAlgn="base">
              <a:buFont typeface="Wingdings" panose="05000000000000000000" pitchFamily="2" charset="2"/>
              <a:buChar char="Ø"/>
            </a:pPr>
            <a:r>
              <a:rPr lang="en-US" sz="2000" dirty="0">
                <a:solidFill>
                  <a:srgbClr val="002060"/>
                </a:solidFill>
                <a:latin typeface="Calibri" panose="020F0502020204030204" pitchFamily="34" charset="0"/>
                <a:ea typeface="Calibri" panose="020F0502020204030204" pitchFamily="34" charset="0"/>
                <a:cs typeface="Calibri" panose="020F0502020204030204" pitchFamily="34" charset="0"/>
              </a:rPr>
              <a:t>Logistic Regression</a:t>
            </a:r>
            <a:endParaRPr lang="en-IN" sz="2000"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pPr marL="530225" lvl="0" indent="-530225" fontAlgn="base">
              <a:buFont typeface="Wingdings" panose="05000000000000000000" pitchFamily="2" charset="2"/>
              <a:buChar char="Ø"/>
            </a:pPr>
            <a:r>
              <a:rPr lang="en-US" sz="2000" dirty="0">
                <a:solidFill>
                  <a:srgbClr val="002060"/>
                </a:solidFill>
                <a:latin typeface="Calibri" panose="020F0502020204030204" pitchFamily="34" charset="0"/>
                <a:ea typeface="Calibri" panose="020F0502020204030204" pitchFamily="34" charset="0"/>
                <a:cs typeface="Calibri" panose="020F0502020204030204" pitchFamily="34" charset="0"/>
              </a:rPr>
              <a:t>Decision Tree </a:t>
            </a:r>
            <a:endParaRPr lang="en-IN" sz="2000"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pPr marL="530225" lvl="0" indent="-530225" fontAlgn="base">
              <a:buFont typeface="Wingdings" panose="05000000000000000000" pitchFamily="2" charset="2"/>
              <a:buChar char="Ø"/>
            </a:pPr>
            <a:r>
              <a:rPr lang="en-US" sz="2000" dirty="0">
                <a:solidFill>
                  <a:srgbClr val="002060"/>
                </a:solidFill>
                <a:latin typeface="Calibri" panose="020F0502020204030204" pitchFamily="34" charset="0"/>
                <a:ea typeface="Calibri" panose="020F0502020204030204" pitchFamily="34" charset="0"/>
                <a:cs typeface="Calibri" panose="020F0502020204030204" pitchFamily="34" charset="0"/>
              </a:rPr>
              <a:t>Random forest ​</a:t>
            </a:r>
          </a:p>
          <a:p>
            <a:pPr marL="530225" lvl="0" indent="-530225" fontAlgn="base">
              <a:buFont typeface="Wingdings" panose="05000000000000000000" pitchFamily="2" charset="2"/>
              <a:buChar char="Ø"/>
            </a:pPr>
            <a:r>
              <a:rPr lang="en-US" sz="2000" dirty="0">
                <a:solidFill>
                  <a:srgbClr val="002060"/>
                </a:solidFill>
                <a:latin typeface="Calibri" panose="020F0502020204030204" pitchFamily="34" charset="0"/>
                <a:ea typeface="Calibri" panose="020F0502020204030204" pitchFamily="34" charset="0"/>
                <a:cs typeface="Calibri" panose="020F0502020204030204" pitchFamily="34" charset="0"/>
              </a:rPr>
              <a:t>Support Vector Machine</a:t>
            </a:r>
          </a:p>
          <a:p>
            <a:pPr marL="530225" lvl="0" indent="-530225" fontAlgn="base">
              <a:buFont typeface="Wingdings" panose="05000000000000000000" pitchFamily="2" charset="2"/>
              <a:buChar char="Ø"/>
            </a:pPr>
            <a:r>
              <a:rPr lang="en-US" sz="2000" dirty="0">
                <a:solidFill>
                  <a:srgbClr val="002060"/>
                </a:solidFill>
                <a:latin typeface="Calibri" panose="020F0502020204030204" pitchFamily="34" charset="0"/>
                <a:ea typeface="Calibri" panose="020F0502020204030204" pitchFamily="34" charset="0"/>
                <a:cs typeface="Calibri" panose="020F0502020204030204" pitchFamily="34" charset="0"/>
              </a:rPr>
              <a:t>K Nearest Neighbors</a:t>
            </a:r>
          </a:p>
          <a:p>
            <a:pPr marL="530225" lvl="0" indent="-530225" fontAlgn="base">
              <a:buFont typeface="Wingdings" panose="05000000000000000000" pitchFamily="2" charset="2"/>
              <a:buChar char="Ø"/>
            </a:pPr>
            <a:r>
              <a:rPr lang="en-US" sz="2000" dirty="0">
                <a:solidFill>
                  <a:srgbClr val="002060"/>
                </a:solidFill>
                <a:latin typeface="Calibri" panose="020F0502020204030204" pitchFamily="34" charset="0"/>
                <a:ea typeface="Calibri" panose="020F0502020204030204" pitchFamily="34" charset="0"/>
                <a:cs typeface="Calibri" panose="020F0502020204030204" pitchFamily="34" charset="0"/>
              </a:rPr>
              <a:t>Extra Tree Classifier</a:t>
            </a:r>
          </a:p>
          <a:p>
            <a:pPr marL="530225" indent="-530225" fontAlgn="base">
              <a:buFont typeface="Wingdings" panose="05000000000000000000" pitchFamily="2" charset="2"/>
              <a:buChar char="Ø"/>
            </a:pPr>
            <a:r>
              <a:rPr lang="en-US" sz="2000" dirty="0">
                <a:solidFill>
                  <a:srgbClr val="002060"/>
                </a:solidFill>
                <a:latin typeface="Calibri" panose="020F0502020204030204" pitchFamily="34" charset="0"/>
                <a:ea typeface="Calibri" panose="020F0502020204030204" pitchFamily="34" charset="0"/>
                <a:cs typeface="Calibri" panose="020F0502020204030204" pitchFamily="34" charset="0"/>
              </a:rPr>
              <a:t>Ada Boost Classifier</a:t>
            </a:r>
          </a:p>
          <a:p>
            <a:pPr marL="530225" indent="-530225" fontAlgn="base">
              <a:buFont typeface="Wingdings" panose="05000000000000000000" pitchFamily="2" charset="2"/>
              <a:buChar char="Ø"/>
            </a:pPr>
            <a:r>
              <a:rPr lang="en-US" sz="2000" dirty="0">
                <a:solidFill>
                  <a:srgbClr val="002060"/>
                </a:solidFill>
                <a:latin typeface="Calibri" panose="020F0502020204030204" pitchFamily="34" charset="0"/>
                <a:ea typeface="Calibri" panose="020F0502020204030204" pitchFamily="34" charset="0"/>
                <a:cs typeface="Calibri" panose="020F0502020204030204" pitchFamily="34" charset="0"/>
              </a:rPr>
              <a:t>Gradient Boosting Classifier</a:t>
            </a:r>
          </a:p>
          <a:p>
            <a:pPr marL="530225" indent="-530225" fontAlgn="base">
              <a:buFont typeface="Wingdings" panose="05000000000000000000" pitchFamily="2" charset="2"/>
              <a:buChar char="Ø"/>
            </a:pPr>
            <a:r>
              <a:rPr lang="en-US" sz="2000" dirty="0">
                <a:solidFill>
                  <a:srgbClr val="002060"/>
                </a:solidFill>
                <a:latin typeface="Calibri" panose="020F0502020204030204" pitchFamily="34" charset="0"/>
                <a:ea typeface="Calibri" panose="020F0502020204030204" pitchFamily="34" charset="0"/>
                <a:cs typeface="Calibri" panose="020F0502020204030204" pitchFamily="34" charset="0"/>
              </a:rPr>
              <a:t>XG Boost Classifier</a:t>
            </a:r>
          </a:p>
          <a:p>
            <a:pPr fontAlgn="base"/>
            <a:endParaRPr lang="en-US" dirty="0">
              <a:solidFill>
                <a:schemeClr val="accent1">
                  <a:lumMod val="75000"/>
                </a:schemeClr>
              </a:solidFill>
              <a:latin typeface="Times New Roman" panose="02020603050405020304" pitchFamily="18" charset="0"/>
              <a:cs typeface="Times New Roman" panose="02020603050405020304" pitchFamily="18" charset="0"/>
            </a:endParaRPr>
          </a:p>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Importing the necessary module</a:t>
            </a:r>
            <a:r>
              <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rPr>
              <a:t> </a:t>
            </a:r>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Splitting the dataset</a:t>
            </a:r>
          </a:p>
        </p:txBody>
      </p:sp>
      <p:sp>
        <p:nvSpPr>
          <p:cNvPr id="6" name="TextBox 5">
            <a:extLst>
              <a:ext uri="{FF2B5EF4-FFF2-40B4-BE49-F238E27FC236}">
                <a16:creationId xmlns:a16="http://schemas.microsoft.com/office/drawing/2014/main" id="{82FD132E-DEE8-DF01-8AF6-5109BF165B1C}"/>
              </a:ext>
            </a:extLst>
          </p:cNvPr>
          <p:cNvSpPr txBox="1"/>
          <p:nvPr/>
        </p:nvSpPr>
        <p:spPr>
          <a:xfrm>
            <a:off x="429447" y="86835"/>
            <a:ext cx="8650940" cy="707886"/>
          </a:xfrm>
          <a:prstGeom prst="rect">
            <a:avLst/>
          </a:prstGeom>
          <a:noFill/>
        </p:spPr>
        <p:txBody>
          <a:bodyPr wrap="square">
            <a:spAutoFit/>
          </a:bodyPr>
          <a:lstStyle/>
          <a:p>
            <a:r>
              <a:rPr lang="en-IN" sz="4000" b="1" dirty="0">
                <a:solidFill>
                  <a:srgbClr val="002060"/>
                </a:solidFill>
                <a:latin typeface="Calibri" panose="020F0502020204030204" pitchFamily="34" charset="0"/>
                <a:ea typeface="Calibri" panose="020F0502020204030204" pitchFamily="34" charset="0"/>
                <a:cs typeface="Calibri" panose="020F0502020204030204" pitchFamily="34" charset="0"/>
              </a:rPr>
              <a:t>Model Building</a:t>
            </a:r>
          </a:p>
        </p:txBody>
      </p:sp>
    </p:spTree>
    <p:extLst>
      <p:ext uri="{BB962C8B-B14F-4D97-AF65-F5344CB8AC3E}">
        <p14:creationId xmlns:p14="http://schemas.microsoft.com/office/powerpoint/2010/main" val="23394155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6">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6">
                                            <p:txEl>
                                              <p:pRg st="0" end="0"/>
                                            </p:txEl>
                                          </p:spTgt>
                                        </p:tgtEl>
                                      </p:cBhvr>
                                    </p:animEffect>
                                  </p:childTnLst>
                                </p:cTn>
                              </p:par>
                            </p:childTnLst>
                          </p:cTn>
                        </p:par>
                        <p:par>
                          <p:cTn id="11" fill="hold">
                            <p:stCondLst>
                              <p:cond delay="500"/>
                            </p:stCondLst>
                            <p:childTnLst>
                              <p:par>
                                <p:cTn id="12" presetID="49" presetClass="entr" presetSubtype="0" decel="100000" fill="hold" nodeType="after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0" end="0"/>
                                            </p:txEl>
                                          </p:spTgt>
                                        </p:tgtEl>
                                        <p:attrNameLst>
                                          <p:attrName>ppt_h</p:attrName>
                                        </p:attrNameLst>
                                      </p:cBhvr>
                                      <p:tavLst>
                                        <p:tav tm="0">
                                          <p:val>
                                            <p:fltVal val="0"/>
                                          </p:val>
                                        </p:tav>
                                        <p:tav tm="100000">
                                          <p:val>
                                            <p:strVal val="#ppt_h"/>
                                          </p:val>
                                        </p:tav>
                                      </p:tavLst>
                                    </p:anim>
                                    <p:anim calcmode="lin" valueType="num">
                                      <p:cBhvr>
                                        <p:cTn id="16" dur="500" fill="hold"/>
                                        <p:tgtEl>
                                          <p:spTgt spid="4">
                                            <p:txEl>
                                              <p:pRg st="0" end="0"/>
                                            </p:txEl>
                                          </p:spTgt>
                                        </p:tgtEl>
                                        <p:attrNameLst>
                                          <p:attrName>style.rotation</p:attrName>
                                        </p:attrNameLst>
                                      </p:cBhvr>
                                      <p:tavLst>
                                        <p:tav tm="0">
                                          <p:val>
                                            <p:fltVal val="360"/>
                                          </p:val>
                                        </p:tav>
                                        <p:tav tm="100000">
                                          <p:val>
                                            <p:fltVal val="0"/>
                                          </p:val>
                                        </p:tav>
                                      </p:tavLst>
                                    </p:anim>
                                    <p:animEffect transition="in" filter="fade">
                                      <p:cBhvr>
                                        <p:cTn id="17" dur="500"/>
                                        <p:tgtEl>
                                          <p:spTgt spid="4">
                                            <p:txEl>
                                              <p:pRg st="0" end="0"/>
                                            </p:txEl>
                                          </p:spTgt>
                                        </p:tgtEl>
                                      </p:cBhvr>
                                    </p:animEffect>
                                  </p:childTnLst>
                                </p:cTn>
                              </p:par>
                            </p:childTnLst>
                          </p:cTn>
                        </p:par>
                        <p:par>
                          <p:cTn id="18" fill="hold">
                            <p:stCondLst>
                              <p:cond delay="1000"/>
                            </p:stCondLst>
                            <p:childTnLst>
                              <p:par>
                                <p:cTn id="19" presetID="47" presetClass="entr" presetSubtype="0" fill="hold" nodeType="after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anim calcmode="lin" valueType="num">
                                      <p:cBhvr>
                                        <p:cTn id="2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24" fill="hold">
                            <p:stCondLst>
                              <p:cond delay="1500"/>
                            </p:stCondLst>
                            <p:childTnLst>
                              <p:par>
                                <p:cTn id="25" presetID="49" presetClass="entr" presetSubtype="0" decel="100000" fill="hold"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 calcmode="lin" valueType="num">
                                      <p:cBhvr>
                                        <p:cTn id="27"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4">
                                            <p:txEl>
                                              <p:pRg st="3" end="3"/>
                                            </p:txEl>
                                          </p:spTgt>
                                        </p:tgtEl>
                                        <p:attrNameLst>
                                          <p:attrName>ppt_h</p:attrName>
                                        </p:attrNameLst>
                                      </p:cBhvr>
                                      <p:tavLst>
                                        <p:tav tm="0">
                                          <p:val>
                                            <p:fltVal val="0"/>
                                          </p:val>
                                        </p:tav>
                                        <p:tav tm="100000">
                                          <p:val>
                                            <p:strVal val="#ppt_h"/>
                                          </p:val>
                                        </p:tav>
                                      </p:tavLst>
                                    </p:anim>
                                    <p:anim calcmode="lin" valueType="num">
                                      <p:cBhvr>
                                        <p:cTn id="29" dur="500" fill="hold"/>
                                        <p:tgtEl>
                                          <p:spTgt spid="4">
                                            <p:txEl>
                                              <p:pRg st="3" end="3"/>
                                            </p:txEl>
                                          </p:spTgt>
                                        </p:tgtEl>
                                        <p:attrNameLst>
                                          <p:attrName>style.rotation</p:attrName>
                                        </p:attrNameLst>
                                      </p:cBhvr>
                                      <p:tavLst>
                                        <p:tav tm="0">
                                          <p:val>
                                            <p:fltVal val="360"/>
                                          </p:val>
                                        </p:tav>
                                        <p:tav tm="100000">
                                          <p:val>
                                            <p:fltVal val="0"/>
                                          </p:val>
                                        </p:tav>
                                      </p:tavLst>
                                    </p:anim>
                                    <p:animEffect transition="in" filter="fade">
                                      <p:cBhvr>
                                        <p:cTn id="30" dur="500"/>
                                        <p:tgtEl>
                                          <p:spTgt spid="4">
                                            <p:txEl>
                                              <p:pRg st="3" end="3"/>
                                            </p:txEl>
                                          </p:spTgt>
                                        </p:tgtEl>
                                      </p:cBhvr>
                                    </p:animEffect>
                                  </p:childTnLst>
                                </p:cTn>
                              </p:par>
                            </p:childTnLst>
                          </p:cTn>
                        </p:par>
                        <p:par>
                          <p:cTn id="31" fill="hold">
                            <p:stCondLst>
                              <p:cond delay="2000"/>
                            </p:stCondLst>
                            <p:childTnLst>
                              <p:par>
                                <p:cTn id="32" presetID="47" presetClass="entr" presetSubtype="0" fill="hold" nodeType="after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500"/>
                                        <p:tgtEl>
                                          <p:spTgt spid="4">
                                            <p:txEl>
                                              <p:pRg st="4" end="4"/>
                                            </p:txEl>
                                          </p:spTgt>
                                        </p:tgtEl>
                                      </p:cBhvr>
                                    </p:animEffect>
                                    <p:anim calcmode="lin" valueType="num">
                                      <p:cBhvr>
                                        <p:cTn id="3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par>
                          <p:cTn id="37" fill="hold">
                            <p:stCondLst>
                              <p:cond delay="2500"/>
                            </p:stCondLst>
                            <p:childTnLst>
                              <p:par>
                                <p:cTn id="38" presetID="47" presetClass="entr" presetSubtype="0" fill="hold" nodeType="after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animEffect transition="in" filter="fade">
                                      <p:cBhvr>
                                        <p:cTn id="40" dur="500"/>
                                        <p:tgtEl>
                                          <p:spTgt spid="4">
                                            <p:txEl>
                                              <p:pRg st="5" end="5"/>
                                            </p:txEl>
                                          </p:spTgt>
                                        </p:tgtEl>
                                      </p:cBhvr>
                                    </p:animEffect>
                                    <p:anim calcmode="lin" valueType="num">
                                      <p:cBhvr>
                                        <p:cTn id="4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2" dur="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par>
                          <p:cTn id="43" fill="hold">
                            <p:stCondLst>
                              <p:cond delay="3000"/>
                            </p:stCondLst>
                            <p:childTnLst>
                              <p:par>
                                <p:cTn id="44" presetID="47" presetClass="entr" presetSubtype="0" fill="hold" nodeType="afterEffect">
                                  <p:stCondLst>
                                    <p:cond delay="0"/>
                                  </p:stCondLst>
                                  <p:childTnLst>
                                    <p:set>
                                      <p:cBhvr>
                                        <p:cTn id="45" dur="1" fill="hold">
                                          <p:stCondLst>
                                            <p:cond delay="0"/>
                                          </p:stCondLst>
                                        </p:cTn>
                                        <p:tgtEl>
                                          <p:spTgt spid="4">
                                            <p:txEl>
                                              <p:pRg st="6" end="6"/>
                                            </p:txEl>
                                          </p:spTgt>
                                        </p:tgtEl>
                                        <p:attrNameLst>
                                          <p:attrName>style.visibility</p:attrName>
                                        </p:attrNameLst>
                                      </p:cBhvr>
                                      <p:to>
                                        <p:strVal val="visible"/>
                                      </p:to>
                                    </p:set>
                                    <p:animEffect transition="in" filter="fade">
                                      <p:cBhvr>
                                        <p:cTn id="46" dur="500"/>
                                        <p:tgtEl>
                                          <p:spTgt spid="4">
                                            <p:txEl>
                                              <p:pRg st="6" end="6"/>
                                            </p:txEl>
                                          </p:spTgt>
                                        </p:tgtEl>
                                      </p:cBhvr>
                                    </p:animEffect>
                                    <p:anim calcmode="lin" valueType="num">
                                      <p:cBhvr>
                                        <p:cTn id="4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8" dur="5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par>
                          <p:cTn id="49" fill="hold">
                            <p:stCondLst>
                              <p:cond delay="3500"/>
                            </p:stCondLst>
                            <p:childTnLst>
                              <p:par>
                                <p:cTn id="50" presetID="47" presetClass="entr" presetSubtype="0" fill="hold" nodeType="afterEffect">
                                  <p:stCondLst>
                                    <p:cond delay="0"/>
                                  </p:stCondLst>
                                  <p:childTnLst>
                                    <p:set>
                                      <p:cBhvr>
                                        <p:cTn id="51" dur="1" fill="hold">
                                          <p:stCondLst>
                                            <p:cond delay="0"/>
                                          </p:stCondLst>
                                        </p:cTn>
                                        <p:tgtEl>
                                          <p:spTgt spid="4">
                                            <p:txEl>
                                              <p:pRg st="7" end="7"/>
                                            </p:txEl>
                                          </p:spTgt>
                                        </p:tgtEl>
                                        <p:attrNameLst>
                                          <p:attrName>style.visibility</p:attrName>
                                        </p:attrNameLst>
                                      </p:cBhvr>
                                      <p:to>
                                        <p:strVal val="visible"/>
                                      </p:to>
                                    </p:set>
                                    <p:animEffect transition="in" filter="fade">
                                      <p:cBhvr>
                                        <p:cTn id="52" dur="500"/>
                                        <p:tgtEl>
                                          <p:spTgt spid="4">
                                            <p:txEl>
                                              <p:pRg st="7" end="7"/>
                                            </p:txEl>
                                          </p:spTgt>
                                        </p:tgtEl>
                                      </p:cBhvr>
                                    </p:animEffect>
                                    <p:anim calcmode="lin" valueType="num">
                                      <p:cBhvr>
                                        <p:cTn id="5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4" dur="5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par>
                          <p:cTn id="55" fill="hold">
                            <p:stCondLst>
                              <p:cond delay="4000"/>
                            </p:stCondLst>
                            <p:childTnLst>
                              <p:par>
                                <p:cTn id="56" presetID="47" presetClass="entr" presetSubtype="0" fill="hold" nodeType="afterEffect">
                                  <p:stCondLst>
                                    <p:cond delay="0"/>
                                  </p:stCondLst>
                                  <p:childTnLst>
                                    <p:set>
                                      <p:cBhvr>
                                        <p:cTn id="57" dur="1" fill="hold">
                                          <p:stCondLst>
                                            <p:cond delay="0"/>
                                          </p:stCondLst>
                                        </p:cTn>
                                        <p:tgtEl>
                                          <p:spTgt spid="4">
                                            <p:txEl>
                                              <p:pRg st="8" end="8"/>
                                            </p:txEl>
                                          </p:spTgt>
                                        </p:tgtEl>
                                        <p:attrNameLst>
                                          <p:attrName>style.visibility</p:attrName>
                                        </p:attrNameLst>
                                      </p:cBhvr>
                                      <p:to>
                                        <p:strVal val="visible"/>
                                      </p:to>
                                    </p:set>
                                    <p:animEffect transition="in" filter="fade">
                                      <p:cBhvr>
                                        <p:cTn id="58" dur="500"/>
                                        <p:tgtEl>
                                          <p:spTgt spid="4">
                                            <p:txEl>
                                              <p:pRg st="8" end="8"/>
                                            </p:txEl>
                                          </p:spTgt>
                                        </p:tgtEl>
                                      </p:cBhvr>
                                    </p:animEffect>
                                    <p:anim calcmode="lin" valueType="num">
                                      <p:cBhvr>
                                        <p:cTn id="5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0" dur="5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par>
                          <p:cTn id="61" fill="hold">
                            <p:stCondLst>
                              <p:cond delay="4500"/>
                            </p:stCondLst>
                            <p:childTnLst>
                              <p:par>
                                <p:cTn id="62" presetID="47" presetClass="entr" presetSubtype="0" fill="hold" nodeType="afterEffect">
                                  <p:stCondLst>
                                    <p:cond delay="0"/>
                                  </p:stCondLst>
                                  <p:childTnLst>
                                    <p:set>
                                      <p:cBhvr>
                                        <p:cTn id="63" dur="1" fill="hold">
                                          <p:stCondLst>
                                            <p:cond delay="0"/>
                                          </p:stCondLst>
                                        </p:cTn>
                                        <p:tgtEl>
                                          <p:spTgt spid="4">
                                            <p:txEl>
                                              <p:pRg st="9" end="9"/>
                                            </p:txEl>
                                          </p:spTgt>
                                        </p:tgtEl>
                                        <p:attrNameLst>
                                          <p:attrName>style.visibility</p:attrName>
                                        </p:attrNameLst>
                                      </p:cBhvr>
                                      <p:to>
                                        <p:strVal val="visible"/>
                                      </p:to>
                                    </p:set>
                                    <p:animEffect transition="in" filter="fade">
                                      <p:cBhvr>
                                        <p:cTn id="64" dur="500"/>
                                        <p:tgtEl>
                                          <p:spTgt spid="4">
                                            <p:txEl>
                                              <p:pRg st="9" end="9"/>
                                            </p:txEl>
                                          </p:spTgt>
                                        </p:tgtEl>
                                      </p:cBhvr>
                                    </p:animEffect>
                                    <p:anim calcmode="lin" valueType="num">
                                      <p:cBhvr>
                                        <p:cTn id="6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66" dur="5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par>
                          <p:cTn id="67" fill="hold">
                            <p:stCondLst>
                              <p:cond delay="5000"/>
                            </p:stCondLst>
                            <p:childTnLst>
                              <p:par>
                                <p:cTn id="68" presetID="47" presetClass="entr" presetSubtype="0" fill="hold" nodeType="afterEffect">
                                  <p:stCondLst>
                                    <p:cond delay="0"/>
                                  </p:stCondLst>
                                  <p:childTnLst>
                                    <p:set>
                                      <p:cBhvr>
                                        <p:cTn id="69" dur="1" fill="hold">
                                          <p:stCondLst>
                                            <p:cond delay="0"/>
                                          </p:stCondLst>
                                        </p:cTn>
                                        <p:tgtEl>
                                          <p:spTgt spid="4">
                                            <p:txEl>
                                              <p:pRg st="10" end="10"/>
                                            </p:txEl>
                                          </p:spTgt>
                                        </p:tgtEl>
                                        <p:attrNameLst>
                                          <p:attrName>style.visibility</p:attrName>
                                        </p:attrNameLst>
                                      </p:cBhvr>
                                      <p:to>
                                        <p:strVal val="visible"/>
                                      </p:to>
                                    </p:set>
                                    <p:animEffect transition="in" filter="fade">
                                      <p:cBhvr>
                                        <p:cTn id="70" dur="500"/>
                                        <p:tgtEl>
                                          <p:spTgt spid="4">
                                            <p:txEl>
                                              <p:pRg st="10" end="10"/>
                                            </p:txEl>
                                          </p:spTgt>
                                        </p:tgtEl>
                                      </p:cBhvr>
                                    </p:animEffect>
                                    <p:anim calcmode="lin" valueType="num">
                                      <p:cBhvr>
                                        <p:cTn id="71"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72" dur="5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par>
                          <p:cTn id="73" fill="hold">
                            <p:stCondLst>
                              <p:cond delay="5500"/>
                            </p:stCondLst>
                            <p:childTnLst>
                              <p:par>
                                <p:cTn id="74" presetID="47" presetClass="entr" presetSubtype="0" fill="hold" nodeType="afterEffect">
                                  <p:stCondLst>
                                    <p:cond delay="0"/>
                                  </p:stCondLst>
                                  <p:childTnLst>
                                    <p:set>
                                      <p:cBhvr>
                                        <p:cTn id="75" dur="1" fill="hold">
                                          <p:stCondLst>
                                            <p:cond delay="0"/>
                                          </p:stCondLst>
                                        </p:cTn>
                                        <p:tgtEl>
                                          <p:spTgt spid="4">
                                            <p:txEl>
                                              <p:pRg st="11" end="11"/>
                                            </p:txEl>
                                          </p:spTgt>
                                        </p:tgtEl>
                                        <p:attrNameLst>
                                          <p:attrName>style.visibility</p:attrName>
                                        </p:attrNameLst>
                                      </p:cBhvr>
                                      <p:to>
                                        <p:strVal val="visible"/>
                                      </p:to>
                                    </p:set>
                                    <p:animEffect transition="in" filter="fade">
                                      <p:cBhvr>
                                        <p:cTn id="76" dur="500"/>
                                        <p:tgtEl>
                                          <p:spTgt spid="4">
                                            <p:txEl>
                                              <p:pRg st="11" end="11"/>
                                            </p:txEl>
                                          </p:spTgt>
                                        </p:tgtEl>
                                      </p:cBhvr>
                                    </p:animEffect>
                                    <p:anim calcmode="lin" valueType="num">
                                      <p:cBhvr>
                                        <p:cTn id="77"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78" dur="5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par>
                          <p:cTn id="79" fill="hold">
                            <p:stCondLst>
                              <p:cond delay="6000"/>
                            </p:stCondLst>
                            <p:childTnLst>
                              <p:par>
                                <p:cTn id="80" presetID="47" presetClass="entr" presetSubtype="0" fill="hold" nodeType="afterEffect">
                                  <p:stCondLst>
                                    <p:cond delay="0"/>
                                  </p:stCondLst>
                                  <p:childTnLst>
                                    <p:set>
                                      <p:cBhvr>
                                        <p:cTn id="81" dur="1" fill="hold">
                                          <p:stCondLst>
                                            <p:cond delay="0"/>
                                          </p:stCondLst>
                                        </p:cTn>
                                        <p:tgtEl>
                                          <p:spTgt spid="4">
                                            <p:txEl>
                                              <p:pRg st="12" end="12"/>
                                            </p:txEl>
                                          </p:spTgt>
                                        </p:tgtEl>
                                        <p:attrNameLst>
                                          <p:attrName>style.visibility</p:attrName>
                                        </p:attrNameLst>
                                      </p:cBhvr>
                                      <p:to>
                                        <p:strVal val="visible"/>
                                      </p:to>
                                    </p:set>
                                    <p:animEffect transition="in" filter="fade">
                                      <p:cBhvr>
                                        <p:cTn id="82" dur="500"/>
                                        <p:tgtEl>
                                          <p:spTgt spid="4">
                                            <p:txEl>
                                              <p:pRg st="12" end="12"/>
                                            </p:txEl>
                                          </p:spTgt>
                                        </p:tgtEl>
                                      </p:cBhvr>
                                    </p:animEffect>
                                    <p:anim calcmode="lin" valueType="num">
                                      <p:cBhvr>
                                        <p:cTn id="83"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84" dur="500" fill="hold"/>
                                        <p:tgtEl>
                                          <p:spTgt spid="4">
                                            <p:txEl>
                                              <p:pRg st="12" end="12"/>
                                            </p:txEl>
                                          </p:spTgt>
                                        </p:tgtEl>
                                        <p:attrNameLst>
                                          <p:attrName>ppt_y</p:attrName>
                                        </p:attrNameLst>
                                      </p:cBhvr>
                                      <p:tavLst>
                                        <p:tav tm="0">
                                          <p:val>
                                            <p:strVal val="#ppt_y-.1"/>
                                          </p:val>
                                        </p:tav>
                                        <p:tav tm="100000">
                                          <p:val>
                                            <p:strVal val="#ppt_y"/>
                                          </p:val>
                                        </p:tav>
                                      </p:tavLst>
                                    </p:anim>
                                  </p:childTnLst>
                                </p:cTn>
                              </p:par>
                            </p:childTnLst>
                          </p:cTn>
                        </p:par>
                        <p:par>
                          <p:cTn id="85" fill="hold">
                            <p:stCondLst>
                              <p:cond delay="6500"/>
                            </p:stCondLst>
                            <p:childTnLst>
                              <p:par>
                                <p:cTn id="86" presetID="49" presetClass="entr" presetSubtype="0" decel="100000" fill="hold" nodeType="afterEffect">
                                  <p:stCondLst>
                                    <p:cond delay="0"/>
                                  </p:stCondLst>
                                  <p:childTnLst>
                                    <p:set>
                                      <p:cBhvr>
                                        <p:cTn id="87" dur="1" fill="hold">
                                          <p:stCondLst>
                                            <p:cond delay="0"/>
                                          </p:stCondLst>
                                        </p:cTn>
                                        <p:tgtEl>
                                          <p:spTgt spid="4">
                                            <p:txEl>
                                              <p:pRg st="14" end="14"/>
                                            </p:txEl>
                                          </p:spTgt>
                                        </p:tgtEl>
                                        <p:attrNameLst>
                                          <p:attrName>style.visibility</p:attrName>
                                        </p:attrNameLst>
                                      </p:cBhvr>
                                      <p:to>
                                        <p:strVal val="visible"/>
                                      </p:to>
                                    </p:set>
                                    <p:anim calcmode="lin" valueType="num">
                                      <p:cBhvr>
                                        <p:cTn id="88" dur="500" fill="hold"/>
                                        <p:tgtEl>
                                          <p:spTgt spid="4">
                                            <p:txEl>
                                              <p:pRg st="14" end="14"/>
                                            </p:txEl>
                                          </p:spTgt>
                                        </p:tgtEl>
                                        <p:attrNameLst>
                                          <p:attrName>ppt_w</p:attrName>
                                        </p:attrNameLst>
                                      </p:cBhvr>
                                      <p:tavLst>
                                        <p:tav tm="0">
                                          <p:val>
                                            <p:fltVal val="0"/>
                                          </p:val>
                                        </p:tav>
                                        <p:tav tm="100000">
                                          <p:val>
                                            <p:strVal val="#ppt_w"/>
                                          </p:val>
                                        </p:tav>
                                      </p:tavLst>
                                    </p:anim>
                                    <p:anim calcmode="lin" valueType="num">
                                      <p:cBhvr>
                                        <p:cTn id="89" dur="500" fill="hold"/>
                                        <p:tgtEl>
                                          <p:spTgt spid="4">
                                            <p:txEl>
                                              <p:pRg st="14" end="14"/>
                                            </p:txEl>
                                          </p:spTgt>
                                        </p:tgtEl>
                                        <p:attrNameLst>
                                          <p:attrName>ppt_h</p:attrName>
                                        </p:attrNameLst>
                                      </p:cBhvr>
                                      <p:tavLst>
                                        <p:tav tm="0">
                                          <p:val>
                                            <p:fltVal val="0"/>
                                          </p:val>
                                        </p:tav>
                                        <p:tav tm="100000">
                                          <p:val>
                                            <p:strVal val="#ppt_h"/>
                                          </p:val>
                                        </p:tav>
                                      </p:tavLst>
                                    </p:anim>
                                    <p:anim calcmode="lin" valueType="num">
                                      <p:cBhvr>
                                        <p:cTn id="90" dur="500" fill="hold"/>
                                        <p:tgtEl>
                                          <p:spTgt spid="4">
                                            <p:txEl>
                                              <p:pRg st="14" end="14"/>
                                            </p:txEl>
                                          </p:spTgt>
                                        </p:tgtEl>
                                        <p:attrNameLst>
                                          <p:attrName>style.rotation</p:attrName>
                                        </p:attrNameLst>
                                      </p:cBhvr>
                                      <p:tavLst>
                                        <p:tav tm="0">
                                          <p:val>
                                            <p:fltVal val="360"/>
                                          </p:val>
                                        </p:tav>
                                        <p:tav tm="100000">
                                          <p:val>
                                            <p:fltVal val="0"/>
                                          </p:val>
                                        </p:tav>
                                      </p:tavLst>
                                    </p:anim>
                                    <p:animEffect transition="in" filter="fade">
                                      <p:cBhvr>
                                        <p:cTn id="91"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4" name="TextBox 3">
            <a:extLst>
              <a:ext uri="{FF2B5EF4-FFF2-40B4-BE49-F238E27FC236}">
                <a16:creationId xmlns:a16="http://schemas.microsoft.com/office/drawing/2014/main" id="{051A17FB-AFDD-1DD2-7EFA-538E61ECC312}"/>
              </a:ext>
            </a:extLst>
          </p:cNvPr>
          <p:cNvSpPr txBox="1"/>
          <p:nvPr/>
        </p:nvSpPr>
        <p:spPr>
          <a:xfrm>
            <a:off x="371005" y="219506"/>
            <a:ext cx="6203576" cy="707886"/>
          </a:xfrm>
          <a:prstGeom prst="rect">
            <a:avLst/>
          </a:prstGeom>
          <a:noFill/>
        </p:spPr>
        <p:txBody>
          <a:bodyPr wrap="square">
            <a:spAutoFit/>
          </a:bodyPr>
          <a:lstStyle/>
          <a:p>
            <a:r>
              <a:rPr lang="en-US" sz="4000" b="1" dirty="0">
                <a:solidFill>
                  <a:srgbClr val="002060"/>
                </a:solidFill>
                <a:latin typeface="Calibri" panose="020F0502020204030204" pitchFamily="34" charset="0"/>
                <a:ea typeface="Calibri" panose="020F0502020204030204" pitchFamily="34" charset="0"/>
                <a:cs typeface="Calibri" panose="020F0502020204030204" pitchFamily="34" charset="0"/>
              </a:rPr>
              <a:t>Logistic</a:t>
            </a:r>
            <a:r>
              <a:rPr lang="en-US" b="1" i="0" dirty="0">
                <a:solidFill>
                  <a:schemeClr val="accent1">
                    <a:lumMod val="50000"/>
                  </a:schemeClr>
                </a:solidFill>
                <a:effectLst/>
                <a:latin typeface="Times New Roman" panose="02020603050405020304" pitchFamily="18" charset="0"/>
                <a:cs typeface="Times New Roman" panose="02020603050405020304" pitchFamily="18" charset="0"/>
              </a:rPr>
              <a:t> </a:t>
            </a:r>
            <a:r>
              <a:rPr lang="en-US" sz="4000" b="1" dirty="0">
                <a:solidFill>
                  <a:srgbClr val="002060"/>
                </a:solidFill>
                <a:latin typeface="Calibri" panose="020F0502020204030204" pitchFamily="34" charset="0"/>
                <a:ea typeface="Calibri" panose="020F0502020204030204" pitchFamily="34" charset="0"/>
                <a:cs typeface="Calibri" panose="020F0502020204030204" pitchFamily="34" charset="0"/>
              </a:rPr>
              <a:t>Regression</a:t>
            </a:r>
            <a:endParaRPr lang="en-IN" sz="40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3286A028-AC66-52DC-5F25-B389BF06DC12}"/>
              </a:ext>
            </a:extLst>
          </p:cNvPr>
          <p:cNvSpPr txBox="1"/>
          <p:nvPr/>
        </p:nvSpPr>
        <p:spPr>
          <a:xfrm>
            <a:off x="371005" y="971790"/>
            <a:ext cx="9756935" cy="1938992"/>
          </a:xfrm>
          <a:prstGeom prst="rect">
            <a:avLst/>
          </a:prstGeom>
          <a:noFill/>
        </p:spPr>
        <p:txBody>
          <a:bodyPr wrap="square">
            <a:spAutoFit/>
          </a:bodyPr>
          <a:lstStyle/>
          <a:p>
            <a:r>
              <a:rPr lang="en-US" sz="2000" dirty="0">
                <a:solidFill>
                  <a:srgbClr val="002060"/>
                </a:solidFill>
                <a:latin typeface="Calibri" panose="020F0502020204030204" pitchFamily="34" charset="0"/>
                <a:ea typeface="Calibri" panose="020F0502020204030204" pitchFamily="34" charset="0"/>
                <a:cs typeface="Calibri" panose="020F0502020204030204" pitchFamily="34" charset="0"/>
              </a:rPr>
              <a:t>Logistic Regression is a fundamental algorithm in machine learning and statistics, primarily used for binary classification tasks. Despite its name, it is not used for regression problems; instead, it's a classification algorithm. </a:t>
            </a:r>
          </a:p>
          <a:p>
            <a:r>
              <a:rPr lang="en-US" sz="2000" dirty="0">
                <a:solidFill>
                  <a:srgbClr val="002060"/>
                </a:solidFill>
                <a:latin typeface="Calibri" panose="020F0502020204030204" pitchFamily="34" charset="0"/>
                <a:ea typeface="Calibri" panose="020F0502020204030204" pitchFamily="34" charset="0"/>
                <a:cs typeface="Calibri" panose="020F0502020204030204" pitchFamily="34" charset="0"/>
              </a:rPr>
              <a:t>In many real-world scenarios, we encounter problems where we need to classify data points into one of two classes, such as spam or not spam, fraud or not fraud, cancerous or non-cancerous, etc. Logistic Regression is designed to handle such binary classification tasks.</a:t>
            </a:r>
          </a:p>
        </p:txBody>
      </p:sp>
      <p:pic>
        <p:nvPicPr>
          <p:cNvPr id="9" name="Picture 8">
            <a:extLst>
              <a:ext uri="{FF2B5EF4-FFF2-40B4-BE49-F238E27FC236}">
                <a16:creationId xmlns:a16="http://schemas.microsoft.com/office/drawing/2014/main" id="{DA4FBA43-3639-C4A5-91F4-EB240AC4B9E7}"/>
              </a:ext>
            </a:extLst>
          </p:cNvPr>
          <p:cNvPicPr>
            <a:picLocks noChangeAspect="1"/>
          </p:cNvPicPr>
          <p:nvPr/>
        </p:nvPicPr>
        <p:blipFill>
          <a:blip r:embed="rId4"/>
          <a:stretch>
            <a:fillRect/>
          </a:stretch>
        </p:blipFill>
        <p:spPr>
          <a:xfrm>
            <a:off x="2151411" y="2955180"/>
            <a:ext cx="7976529" cy="3754534"/>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287864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4">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4">
                                            <p:txEl>
                                              <p:pRg st="0" end="0"/>
                                            </p:txEl>
                                          </p:spTgt>
                                        </p:tgtEl>
                                      </p:cBhvr>
                                    </p:animEffect>
                                  </p:childTnLst>
                                </p:cTn>
                              </p:par>
                            </p:childTnLst>
                          </p:cTn>
                        </p:par>
                        <p:par>
                          <p:cTn id="11" fill="hold">
                            <p:stCondLst>
                              <p:cond delay="500"/>
                            </p:stCondLst>
                            <p:childTnLst>
                              <p:par>
                                <p:cTn id="12" presetID="47" presetClass="entr" presetSubtype="0" fill="hold" nodeType="after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anim calcmode="lin" valueType="num">
                                      <p:cBhvr>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7" presetClass="entr" presetSubtype="0" fill="hold" nodeType="after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500"/>
                                        <p:tgtEl>
                                          <p:spTgt spid="6">
                                            <p:txEl>
                                              <p:pRg st="1" end="1"/>
                                            </p:txEl>
                                          </p:spTgt>
                                        </p:tgtEl>
                                      </p:cBhvr>
                                    </p:animEffect>
                                    <p:anim calcmode="lin" valueType="num">
                                      <p:cBhvr>
                                        <p:cTn id="2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2" dur="5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9" presetClass="entr" presetSubtype="0"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dissolv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4"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4" name="Picture 3">
            <a:extLst>
              <a:ext uri="{FF2B5EF4-FFF2-40B4-BE49-F238E27FC236}">
                <a16:creationId xmlns:a16="http://schemas.microsoft.com/office/drawing/2014/main" id="{75B8660B-7FE5-C3F3-A7CD-C09A545F0969}"/>
              </a:ext>
            </a:extLst>
          </p:cNvPr>
          <p:cNvPicPr>
            <a:picLocks noChangeAspect="1"/>
          </p:cNvPicPr>
          <p:nvPr/>
        </p:nvPicPr>
        <p:blipFill>
          <a:blip r:embed="rId5"/>
          <a:stretch>
            <a:fillRect/>
          </a:stretch>
        </p:blipFill>
        <p:spPr>
          <a:xfrm>
            <a:off x="1033689" y="102385"/>
            <a:ext cx="5901263" cy="3312466"/>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E5DD37CA-EAC6-9C93-95AA-72011591AE5F}"/>
              </a:ext>
            </a:extLst>
          </p:cNvPr>
          <p:cNvPicPr>
            <a:picLocks noChangeAspect="1"/>
          </p:cNvPicPr>
          <p:nvPr/>
        </p:nvPicPr>
        <p:blipFill>
          <a:blip r:embed="rId6"/>
          <a:stretch>
            <a:fillRect/>
          </a:stretch>
        </p:blipFill>
        <p:spPr>
          <a:xfrm>
            <a:off x="4459673" y="3697077"/>
            <a:ext cx="5528389" cy="2815489"/>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13355566"/>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122403" y="6051665"/>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4" name="Picture 3">
            <a:extLst>
              <a:ext uri="{FF2B5EF4-FFF2-40B4-BE49-F238E27FC236}">
                <a16:creationId xmlns:a16="http://schemas.microsoft.com/office/drawing/2014/main" id="{A661EFDF-C55D-F0F3-18FC-2EF1D830FA3B}"/>
              </a:ext>
            </a:extLst>
          </p:cNvPr>
          <p:cNvPicPr>
            <a:picLocks noChangeAspect="1"/>
          </p:cNvPicPr>
          <p:nvPr/>
        </p:nvPicPr>
        <p:blipFill>
          <a:blip r:embed="rId4"/>
          <a:stretch>
            <a:fillRect/>
          </a:stretch>
        </p:blipFill>
        <p:spPr>
          <a:xfrm>
            <a:off x="5719977" y="916572"/>
            <a:ext cx="6395884" cy="5641983"/>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6F29FC67-565A-CBDB-9008-41F07985172D}"/>
              </a:ext>
            </a:extLst>
          </p:cNvPr>
          <p:cNvSpPr txBox="1"/>
          <p:nvPr/>
        </p:nvSpPr>
        <p:spPr>
          <a:xfrm>
            <a:off x="331461" y="208686"/>
            <a:ext cx="9085006" cy="707886"/>
          </a:xfrm>
          <a:prstGeom prst="rect">
            <a:avLst/>
          </a:prstGeom>
          <a:noFill/>
        </p:spPr>
        <p:txBody>
          <a:bodyPr wrap="square">
            <a:spAutoFit/>
          </a:bodyPr>
          <a:lstStyle/>
          <a:p>
            <a:pPr algn="l"/>
            <a:r>
              <a:rPr lang="en-US" sz="4000" b="1" dirty="0">
                <a:solidFill>
                  <a:srgbClr val="002060"/>
                </a:solidFill>
                <a:latin typeface="Calibri" panose="020F0502020204030204" pitchFamily="34" charset="0"/>
                <a:ea typeface="Calibri" panose="020F0502020204030204" pitchFamily="34" charset="0"/>
                <a:cs typeface="Calibri" panose="020F0502020204030204" pitchFamily="34" charset="0"/>
              </a:rPr>
              <a:t>Understanding</a:t>
            </a:r>
            <a:r>
              <a:rPr lang="en-US" sz="1400" b="1" i="0" dirty="0">
                <a:solidFill>
                  <a:schemeClr val="accent1">
                    <a:lumMod val="75000"/>
                  </a:schemeClr>
                </a:solidFill>
                <a:effectLst/>
                <a:latin typeface="Times New Roman" panose="02020603050405020304" pitchFamily="18" charset="0"/>
                <a:cs typeface="Times New Roman" panose="02020603050405020304" pitchFamily="18" charset="0"/>
              </a:rPr>
              <a:t> </a:t>
            </a:r>
            <a:r>
              <a:rPr lang="en-US" sz="4000" b="1" dirty="0">
                <a:solidFill>
                  <a:srgbClr val="002060"/>
                </a:solidFill>
                <a:latin typeface="Calibri" panose="020F0502020204030204" pitchFamily="34" charset="0"/>
                <a:ea typeface="Calibri" panose="020F0502020204030204" pitchFamily="34" charset="0"/>
                <a:cs typeface="Calibri" panose="020F0502020204030204" pitchFamily="34" charset="0"/>
              </a:rPr>
              <a:t>Probability Threshold:</a:t>
            </a:r>
            <a:endParaRPr lang="en-US" sz="14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F29FC67-565A-CBDB-9008-41F07985172D}"/>
              </a:ext>
            </a:extLst>
          </p:cNvPr>
          <p:cNvSpPr txBox="1"/>
          <p:nvPr/>
        </p:nvSpPr>
        <p:spPr>
          <a:xfrm>
            <a:off x="442452" y="1064131"/>
            <a:ext cx="5114035" cy="4832092"/>
          </a:xfrm>
          <a:prstGeom prst="rect">
            <a:avLst/>
          </a:prstGeom>
          <a:noFill/>
        </p:spPr>
        <p:txBody>
          <a:bodyPr wrap="square">
            <a:spAutoFit/>
          </a:bodyPr>
          <a:lstStyle/>
          <a:p>
            <a:pPr algn="l"/>
            <a:r>
              <a:rPr lang="en-US" sz="2800" dirty="0">
                <a:solidFill>
                  <a:srgbClr val="002060"/>
                </a:solidFill>
                <a:latin typeface="Calibri" panose="020F0502020204030204" pitchFamily="34" charset="0"/>
                <a:ea typeface="Calibri" panose="020F0502020204030204" pitchFamily="34" charset="0"/>
                <a:cs typeface="Calibri" panose="020F0502020204030204" pitchFamily="34" charset="0"/>
              </a:rPr>
              <a:t>In logistic regression, the model predicts the probability of an instance belonging to the positive class. By default, if the predicted probability is greater than or equal to 0.5, the instance is classified as positive; otherwise, it's classified as negative. This threshold of 0.5 is a common choice, but it might not be optimal for all scenarios.</a:t>
            </a:r>
          </a:p>
        </p:txBody>
      </p:sp>
    </p:spTree>
    <p:extLst>
      <p:ext uri="{BB962C8B-B14F-4D97-AF65-F5344CB8AC3E}">
        <p14:creationId xmlns:p14="http://schemas.microsoft.com/office/powerpoint/2010/main" val="4904650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6">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6">
                                            <p:txEl>
                                              <p:pRg st="0" end="0"/>
                                            </p:txEl>
                                          </p:spTgt>
                                        </p:tgtEl>
                                      </p:cBhvr>
                                    </p:animEffect>
                                  </p:childTnLst>
                                </p:cTn>
                              </p:par>
                            </p:childTnLst>
                          </p:cTn>
                        </p:par>
                        <p:par>
                          <p:cTn id="11" fill="hold">
                            <p:stCondLst>
                              <p:cond delay="500"/>
                            </p:stCondLst>
                            <p:childTnLst>
                              <p:par>
                                <p:cTn id="12" presetID="47" presetClass="entr" presetSubtype="0" fill="hold" nodeType="after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500"/>
                                        <p:tgtEl>
                                          <p:spTgt spid="8">
                                            <p:txEl>
                                              <p:pRg st="0" end="0"/>
                                            </p:txEl>
                                          </p:spTgt>
                                        </p:tgtEl>
                                      </p:cBhvr>
                                    </p:animEffect>
                                    <p:anim calcmode="lin" valueType="num">
                                      <p:cBhvr>
                                        <p:cTn id="15"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4" name="Picture 3">
            <a:extLst>
              <a:ext uri="{FF2B5EF4-FFF2-40B4-BE49-F238E27FC236}">
                <a16:creationId xmlns:a16="http://schemas.microsoft.com/office/drawing/2014/main" id="{8364DE40-2581-2D61-7D2F-059E9E67BF88}"/>
              </a:ext>
            </a:extLst>
          </p:cNvPr>
          <p:cNvPicPr>
            <a:picLocks noChangeAspect="1"/>
          </p:cNvPicPr>
          <p:nvPr/>
        </p:nvPicPr>
        <p:blipFill rotWithShape="1">
          <a:blip r:embed="rId4"/>
          <a:srcRect l="1559" r="2093"/>
          <a:stretch/>
        </p:blipFill>
        <p:spPr>
          <a:xfrm>
            <a:off x="5142767" y="879824"/>
            <a:ext cx="6872749" cy="5770202"/>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B6356E4C-AF3F-410B-5E51-2411A636D44F}"/>
              </a:ext>
            </a:extLst>
          </p:cNvPr>
          <p:cNvSpPr txBox="1"/>
          <p:nvPr/>
        </p:nvSpPr>
        <p:spPr>
          <a:xfrm>
            <a:off x="322011" y="171938"/>
            <a:ext cx="7535983" cy="707886"/>
          </a:xfrm>
          <a:prstGeom prst="rect">
            <a:avLst/>
          </a:prstGeom>
          <a:noFill/>
        </p:spPr>
        <p:txBody>
          <a:bodyPr wrap="square">
            <a:spAutoFit/>
          </a:bodyPr>
          <a:lstStyle/>
          <a:p>
            <a:r>
              <a:rPr lang="en-US" sz="4000" b="1" dirty="0">
                <a:solidFill>
                  <a:srgbClr val="002060"/>
                </a:solidFill>
                <a:latin typeface="Calibri" panose="020F0502020204030204" pitchFamily="34" charset="0"/>
                <a:ea typeface="Calibri" panose="020F0502020204030204" pitchFamily="34" charset="0"/>
                <a:cs typeface="Calibri" panose="020F0502020204030204" pitchFamily="34" charset="0"/>
              </a:rPr>
              <a:t>Adjusting the threshold•</a:t>
            </a:r>
          </a:p>
        </p:txBody>
      </p:sp>
      <p:sp>
        <p:nvSpPr>
          <p:cNvPr id="8" name="TextBox 7">
            <a:extLst>
              <a:ext uri="{FF2B5EF4-FFF2-40B4-BE49-F238E27FC236}">
                <a16:creationId xmlns:a16="http://schemas.microsoft.com/office/drawing/2014/main" id="{B6356E4C-AF3F-410B-5E51-2411A636D44F}"/>
              </a:ext>
            </a:extLst>
          </p:cNvPr>
          <p:cNvSpPr txBox="1"/>
          <p:nvPr/>
        </p:nvSpPr>
        <p:spPr>
          <a:xfrm>
            <a:off x="263836" y="1080059"/>
            <a:ext cx="4750615" cy="4493538"/>
          </a:xfrm>
          <a:prstGeom prst="rect">
            <a:avLst/>
          </a:prstGeom>
          <a:noFill/>
        </p:spPr>
        <p:txBody>
          <a:bodyPr wrap="square">
            <a:spAutoFit/>
          </a:bodyPr>
          <a:lstStyle/>
          <a:p>
            <a:r>
              <a:rPr lang="en-US" sz="2600" dirty="0">
                <a:solidFill>
                  <a:srgbClr val="002060"/>
                </a:solidFill>
                <a:latin typeface="Calibri" panose="020F0502020204030204" pitchFamily="34" charset="0"/>
                <a:ea typeface="Calibri" panose="020F0502020204030204" pitchFamily="34" charset="0"/>
                <a:cs typeface="Calibri" panose="020F0502020204030204" pitchFamily="34" charset="0"/>
              </a:rPr>
              <a:t>Adjusting the threshold in logistic regression is a common technique used for tuning the model's performance, especially when dealing with imbalanced datasets or when you want to prioritize precision or recall based on your problem's requirements. Let's dive into how adjusting the threshold works and why it's important:</a:t>
            </a:r>
          </a:p>
        </p:txBody>
      </p:sp>
    </p:spTree>
    <p:extLst>
      <p:ext uri="{BB962C8B-B14F-4D97-AF65-F5344CB8AC3E}">
        <p14:creationId xmlns:p14="http://schemas.microsoft.com/office/powerpoint/2010/main" val="24106125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6">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6">
                                            <p:txEl>
                                              <p:pRg st="0" end="0"/>
                                            </p:txEl>
                                          </p:spTgt>
                                        </p:tgtEl>
                                      </p:cBhvr>
                                    </p:animEffect>
                                  </p:childTnLst>
                                </p:cTn>
                              </p:par>
                            </p:childTnLst>
                          </p:cTn>
                        </p:par>
                        <p:par>
                          <p:cTn id="11" fill="hold">
                            <p:stCondLst>
                              <p:cond delay="500"/>
                            </p:stCondLst>
                            <p:childTnLst>
                              <p:par>
                                <p:cTn id="12" presetID="47" presetClass="entr" presetSubtype="0" fill="hold" nodeType="after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500"/>
                                        <p:tgtEl>
                                          <p:spTgt spid="8">
                                            <p:txEl>
                                              <p:pRg st="0" end="0"/>
                                            </p:txEl>
                                          </p:spTgt>
                                        </p:tgtEl>
                                      </p:cBhvr>
                                    </p:animEffect>
                                    <p:anim calcmode="lin" valueType="num">
                                      <p:cBhvr>
                                        <p:cTn id="15"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85348"/>
            <a:ext cx="2064519" cy="545377"/>
          </a:xfrm>
          <a:prstGeom prst="rect">
            <a:avLst/>
          </a:prstGeom>
        </p:spPr>
      </p:pic>
      <p:sp>
        <p:nvSpPr>
          <p:cNvPr id="11" name="Title 10"/>
          <p:cNvSpPr>
            <a:spLocks noGrp="1"/>
          </p:cNvSpPr>
          <p:nvPr>
            <p:ph type="title"/>
          </p:nvPr>
        </p:nvSpPr>
        <p:spPr>
          <a:xfrm>
            <a:off x="881876" y="2320696"/>
            <a:ext cx="10515600" cy="1325563"/>
          </a:xfrm>
        </p:spPr>
        <p:txBody>
          <a:bodyPr/>
          <a:lstStyle/>
          <a:p>
            <a:r>
              <a:rPr lang="en-IN" dirty="0"/>
              <a:t> </a:t>
            </a:r>
          </a:p>
        </p:txBody>
      </p:sp>
      <p:pic>
        <p:nvPicPr>
          <p:cNvPr id="4" name="Picture 3">
            <a:extLst>
              <a:ext uri="{FF2B5EF4-FFF2-40B4-BE49-F238E27FC236}">
                <a16:creationId xmlns:a16="http://schemas.microsoft.com/office/drawing/2014/main" id="{F5338E5C-3CE4-58D6-475F-607FB5757AA7}"/>
              </a:ext>
            </a:extLst>
          </p:cNvPr>
          <p:cNvPicPr>
            <a:picLocks noChangeAspect="1"/>
          </p:cNvPicPr>
          <p:nvPr/>
        </p:nvPicPr>
        <p:blipFill>
          <a:blip r:embed="rId4"/>
          <a:stretch>
            <a:fillRect/>
          </a:stretch>
        </p:blipFill>
        <p:spPr>
          <a:xfrm>
            <a:off x="716347" y="297732"/>
            <a:ext cx="8830777" cy="4708401"/>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35AC6BBD-D2B2-A2D1-6233-95121EC8D924}"/>
              </a:ext>
            </a:extLst>
          </p:cNvPr>
          <p:cNvSpPr txBox="1"/>
          <p:nvPr/>
        </p:nvSpPr>
        <p:spPr>
          <a:xfrm>
            <a:off x="593442" y="5450844"/>
            <a:ext cx="10500852" cy="584775"/>
          </a:xfrm>
          <a:prstGeom prst="rect">
            <a:avLst/>
          </a:prstGeom>
          <a:noFill/>
        </p:spPr>
        <p:txBody>
          <a:bodyPr wrap="square">
            <a:spAutoFit/>
          </a:bodyPr>
          <a:lstStyle/>
          <a:p>
            <a:r>
              <a:rPr lang="en-IN" sz="3200" b="1" dirty="0">
                <a:solidFill>
                  <a:srgbClr val="002060"/>
                </a:solidFill>
                <a:latin typeface="Palatino Linotype" panose="02040502050505030304" pitchFamily="18" charset="0"/>
              </a:rPr>
              <a:t>Accuracy Of Model Using Logistic  Regression Is 82%</a:t>
            </a:r>
            <a:endParaRPr lang="en-IN" sz="3200" dirty="0"/>
          </a:p>
        </p:txBody>
      </p:sp>
    </p:spTree>
    <p:extLst>
      <p:ext uri="{BB962C8B-B14F-4D97-AF65-F5344CB8AC3E}">
        <p14:creationId xmlns:p14="http://schemas.microsoft.com/office/powerpoint/2010/main" val="10397392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35" presetClass="entr" presetSubtype="0"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2000"/>
                                        <p:tgtEl>
                                          <p:spTgt spid="6">
                                            <p:txEl>
                                              <p:pRg st="0" end="0"/>
                                            </p:txEl>
                                          </p:spTgt>
                                        </p:tgtEl>
                                      </p:cBhvr>
                                    </p:animEffect>
                                    <p:anim calcmode="lin" valueType="num">
                                      <p:cBhvr>
                                        <p:cTn id="12" dur="2000" fill="hold"/>
                                        <p:tgtEl>
                                          <p:spTgt spid="6">
                                            <p:txEl>
                                              <p:pRg st="0" end="0"/>
                                            </p:txEl>
                                          </p:spTgt>
                                        </p:tgtEl>
                                        <p:attrNameLst>
                                          <p:attrName>style.rotation</p:attrName>
                                        </p:attrNameLst>
                                      </p:cBhvr>
                                      <p:tavLst>
                                        <p:tav tm="0">
                                          <p:val>
                                            <p:fltVal val="720"/>
                                          </p:val>
                                        </p:tav>
                                        <p:tav tm="100000">
                                          <p:val>
                                            <p:fltVal val="0"/>
                                          </p:val>
                                        </p:tav>
                                      </p:tavLst>
                                    </p:anim>
                                    <p:anim calcmode="lin" valueType="num">
                                      <p:cBhvr>
                                        <p:cTn id="13" dur="2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14" dur="2000" fill="hold"/>
                                        <p:tgtEl>
                                          <p:spTgt spid="6">
                                            <p:txEl>
                                              <p:pRg st="0" end="0"/>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52"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4" name="Picture 3">
            <a:extLst>
              <a:ext uri="{FF2B5EF4-FFF2-40B4-BE49-F238E27FC236}">
                <a16:creationId xmlns:a16="http://schemas.microsoft.com/office/drawing/2014/main" id="{298D1C49-A78C-9914-E788-5028EF3E13A0}"/>
              </a:ext>
            </a:extLst>
          </p:cNvPr>
          <p:cNvPicPr>
            <a:picLocks noChangeAspect="1"/>
          </p:cNvPicPr>
          <p:nvPr/>
        </p:nvPicPr>
        <p:blipFill>
          <a:blip r:embed="rId4"/>
          <a:stretch>
            <a:fillRect/>
          </a:stretch>
        </p:blipFill>
        <p:spPr>
          <a:xfrm>
            <a:off x="1175007" y="329739"/>
            <a:ext cx="8219716" cy="5915779"/>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296805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52"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6" name="Picture 5">
            <a:extLst>
              <a:ext uri="{FF2B5EF4-FFF2-40B4-BE49-F238E27FC236}">
                <a16:creationId xmlns:a16="http://schemas.microsoft.com/office/drawing/2014/main" id="{EC5DD3CC-BD74-EAC6-E980-C8F8280A4C53}"/>
              </a:ext>
            </a:extLst>
          </p:cNvPr>
          <p:cNvPicPr>
            <a:picLocks noChangeAspect="1"/>
          </p:cNvPicPr>
          <p:nvPr/>
        </p:nvPicPr>
        <p:blipFill rotWithShape="1">
          <a:blip r:embed="rId4"/>
          <a:srcRect r="9338"/>
          <a:stretch/>
        </p:blipFill>
        <p:spPr>
          <a:xfrm>
            <a:off x="996542" y="362175"/>
            <a:ext cx="7822993" cy="4548630"/>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F875B5E9-C674-EE40-280B-99AAF27CB0D4}"/>
              </a:ext>
            </a:extLst>
          </p:cNvPr>
          <p:cNvSpPr txBox="1"/>
          <p:nvPr/>
        </p:nvSpPr>
        <p:spPr>
          <a:xfrm rot="10800000" flipV="1">
            <a:off x="811873" y="5353883"/>
            <a:ext cx="10480901" cy="584775"/>
          </a:xfrm>
          <a:prstGeom prst="rect">
            <a:avLst/>
          </a:prstGeom>
          <a:noFill/>
        </p:spPr>
        <p:txBody>
          <a:bodyPr wrap="square">
            <a:spAutoFit/>
          </a:bodyPr>
          <a:lstStyle/>
          <a:p>
            <a:r>
              <a:rPr lang="en-IN" sz="3200" b="1" dirty="0">
                <a:solidFill>
                  <a:srgbClr val="002060"/>
                </a:solidFill>
                <a:latin typeface="Palatino Linotype" panose="02040502050505030304" pitchFamily="18" charset="0"/>
              </a:rPr>
              <a:t>Accuracy Of Model Using KNN Model Is 83%</a:t>
            </a:r>
            <a:endParaRPr lang="en-IN" sz="3200" dirty="0"/>
          </a:p>
        </p:txBody>
      </p:sp>
    </p:spTree>
    <p:extLst>
      <p:ext uri="{BB962C8B-B14F-4D97-AF65-F5344CB8AC3E}">
        <p14:creationId xmlns:p14="http://schemas.microsoft.com/office/powerpoint/2010/main" val="39001830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35"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1000"/>
                                        <p:tgtEl>
                                          <p:spTgt spid="9">
                                            <p:txEl>
                                              <p:pRg st="0" end="0"/>
                                            </p:txEl>
                                          </p:spTgt>
                                        </p:tgtEl>
                                      </p:cBhvr>
                                    </p:animEffect>
                                    <p:anim calcmode="lin" valueType="num">
                                      <p:cBhvr>
                                        <p:cTn id="12" dur="1000" fill="hold"/>
                                        <p:tgtEl>
                                          <p:spTgt spid="9">
                                            <p:txEl>
                                              <p:pRg st="0" end="0"/>
                                            </p:txEl>
                                          </p:spTgt>
                                        </p:tgtEl>
                                        <p:attrNameLst>
                                          <p:attrName>style.rotation</p:attrName>
                                        </p:attrNameLst>
                                      </p:cBhvr>
                                      <p:tavLst>
                                        <p:tav tm="0">
                                          <p:val>
                                            <p:fltVal val="720"/>
                                          </p:val>
                                        </p:tav>
                                        <p:tav tm="100000">
                                          <p:val>
                                            <p:fltVal val="0"/>
                                          </p:val>
                                        </p:tav>
                                      </p:tavLst>
                                    </p:anim>
                                    <p:anim calcmode="lin" valueType="num">
                                      <p:cBhvr>
                                        <p:cTn id="13" dur="1000" fill="hold"/>
                                        <p:tgtEl>
                                          <p:spTgt spid="9">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9">
                                            <p:txEl>
                                              <p:pRg st="0" end="0"/>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4" name="TextBox 3">
            <a:extLst>
              <a:ext uri="{FF2B5EF4-FFF2-40B4-BE49-F238E27FC236}">
                <a16:creationId xmlns:a16="http://schemas.microsoft.com/office/drawing/2014/main" id="{B6D8A0BD-3530-130F-01D0-DAA418152944}"/>
              </a:ext>
            </a:extLst>
          </p:cNvPr>
          <p:cNvSpPr txBox="1"/>
          <p:nvPr/>
        </p:nvSpPr>
        <p:spPr>
          <a:xfrm>
            <a:off x="1145467" y="293252"/>
            <a:ext cx="6454588" cy="769441"/>
          </a:xfrm>
          <a:prstGeom prst="rect">
            <a:avLst/>
          </a:prstGeom>
          <a:noFill/>
        </p:spPr>
        <p:txBody>
          <a:bodyPr wrap="square">
            <a:spAutoFit/>
          </a:bodyPr>
          <a:lstStyle/>
          <a:p>
            <a:r>
              <a:rPr lang="en-US" sz="4400" b="1" dirty="0">
                <a:solidFill>
                  <a:srgbClr val="002060"/>
                </a:solidFill>
                <a:latin typeface="Palatino Linotype" panose="02040502050505030304" pitchFamily="18" charset="0"/>
              </a:rPr>
              <a:t>Project</a:t>
            </a:r>
            <a:r>
              <a:rPr lang="en-US" sz="4400" b="1" dirty="0">
                <a:solidFill>
                  <a:srgbClr val="002060"/>
                </a:solidFill>
                <a:latin typeface="Yu Gothic" panose="020B0400000000000000" pitchFamily="34" charset="-128"/>
                <a:ea typeface="Yu Gothic" panose="020B0400000000000000" pitchFamily="34" charset="-128"/>
              </a:rPr>
              <a:t> </a:t>
            </a:r>
            <a:r>
              <a:rPr lang="en-US" sz="4400" b="1" dirty="0">
                <a:solidFill>
                  <a:srgbClr val="002060"/>
                </a:solidFill>
                <a:latin typeface="Palatino Linotype" panose="02040502050505030304" pitchFamily="18" charset="0"/>
              </a:rPr>
              <a:t>Contents</a:t>
            </a:r>
            <a:endParaRPr lang="en-IN" sz="4400" dirty="0"/>
          </a:p>
        </p:txBody>
      </p:sp>
      <p:sp>
        <p:nvSpPr>
          <p:cNvPr id="6" name="TextBox 5">
            <a:extLst>
              <a:ext uri="{FF2B5EF4-FFF2-40B4-BE49-F238E27FC236}">
                <a16:creationId xmlns:a16="http://schemas.microsoft.com/office/drawing/2014/main" id="{E0E964A5-29DE-94E1-ED53-20D47D11884B}"/>
              </a:ext>
            </a:extLst>
          </p:cNvPr>
          <p:cNvSpPr txBox="1"/>
          <p:nvPr/>
        </p:nvSpPr>
        <p:spPr>
          <a:xfrm>
            <a:off x="1305377" y="1093471"/>
            <a:ext cx="7745505" cy="5170646"/>
          </a:xfrm>
          <a:prstGeom prst="rect">
            <a:avLst/>
          </a:prstGeom>
          <a:noFill/>
        </p:spPr>
        <p:txBody>
          <a:bodyPr wrap="square">
            <a:spAutoFit/>
          </a:bodyPr>
          <a:lstStyle/>
          <a:p>
            <a:pPr marL="530225" lvl="0" indent="-530225" fontAlgn="base">
              <a:buFont typeface="Wingdings" panose="05000000000000000000" pitchFamily="2" charset="2"/>
              <a:buChar char="Ø"/>
            </a:pPr>
            <a:r>
              <a:rPr lang="en-US" sz="2200" dirty="0">
                <a:solidFill>
                  <a:srgbClr val="002060"/>
                </a:solidFill>
                <a:latin typeface="Calibri" panose="020F0502020204030204" pitchFamily="34" charset="0"/>
                <a:ea typeface="Calibri" panose="020F0502020204030204" pitchFamily="34" charset="0"/>
                <a:cs typeface="Calibri" panose="020F0502020204030204" pitchFamily="34" charset="0"/>
              </a:rPr>
              <a:t>Importing libraries</a:t>
            </a:r>
            <a:endParaRPr lang="en-IN" sz="2200"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pPr marL="530225" lvl="0" indent="-530225" fontAlgn="base">
              <a:buFont typeface="Wingdings" panose="05000000000000000000" pitchFamily="2" charset="2"/>
              <a:buChar char="Ø"/>
            </a:pPr>
            <a:r>
              <a:rPr lang="en-US" sz="2200" dirty="0">
                <a:solidFill>
                  <a:srgbClr val="002060"/>
                </a:solidFill>
                <a:latin typeface="Calibri" panose="020F0502020204030204" pitchFamily="34" charset="0"/>
                <a:ea typeface="Calibri" panose="020F0502020204030204" pitchFamily="34" charset="0"/>
                <a:cs typeface="Calibri" panose="020F0502020204030204" pitchFamily="34" charset="0"/>
              </a:rPr>
              <a:t>Loading and understanding the data</a:t>
            </a:r>
            <a:r>
              <a:rPr lang="en-IN" sz="2200" dirty="0">
                <a:solidFill>
                  <a:srgbClr val="002060"/>
                </a:solidFill>
                <a:latin typeface="Calibri" panose="020F0502020204030204" pitchFamily="34" charset="0"/>
                <a:ea typeface="Calibri" panose="020F0502020204030204" pitchFamily="34" charset="0"/>
                <a:cs typeface="Calibri" panose="020F0502020204030204" pitchFamily="34" charset="0"/>
              </a:rPr>
              <a:t>​</a:t>
            </a:r>
          </a:p>
          <a:p>
            <a:pPr marL="530225" lvl="0" indent="-530225" fontAlgn="base">
              <a:buFont typeface="Wingdings" panose="05000000000000000000" pitchFamily="2" charset="2"/>
              <a:buChar char="Ø"/>
            </a:pPr>
            <a:r>
              <a:rPr lang="en-US" sz="2200" dirty="0">
                <a:solidFill>
                  <a:srgbClr val="002060"/>
                </a:solidFill>
                <a:latin typeface="Calibri" panose="020F0502020204030204" pitchFamily="34" charset="0"/>
                <a:ea typeface="Calibri" panose="020F0502020204030204" pitchFamily="34" charset="0"/>
                <a:cs typeface="Calibri" panose="020F0502020204030204" pitchFamily="34" charset="0"/>
              </a:rPr>
              <a:t>EDA (Exploratory Data Analysis) and   Preprocessing.</a:t>
            </a:r>
            <a:endParaRPr lang="en-IN" sz="2200"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pPr marL="530225" lvl="0" indent="-530225" fontAlgn="base">
              <a:buFont typeface="Wingdings" panose="05000000000000000000" pitchFamily="2" charset="2"/>
              <a:buChar char="Ø"/>
            </a:pPr>
            <a:r>
              <a:rPr lang="en-US" sz="2200" dirty="0">
                <a:solidFill>
                  <a:srgbClr val="002060"/>
                </a:solidFill>
                <a:latin typeface="Calibri" panose="020F0502020204030204" pitchFamily="34" charset="0"/>
                <a:ea typeface="Calibri" panose="020F0502020204030204" pitchFamily="34" charset="0"/>
                <a:cs typeface="Calibri" panose="020F0502020204030204" pitchFamily="34" charset="0"/>
              </a:rPr>
              <a:t>Train Test Split</a:t>
            </a:r>
            <a:endParaRPr lang="en-IN" sz="2200"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pPr marL="530225" lvl="0" indent="-530225" fontAlgn="base">
              <a:buFont typeface="Wingdings" panose="05000000000000000000" pitchFamily="2" charset="2"/>
              <a:buChar char="Ø"/>
            </a:pPr>
            <a:r>
              <a:rPr lang="en-US" sz="2200" dirty="0">
                <a:solidFill>
                  <a:srgbClr val="002060"/>
                </a:solidFill>
                <a:latin typeface="Calibri" panose="020F0502020204030204" pitchFamily="34" charset="0"/>
                <a:ea typeface="Calibri" panose="020F0502020204030204" pitchFamily="34" charset="0"/>
                <a:cs typeface="Calibri" panose="020F0502020204030204" pitchFamily="34" charset="0"/>
              </a:rPr>
              <a:t>Model building​</a:t>
            </a:r>
          </a:p>
          <a:p>
            <a:pPr marL="530225" lvl="0" indent="-530225" fontAlgn="base">
              <a:buFont typeface="Wingdings" panose="05000000000000000000" pitchFamily="2" charset="2"/>
              <a:buChar char="Ø"/>
            </a:pPr>
            <a:r>
              <a:rPr lang="en-US" sz="2200" dirty="0">
                <a:solidFill>
                  <a:srgbClr val="002060"/>
                </a:solidFill>
                <a:latin typeface="Calibri" panose="020F0502020204030204" pitchFamily="34" charset="0"/>
                <a:ea typeface="Calibri" panose="020F0502020204030204" pitchFamily="34" charset="0"/>
                <a:cs typeface="Calibri" panose="020F0502020204030204" pitchFamily="34" charset="0"/>
              </a:rPr>
              <a:t>Logistic Regression</a:t>
            </a:r>
            <a:endParaRPr lang="en-IN" sz="2200"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pPr marL="530225" lvl="0" indent="-530225" fontAlgn="base">
              <a:buFont typeface="Wingdings" panose="05000000000000000000" pitchFamily="2" charset="2"/>
              <a:buChar char="Ø"/>
            </a:pPr>
            <a:r>
              <a:rPr lang="en-US" sz="2200" dirty="0">
                <a:solidFill>
                  <a:srgbClr val="002060"/>
                </a:solidFill>
                <a:latin typeface="Calibri" panose="020F0502020204030204" pitchFamily="34" charset="0"/>
                <a:ea typeface="Calibri" panose="020F0502020204030204" pitchFamily="34" charset="0"/>
                <a:cs typeface="Calibri" panose="020F0502020204030204" pitchFamily="34" charset="0"/>
              </a:rPr>
              <a:t>Decision Tree </a:t>
            </a:r>
            <a:endParaRPr lang="en-IN" sz="2200"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pPr marL="530225" lvl="0" indent="-530225" fontAlgn="base">
              <a:buFont typeface="Wingdings" panose="05000000000000000000" pitchFamily="2" charset="2"/>
              <a:buChar char="Ø"/>
            </a:pPr>
            <a:r>
              <a:rPr lang="en-US" sz="2200" dirty="0">
                <a:solidFill>
                  <a:srgbClr val="002060"/>
                </a:solidFill>
                <a:latin typeface="Calibri" panose="020F0502020204030204" pitchFamily="34" charset="0"/>
                <a:ea typeface="Calibri" panose="020F0502020204030204" pitchFamily="34" charset="0"/>
                <a:cs typeface="Calibri" panose="020F0502020204030204" pitchFamily="34" charset="0"/>
              </a:rPr>
              <a:t>Random forest ​</a:t>
            </a:r>
          </a:p>
          <a:p>
            <a:pPr marL="530225" lvl="0" indent="-530225" fontAlgn="base">
              <a:buFont typeface="Wingdings" panose="05000000000000000000" pitchFamily="2" charset="2"/>
              <a:buChar char="Ø"/>
            </a:pPr>
            <a:r>
              <a:rPr lang="en-US" sz="2200" dirty="0">
                <a:solidFill>
                  <a:srgbClr val="002060"/>
                </a:solidFill>
                <a:latin typeface="Calibri" panose="020F0502020204030204" pitchFamily="34" charset="0"/>
                <a:ea typeface="Calibri" panose="020F0502020204030204" pitchFamily="34" charset="0"/>
                <a:cs typeface="Calibri" panose="020F0502020204030204" pitchFamily="34" charset="0"/>
              </a:rPr>
              <a:t>Support Vector Machine</a:t>
            </a:r>
          </a:p>
          <a:p>
            <a:pPr marL="530225" lvl="0" indent="-530225" fontAlgn="base">
              <a:buFont typeface="Wingdings" panose="05000000000000000000" pitchFamily="2" charset="2"/>
              <a:buChar char="Ø"/>
            </a:pPr>
            <a:r>
              <a:rPr lang="en-US" sz="2200" dirty="0">
                <a:solidFill>
                  <a:srgbClr val="002060"/>
                </a:solidFill>
                <a:latin typeface="Calibri" panose="020F0502020204030204" pitchFamily="34" charset="0"/>
                <a:ea typeface="Calibri" panose="020F0502020204030204" pitchFamily="34" charset="0"/>
                <a:cs typeface="Calibri" panose="020F0502020204030204" pitchFamily="34" charset="0"/>
              </a:rPr>
              <a:t>K Nearest Neighbors</a:t>
            </a:r>
          </a:p>
          <a:p>
            <a:pPr marL="530225" lvl="0" indent="-530225" fontAlgn="base">
              <a:buFont typeface="Wingdings" panose="05000000000000000000" pitchFamily="2" charset="2"/>
              <a:buChar char="Ø"/>
            </a:pPr>
            <a:r>
              <a:rPr lang="en-US" sz="2200" dirty="0">
                <a:solidFill>
                  <a:srgbClr val="002060"/>
                </a:solidFill>
                <a:latin typeface="Calibri" panose="020F0502020204030204" pitchFamily="34" charset="0"/>
                <a:ea typeface="Calibri" panose="020F0502020204030204" pitchFamily="34" charset="0"/>
                <a:cs typeface="Calibri" panose="020F0502020204030204" pitchFamily="34" charset="0"/>
              </a:rPr>
              <a:t>Extra Tree Classifier</a:t>
            </a:r>
          </a:p>
          <a:p>
            <a:pPr marL="530225" indent="-530225" fontAlgn="base">
              <a:buFont typeface="Wingdings" panose="05000000000000000000" pitchFamily="2" charset="2"/>
              <a:buChar char="Ø"/>
            </a:pPr>
            <a:r>
              <a:rPr lang="en-US" sz="2200" dirty="0">
                <a:solidFill>
                  <a:srgbClr val="002060"/>
                </a:solidFill>
                <a:latin typeface="Calibri" panose="020F0502020204030204" pitchFamily="34" charset="0"/>
                <a:ea typeface="Calibri" panose="020F0502020204030204" pitchFamily="34" charset="0"/>
                <a:cs typeface="Calibri" panose="020F0502020204030204" pitchFamily="34" charset="0"/>
              </a:rPr>
              <a:t>Ada Boost Classifier</a:t>
            </a:r>
          </a:p>
          <a:p>
            <a:pPr marL="530225" indent="-530225" fontAlgn="base">
              <a:buFont typeface="Wingdings" panose="05000000000000000000" pitchFamily="2" charset="2"/>
              <a:buChar char="Ø"/>
            </a:pPr>
            <a:r>
              <a:rPr lang="en-US" sz="2200" dirty="0">
                <a:solidFill>
                  <a:srgbClr val="002060"/>
                </a:solidFill>
                <a:latin typeface="Calibri" panose="020F0502020204030204" pitchFamily="34" charset="0"/>
                <a:ea typeface="Calibri" panose="020F0502020204030204" pitchFamily="34" charset="0"/>
                <a:cs typeface="Calibri" panose="020F0502020204030204" pitchFamily="34" charset="0"/>
              </a:rPr>
              <a:t>Gradient Boosting Classifier</a:t>
            </a:r>
          </a:p>
          <a:p>
            <a:pPr marL="530225" indent="-530225" fontAlgn="base">
              <a:buFont typeface="Wingdings" panose="05000000000000000000" pitchFamily="2" charset="2"/>
              <a:buChar char="Ø"/>
            </a:pPr>
            <a:r>
              <a:rPr lang="en-US" sz="2200" dirty="0">
                <a:solidFill>
                  <a:srgbClr val="002060"/>
                </a:solidFill>
                <a:latin typeface="Calibri" panose="020F0502020204030204" pitchFamily="34" charset="0"/>
                <a:ea typeface="Calibri" panose="020F0502020204030204" pitchFamily="34" charset="0"/>
                <a:cs typeface="Calibri" panose="020F0502020204030204" pitchFamily="34" charset="0"/>
              </a:rPr>
              <a:t>XG Boost Classifier</a:t>
            </a:r>
          </a:p>
          <a:p>
            <a:pPr marL="530225" lvl="0" indent="-530225" fontAlgn="base">
              <a:buFont typeface="Wingdings" panose="05000000000000000000" pitchFamily="2" charset="2"/>
              <a:buChar char="Ø"/>
            </a:pPr>
            <a:r>
              <a:rPr lang="en-US" sz="2200" dirty="0">
                <a:solidFill>
                  <a:srgbClr val="002060"/>
                </a:solidFill>
                <a:latin typeface="Calibri" panose="020F0502020204030204" pitchFamily="34" charset="0"/>
                <a:ea typeface="Calibri" panose="020F0502020204030204" pitchFamily="34" charset="0"/>
                <a:cs typeface="Calibri" panose="020F0502020204030204" pitchFamily="34" charset="0"/>
              </a:rPr>
              <a:t>Feature Importance​</a:t>
            </a:r>
            <a:endParaRPr lang="en-IN" sz="2200"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76349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4">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4">
                                            <p:txEl>
                                              <p:pRg st="0" end="0"/>
                                            </p:txEl>
                                          </p:spTgt>
                                        </p:tgtEl>
                                      </p:cBhvr>
                                    </p:animEffect>
                                  </p:childTnLst>
                                </p:cTn>
                              </p:par>
                            </p:childTnLst>
                          </p:cTn>
                        </p:par>
                        <p:par>
                          <p:cTn id="11" fill="hold">
                            <p:stCondLst>
                              <p:cond delay="500"/>
                            </p:stCondLst>
                            <p:childTnLst>
                              <p:par>
                                <p:cTn id="12" presetID="47" presetClass="entr" presetSubtype="0" fill="hold" nodeType="after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anim calcmode="lin" valueType="num">
                                      <p:cBhvr>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7" presetClass="entr" presetSubtype="0" fill="hold" nodeType="after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500"/>
                                        <p:tgtEl>
                                          <p:spTgt spid="6">
                                            <p:txEl>
                                              <p:pRg st="1" end="1"/>
                                            </p:txEl>
                                          </p:spTgt>
                                        </p:tgtEl>
                                      </p:cBhvr>
                                    </p:animEffect>
                                    <p:anim calcmode="lin" valueType="num">
                                      <p:cBhvr>
                                        <p:cTn id="2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2" dur="5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7" presetClass="entr" presetSubtype="0" fill="hold" nodeType="after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fade">
                                      <p:cBhvr>
                                        <p:cTn id="26" dur="500"/>
                                        <p:tgtEl>
                                          <p:spTgt spid="6">
                                            <p:txEl>
                                              <p:pRg st="2" end="2"/>
                                            </p:txEl>
                                          </p:spTgt>
                                        </p:tgtEl>
                                      </p:cBhvr>
                                    </p:animEffect>
                                    <p:anim calcmode="lin" valueType="num">
                                      <p:cBhvr>
                                        <p:cTn id="2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8" dur="5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7" presetClass="entr" presetSubtype="0" fill="hold" nodeType="after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fade">
                                      <p:cBhvr>
                                        <p:cTn id="32" dur="500"/>
                                        <p:tgtEl>
                                          <p:spTgt spid="6">
                                            <p:txEl>
                                              <p:pRg st="3" end="3"/>
                                            </p:txEl>
                                          </p:spTgt>
                                        </p:tgtEl>
                                      </p:cBhvr>
                                    </p:animEffect>
                                    <p:anim calcmode="lin" valueType="num">
                                      <p:cBhvr>
                                        <p:cTn id="3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4" dur="5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par>
                          <p:cTn id="35" fill="hold">
                            <p:stCondLst>
                              <p:cond delay="2500"/>
                            </p:stCondLst>
                            <p:childTnLst>
                              <p:par>
                                <p:cTn id="36" presetID="47" presetClass="entr" presetSubtype="0" fill="hold" nodeType="afterEffect">
                                  <p:stCondLst>
                                    <p:cond delay="0"/>
                                  </p:stCondLst>
                                  <p:childTnLst>
                                    <p:set>
                                      <p:cBhvr>
                                        <p:cTn id="37" dur="1" fill="hold">
                                          <p:stCondLst>
                                            <p:cond delay="0"/>
                                          </p:stCondLst>
                                        </p:cTn>
                                        <p:tgtEl>
                                          <p:spTgt spid="6">
                                            <p:txEl>
                                              <p:pRg st="4" end="4"/>
                                            </p:txEl>
                                          </p:spTgt>
                                        </p:tgtEl>
                                        <p:attrNameLst>
                                          <p:attrName>style.visibility</p:attrName>
                                        </p:attrNameLst>
                                      </p:cBhvr>
                                      <p:to>
                                        <p:strVal val="visible"/>
                                      </p:to>
                                    </p:set>
                                    <p:animEffect transition="in" filter="fade">
                                      <p:cBhvr>
                                        <p:cTn id="38" dur="500"/>
                                        <p:tgtEl>
                                          <p:spTgt spid="6">
                                            <p:txEl>
                                              <p:pRg st="4" end="4"/>
                                            </p:txEl>
                                          </p:spTgt>
                                        </p:tgtEl>
                                      </p:cBhvr>
                                    </p:animEffect>
                                    <p:anim calcmode="lin" valueType="num">
                                      <p:cBhvr>
                                        <p:cTn id="3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0" dur="5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par>
                          <p:cTn id="41" fill="hold">
                            <p:stCondLst>
                              <p:cond delay="3000"/>
                            </p:stCondLst>
                            <p:childTnLst>
                              <p:par>
                                <p:cTn id="42" presetID="47" presetClass="entr" presetSubtype="0" fill="hold" nodeType="afterEffect">
                                  <p:stCondLst>
                                    <p:cond delay="0"/>
                                  </p:stCondLst>
                                  <p:childTnLst>
                                    <p:set>
                                      <p:cBhvr>
                                        <p:cTn id="43" dur="1" fill="hold">
                                          <p:stCondLst>
                                            <p:cond delay="0"/>
                                          </p:stCondLst>
                                        </p:cTn>
                                        <p:tgtEl>
                                          <p:spTgt spid="6">
                                            <p:txEl>
                                              <p:pRg st="5" end="5"/>
                                            </p:txEl>
                                          </p:spTgt>
                                        </p:tgtEl>
                                        <p:attrNameLst>
                                          <p:attrName>style.visibility</p:attrName>
                                        </p:attrNameLst>
                                      </p:cBhvr>
                                      <p:to>
                                        <p:strVal val="visible"/>
                                      </p:to>
                                    </p:set>
                                    <p:animEffect transition="in" filter="fade">
                                      <p:cBhvr>
                                        <p:cTn id="44" dur="500"/>
                                        <p:tgtEl>
                                          <p:spTgt spid="6">
                                            <p:txEl>
                                              <p:pRg st="5" end="5"/>
                                            </p:txEl>
                                          </p:spTgt>
                                        </p:tgtEl>
                                      </p:cBhvr>
                                    </p:animEffect>
                                    <p:anim calcmode="lin" valueType="num">
                                      <p:cBhvr>
                                        <p:cTn id="4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6" dur="5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par>
                          <p:cTn id="47" fill="hold">
                            <p:stCondLst>
                              <p:cond delay="3500"/>
                            </p:stCondLst>
                            <p:childTnLst>
                              <p:par>
                                <p:cTn id="48" presetID="47" presetClass="entr" presetSubtype="0" fill="hold" nodeType="afterEffect">
                                  <p:stCondLst>
                                    <p:cond delay="0"/>
                                  </p:stCondLst>
                                  <p:childTnLst>
                                    <p:set>
                                      <p:cBhvr>
                                        <p:cTn id="49" dur="1" fill="hold">
                                          <p:stCondLst>
                                            <p:cond delay="0"/>
                                          </p:stCondLst>
                                        </p:cTn>
                                        <p:tgtEl>
                                          <p:spTgt spid="6">
                                            <p:txEl>
                                              <p:pRg st="6" end="6"/>
                                            </p:txEl>
                                          </p:spTgt>
                                        </p:tgtEl>
                                        <p:attrNameLst>
                                          <p:attrName>style.visibility</p:attrName>
                                        </p:attrNameLst>
                                      </p:cBhvr>
                                      <p:to>
                                        <p:strVal val="visible"/>
                                      </p:to>
                                    </p:set>
                                    <p:animEffect transition="in" filter="fade">
                                      <p:cBhvr>
                                        <p:cTn id="50" dur="500"/>
                                        <p:tgtEl>
                                          <p:spTgt spid="6">
                                            <p:txEl>
                                              <p:pRg st="6" end="6"/>
                                            </p:txEl>
                                          </p:spTgt>
                                        </p:tgtEl>
                                      </p:cBhvr>
                                    </p:animEffect>
                                    <p:anim calcmode="lin" valueType="num">
                                      <p:cBhvr>
                                        <p:cTn id="5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2" dur="5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par>
                          <p:cTn id="53" fill="hold">
                            <p:stCondLst>
                              <p:cond delay="4000"/>
                            </p:stCondLst>
                            <p:childTnLst>
                              <p:par>
                                <p:cTn id="54" presetID="47" presetClass="entr" presetSubtype="0" fill="hold" nodeType="afterEffect">
                                  <p:stCondLst>
                                    <p:cond delay="0"/>
                                  </p:stCondLst>
                                  <p:childTnLst>
                                    <p:set>
                                      <p:cBhvr>
                                        <p:cTn id="55" dur="1" fill="hold">
                                          <p:stCondLst>
                                            <p:cond delay="0"/>
                                          </p:stCondLst>
                                        </p:cTn>
                                        <p:tgtEl>
                                          <p:spTgt spid="6">
                                            <p:txEl>
                                              <p:pRg st="7" end="7"/>
                                            </p:txEl>
                                          </p:spTgt>
                                        </p:tgtEl>
                                        <p:attrNameLst>
                                          <p:attrName>style.visibility</p:attrName>
                                        </p:attrNameLst>
                                      </p:cBhvr>
                                      <p:to>
                                        <p:strVal val="visible"/>
                                      </p:to>
                                    </p:set>
                                    <p:animEffect transition="in" filter="fade">
                                      <p:cBhvr>
                                        <p:cTn id="56" dur="500"/>
                                        <p:tgtEl>
                                          <p:spTgt spid="6">
                                            <p:txEl>
                                              <p:pRg st="7" end="7"/>
                                            </p:txEl>
                                          </p:spTgt>
                                        </p:tgtEl>
                                      </p:cBhvr>
                                    </p:animEffect>
                                    <p:anim calcmode="lin" valueType="num">
                                      <p:cBhvr>
                                        <p:cTn id="57"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58" dur="5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par>
                          <p:cTn id="59" fill="hold">
                            <p:stCondLst>
                              <p:cond delay="4500"/>
                            </p:stCondLst>
                            <p:childTnLst>
                              <p:par>
                                <p:cTn id="60" presetID="47" presetClass="entr" presetSubtype="0" fill="hold" nodeType="afterEffect">
                                  <p:stCondLst>
                                    <p:cond delay="0"/>
                                  </p:stCondLst>
                                  <p:childTnLst>
                                    <p:set>
                                      <p:cBhvr>
                                        <p:cTn id="61" dur="1" fill="hold">
                                          <p:stCondLst>
                                            <p:cond delay="0"/>
                                          </p:stCondLst>
                                        </p:cTn>
                                        <p:tgtEl>
                                          <p:spTgt spid="6">
                                            <p:txEl>
                                              <p:pRg st="8" end="8"/>
                                            </p:txEl>
                                          </p:spTgt>
                                        </p:tgtEl>
                                        <p:attrNameLst>
                                          <p:attrName>style.visibility</p:attrName>
                                        </p:attrNameLst>
                                      </p:cBhvr>
                                      <p:to>
                                        <p:strVal val="visible"/>
                                      </p:to>
                                    </p:set>
                                    <p:animEffect transition="in" filter="fade">
                                      <p:cBhvr>
                                        <p:cTn id="62" dur="500"/>
                                        <p:tgtEl>
                                          <p:spTgt spid="6">
                                            <p:txEl>
                                              <p:pRg st="8" end="8"/>
                                            </p:txEl>
                                          </p:spTgt>
                                        </p:tgtEl>
                                      </p:cBhvr>
                                    </p:animEffect>
                                    <p:anim calcmode="lin" valueType="num">
                                      <p:cBhvr>
                                        <p:cTn id="63"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64" dur="5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par>
                          <p:cTn id="65" fill="hold">
                            <p:stCondLst>
                              <p:cond delay="5000"/>
                            </p:stCondLst>
                            <p:childTnLst>
                              <p:par>
                                <p:cTn id="66" presetID="47" presetClass="entr" presetSubtype="0" fill="hold" nodeType="afterEffect">
                                  <p:stCondLst>
                                    <p:cond delay="0"/>
                                  </p:stCondLst>
                                  <p:childTnLst>
                                    <p:set>
                                      <p:cBhvr>
                                        <p:cTn id="67" dur="1" fill="hold">
                                          <p:stCondLst>
                                            <p:cond delay="0"/>
                                          </p:stCondLst>
                                        </p:cTn>
                                        <p:tgtEl>
                                          <p:spTgt spid="6">
                                            <p:txEl>
                                              <p:pRg st="9" end="9"/>
                                            </p:txEl>
                                          </p:spTgt>
                                        </p:tgtEl>
                                        <p:attrNameLst>
                                          <p:attrName>style.visibility</p:attrName>
                                        </p:attrNameLst>
                                      </p:cBhvr>
                                      <p:to>
                                        <p:strVal val="visible"/>
                                      </p:to>
                                    </p:set>
                                    <p:animEffect transition="in" filter="fade">
                                      <p:cBhvr>
                                        <p:cTn id="68" dur="500"/>
                                        <p:tgtEl>
                                          <p:spTgt spid="6">
                                            <p:txEl>
                                              <p:pRg st="9" end="9"/>
                                            </p:txEl>
                                          </p:spTgt>
                                        </p:tgtEl>
                                      </p:cBhvr>
                                    </p:animEffect>
                                    <p:anim calcmode="lin" valueType="num">
                                      <p:cBhvr>
                                        <p:cTn id="69"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70" dur="5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par>
                          <p:cTn id="71" fill="hold">
                            <p:stCondLst>
                              <p:cond delay="5500"/>
                            </p:stCondLst>
                            <p:childTnLst>
                              <p:par>
                                <p:cTn id="72" presetID="47" presetClass="entr" presetSubtype="0" fill="hold" nodeType="afterEffect">
                                  <p:stCondLst>
                                    <p:cond delay="0"/>
                                  </p:stCondLst>
                                  <p:childTnLst>
                                    <p:set>
                                      <p:cBhvr>
                                        <p:cTn id="73" dur="1" fill="hold">
                                          <p:stCondLst>
                                            <p:cond delay="0"/>
                                          </p:stCondLst>
                                        </p:cTn>
                                        <p:tgtEl>
                                          <p:spTgt spid="6">
                                            <p:txEl>
                                              <p:pRg st="10" end="10"/>
                                            </p:txEl>
                                          </p:spTgt>
                                        </p:tgtEl>
                                        <p:attrNameLst>
                                          <p:attrName>style.visibility</p:attrName>
                                        </p:attrNameLst>
                                      </p:cBhvr>
                                      <p:to>
                                        <p:strVal val="visible"/>
                                      </p:to>
                                    </p:set>
                                    <p:animEffect transition="in" filter="fade">
                                      <p:cBhvr>
                                        <p:cTn id="74" dur="500"/>
                                        <p:tgtEl>
                                          <p:spTgt spid="6">
                                            <p:txEl>
                                              <p:pRg st="10" end="10"/>
                                            </p:txEl>
                                          </p:spTgt>
                                        </p:tgtEl>
                                      </p:cBhvr>
                                    </p:animEffect>
                                    <p:anim calcmode="lin" valueType="num">
                                      <p:cBhvr>
                                        <p:cTn id="75"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76" dur="5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par>
                          <p:cTn id="77" fill="hold">
                            <p:stCondLst>
                              <p:cond delay="6000"/>
                            </p:stCondLst>
                            <p:childTnLst>
                              <p:par>
                                <p:cTn id="78" presetID="47" presetClass="entr" presetSubtype="0" fill="hold" nodeType="afterEffect">
                                  <p:stCondLst>
                                    <p:cond delay="0"/>
                                  </p:stCondLst>
                                  <p:childTnLst>
                                    <p:set>
                                      <p:cBhvr>
                                        <p:cTn id="79" dur="1" fill="hold">
                                          <p:stCondLst>
                                            <p:cond delay="0"/>
                                          </p:stCondLst>
                                        </p:cTn>
                                        <p:tgtEl>
                                          <p:spTgt spid="6">
                                            <p:txEl>
                                              <p:pRg st="11" end="11"/>
                                            </p:txEl>
                                          </p:spTgt>
                                        </p:tgtEl>
                                        <p:attrNameLst>
                                          <p:attrName>style.visibility</p:attrName>
                                        </p:attrNameLst>
                                      </p:cBhvr>
                                      <p:to>
                                        <p:strVal val="visible"/>
                                      </p:to>
                                    </p:set>
                                    <p:animEffect transition="in" filter="fade">
                                      <p:cBhvr>
                                        <p:cTn id="80" dur="500"/>
                                        <p:tgtEl>
                                          <p:spTgt spid="6">
                                            <p:txEl>
                                              <p:pRg st="11" end="11"/>
                                            </p:txEl>
                                          </p:spTgt>
                                        </p:tgtEl>
                                      </p:cBhvr>
                                    </p:animEffect>
                                    <p:anim calcmode="lin" valueType="num">
                                      <p:cBhvr>
                                        <p:cTn id="81"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p:cTn id="82" dur="500" fill="hold"/>
                                        <p:tgtEl>
                                          <p:spTgt spid="6">
                                            <p:txEl>
                                              <p:pRg st="11" end="11"/>
                                            </p:txEl>
                                          </p:spTgt>
                                        </p:tgtEl>
                                        <p:attrNameLst>
                                          <p:attrName>ppt_y</p:attrName>
                                        </p:attrNameLst>
                                      </p:cBhvr>
                                      <p:tavLst>
                                        <p:tav tm="0">
                                          <p:val>
                                            <p:strVal val="#ppt_y-.1"/>
                                          </p:val>
                                        </p:tav>
                                        <p:tav tm="100000">
                                          <p:val>
                                            <p:strVal val="#ppt_y"/>
                                          </p:val>
                                        </p:tav>
                                      </p:tavLst>
                                    </p:anim>
                                  </p:childTnLst>
                                </p:cTn>
                              </p:par>
                            </p:childTnLst>
                          </p:cTn>
                        </p:par>
                        <p:par>
                          <p:cTn id="83" fill="hold">
                            <p:stCondLst>
                              <p:cond delay="6500"/>
                            </p:stCondLst>
                            <p:childTnLst>
                              <p:par>
                                <p:cTn id="84" presetID="47" presetClass="entr" presetSubtype="0" fill="hold" nodeType="afterEffect">
                                  <p:stCondLst>
                                    <p:cond delay="0"/>
                                  </p:stCondLst>
                                  <p:childTnLst>
                                    <p:set>
                                      <p:cBhvr>
                                        <p:cTn id="85" dur="1" fill="hold">
                                          <p:stCondLst>
                                            <p:cond delay="0"/>
                                          </p:stCondLst>
                                        </p:cTn>
                                        <p:tgtEl>
                                          <p:spTgt spid="6">
                                            <p:txEl>
                                              <p:pRg st="12" end="12"/>
                                            </p:txEl>
                                          </p:spTgt>
                                        </p:tgtEl>
                                        <p:attrNameLst>
                                          <p:attrName>style.visibility</p:attrName>
                                        </p:attrNameLst>
                                      </p:cBhvr>
                                      <p:to>
                                        <p:strVal val="visible"/>
                                      </p:to>
                                    </p:set>
                                    <p:animEffect transition="in" filter="fade">
                                      <p:cBhvr>
                                        <p:cTn id="86" dur="500"/>
                                        <p:tgtEl>
                                          <p:spTgt spid="6">
                                            <p:txEl>
                                              <p:pRg st="12" end="12"/>
                                            </p:txEl>
                                          </p:spTgt>
                                        </p:tgtEl>
                                      </p:cBhvr>
                                    </p:animEffect>
                                    <p:anim calcmode="lin" valueType="num">
                                      <p:cBhvr>
                                        <p:cTn id="87"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p:cTn id="88" dur="500" fill="hold"/>
                                        <p:tgtEl>
                                          <p:spTgt spid="6">
                                            <p:txEl>
                                              <p:pRg st="12" end="12"/>
                                            </p:txEl>
                                          </p:spTgt>
                                        </p:tgtEl>
                                        <p:attrNameLst>
                                          <p:attrName>ppt_y</p:attrName>
                                        </p:attrNameLst>
                                      </p:cBhvr>
                                      <p:tavLst>
                                        <p:tav tm="0">
                                          <p:val>
                                            <p:strVal val="#ppt_y-.1"/>
                                          </p:val>
                                        </p:tav>
                                        <p:tav tm="100000">
                                          <p:val>
                                            <p:strVal val="#ppt_y"/>
                                          </p:val>
                                        </p:tav>
                                      </p:tavLst>
                                    </p:anim>
                                  </p:childTnLst>
                                </p:cTn>
                              </p:par>
                            </p:childTnLst>
                          </p:cTn>
                        </p:par>
                        <p:par>
                          <p:cTn id="89" fill="hold">
                            <p:stCondLst>
                              <p:cond delay="7000"/>
                            </p:stCondLst>
                            <p:childTnLst>
                              <p:par>
                                <p:cTn id="90" presetID="47" presetClass="entr" presetSubtype="0" fill="hold" nodeType="afterEffect">
                                  <p:stCondLst>
                                    <p:cond delay="0"/>
                                  </p:stCondLst>
                                  <p:childTnLst>
                                    <p:set>
                                      <p:cBhvr>
                                        <p:cTn id="91" dur="1" fill="hold">
                                          <p:stCondLst>
                                            <p:cond delay="0"/>
                                          </p:stCondLst>
                                        </p:cTn>
                                        <p:tgtEl>
                                          <p:spTgt spid="6">
                                            <p:txEl>
                                              <p:pRg st="13" end="13"/>
                                            </p:txEl>
                                          </p:spTgt>
                                        </p:tgtEl>
                                        <p:attrNameLst>
                                          <p:attrName>style.visibility</p:attrName>
                                        </p:attrNameLst>
                                      </p:cBhvr>
                                      <p:to>
                                        <p:strVal val="visible"/>
                                      </p:to>
                                    </p:set>
                                    <p:animEffect transition="in" filter="fade">
                                      <p:cBhvr>
                                        <p:cTn id="92" dur="500"/>
                                        <p:tgtEl>
                                          <p:spTgt spid="6">
                                            <p:txEl>
                                              <p:pRg st="13" end="13"/>
                                            </p:txEl>
                                          </p:spTgt>
                                        </p:tgtEl>
                                      </p:cBhvr>
                                    </p:animEffect>
                                    <p:anim calcmode="lin" valueType="num">
                                      <p:cBhvr>
                                        <p:cTn id="93" dur="500" fill="hold"/>
                                        <p:tgtEl>
                                          <p:spTgt spid="6">
                                            <p:txEl>
                                              <p:pRg st="13" end="13"/>
                                            </p:txEl>
                                          </p:spTgt>
                                        </p:tgtEl>
                                        <p:attrNameLst>
                                          <p:attrName>ppt_x</p:attrName>
                                        </p:attrNameLst>
                                      </p:cBhvr>
                                      <p:tavLst>
                                        <p:tav tm="0">
                                          <p:val>
                                            <p:strVal val="#ppt_x"/>
                                          </p:val>
                                        </p:tav>
                                        <p:tav tm="100000">
                                          <p:val>
                                            <p:strVal val="#ppt_x"/>
                                          </p:val>
                                        </p:tav>
                                      </p:tavLst>
                                    </p:anim>
                                    <p:anim calcmode="lin" valueType="num">
                                      <p:cBhvr>
                                        <p:cTn id="94" dur="500" fill="hold"/>
                                        <p:tgtEl>
                                          <p:spTgt spid="6">
                                            <p:txEl>
                                              <p:pRg st="13" end="13"/>
                                            </p:txEl>
                                          </p:spTgt>
                                        </p:tgtEl>
                                        <p:attrNameLst>
                                          <p:attrName>ppt_y</p:attrName>
                                        </p:attrNameLst>
                                      </p:cBhvr>
                                      <p:tavLst>
                                        <p:tav tm="0">
                                          <p:val>
                                            <p:strVal val="#ppt_y-.1"/>
                                          </p:val>
                                        </p:tav>
                                        <p:tav tm="100000">
                                          <p:val>
                                            <p:strVal val="#ppt_y"/>
                                          </p:val>
                                        </p:tav>
                                      </p:tavLst>
                                    </p:anim>
                                  </p:childTnLst>
                                </p:cTn>
                              </p:par>
                            </p:childTnLst>
                          </p:cTn>
                        </p:par>
                        <p:par>
                          <p:cTn id="95" fill="hold">
                            <p:stCondLst>
                              <p:cond delay="7500"/>
                            </p:stCondLst>
                            <p:childTnLst>
                              <p:par>
                                <p:cTn id="96" presetID="47" presetClass="entr" presetSubtype="0" fill="hold" nodeType="afterEffect">
                                  <p:stCondLst>
                                    <p:cond delay="0"/>
                                  </p:stCondLst>
                                  <p:childTnLst>
                                    <p:set>
                                      <p:cBhvr>
                                        <p:cTn id="97" dur="1" fill="hold">
                                          <p:stCondLst>
                                            <p:cond delay="0"/>
                                          </p:stCondLst>
                                        </p:cTn>
                                        <p:tgtEl>
                                          <p:spTgt spid="6">
                                            <p:txEl>
                                              <p:pRg st="14" end="14"/>
                                            </p:txEl>
                                          </p:spTgt>
                                        </p:tgtEl>
                                        <p:attrNameLst>
                                          <p:attrName>style.visibility</p:attrName>
                                        </p:attrNameLst>
                                      </p:cBhvr>
                                      <p:to>
                                        <p:strVal val="visible"/>
                                      </p:to>
                                    </p:set>
                                    <p:animEffect transition="in" filter="fade">
                                      <p:cBhvr>
                                        <p:cTn id="98" dur="500"/>
                                        <p:tgtEl>
                                          <p:spTgt spid="6">
                                            <p:txEl>
                                              <p:pRg st="14" end="14"/>
                                            </p:txEl>
                                          </p:spTgt>
                                        </p:tgtEl>
                                      </p:cBhvr>
                                    </p:animEffect>
                                    <p:anim calcmode="lin" valueType="num">
                                      <p:cBhvr>
                                        <p:cTn id="99" dur="500" fill="hold"/>
                                        <p:tgtEl>
                                          <p:spTgt spid="6">
                                            <p:txEl>
                                              <p:pRg st="14" end="14"/>
                                            </p:txEl>
                                          </p:spTgt>
                                        </p:tgtEl>
                                        <p:attrNameLst>
                                          <p:attrName>ppt_x</p:attrName>
                                        </p:attrNameLst>
                                      </p:cBhvr>
                                      <p:tavLst>
                                        <p:tav tm="0">
                                          <p:val>
                                            <p:strVal val="#ppt_x"/>
                                          </p:val>
                                        </p:tav>
                                        <p:tav tm="100000">
                                          <p:val>
                                            <p:strVal val="#ppt_x"/>
                                          </p:val>
                                        </p:tav>
                                      </p:tavLst>
                                    </p:anim>
                                    <p:anim calcmode="lin" valueType="num">
                                      <p:cBhvr>
                                        <p:cTn id="100" dur="500" fill="hold"/>
                                        <p:tgtEl>
                                          <p:spTgt spid="6">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4" name="TextBox 3">
            <a:extLst>
              <a:ext uri="{FF2B5EF4-FFF2-40B4-BE49-F238E27FC236}">
                <a16:creationId xmlns:a16="http://schemas.microsoft.com/office/drawing/2014/main" id="{D61EBB0C-5A36-BDE1-51E7-C2D926B5772B}"/>
              </a:ext>
            </a:extLst>
          </p:cNvPr>
          <p:cNvSpPr txBox="1"/>
          <p:nvPr/>
        </p:nvSpPr>
        <p:spPr>
          <a:xfrm>
            <a:off x="832339" y="979387"/>
            <a:ext cx="8448087" cy="707886"/>
          </a:xfrm>
          <a:prstGeom prst="rect">
            <a:avLst/>
          </a:prstGeom>
          <a:noFill/>
        </p:spPr>
        <p:txBody>
          <a:bodyPr wrap="square">
            <a:spAutoFit/>
          </a:bodyPr>
          <a:lstStyle/>
          <a:p>
            <a:r>
              <a:rPr lang="en-IN" sz="3200" dirty="0"/>
              <a:t> </a:t>
            </a:r>
            <a:r>
              <a:rPr lang="en-US" sz="4000" b="1" dirty="0">
                <a:solidFill>
                  <a:srgbClr val="002060"/>
                </a:solidFill>
                <a:latin typeface="Palatino Linotype" panose="02040502050505030304" pitchFamily="18" charset="0"/>
              </a:rPr>
              <a:t>Decision Tree Algorithm</a:t>
            </a:r>
            <a:endParaRPr lang="en-IN" sz="4000" b="1" dirty="0">
              <a:solidFill>
                <a:srgbClr val="002060"/>
              </a:solidFill>
              <a:latin typeface="Palatino Linotype" panose="02040502050505030304" pitchFamily="18" charset="0"/>
            </a:endParaRPr>
          </a:p>
        </p:txBody>
      </p:sp>
      <p:sp>
        <p:nvSpPr>
          <p:cNvPr id="6" name="TextBox 5">
            <a:extLst>
              <a:ext uri="{FF2B5EF4-FFF2-40B4-BE49-F238E27FC236}">
                <a16:creationId xmlns:a16="http://schemas.microsoft.com/office/drawing/2014/main" id="{085FCA92-252B-61F5-42D2-BFA531AB7368}"/>
              </a:ext>
            </a:extLst>
          </p:cNvPr>
          <p:cNvSpPr txBox="1"/>
          <p:nvPr/>
        </p:nvSpPr>
        <p:spPr>
          <a:xfrm>
            <a:off x="1013012" y="2026024"/>
            <a:ext cx="8086743" cy="3046988"/>
          </a:xfrm>
          <a:prstGeom prst="rect">
            <a:avLst/>
          </a:prstGeom>
          <a:noFill/>
        </p:spPr>
        <p:txBody>
          <a:bodyPr wrap="square">
            <a:spAutoFit/>
          </a:bodyPr>
          <a:lstStyle/>
          <a:p>
            <a:pPr marL="0" indent="0">
              <a:buNone/>
            </a:pPr>
            <a:r>
              <a:rPr lang="en-US" sz="3200" dirty="0">
                <a:solidFill>
                  <a:srgbClr val="002060"/>
                </a:solidFill>
                <a:latin typeface="Calibri" panose="020F0502020204030204" pitchFamily="34" charset="0"/>
                <a:ea typeface="Calibri" panose="020F0502020204030204" pitchFamily="34" charset="0"/>
                <a:cs typeface="Calibri" panose="020F0502020204030204" pitchFamily="34" charset="0"/>
              </a:rPr>
              <a:t>A decision tree algorithm is a supervised machine learning technique used for both classification and regression tasks. It works on checking up the impurities based on Gini Index and Entropy which can be applied to a wide range of problems.</a:t>
            </a:r>
            <a:endParaRPr lang="en-IN" sz="3200"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732265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4">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4">
                                            <p:txEl>
                                              <p:pRg st="0" end="0"/>
                                            </p:txEl>
                                          </p:spTgt>
                                        </p:tgtEl>
                                      </p:cBhvr>
                                    </p:animEffect>
                                  </p:childTnLst>
                                </p:cTn>
                              </p:par>
                            </p:childTnLst>
                          </p:cTn>
                        </p:par>
                        <p:par>
                          <p:cTn id="11" fill="hold">
                            <p:stCondLst>
                              <p:cond delay="500"/>
                            </p:stCondLst>
                            <p:childTnLst>
                              <p:par>
                                <p:cTn id="12" presetID="47" presetClass="entr" presetSubtype="0" fill="hold" nodeType="after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anim calcmode="lin" valueType="num">
                                      <p:cBhvr>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4"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4" name="Picture 3">
            <a:extLst>
              <a:ext uri="{FF2B5EF4-FFF2-40B4-BE49-F238E27FC236}">
                <a16:creationId xmlns:a16="http://schemas.microsoft.com/office/drawing/2014/main" id="{A60F9019-E8C2-9861-2173-253F7D689E29}"/>
              </a:ext>
            </a:extLst>
          </p:cNvPr>
          <p:cNvPicPr>
            <a:picLocks noChangeAspect="1"/>
          </p:cNvPicPr>
          <p:nvPr/>
        </p:nvPicPr>
        <p:blipFill>
          <a:blip r:embed="rId5"/>
          <a:stretch>
            <a:fillRect/>
          </a:stretch>
        </p:blipFill>
        <p:spPr>
          <a:xfrm>
            <a:off x="429097" y="262963"/>
            <a:ext cx="6603808" cy="6359845"/>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5BDCF160-AEDC-4C93-C25A-604BC2C3C246}"/>
              </a:ext>
            </a:extLst>
          </p:cNvPr>
          <p:cNvSpPr txBox="1"/>
          <p:nvPr/>
        </p:nvSpPr>
        <p:spPr>
          <a:xfrm rot="10800000" flipV="1">
            <a:off x="7320244" y="4166277"/>
            <a:ext cx="4671769" cy="954107"/>
          </a:xfrm>
          <a:prstGeom prst="rect">
            <a:avLst/>
          </a:prstGeom>
          <a:noFill/>
        </p:spPr>
        <p:txBody>
          <a:bodyPr wrap="square">
            <a:spAutoFit/>
          </a:bodyPr>
          <a:lstStyle/>
          <a:p>
            <a:r>
              <a:rPr lang="en-IN" sz="2800" b="1" dirty="0">
                <a:solidFill>
                  <a:srgbClr val="002060"/>
                </a:solidFill>
                <a:latin typeface="Palatino Linotype" panose="02040502050505030304" pitchFamily="18" charset="0"/>
              </a:rPr>
              <a:t>Accuracy Of Model Using Decision Tree is 82%</a:t>
            </a:r>
          </a:p>
        </p:txBody>
      </p:sp>
    </p:spTree>
    <p:extLst>
      <p:ext uri="{BB962C8B-B14F-4D97-AF65-F5344CB8AC3E}">
        <p14:creationId xmlns:p14="http://schemas.microsoft.com/office/powerpoint/2010/main" val="2698543321"/>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35"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style.rotation</p:attrName>
                                        </p:attrNameLst>
                                      </p:cBhvr>
                                      <p:tavLst>
                                        <p:tav tm="0">
                                          <p:val>
                                            <p:fltVal val="720"/>
                                          </p:val>
                                        </p:tav>
                                        <p:tav tm="100000">
                                          <p:val>
                                            <p:fltVal val="0"/>
                                          </p:val>
                                        </p:tav>
                                      </p:tavLst>
                                    </p:anim>
                                    <p:anim calcmode="lin" valueType="num">
                                      <p:cBhvr>
                                        <p:cTn id="13" dur="1000" fill="hold"/>
                                        <p:tgtEl>
                                          <p:spTgt spid="6"/>
                                        </p:tgtEl>
                                        <p:attrNameLst>
                                          <p:attrName>ppt_h</p:attrName>
                                        </p:attrNameLst>
                                      </p:cBhvr>
                                      <p:tavLst>
                                        <p:tav tm="0">
                                          <p:val>
                                            <p:fltVal val="0"/>
                                          </p:val>
                                        </p:tav>
                                        <p:tav tm="100000">
                                          <p:val>
                                            <p:strVal val="#ppt_h"/>
                                          </p:val>
                                        </p:tav>
                                      </p:tavLst>
                                    </p:anim>
                                    <p:anim calcmode="lin" valueType="num">
                                      <p:cBhvr>
                                        <p:cTn id="14" dur="1000" fill="hold"/>
                                        <p:tgtEl>
                                          <p:spTgt spid="6"/>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4" name="TextBox 3">
            <a:extLst>
              <a:ext uri="{FF2B5EF4-FFF2-40B4-BE49-F238E27FC236}">
                <a16:creationId xmlns:a16="http://schemas.microsoft.com/office/drawing/2014/main" id="{88EC884D-5BDD-9B8C-18EE-017759126987}"/>
              </a:ext>
            </a:extLst>
          </p:cNvPr>
          <p:cNvSpPr txBox="1"/>
          <p:nvPr/>
        </p:nvSpPr>
        <p:spPr>
          <a:xfrm>
            <a:off x="799525" y="1197721"/>
            <a:ext cx="8525435" cy="707886"/>
          </a:xfrm>
          <a:prstGeom prst="rect">
            <a:avLst/>
          </a:prstGeom>
          <a:noFill/>
        </p:spPr>
        <p:txBody>
          <a:bodyPr wrap="square">
            <a:spAutoFit/>
          </a:bodyPr>
          <a:lstStyle/>
          <a:p>
            <a:r>
              <a:rPr lang="en-IN" sz="1800" b="1" dirty="0">
                <a:solidFill>
                  <a:srgbClr val="002060"/>
                </a:solidFill>
                <a:latin typeface="Palatino Linotype" panose="02040502050505030304" pitchFamily="18" charset="0"/>
              </a:rPr>
              <a:t> </a:t>
            </a:r>
            <a:r>
              <a:rPr lang="en-US" sz="4000" b="1" dirty="0">
                <a:solidFill>
                  <a:srgbClr val="002060"/>
                </a:solidFill>
                <a:latin typeface="Palatino Linotype" panose="02040502050505030304" pitchFamily="18" charset="0"/>
              </a:rPr>
              <a:t>Random Forest </a:t>
            </a:r>
            <a:endParaRPr lang="en-IN" sz="4000" b="1" dirty="0">
              <a:solidFill>
                <a:srgbClr val="002060"/>
              </a:solidFill>
              <a:latin typeface="Palatino Linotype" panose="02040502050505030304" pitchFamily="18" charset="0"/>
            </a:endParaRPr>
          </a:p>
        </p:txBody>
      </p:sp>
      <p:sp>
        <p:nvSpPr>
          <p:cNvPr id="6" name="TextBox 5">
            <a:extLst>
              <a:ext uri="{FF2B5EF4-FFF2-40B4-BE49-F238E27FC236}">
                <a16:creationId xmlns:a16="http://schemas.microsoft.com/office/drawing/2014/main" id="{44D47742-5A80-E568-DD84-FA703E401D6B}"/>
              </a:ext>
            </a:extLst>
          </p:cNvPr>
          <p:cNvSpPr txBox="1"/>
          <p:nvPr/>
        </p:nvSpPr>
        <p:spPr>
          <a:xfrm>
            <a:off x="881876" y="2204045"/>
            <a:ext cx="8360735" cy="2554545"/>
          </a:xfrm>
          <a:prstGeom prst="rect">
            <a:avLst/>
          </a:prstGeom>
          <a:noFill/>
        </p:spPr>
        <p:txBody>
          <a:bodyPr wrap="square">
            <a:spAutoFit/>
          </a:bodyPr>
          <a:lstStyle/>
          <a:p>
            <a:pPr marL="0" indent="0">
              <a:buNone/>
            </a:pPr>
            <a:r>
              <a:rPr lang="en-US" sz="3200" dirty="0">
                <a:solidFill>
                  <a:srgbClr val="002060"/>
                </a:solidFill>
                <a:latin typeface="Calibri" panose="020F0502020204030204" pitchFamily="34" charset="0"/>
                <a:ea typeface="Calibri" panose="020F0502020204030204" pitchFamily="34" charset="0"/>
                <a:cs typeface="Calibri" panose="020F0502020204030204" pitchFamily="34" charset="0"/>
              </a:rPr>
              <a:t>Random Forest is a powerful ensemble learning algorithm used for classification and regression tasks. It's based on the concept of decision trees and combines multiple decision trees to make more accurate predictions. </a:t>
            </a:r>
            <a:endParaRPr lang="en-IN" sz="3200"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099711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47" presetClass="entr" presetSubtype="0" fill="hold" nodeType="after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anim calcmode="lin" valueType="num">
                                      <p:cBhvr>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149"/>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4"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4" name="Picture 3">
            <a:extLst>
              <a:ext uri="{FF2B5EF4-FFF2-40B4-BE49-F238E27FC236}">
                <a16:creationId xmlns:a16="http://schemas.microsoft.com/office/drawing/2014/main" id="{E6F686BC-7AD4-0F89-FC0C-08BF42C25119}"/>
              </a:ext>
            </a:extLst>
          </p:cNvPr>
          <p:cNvPicPr>
            <a:picLocks noChangeAspect="1"/>
          </p:cNvPicPr>
          <p:nvPr/>
        </p:nvPicPr>
        <p:blipFill>
          <a:blip r:embed="rId5"/>
          <a:stretch>
            <a:fillRect/>
          </a:stretch>
        </p:blipFill>
        <p:spPr>
          <a:xfrm>
            <a:off x="221225" y="100597"/>
            <a:ext cx="6866459" cy="6373945"/>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3BFC43A0-EF64-7D30-FD3B-A9363AF315B2}"/>
              </a:ext>
            </a:extLst>
          </p:cNvPr>
          <p:cNvSpPr txBox="1"/>
          <p:nvPr/>
        </p:nvSpPr>
        <p:spPr>
          <a:xfrm rot="10800000" flipV="1">
            <a:off x="7308909" y="4147440"/>
            <a:ext cx="4513243" cy="954107"/>
          </a:xfrm>
          <a:prstGeom prst="rect">
            <a:avLst/>
          </a:prstGeom>
          <a:noFill/>
        </p:spPr>
        <p:txBody>
          <a:bodyPr wrap="square">
            <a:spAutoFit/>
          </a:bodyPr>
          <a:lstStyle/>
          <a:p>
            <a:r>
              <a:rPr lang="en-IN" sz="2800" b="1" dirty="0">
                <a:solidFill>
                  <a:srgbClr val="002060"/>
                </a:solidFill>
                <a:latin typeface="Palatino Linotype" panose="02040502050505030304" pitchFamily="18" charset="0"/>
              </a:rPr>
              <a:t>Accuracy of Model Using Random Forest is 85%</a:t>
            </a:r>
          </a:p>
        </p:txBody>
      </p:sp>
    </p:spTree>
    <p:extLst>
      <p:ext uri="{BB962C8B-B14F-4D97-AF65-F5344CB8AC3E}">
        <p14:creationId xmlns:p14="http://schemas.microsoft.com/office/powerpoint/2010/main" val="2830666711"/>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35" presetClass="entr" presetSubtype="0"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1000"/>
                                        <p:tgtEl>
                                          <p:spTgt spid="6">
                                            <p:txEl>
                                              <p:pRg st="0" end="0"/>
                                            </p:txEl>
                                          </p:spTgt>
                                        </p:tgtEl>
                                      </p:cBhvr>
                                    </p:animEffect>
                                    <p:anim calcmode="lin" valueType="num">
                                      <p:cBhvr>
                                        <p:cTn id="12" dur="1000" fill="hold"/>
                                        <p:tgtEl>
                                          <p:spTgt spid="6">
                                            <p:txEl>
                                              <p:pRg st="0" end="0"/>
                                            </p:txEl>
                                          </p:spTgt>
                                        </p:tgtEl>
                                        <p:attrNameLst>
                                          <p:attrName>style.rotation</p:attrName>
                                        </p:attrNameLst>
                                      </p:cBhvr>
                                      <p:tavLst>
                                        <p:tav tm="0">
                                          <p:val>
                                            <p:fltVal val="720"/>
                                          </p:val>
                                        </p:tav>
                                        <p:tav tm="100000">
                                          <p:val>
                                            <p:fltVal val="0"/>
                                          </p:val>
                                        </p:tav>
                                      </p:tavLst>
                                    </p:anim>
                                    <p:anim calcmode="lin" valueType="num">
                                      <p:cBhvr>
                                        <p:cTn id="13"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6">
                                            <p:txEl>
                                              <p:pRg st="0" end="0"/>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52"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4" name="Picture 3">
            <a:extLst>
              <a:ext uri="{FF2B5EF4-FFF2-40B4-BE49-F238E27FC236}">
                <a16:creationId xmlns:a16="http://schemas.microsoft.com/office/drawing/2014/main" id="{7E24B981-87BE-74CE-3731-ADD7F2098CA8}"/>
              </a:ext>
            </a:extLst>
          </p:cNvPr>
          <p:cNvPicPr>
            <a:picLocks noChangeAspect="1"/>
          </p:cNvPicPr>
          <p:nvPr/>
        </p:nvPicPr>
        <p:blipFill>
          <a:blip r:embed="rId4"/>
          <a:stretch>
            <a:fillRect/>
          </a:stretch>
        </p:blipFill>
        <p:spPr>
          <a:xfrm>
            <a:off x="196203" y="155011"/>
            <a:ext cx="6642847" cy="6519680"/>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72D80F3B-1931-E14A-8642-3B42EDA243C3}"/>
              </a:ext>
            </a:extLst>
          </p:cNvPr>
          <p:cNvSpPr txBox="1"/>
          <p:nvPr/>
        </p:nvSpPr>
        <p:spPr>
          <a:xfrm rot="10800000" flipV="1">
            <a:off x="7122605" y="3577158"/>
            <a:ext cx="4929976" cy="1384995"/>
          </a:xfrm>
          <a:prstGeom prst="rect">
            <a:avLst/>
          </a:prstGeom>
          <a:noFill/>
        </p:spPr>
        <p:txBody>
          <a:bodyPr wrap="square">
            <a:spAutoFit/>
          </a:bodyPr>
          <a:lstStyle/>
          <a:p>
            <a:r>
              <a:rPr lang="en-IN" sz="2800" b="1" dirty="0">
                <a:solidFill>
                  <a:srgbClr val="002060"/>
                </a:solidFill>
                <a:latin typeface="Palatino Linotype" panose="02040502050505030304" pitchFamily="18" charset="0"/>
              </a:rPr>
              <a:t>Accuracy of Model Using Random Forest </a:t>
            </a:r>
            <a:r>
              <a:rPr lang="en-IN" sz="2800" b="1" dirty="0" err="1">
                <a:solidFill>
                  <a:srgbClr val="002060"/>
                </a:solidFill>
                <a:latin typeface="Palatino Linotype" panose="02040502050505030304" pitchFamily="18" charset="0"/>
              </a:rPr>
              <a:t>GridSearch</a:t>
            </a:r>
            <a:r>
              <a:rPr lang="en-IN" sz="2800" b="1" dirty="0">
                <a:solidFill>
                  <a:srgbClr val="002060"/>
                </a:solidFill>
                <a:latin typeface="Palatino Linotype" panose="02040502050505030304" pitchFamily="18" charset="0"/>
              </a:rPr>
              <a:t>  is 85%</a:t>
            </a:r>
          </a:p>
        </p:txBody>
      </p:sp>
    </p:spTree>
    <p:extLst>
      <p:ext uri="{BB962C8B-B14F-4D97-AF65-F5344CB8AC3E}">
        <p14:creationId xmlns:p14="http://schemas.microsoft.com/office/powerpoint/2010/main" val="22425474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35" presetClass="entr" presetSubtype="0"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1000"/>
                                        <p:tgtEl>
                                          <p:spTgt spid="6">
                                            <p:txEl>
                                              <p:pRg st="0" end="0"/>
                                            </p:txEl>
                                          </p:spTgt>
                                        </p:tgtEl>
                                      </p:cBhvr>
                                    </p:animEffect>
                                    <p:anim calcmode="lin" valueType="num">
                                      <p:cBhvr>
                                        <p:cTn id="12" dur="1000" fill="hold"/>
                                        <p:tgtEl>
                                          <p:spTgt spid="6">
                                            <p:txEl>
                                              <p:pRg st="0" end="0"/>
                                            </p:txEl>
                                          </p:spTgt>
                                        </p:tgtEl>
                                        <p:attrNameLst>
                                          <p:attrName>style.rotation</p:attrName>
                                        </p:attrNameLst>
                                      </p:cBhvr>
                                      <p:tavLst>
                                        <p:tav tm="0">
                                          <p:val>
                                            <p:fltVal val="720"/>
                                          </p:val>
                                        </p:tav>
                                        <p:tav tm="100000">
                                          <p:val>
                                            <p:fltVal val="0"/>
                                          </p:val>
                                        </p:tav>
                                      </p:tavLst>
                                    </p:anim>
                                    <p:anim calcmode="lin" valueType="num">
                                      <p:cBhvr>
                                        <p:cTn id="13"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6">
                                            <p:txEl>
                                              <p:pRg st="0" end="0"/>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4"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4" name="TextBox 3">
            <a:extLst>
              <a:ext uri="{FF2B5EF4-FFF2-40B4-BE49-F238E27FC236}">
                <a16:creationId xmlns:a16="http://schemas.microsoft.com/office/drawing/2014/main" id="{35D7C4A5-BC5B-4BDA-6199-8DC180B36536}"/>
              </a:ext>
            </a:extLst>
          </p:cNvPr>
          <p:cNvSpPr txBox="1"/>
          <p:nvPr/>
        </p:nvSpPr>
        <p:spPr>
          <a:xfrm>
            <a:off x="601657" y="1775806"/>
            <a:ext cx="9386405" cy="3970318"/>
          </a:xfrm>
          <a:prstGeom prst="rect">
            <a:avLst/>
          </a:prstGeom>
          <a:noFill/>
        </p:spPr>
        <p:txBody>
          <a:bodyPr wrap="square">
            <a:spAutoFit/>
          </a:bodyPr>
          <a:lstStyle/>
          <a:p>
            <a:pPr algn="l"/>
            <a:r>
              <a:rPr lang="en-US" sz="2800" dirty="0">
                <a:solidFill>
                  <a:srgbClr val="002060"/>
                </a:solidFill>
                <a:latin typeface="Calibri" panose="020F0502020204030204" pitchFamily="34" charset="0"/>
                <a:ea typeface="Calibri" panose="020F0502020204030204" pitchFamily="34" charset="0"/>
                <a:cs typeface="Calibri" panose="020F0502020204030204" pitchFamily="34" charset="0"/>
              </a:rPr>
              <a:t>Support vector machine is a supervised machine learning algorithm in which we have labelled data i.e. both X and Y are given.</a:t>
            </a:r>
          </a:p>
          <a:p>
            <a:pPr algn="l">
              <a:buFont typeface="Arial" panose="020B0604020202020204" pitchFamily="34" charset="0"/>
              <a:buChar char="•"/>
            </a:pPr>
            <a:r>
              <a:rPr lang="en-US" sz="2800" dirty="0">
                <a:solidFill>
                  <a:srgbClr val="002060"/>
                </a:solidFill>
                <a:latin typeface="Calibri" panose="020F0502020204030204" pitchFamily="34" charset="0"/>
                <a:ea typeface="Calibri" panose="020F0502020204030204" pitchFamily="34" charset="0"/>
                <a:cs typeface="Calibri" panose="020F0502020204030204" pitchFamily="34" charset="0"/>
              </a:rPr>
              <a:t>It is used for both classification and regression problem.</a:t>
            </a:r>
          </a:p>
          <a:p>
            <a:pPr algn="l">
              <a:buFont typeface="Arial" panose="020B0604020202020204" pitchFamily="34" charset="0"/>
              <a:buChar char="•"/>
            </a:pPr>
            <a:r>
              <a:rPr lang="en-US" sz="2800" dirty="0">
                <a:solidFill>
                  <a:srgbClr val="002060"/>
                </a:solidFill>
                <a:latin typeface="Calibri" panose="020F0502020204030204" pitchFamily="34" charset="0"/>
                <a:ea typeface="Calibri" panose="020F0502020204030204" pitchFamily="34" charset="0"/>
                <a:cs typeface="Calibri" panose="020F0502020204030204" pitchFamily="34" charset="0"/>
              </a:rPr>
              <a:t>It is mostly used for high dimensional data set(No. of variables is more)</a:t>
            </a:r>
          </a:p>
          <a:p>
            <a:pPr algn="l">
              <a:buFont typeface="Arial" panose="020B0604020202020204" pitchFamily="34" charset="0"/>
              <a:buChar char="•"/>
            </a:pPr>
            <a:r>
              <a:rPr lang="en-US" sz="2800" dirty="0">
                <a:solidFill>
                  <a:srgbClr val="002060"/>
                </a:solidFill>
                <a:latin typeface="Calibri" panose="020F0502020204030204" pitchFamily="34" charset="0"/>
                <a:ea typeface="Calibri" panose="020F0502020204030204" pitchFamily="34" charset="0"/>
                <a:cs typeface="Calibri" panose="020F0502020204030204" pitchFamily="34" charset="0"/>
              </a:rPr>
              <a:t>SVM allows as to convert N dimensional data set into a well defined hyperplane(Mostly by squaring the co-ordinates)</a:t>
            </a:r>
          </a:p>
          <a:p>
            <a:pPr algn="l">
              <a:buFont typeface="Arial" panose="020B0604020202020204" pitchFamily="34" charset="0"/>
              <a:buChar char="•"/>
            </a:pPr>
            <a:r>
              <a:rPr lang="en-US" sz="2800" dirty="0">
                <a:solidFill>
                  <a:srgbClr val="002060"/>
                </a:solidFill>
                <a:latin typeface="Calibri" panose="020F0502020204030204" pitchFamily="34" charset="0"/>
                <a:ea typeface="Calibri" panose="020F0502020204030204" pitchFamily="34" charset="0"/>
                <a:cs typeface="Calibri" panose="020F0502020204030204" pitchFamily="34" charset="0"/>
              </a:rPr>
              <a:t>It converts non-linearly separable data to linear data</a:t>
            </a:r>
          </a:p>
        </p:txBody>
      </p:sp>
      <p:sp>
        <p:nvSpPr>
          <p:cNvPr id="6" name="TextBox 5">
            <a:extLst>
              <a:ext uri="{FF2B5EF4-FFF2-40B4-BE49-F238E27FC236}">
                <a16:creationId xmlns:a16="http://schemas.microsoft.com/office/drawing/2014/main" id="{FA77AA14-6357-D14C-1B17-E113B15C3E67}"/>
              </a:ext>
            </a:extLst>
          </p:cNvPr>
          <p:cNvSpPr txBox="1"/>
          <p:nvPr/>
        </p:nvSpPr>
        <p:spPr>
          <a:xfrm>
            <a:off x="601657" y="739528"/>
            <a:ext cx="8448087" cy="707886"/>
          </a:xfrm>
          <a:prstGeom prst="rect">
            <a:avLst/>
          </a:prstGeom>
          <a:noFill/>
        </p:spPr>
        <p:txBody>
          <a:bodyPr wrap="square">
            <a:spAutoFit/>
          </a:bodyPr>
          <a:lstStyle/>
          <a:p>
            <a:r>
              <a:rPr lang="en-US" sz="4000" b="1" dirty="0">
                <a:solidFill>
                  <a:srgbClr val="002060"/>
                </a:solidFill>
                <a:latin typeface="Palatino Linotype" panose="02040502050505030304" pitchFamily="18" charset="0"/>
              </a:rPr>
              <a:t>Support Vector Machine </a:t>
            </a:r>
            <a:endParaRPr lang="en-IN" sz="4000" b="1" dirty="0">
              <a:solidFill>
                <a:srgbClr val="002060"/>
              </a:solidFill>
              <a:latin typeface="Palatino Linotype" panose="02040502050505030304" pitchFamily="18" charset="0"/>
            </a:endParaRPr>
          </a:p>
        </p:txBody>
      </p:sp>
    </p:spTree>
    <p:extLst>
      <p:ext uri="{BB962C8B-B14F-4D97-AF65-F5344CB8AC3E}">
        <p14:creationId xmlns:p14="http://schemas.microsoft.com/office/powerpoint/2010/main" val="1500382478"/>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6">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6">
                                            <p:txEl>
                                              <p:pRg st="0" end="0"/>
                                            </p:txEl>
                                          </p:spTgt>
                                        </p:tgtEl>
                                      </p:cBhvr>
                                    </p:animEffect>
                                  </p:childTnLst>
                                </p:cTn>
                              </p:par>
                            </p:childTnLst>
                          </p:cTn>
                        </p:par>
                        <p:par>
                          <p:cTn id="11" fill="hold">
                            <p:stCondLst>
                              <p:cond delay="500"/>
                            </p:stCondLst>
                            <p:childTnLst>
                              <p:par>
                                <p:cTn id="12" presetID="47" presetClass="entr" presetSubtype="0" fill="hold" nodeType="after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500"/>
                                        <p:tgtEl>
                                          <p:spTgt spid="4">
                                            <p:txEl>
                                              <p:pRg st="0" end="0"/>
                                            </p:txEl>
                                          </p:spTgt>
                                        </p:tgtEl>
                                      </p:cBhvr>
                                    </p:animEffect>
                                    <p:anim calcmode="lin" valueType="num">
                                      <p:cBhvr>
                                        <p:cTn id="1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7" presetClass="entr" presetSubtype="0" fill="hold" nodeType="after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anim calcmode="lin" valueType="num">
                                      <p:cBhvr>
                                        <p:cTn id="2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2" dur="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7" presetClass="entr" presetSubtype="0" fill="hold" nodeType="after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500"/>
                                        <p:tgtEl>
                                          <p:spTgt spid="4">
                                            <p:txEl>
                                              <p:pRg st="2" end="2"/>
                                            </p:txEl>
                                          </p:spTgt>
                                        </p:tgtEl>
                                      </p:cBhvr>
                                    </p:animEffect>
                                    <p:anim calcmode="lin" valueType="num">
                                      <p:cBhvr>
                                        <p:cTn id="2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8"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7" presetClass="entr" presetSubtype="0" fill="hold" nodeType="after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500"/>
                                        <p:tgtEl>
                                          <p:spTgt spid="4">
                                            <p:txEl>
                                              <p:pRg st="3" end="3"/>
                                            </p:txEl>
                                          </p:spTgt>
                                        </p:tgtEl>
                                      </p:cBhvr>
                                    </p:animEffect>
                                    <p:anim calcmode="lin" valueType="num">
                                      <p:cBhvr>
                                        <p:cTn id="3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4" dur="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par>
                          <p:cTn id="35" fill="hold">
                            <p:stCondLst>
                              <p:cond delay="2500"/>
                            </p:stCondLst>
                            <p:childTnLst>
                              <p:par>
                                <p:cTn id="36" presetID="47" presetClass="entr" presetSubtype="0" fill="hold" nodeType="after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Effect transition="in" filter="fade">
                                      <p:cBhvr>
                                        <p:cTn id="38" dur="500"/>
                                        <p:tgtEl>
                                          <p:spTgt spid="4">
                                            <p:txEl>
                                              <p:pRg st="4" end="4"/>
                                            </p:txEl>
                                          </p:spTgt>
                                        </p:tgtEl>
                                      </p:cBhvr>
                                    </p:animEffect>
                                    <p:anim calcmode="lin" valueType="num">
                                      <p:cBhvr>
                                        <p:cTn id="3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0"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4"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4" name="Picture 3">
            <a:extLst>
              <a:ext uri="{FF2B5EF4-FFF2-40B4-BE49-F238E27FC236}">
                <a16:creationId xmlns:a16="http://schemas.microsoft.com/office/drawing/2014/main" id="{758AD540-F999-46A7-47DE-D19952B445DC}"/>
              </a:ext>
            </a:extLst>
          </p:cNvPr>
          <p:cNvPicPr>
            <a:picLocks noChangeAspect="1"/>
          </p:cNvPicPr>
          <p:nvPr/>
        </p:nvPicPr>
        <p:blipFill>
          <a:blip r:embed="rId5"/>
          <a:stretch>
            <a:fillRect/>
          </a:stretch>
        </p:blipFill>
        <p:spPr>
          <a:xfrm>
            <a:off x="361751" y="201004"/>
            <a:ext cx="6718696" cy="6427694"/>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1A3B3F3E-9B18-F3E4-CC66-B57D56865E16}"/>
              </a:ext>
            </a:extLst>
          </p:cNvPr>
          <p:cNvSpPr txBox="1"/>
          <p:nvPr/>
        </p:nvSpPr>
        <p:spPr>
          <a:xfrm rot="10800000" flipV="1">
            <a:off x="7375969" y="3945654"/>
            <a:ext cx="4607861" cy="954107"/>
          </a:xfrm>
          <a:prstGeom prst="rect">
            <a:avLst/>
          </a:prstGeom>
          <a:noFill/>
        </p:spPr>
        <p:txBody>
          <a:bodyPr wrap="square">
            <a:spAutoFit/>
          </a:bodyPr>
          <a:lstStyle/>
          <a:p>
            <a:r>
              <a:rPr lang="en-IN" sz="2800" b="1" dirty="0">
                <a:solidFill>
                  <a:srgbClr val="002060"/>
                </a:solidFill>
                <a:latin typeface="Palatino Linotype" panose="02040502050505030304" pitchFamily="18" charset="0"/>
              </a:rPr>
              <a:t>Accuracy Of Model Using SVM Is 84%</a:t>
            </a:r>
          </a:p>
        </p:txBody>
      </p:sp>
    </p:spTree>
    <p:extLst>
      <p:ext uri="{BB962C8B-B14F-4D97-AF65-F5344CB8AC3E}">
        <p14:creationId xmlns:p14="http://schemas.microsoft.com/office/powerpoint/2010/main" val="2889193449"/>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35" presetClass="entr" presetSubtype="0"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1000"/>
                                        <p:tgtEl>
                                          <p:spTgt spid="6">
                                            <p:txEl>
                                              <p:pRg st="0" end="0"/>
                                            </p:txEl>
                                          </p:spTgt>
                                        </p:tgtEl>
                                      </p:cBhvr>
                                    </p:animEffect>
                                    <p:anim calcmode="lin" valueType="num">
                                      <p:cBhvr>
                                        <p:cTn id="12" dur="1000" fill="hold"/>
                                        <p:tgtEl>
                                          <p:spTgt spid="6">
                                            <p:txEl>
                                              <p:pRg st="0" end="0"/>
                                            </p:txEl>
                                          </p:spTgt>
                                        </p:tgtEl>
                                        <p:attrNameLst>
                                          <p:attrName>style.rotation</p:attrName>
                                        </p:attrNameLst>
                                      </p:cBhvr>
                                      <p:tavLst>
                                        <p:tav tm="0">
                                          <p:val>
                                            <p:fltVal val="720"/>
                                          </p:val>
                                        </p:tav>
                                        <p:tav tm="100000">
                                          <p:val>
                                            <p:fltVal val="0"/>
                                          </p:val>
                                        </p:tav>
                                      </p:tavLst>
                                    </p:anim>
                                    <p:anim calcmode="lin" valueType="num">
                                      <p:cBhvr>
                                        <p:cTn id="13"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6">
                                            <p:txEl>
                                              <p:pRg st="0" end="0"/>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3" name="Rectangle 2"/>
          <p:cNvSpPr/>
          <p:nvPr/>
        </p:nvSpPr>
        <p:spPr>
          <a:xfrm>
            <a:off x="749140" y="1848247"/>
            <a:ext cx="9106186" cy="3539430"/>
          </a:xfrm>
          <a:prstGeom prst="rect">
            <a:avLst/>
          </a:prstGeom>
        </p:spPr>
        <p:txBody>
          <a:bodyPr wrap="square">
            <a:spAutoFit/>
          </a:bodyPr>
          <a:lstStyle/>
          <a:p>
            <a:r>
              <a:rPr lang="en-US" sz="2800" dirty="0">
                <a:solidFill>
                  <a:srgbClr val="002060"/>
                </a:solidFill>
                <a:latin typeface="Calibri" panose="020F0502020204030204" pitchFamily="34" charset="0"/>
                <a:ea typeface="Calibri" panose="020F0502020204030204" pitchFamily="34" charset="0"/>
                <a:cs typeface="Calibri" panose="020F0502020204030204" pitchFamily="34" charset="0"/>
              </a:rPr>
              <a:t>The Extra Trees Classifier is a powerful ensemble learning method that harnesses the collective wisdom of numerous unpruned decision trees, which together form a "forest." This ensemble technique then combines the individual tree predictions using majority voting to provide a final classification result. This approach enhances accuracy and robustness in classification tasks by leveraging the diverse insights of its constituent trees.</a:t>
            </a:r>
            <a:endParaRPr lang="en-IN" sz="2800"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4" name="Rectangle 3"/>
          <p:cNvSpPr/>
          <p:nvPr/>
        </p:nvSpPr>
        <p:spPr>
          <a:xfrm>
            <a:off x="749140" y="827965"/>
            <a:ext cx="8394860" cy="707886"/>
          </a:xfrm>
          <a:prstGeom prst="rect">
            <a:avLst/>
          </a:prstGeom>
        </p:spPr>
        <p:txBody>
          <a:bodyPr wrap="square">
            <a:spAutoFit/>
          </a:bodyPr>
          <a:lstStyle/>
          <a:p>
            <a:r>
              <a:rPr lang="en-IN" sz="4000" b="1" dirty="0">
                <a:solidFill>
                  <a:srgbClr val="002060"/>
                </a:solidFill>
                <a:latin typeface="Palatino Linotype" panose="02040502050505030304" pitchFamily="18" charset="0"/>
              </a:rPr>
              <a:t>Extra Trees Classifier</a:t>
            </a:r>
          </a:p>
        </p:txBody>
      </p:sp>
    </p:spTree>
    <p:extLst>
      <p:ext uri="{BB962C8B-B14F-4D97-AF65-F5344CB8AC3E}">
        <p14:creationId xmlns:p14="http://schemas.microsoft.com/office/powerpoint/2010/main" val="41446415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4">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4">
                                            <p:txEl>
                                              <p:pRg st="0" end="0"/>
                                            </p:txEl>
                                          </p:spTgt>
                                        </p:tgtEl>
                                      </p:cBhvr>
                                    </p:animEffect>
                                  </p:childTnLst>
                                </p:cTn>
                              </p:par>
                            </p:childTnLst>
                          </p:cTn>
                        </p:par>
                        <p:par>
                          <p:cTn id="11" fill="hold">
                            <p:stCondLst>
                              <p:cond delay="500"/>
                            </p:stCondLst>
                            <p:childTnLst>
                              <p:par>
                                <p:cTn id="12" presetID="47"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anim calcmode="lin" valueType="num">
                                      <p:cBhvr>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4"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4" name="Picture 3">
            <a:extLst>
              <a:ext uri="{FF2B5EF4-FFF2-40B4-BE49-F238E27FC236}">
                <a16:creationId xmlns:a16="http://schemas.microsoft.com/office/drawing/2014/main" id="{7478B8FC-04F8-A00D-11A1-8CD7827C422F}"/>
              </a:ext>
            </a:extLst>
          </p:cNvPr>
          <p:cNvPicPr>
            <a:picLocks noChangeAspect="1"/>
          </p:cNvPicPr>
          <p:nvPr/>
        </p:nvPicPr>
        <p:blipFill>
          <a:blip r:embed="rId5"/>
          <a:stretch>
            <a:fillRect/>
          </a:stretch>
        </p:blipFill>
        <p:spPr>
          <a:xfrm>
            <a:off x="349624" y="217415"/>
            <a:ext cx="6598023" cy="6394872"/>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F728B710-5D9F-5077-302C-1AAD7B2A7F05}"/>
              </a:ext>
            </a:extLst>
          </p:cNvPr>
          <p:cNvSpPr txBox="1"/>
          <p:nvPr/>
        </p:nvSpPr>
        <p:spPr>
          <a:xfrm rot="10800000" flipV="1">
            <a:off x="7182465" y="3377470"/>
            <a:ext cx="4870116" cy="1384995"/>
          </a:xfrm>
          <a:prstGeom prst="rect">
            <a:avLst/>
          </a:prstGeom>
          <a:noFill/>
        </p:spPr>
        <p:txBody>
          <a:bodyPr wrap="square">
            <a:spAutoFit/>
          </a:bodyPr>
          <a:lstStyle/>
          <a:p>
            <a:r>
              <a:rPr lang="en-IN" sz="2800" b="1" dirty="0">
                <a:solidFill>
                  <a:srgbClr val="002060"/>
                </a:solidFill>
                <a:latin typeface="Palatino Linotype" panose="02040502050505030304" pitchFamily="18" charset="0"/>
              </a:rPr>
              <a:t>Accuracy of Model Using EXTRA TREE CLASSIFIER is 84%</a:t>
            </a:r>
          </a:p>
        </p:txBody>
      </p:sp>
    </p:spTree>
    <p:extLst>
      <p:ext uri="{BB962C8B-B14F-4D97-AF65-F5344CB8AC3E}">
        <p14:creationId xmlns:p14="http://schemas.microsoft.com/office/powerpoint/2010/main" val="1964286711"/>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35" presetClass="entr" presetSubtype="0"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1000"/>
                                        <p:tgtEl>
                                          <p:spTgt spid="6">
                                            <p:txEl>
                                              <p:pRg st="0" end="0"/>
                                            </p:txEl>
                                          </p:spTgt>
                                        </p:tgtEl>
                                      </p:cBhvr>
                                    </p:animEffect>
                                    <p:anim calcmode="lin" valueType="num">
                                      <p:cBhvr>
                                        <p:cTn id="12" dur="1000" fill="hold"/>
                                        <p:tgtEl>
                                          <p:spTgt spid="6">
                                            <p:txEl>
                                              <p:pRg st="0" end="0"/>
                                            </p:txEl>
                                          </p:spTgt>
                                        </p:tgtEl>
                                        <p:attrNameLst>
                                          <p:attrName>style.rotation</p:attrName>
                                        </p:attrNameLst>
                                      </p:cBhvr>
                                      <p:tavLst>
                                        <p:tav tm="0">
                                          <p:val>
                                            <p:fltVal val="720"/>
                                          </p:val>
                                        </p:tav>
                                        <p:tav tm="100000">
                                          <p:val>
                                            <p:fltVal val="0"/>
                                          </p:val>
                                        </p:tav>
                                      </p:tavLst>
                                    </p:anim>
                                    <p:anim calcmode="lin" valueType="num">
                                      <p:cBhvr>
                                        <p:cTn id="13"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6">
                                            <p:txEl>
                                              <p:pRg st="0" end="0"/>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4" name="Rectangle 3"/>
          <p:cNvSpPr/>
          <p:nvPr/>
        </p:nvSpPr>
        <p:spPr>
          <a:xfrm>
            <a:off x="710118" y="703385"/>
            <a:ext cx="6549118" cy="707886"/>
          </a:xfrm>
          <a:prstGeom prst="rect">
            <a:avLst/>
          </a:prstGeom>
        </p:spPr>
        <p:txBody>
          <a:bodyPr wrap="square">
            <a:spAutoFit/>
          </a:bodyPr>
          <a:lstStyle/>
          <a:p>
            <a:r>
              <a:rPr lang="en-IN" sz="4000" b="1" dirty="0" err="1">
                <a:solidFill>
                  <a:srgbClr val="002060"/>
                </a:solidFill>
                <a:latin typeface="Palatino Linotype" panose="02040502050505030304" pitchFamily="18" charset="0"/>
              </a:rPr>
              <a:t>AdaBoost</a:t>
            </a:r>
            <a:r>
              <a:rPr lang="en-IN" sz="4000" b="1" dirty="0">
                <a:solidFill>
                  <a:srgbClr val="002060"/>
                </a:solidFill>
                <a:latin typeface="Palatino Linotype" panose="02040502050505030304" pitchFamily="18" charset="0"/>
              </a:rPr>
              <a:t> Classifier </a:t>
            </a:r>
          </a:p>
        </p:txBody>
      </p:sp>
      <p:sp>
        <p:nvSpPr>
          <p:cNvPr id="9" name="Rectangle 8"/>
          <p:cNvSpPr/>
          <p:nvPr/>
        </p:nvSpPr>
        <p:spPr>
          <a:xfrm>
            <a:off x="710118" y="1860579"/>
            <a:ext cx="9106186" cy="3108543"/>
          </a:xfrm>
          <a:prstGeom prst="rect">
            <a:avLst/>
          </a:prstGeom>
        </p:spPr>
        <p:txBody>
          <a:bodyPr wrap="square">
            <a:spAutoFit/>
          </a:bodyPr>
          <a:lstStyle/>
          <a:p>
            <a:r>
              <a:rPr lang="en-US" sz="2800" dirty="0" err="1">
                <a:solidFill>
                  <a:srgbClr val="002060"/>
                </a:solidFill>
                <a:latin typeface="Calibri" panose="020F0502020204030204" pitchFamily="34" charset="0"/>
                <a:ea typeface="Calibri" panose="020F0502020204030204" pitchFamily="34" charset="0"/>
                <a:cs typeface="Calibri" panose="020F0502020204030204" pitchFamily="34" charset="0"/>
              </a:rPr>
              <a:t>AdaBoost</a:t>
            </a:r>
            <a:r>
              <a:rPr lang="en-US" sz="2800" dirty="0">
                <a:solidFill>
                  <a:srgbClr val="002060"/>
                </a:solidFill>
                <a:latin typeface="Calibri" panose="020F0502020204030204" pitchFamily="34" charset="0"/>
                <a:ea typeface="Calibri" panose="020F0502020204030204" pitchFamily="34" charset="0"/>
                <a:cs typeface="Calibri" panose="020F0502020204030204" pitchFamily="34" charset="0"/>
              </a:rPr>
              <a:t> is a supervised learning algorithm that can be used in a wide variety of classification and regression tasks. It begins by fitting a classifier on the original dataset and then fits additional copies of the classifier on the same dataset. Each individual model in the ensemble votes on an example based on whether it lies above or below the model's threshold for its feature</a:t>
            </a:r>
            <a:r>
              <a:rPr lang="en-US" dirty="0">
                <a:solidFill>
                  <a:srgbClr val="EEF0FF"/>
                </a:solidFill>
                <a:latin typeface="Google Sans"/>
              </a:rPr>
              <a:t>.</a:t>
            </a:r>
            <a:endParaRPr lang="en-IN" dirty="0"/>
          </a:p>
        </p:txBody>
      </p:sp>
    </p:spTree>
    <p:extLst>
      <p:ext uri="{BB962C8B-B14F-4D97-AF65-F5344CB8AC3E}">
        <p14:creationId xmlns:p14="http://schemas.microsoft.com/office/powerpoint/2010/main" val="10618073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4">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4">
                                            <p:txEl>
                                              <p:pRg st="0" end="0"/>
                                            </p:txEl>
                                          </p:spTgt>
                                        </p:tgtEl>
                                      </p:cBhvr>
                                    </p:animEffect>
                                  </p:childTnLst>
                                </p:cTn>
                              </p:par>
                            </p:childTnLst>
                          </p:cTn>
                        </p:par>
                        <p:par>
                          <p:cTn id="11" fill="hold">
                            <p:stCondLst>
                              <p:cond delay="500"/>
                            </p:stCondLst>
                            <p:childTnLst>
                              <p:par>
                                <p:cTn id="12" presetID="47" presetClass="entr" presetSubtype="0" fill="hold" nodeType="after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500"/>
                                        <p:tgtEl>
                                          <p:spTgt spid="9">
                                            <p:txEl>
                                              <p:pRg st="0" end="0"/>
                                            </p:txEl>
                                          </p:spTgt>
                                        </p:tgtEl>
                                      </p:cBhvr>
                                    </p:animEffect>
                                    <p:anim calcmode="lin" valueType="num">
                                      <p:cBhvr>
                                        <p:cTn id="1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6" name="TextBox 5">
            <a:extLst>
              <a:ext uri="{FF2B5EF4-FFF2-40B4-BE49-F238E27FC236}">
                <a16:creationId xmlns:a16="http://schemas.microsoft.com/office/drawing/2014/main" id="{57C26199-2D7C-9441-DC57-90BB186819F5}"/>
              </a:ext>
            </a:extLst>
          </p:cNvPr>
          <p:cNvSpPr txBox="1"/>
          <p:nvPr/>
        </p:nvSpPr>
        <p:spPr>
          <a:xfrm>
            <a:off x="717176" y="156234"/>
            <a:ext cx="7942729" cy="1446550"/>
          </a:xfrm>
          <a:prstGeom prst="rect">
            <a:avLst/>
          </a:prstGeom>
          <a:noFill/>
        </p:spPr>
        <p:txBody>
          <a:bodyPr wrap="square">
            <a:spAutoFit/>
          </a:bodyPr>
          <a:lstStyle/>
          <a:p>
            <a:r>
              <a:rPr lang="en-US" sz="4400" b="1" dirty="0">
                <a:solidFill>
                  <a:srgbClr val="002060"/>
                </a:solidFill>
                <a:latin typeface="Palatino Linotype" panose="02040502050505030304" pitchFamily="18" charset="0"/>
              </a:rPr>
              <a:t>Importing Libraries, Loading &amp; Understanding Data</a:t>
            </a:r>
            <a:endParaRPr lang="en-IN" sz="4400" b="1" dirty="0">
              <a:solidFill>
                <a:srgbClr val="002060"/>
              </a:solidFill>
              <a:latin typeface="Palatino Linotype" panose="02040502050505030304" pitchFamily="18" charset="0"/>
            </a:endParaRPr>
          </a:p>
        </p:txBody>
      </p:sp>
      <p:sp>
        <p:nvSpPr>
          <p:cNvPr id="9" name="TextBox 8">
            <a:extLst>
              <a:ext uri="{FF2B5EF4-FFF2-40B4-BE49-F238E27FC236}">
                <a16:creationId xmlns:a16="http://schemas.microsoft.com/office/drawing/2014/main" id="{4B1A3203-7FDB-EA7F-9FCA-4E4AEC2D5537}"/>
              </a:ext>
            </a:extLst>
          </p:cNvPr>
          <p:cNvSpPr txBox="1"/>
          <p:nvPr/>
        </p:nvSpPr>
        <p:spPr>
          <a:xfrm>
            <a:off x="1654884" y="1503404"/>
            <a:ext cx="8525435" cy="1785104"/>
          </a:xfrm>
          <a:prstGeom prst="rect">
            <a:avLst/>
          </a:prstGeom>
          <a:noFill/>
        </p:spPr>
        <p:txBody>
          <a:bodyPr wrap="square">
            <a:spAutoFit/>
          </a:bodyPr>
          <a:lstStyle/>
          <a:p>
            <a:r>
              <a:rPr lang="en-US" sz="2200" dirty="0">
                <a:solidFill>
                  <a:srgbClr val="002060"/>
                </a:solidFill>
                <a:latin typeface="Calibri" panose="020F0502020204030204" pitchFamily="34" charset="0"/>
                <a:ea typeface="Calibri" panose="020F0502020204030204" pitchFamily="34" charset="0"/>
                <a:cs typeface="Calibri" panose="020F0502020204030204" pitchFamily="34" charset="0"/>
              </a:rPr>
              <a:t>We will be using the following libraries</a:t>
            </a:r>
          </a:p>
          <a:p>
            <a:pPr marL="457200" indent="-457200">
              <a:buFont typeface="+mj-lt"/>
              <a:buAutoNum type="arabicParenR"/>
            </a:pPr>
            <a:r>
              <a:rPr lang="en-US" sz="2200" dirty="0">
                <a:solidFill>
                  <a:srgbClr val="002060"/>
                </a:solidFill>
                <a:latin typeface="Calibri" panose="020F0502020204030204" pitchFamily="34" charset="0"/>
                <a:ea typeface="Calibri" panose="020F0502020204030204" pitchFamily="34" charset="0"/>
                <a:cs typeface="Calibri" panose="020F0502020204030204" pitchFamily="34" charset="0"/>
              </a:rPr>
              <a:t>Pandas </a:t>
            </a:r>
          </a:p>
          <a:p>
            <a:pPr marL="457200" indent="-457200">
              <a:buFont typeface="+mj-lt"/>
              <a:buAutoNum type="arabicParenR"/>
            </a:pPr>
            <a:r>
              <a:rPr lang="en-US" sz="2200" dirty="0" err="1">
                <a:solidFill>
                  <a:srgbClr val="002060"/>
                </a:solidFill>
                <a:latin typeface="Calibri" panose="020F0502020204030204" pitchFamily="34" charset="0"/>
                <a:ea typeface="Calibri" panose="020F0502020204030204" pitchFamily="34" charset="0"/>
                <a:cs typeface="Calibri" panose="020F0502020204030204" pitchFamily="34" charset="0"/>
              </a:rPr>
              <a:t>Numpy</a:t>
            </a:r>
            <a:endParaRPr lang="en-US" sz="2200"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pPr marL="457200" indent="-457200">
              <a:buFont typeface="+mj-lt"/>
              <a:buAutoNum type="arabicParenR"/>
            </a:pPr>
            <a:r>
              <a:rPr lang="en-US" sz="2200" dirty="0">
                <a:solidFill>
                  <a:srgbClr val="002060"/>
                </a:solidFill>
                <a:latin typeface="Calibri" panose="020F0502020204030204" pitchFamily="34" charset="0"/>
                <a:ea typeface="Calibri" panose="020F0502020204030204" pitchFamily="34" charset="0"/>
                <a:cs typeface="Calibri" panose="020F0502020204030204" pitchFamily="34" charset="0"/>
              </a:rPr>
              <a:t>Seaborn</a:t>
            </a:r>
          </a:p>
          <a:p>
            <a:pPr marL="457200" indent="-457200">
              <a:buFont typeface="+mj-lt"/>
              <a:buAutoNum type="arabicParenR"/>
            </a:pPr>
            <a:r>
              <a:rPr lang="en-US" sz="2200" dirty="0" err="1">
                <a:solidFill>
                  <a:srgbClr val="002060"/>
                </a:solidFill>
                <a:latin typeface="Calibri" panose="020F0502020204030204" pitchFamily="34" charset="0"/>
                <a:ea typeface="Calibri" panose="020F0502020204030204" pitchFamily="34" charset="0"/>
                <a:cs typeface="Calibri" panose="020F0502020204030204" pitchFamily="34" charset="0"/>
              </a:rPr>
              <a:t>Matplotlib.pyplot</a:t>
            </a:r>
            <a:endParaRPr lang="en-US" sz="2200"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pic>
        <p:nvPicPr>
          <p:cNvPr id="14" name="Picture 13">
            <a:extLst>
              <a:ext uri="{FF2B5EF4-FFF2-40B4-BE49-F238E27FC236}">
                <a16:creationId xmlns:a16="http://schemas.microsoft.com/office/drawing/2014/main" id="{47A1CB55-B049-7ACE-CF66-FBB9354D06AF}"/>
              </a:ext>
            </a:extLst>
          </p:cNvPr>
          <p:cNvPicPr>
            <a:picLocks noChangeAspect="1"/>
          </p:cNvPicPr>
          <p:nvPr/>
        </p:nvPicPr>
        <p:blipFill rotWithShape="1">
          <a:blip r:embed="rId4"/>
          <a:srcRect l="754" t="3667" r="6113" b="2334"/>
          <a:stretch/>
        </p:blipFill>
        <p:spPr>
          <a:xfrm>
            <a:off x="1300923" y="3458851"/>
            <a:ext cx="9778181" cy="3067665"/>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488279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6">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6">
                                            <p:txEl>
                                              <p:pRg st="0" end="0"/>
                                            </p:txEl>
                                          </p:spTgt>
                                        </p:tgtEl>
                                      </p:cBhvr>
                                    </p:animEffect>
                                  </p:childTnLst>
                                </p:cTn>
                              </p:par>
                            </p:childTnLst>
                          </p:cTn>
                        </p:par>
                        <p:par>
                          <p:cTn id="11" fill="hold">
                            <p:stCondLst>
                              <p:cond delay="500"/>
                            </p:stCondLst>
                            <p:childTnLst>
                              <p:par>
                                <p:cTn id="12" presetID="47" presetClass="entr" presetSubtype="0" fill="hold" nodeType="after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500"/>
                                        <p:tgtEl>
                                          <p:spTgt spid="9">
                                            <p:txEl>
                                              <p:pRg st="0" end="0"/>
                                            </p:txEl>
                                          </p:spTgt>
                                        </p:tgtEl>
                                      </p:cBhvr>
                                    </p:animEffect>
                                    <p:anim calcmode="lin" valueType="num">
                                      <p:cBhvr>
                                        <p:cTn id="1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7" presetClass="entr" presetSubtype="0" fill="hold" nodeType="after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animEffect transition="in" filter="fade">
                                      <p:cBhvr>
                                        <p:cTn id="20" dur="500"/>
                                        <p:tgtEl>
                                          <p:spTgt spid="9">
                                            <p:txEl>
                                              <p:pRg st="1" end="1"/>
                                            </p:txEl>
                                          </p:spTgt>
                                        </p:tgtEl>
                                      </p:cBhvr>
                                    </p:animEffect>
                                    <p:anim calcmode="lin" valueType="num">
                                      <p:cBhvr>
                                        <p:cTn id="2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2" dur="5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7" presetClass="entr" presetSubtype="0" fill="hold" nodeType="afterEffect">
                                  <p:stCondLst>
                                    <p:cond delay="0"/>
                                  </p:stCondLst>
                                  <p:childTnLst>
                                    <p:set>
                                      <p:cBhvr>
                                        <p:cTn id="25" dur="1" fill="hold">
                                          <p:stCondLst>
                                            <p:cond delay="0"/>
                                          </p:stCondLst>
                                        </p:cTn>
                                        <p:tgtEl>
                                          <p:spTgt spid="9">
                                            <p:txEl>
                                              <p:pRg st="2" end="2"/>
                                            </p:txEl>
                                          </p:spTgt>
                                        </p:tgtEl>
                                        <p:attrNameLst>
                                          <p:attrName>style.visibility</p:attrName>
                                        </p:attrNameLst>
                                      </p:cBhvr>
                                      <p:to>
                                        <p:strVal val="visible"/>
                                      </p:to>
                                    </p:set>
                                    <p:animEffect transition="in" filter="fade">
                                      <p:cBhvr>
                                        <p:cTn id="26" dur="500"/>
                                        <p:tgtEl>
                                          <p:spTgt spid="9">
                                            <p:txEl>
                                              <p:pRg st="2" end="2"/>
                                            </p:txEl>
                                          </p:spTgt>
                                        </p:tgtEl>
                                      </p:cBhvr>
                                    </p:animEffect>
                                    <p:anim calcmode="lin" valueType="num">
                                      <p:cBhvr>
                                        <p:cTn id="2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8" dur="5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7" presetClass="entr" presetSubtype="0" fill="hold" nodeType="afterEffect">
                                  <p:stCondLst>
                                    <p:cond delay="0"/>
                                  </p:stCondLst>
                                  <p:childTnLst>
                                    <p:set>
                                      <p:cBhvr>
                                        <p:cTn id="31" dur="1" fill="hold">
                                          <p:stCondLst>
                                            <p:cond delay="0"/>
                                          </p:stCondLst>
                                        </p:cTn>
                                        <p:tgtEl>
                                          <p:spTgt spid="9">
                                            <p:txEl>
                                              <p:pRg st="3" end="3"/>
                                            </p:txEl>
                                          </p:spTgt>
                                        </p:tgtEl>
                                        <p:attrNameLst>
                                          <p:attrName>style.visibility</p:attrName>
                                        </p:attrNameLst>
                                      </p:cBhvr>
                                      <p:to>
                                        <p:strVal val="visible"/>
                                      </p:to>
                                    </p:set>
                                    <p:animEffect transition="in" filter="fade">
                                      <p:cBhvr>
                                        <p:cTn id="32" dur="500"/>
                                        <p:tgtEl>
                                          <p:spTgt spid="9">
                                            <p:txEl>
                                              <p:pRg st="3" end="3"/>
                                            </p:txEl>
                                          </p:spTgt>
                                        </p:tgtEl>
                                      </p:cBhvr>
                                    </p:animEffect>
                                    <p:anim calcmode="lin" valueType="num">
                                      <p:cBhvr>
                                        <p:cTn id="3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4" dur="5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par>
                          <p:cTn id="35" fill="hold">
                            <p:stCondLst>
                              <p:cond delay="2500"/>
                            </p:stCondLst>
                            <p:childTnLst>
                              <p:par>
                                <p:cTn id="36" presetID="47" presetClass="entr" presetSubtype="0" fill="hold" nodeType="afterEffect">
                                  <p:stCondLst>
                                    <p:cond delay="0"/>
                                  </p:stCondLst>
                                  <p:childTnLst>
                                    <p:set>
                                      <p:cBhvr>
                                        <p:cTn id="37" dur="1" fill="hold">
                                          <p:stCondLst>
                                            <p:cond delay="0"/>
                                          </p:stCondLst>
                                        </p:cTn>
                                        <p:tgtEl>
                                          <p:spTgt spid="9">
                                            <p:txEl>
                                              <p:pRg st="4" end="4"/>
                                            </p:txEl>
                                          </p:spTgt>
                                        </p:tgtEl>
                                        <p:attrNameLst>
                                          <p:attrName>style.visibility</p:attrName>
                                        </p:attrNameLst>
                                      </p:cBhvr>
                                      <p:to>
                                        <p:strVal val="visible"/>
                                      </p:to>
                                    </p:set>
                                    <p:animEffect transition="in" filter="fade">
                                      <p:cBhvr>
                                        <p:cTn id="38" dur="500"/>
                                        <p:tgtEl>
                                          <p:spTgt spid="9">
                                            <p:txEl>
                                              <p:pRg st="4" end="4"/>
                                            </p:txEl>
                                          </p:spTgt>
                                        </p:tgtEl>
                                      </p:cBhvr>
                                    </p:animEffect>
                                    <p:anim calcmode="lin" valueType="num">
                                      <p:cBhvr>
                                        <p:cTn id="3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40" dur="5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par>
                          <p:cTn id="41" fill="hold">
                            <p:stCondLst>
                              <p:cond delay="3000"/>
                            </p:stCondLst>
                            <p:childTnLst>
                              <p:par>
                                <p:cTn id="42" presetID="9" presetClass="entr" presetSubtype="0" fill="hold"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dissolve">
                                      <p:cBhvr>
                                        <p:cTn id="4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6" name="Picture 5">
            <a:extLst>
              <a:ext uri="{FF2B5EF4-FFF2-40B4-BE49-F238E27FC236}">
                <a16:creationId xmlns:a16="http://schemas.microsoft.com/office/drawing/2014/main" id="{46410CEE-F451-75B9-8DBF-1D3E4AA11119}"/>
              </a:ext>
            </a:extLst>
          </p:cNvPr>
          <p:cNvPicPr>
            <a:picLocks noChangeAspect="1"/>
          </p:cNvPicPr>
          <p:nvPr/>
        </p:nvPicPr>
        <p:blipFill>
          <a:blip r:embed="rId4"/>
          <a:stretch>
            <a:fillRect/>
          </a:stretch>
        </p:blipFill>
        <p:spPr>
          <a:xfrm>
            <a:off x="881876" y="203015"/>
            <a:ext cx="6361442" cy="5955738"/>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7B13251E-C129-6DE1-7029-71BF9B0BE893}"/>
              </a:ext>
            </a:extLst>
          </p:cNvPr>
          <p:cNvSpPr txBox="1"/>
          <p:nvPr/>
        </p:nvSpPr>
        <p:spPr>
          <a:xfrm>
            <a:off x="7460278" y="3160488"/>
            <a:ext cx="4276164" cy="1384995"/>
          </a:xfrm>
          <a:prstGeom prst="rect">
            <a:avLst/>
          </a:prstGeom>
          <a:noFill/>
        </p:spPr>
        <p:txBody>
          <a:bodyPr wrap="square">
            <a:spAutoFit/>
          </a:bodyPr>
          <a:lstStyle/>
          <a:p>
            <a:r>
              <a:rPr lang="en-IN" sz="2800" b="1" dirty="0">
                <a:solidFill>
                  <a:srgbClr val="002060"/>
                </a:solidFill>
                <a:latin typeface="Palatino Linotype" panose="02040502050505030304" pitchFamily="18" charset="0"/>
              </a:rPr>
              <a:t>Accuracy of Model using ADABOOST CLASSIFIER is 83%</a:t>
            </a:r>
          </a:p>
        </p:txBody>
      </p:sp>
    </p:spTree>
    <p:extLst>
      <p:ext uri="{BB962C8B-B14F-4D97-AF65-F5344CB8AC3E}">
        <p14:creationId xmlns:p14="http://schemas.microsoft.com/office/powerpoint/2010/main" val="35410458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35"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1000"/>
                                        <p:tgtEl>
                                          <p:spTgt spid="9">
                                            <p:txEl>
                                              <p:pRg st="0" end="0"/>
                                            </p:txEl>
                                          </p:spTgt>
                                        </p:tgtEl>
                                      </p:cBhvr>
                                    </p:animEffect>
                                    <p:anim calcmode="lin" valueType="num">
                                      <p:cBhvr>
                                        <p:cTn id="12" dur="1000" fill="hold"/>
                                        <p:tgtEl>
                                          <p:spTgt spid="9">
                                            <p:txEl>
                                              <p:pRg st="0" end="0"/>
                                            </p:txEl>
                                          </p:spTgt>
                                        </p:tgtEl>
                                        <p:attrNameLst>
                                          <p:attrName>style.rotation</p:attrName>
                                        </p:attrNameLst>
                                      </p:cBhvr>
                                      <p:tavLst>
                                        <p:tav tm="0">
                                          <p:val>
                                            <p:fltVal val="720"/>
                                          </p:val>
                                        </p:tav>
                                        <p:tav tm="100000">
                                          <p:val>
                                            <p:fltVal val="0"/>
                                          </p:val>
                                        </p:tav>
                                      </p:tavLst>
                                    </p:anim>
                                    <p:anim calcmode="lin" valueType="num">
                                      <p:cBhvr>
                                        <p:cTn id="13" dur="1000" fill="hold"/>
                                        <p:tgtEl>
                                          <p:spTgt spid="9">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9">
                                            <p:txEl>
                                              <p:pRg st="0" end="0"/>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4" name="TextBox 3">
            <a:extLst>
              <a:ext uri="{FF2B5EF4-FFF2-40B4-BE49-F238E27FC236}">
                <a16:creationId xmlns:a16="http://schemas.microsoft.com/office/drawing/2014/main" id="{A9F804D7-8E23-868C-DBD1-03C20FFF19DD}"/>
              </a:ext>
            </a:extLst>
          </p:cNvPr>
          <p:cNvSpPr txBox="1"/>
          <p:nvPr/>
        </p:nvSpPr>
        <p:spPr>
          <a:xfrm>
            <a:off x="609600" y="1423852"/>
            <a:ext cx="8633011" cy="707886"/>
          </a:xfrm>
          <a:prstGeom prst="rect">
            <a:avLst/>
          </a:prstGeom>
          <a:noFill/>
        </p:spPr>
        <p:txBody>
          <a:bodyPr wrap="square">
            <a:spAutoFit/>
          </a:bodyPr>
          <a:lstStyle/>
          <a:p>
            <a:r>
              <a:rPr lang="en-IN" sz="4000" b="1" dirty="0">
                <a:solidFill>
                  <a:srgbClr val="002060"/>
                </a:solidFill>
                <a:latin typeface="Palatino Linotype" panose="02040502050505030304" pitchFamily="18" charset="0"/>
              </a:rPr>
              <a:t>Gradient Boosting Classifier</a:t>
            </a:r>
          </a:p>
        </p:txBody>
      </p:sp>
      <p:sp>
        <p:nvSpPr>
          <p:cNvPr id="6" name="TextBox 5">
            <a:extLst>
              <a:ext uri="{FF2B5EF4-FFF2-40B4-BE49-F238E27FC236}">
                <a16:creationId xmlns:a16="http://schemas.microsoft.com/office/drawing/2014/main" id="{E0CBEB41-B89F-9FFF-4FE6-6F5EC0138E40}"/>
              </a:ext>
            </a:extLst>
          </p:cNvPr>
          <p:cNvSpPr txBox="1"/>
          <p:nvPr/>
        </p:nvSpPr>
        <p:spPr>
          <a:xfrm>
            <a:off x="609600" y="2316684"/>
            <a:ext cx="8866673" cy="2062103"/>
          </a:xfrm>
          <a:prstGeom prst="rect">
            <a:avLst/>
          </a:prstGeom>
          <a:noFill/>
        </p:spPr>
        <p:txBody>
          <a:bodyPr wrap="square">
            <a:spAutoFit/>
          </a:bodyPr>
          <a:lstStyle/>
          <a:p>
            <a:pPr algn="l"/>
            <a:r>
              <a:rPr lang="en-US" sz="3200" dirty="0">
                <a:solidFill>
                  <a:srgbClr val="002060"/>
                </a:solidFill>
                <a:latin typeface="Calibri" panose="020F0502020204030204" pitchFamily="34" charset="0"/>
                <a:ea typeface="Calibri" panose="020F0502020204030204" pitchFamily="34" charset="0"/>
                <a:cs typeface="Calibri" panose="020F0502020204030204" pitchFamily="34" charset="0"/>
              </a:rPr>
              <a:t>Gradient Boosting builds an ensemble of decision trees sequentially, where each tree tries to correct the mistakes of the previous ones. It's powerful and often yields strong predictive performance</a:t>
            </a:r>
          </a:p>
        </p:txBody>
      </p:sp>
    </p:spTree>
    <p:extLst>
      <p:ext uri="{BB962C8B-B14F-4D97-AF65-F5344CB8AC3E}">
        <p14:creationId xmlns:p14="http://schemas.microsoft.com/office/powerpoint/2010/main" val="4370208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4">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4">
                                            <p:txEl>
                                              <p:pRg st="0" end="0"/>
                                            </p:txEl>
                                          </p:spTgt>
                                        </p:tgtEl>
                                      </p:cBhvr>
                                    </p:animEffect>
                                  </p:childTnLst>
                                </p:cTn>
                              </p:par>
                            </p:childTnLst>
                          </p:cTn>
                        </p:par>
                        <p:par>
                          <p:cTn id="11" fill="hold">
                            <p:stCondLst>
                              <p:cond delay="500"/>
                            </p:stCondLst>
                            <p:childTnLst>
                              <p:par>
                                <p:cTn id="12" presetID="47" presetClass="entr" presetSubtype="0" fill="hold" nodeType="after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anim calcmode="lin" valueType="num">
                                      <p:cBhvr>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52" y="0"/>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4" name="Picture 3">
            <a:extLst>
              <a:ext uri="{FF2B5EF4-FFF2-40B4-BE49-F238E27FC236}">
                <a16:creationId xmlns:a16="http://schemas.microsoft.com/office/drawing/2014/main" id="{864B73F0-5AE2-171A-BB4D-EA4B040C5FCD}"/>
              </a:ext>
            </a:extLst>
          </p:cNvPr>
          <p:cNvPicPr>
            <a:picLocks noChangeAspect="1"/>
          </p:cNvPicPr>
          <p:nvPr/>
        </p:nvPicPr>
        <p:blipFill>
          <a:blip r:embed="rId4"/>
          <a:stretch>
            <a:fillRect/>
          </a:stretch>
        </p:blipFill>
        <p:spPr>
          <a:xfrm>
            <a:off x="287038" y="329738"/>
            <a:ext cx="6600459" cy="6228481"/>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7723F53E-8B9B-0381-CDB2-259CB7FEA79B}"/>
              </a:ext>
            </a:extLst>
          </p:cNvPr>
          <p:cNvSpPr txBox="1"/>
          <p:nvPr/>
        </p:nvSpPr>
        <p:spPr>
          <a:xfrm rot="10800000" flipV="1">
            <a:off x="7042619" y="4084326"/>
            <a:ext cx="4387758" cy="1384995"/>
          </a:xfrm>
          <a:prstGeom prst="rect">
            <a:avLst/>
          </a:prstGeom>
          <a:noFill/>
        </p:spPr>
        <p:txBody>
          <a:bodyPr wrap="square">
            <a:spAutoFit/>
          </a:bodyPr>
          <a:lstStyle/>
          <a:p>
            <a:r>
              <a:rPr lang="en-IN" sz="2800" b="1" dirty="0">
                <a:solidFill>
                  <a:srgbClr val="002060"/>
                </a:solidFill>
                <a:latin typeface="Palatino Linotype" panose="02040502050505030304" pitchFamily="18" charset="0"/>
              </a:rPr>
              <a:t>Accuracy of Model using GRADIENT BOOSTING CLASSIFIER is 86%</a:t>
            </a:r>
          </a:p>
        </p:txBody>
      </p:sp>
    </p:spTree>
    <p:extLst>
      <p:ext uri="{BB962C8B-B14F-4D97-AF65-F5344CB8AC3E}">
        <p14:creationId xmlns:p14="http://schemas.microsoft.com/office/powerpoint/2010/main" val="21179931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anim calcmode="lin" valueType="num">
                                      <p:cBhvr>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52" y="5115"/>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4" name="Rectangle 3"/>
          <p:cNvSpPr/>
          <p:nvPr/>
        </p:nvSpPr>
        <p:spPr>
          <a:xfrm>
            <a:off x="292473" y="272497"/>
            <a:ext cx="6482541" cy="659861"/>
          </a:xfrm>
          <a:prstGeom prst="rect">
            <a:avLst/>
          </a:prstGeom>
        </p:spPr>
        <p:txBody>
          <a:bodyPr wrap="square">
            <a:spAutoFit/>
          </a:bodyPr>
          <a:lstStyle/>
          <a:p>
            <a:pPr>
              <a:lnSpc>
                <a:spcPct val="107000"/>
              </a:lnSpc>
              <a:spcAft>
                <a:spcPts val="800"/>
              </a:spcAft>
            </a:pPr>
            <a:r>
              <a:rPr lang="en-IN" sz="3600" b="1" dirty="0" err="1">
                <a:solidFill>
                  <a:srgbClr val="002060"/>
                </a:solidFill>
                <a:latin typeface="Palatino Linotype" panose="02040502050505030304" pitchFamily="18" charset="0"/>
              </a:rPr>
              <a:t>XGBoost</a:t>
            </a:r>
            <a:r>
              <a:rPr lang="en-IN" sz="3600" b="1" dirty="0">
                <a:solidFill>
                  <a:srgbClr val="002060"/>
                </a:solidFill>
                <a:latin typeface="Palatino Linotype" panose="02040502050505030304" pitchFamily="18" charset="0"/>
              </a:rPr>
              <a:t> Classifier</a:t>
            </a:r>
          </a:p>
        </p:txBody>
      </p:sp>
      <p:sp>
        <p:nvSpPr>
          <p:cNvPr id="5" name="Rectangle 4"/>
          <p:cNvSpPr/>
          <p:nvPr/>
        </p:nvSpPr>
        <p:spPr>
          <a:xfrm>
            <a:off x="292473" y="963453"/>
            <a:ext cx="10031930" cy="5763757"/>
          </a:xfrm>
          <a:prstGeom prst="rect">
            <a:avLst/>
          </a:prstGeom>
        </p:spPr>
        <p:txBody>
          <a:bodyPr wrap="square">
            <a:spAutoFit/>
          </a:bodyPr>
          <a:lstStyle/>
          <a:p>
            <a:pPr>
              <a:lnSpc>
                <a:spcPct val="107000"/>
              </a:lnSpc>
              <a:spcAft>
                <a:spcPts val="800"/>
              </a:spcAft>
            </a:pPr>
            <a:r>
              <a:rPr lang="en-IN" sz="2200" dirty="0" err="1">
                <a:solidFill>
                  <a:srgbClr val="002060"/>
                </a:solidFill>
                <a:latin typeface="Calibri" panose="020F0502020204030204" pitchFamily="34" charset="0"/>
                <a:ea typeface="Calibri" panose="020F0502020204030204" pitchFamily="34" charset="0"/>
                <a:cs typeface="Calibri" panose="020F0502020204030204" pitchFamily="34" charset="0"/>
              </a:rPr>
              <a:t>XGBoost</a:t>
            </a:r>
            <a:r>
              <a:rPr lang="en-IN" sz="2200" dirty="0">
                <a:solidFill>
                  <a:srgbClr val="002060"/>
                </a:solidFill>
                <a:latin typeface="Calibri" panose="020F0502020204030204" pitchFamily="34" charset="0"/>
                <a:ea typeface="Calibri" panose="020F0502020204030204" pitchFamily="34" charset="0"/>
                <a:cs typeface="Calibri" panose="020F0502020204030204" pitchFamily="34" charset="0"/>
              </a:rPr>
              <a:t> stands for Extreme Gradient Boosting. It's a decision-tree-based ensemble algorithm that uses a gradient boosting framework. </a:t>
            </a:r>
            <a:r>
              <a:rPr lang="en-IN" sz="2200" dirty="0" err="1">
                <a:solidFill>
                  <a:srgbClr val="002060"/>
                </a:solidFill>
                <a:latin typeface="Calibri" panose="020F0502020204030204" pitchFamily="34" charset="0"/>
                <a:ea typeface="Calibri" panose="020F0502020204030204" pitchFamily="34" charset="0"/>
                <a:cs typeface="Calibri" panose="020F0502020204030204" pitchFamily="34" charset="0"/>
              </a:rPr>
              <a:t>XGBoost</a:t>
            </a:r>
            <a:r>
              <a:rPr lang="en-IN" sz="2200" dirty="0">
                <a:solidFill>
                  <a:srgbClr val="002060"/>
                </a:solidFill>
                <a:latin typeface="Calibri" panose="020F0502020204030204" pitchFamily="34" charset="0"/>
                <a:ea typeface="Calibri" panose="020F0502020204030204" pitchFamily="34" charset="0"/>
                <a:cs typeface="Calibri" panose="020F0502020204030204" pitchFamily="34" charset="0"/>
              </a:rPr>
              <a:t> uses advanced regularization (L1 &amp; L2), which improves model generalization capabilities. It's training is very fast and can be parallelized across clusters. It can be used to solve classification and regression problems. It's designed for problems where you have training data that can be used to create a classifier, and then you have new data that you want to classify.</a:t>
            </a:r>
          </a:p>
          <a:p>
            <a:pPr>
              <a:lnSpc>
                <a:spcPct val="107000"/>
              </a:lnSpc>
              <a:spcAft>
                <a:spcPts val="800"/>
              </a:spcAft>
            </a:pPr>
            <a:endParaRPr lang="en-IN" sz="2200"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200" b="1" dirty="0" err="1">
                <a:solidFill>
                  <a:srgbClr val="002060"/>
                </a:solidFill>
                <a:latin typeface="Calibri" panose="020F0502020204030204" pitchFamily="34" charset="0"/>
                <a:ea typeface="Calibri" panose="020F0502020204030204" pitchFamily="34" charset="0"/>
                <a:cs typeface="Calibri" panose="020F0502020204030204" pitchFamily="34" charset="0"/>
              </a:rPr>
              <a:t>XGBoost</a:t>
            </a:r>
            <a:r>
              <a:rPr lang="en-IN" sz="2200" b="1" dirty="0">
                <a:solidFill>
                  <a:srgbClr val="002060"/>
                </a:solidFill>
                <a:latin typeface="Calibri" panose="020F0502020204030204" pitchFamily="34" charset="0"/>
                <a:ea typeface="Calibri" panose="020F0502020204030204" pitchFamily="34" charset="0"/>
                <a:cs typeface="Calibri" panose="020F0502020204030204" pitchFamily="34" charset="0"/>
              </a:rPr>
              <a:t> can be used in: </a:t>
            </a:r>
          </a:p>
          <a:p>
            <a:pPr marL="457200" indent="-457200">
              <a:lnSpc>
                <a:spcPct val="107000"/>
              </a:lnSpc>
              <a:spcAft>
                <a:spcPts val="800"/>
              </a:spcAft>
              <a:buFont typeface="Wingdings" panose="05000000000000000000" pitchFamily="2" charset="2"/>
              <a:buChar char="Ø"/>
            </a:pPr>
            <a:r>
              <a:rPr lang="en-IN" sz="2200" dirty="0">
                <a:solidFill>
                  <a:srgbClr val="002060"/>
                </a:solidFill>
                <a:latin typeface="Calibri" panose="020F0502020204030204" pitchFamily="34" charset="0"/>
                <a:ea typeface="Calibri" panose="020F0502020204030204" pitchFamily="34" charset="0"/>
                <a:cs typeface="Calibri" panose="020F0502020204030204" pitchFamily="34" charset="0"/>
              </a:rPr>
              <a:t>Regression</a:t>
            </a:r>
          </a:p>
          <a:p>
            <a:pPr marL="457200" indent="-457200">
              <a:lnSpc>
                <a:spcPct val="107000"/>
              </a:lnSpc>
              <a:spcAft>
                <a:spcPts val="800"/>
              </a:spcAft>
              <a:buFont typeface="Wingdings" panose="05000000000000000000" pitchFamily="2" charset="2"/>
              <a:buChar char="Ø"/>
            </a:pPr>
            <a:r>
              <a:rPr lang="en-IN" sz="2200" dirty="0">
                <a:solidFill>
                  <a:srgbClr val="002060"/>
                </a:solidFill>
                <a:latin typeface="Calibri" panose="020F0502020204030204" pitchFamily="34" charset="0"/>
                <a:ea typeface="Calibri" panose="020F0502020204030204" pitchFamily="34" charset="0"/>
                <a:cs typeface="Calibri" panose="020F0502020204030204" pitchFamily="34" charset="0"/>
              </a:rPr>
              <a:t>Binary classification</a:t>
            </a:r>
          </a:p>
          <a:p>
            <a:pPr marL="457200" indent="-457200">
              <a:lnSpc>
                <a:spcPct val="107000"/>
              </a:lnSpc>
              <a:spcAft>
                <a:spcPts val="800"/>
              </a:spcAft>
              <a:buFont typeface="Wingdings" panose="05000000000000000000" pitchFamily="2" charset="2"/>
              <a:buChar char="Ø"/>
            </a:pPr>
            <a:r>
              <a:rPr lang="en-IN" sz="2200" dirty="0">
                <a:solidFill>
                  <a:srgbClr val="002060"/>
                </a:solidFill>
                <a:latin typeface="Calibri" panose="020F0502020204030204" pitchFamily="34" charset="0"/>
                <a:ea typeface="Calibri" panose="020F0502020204030204" pitchFamily="34" charset="0"/>
                <a:cs typeface="Calibri" panose="020F0502020204030204" pitchFamily="34" charset="0"/>
              </a:rPr>
              <a:t>Multi-class classification (One-vs-all)</a:t>
            </a:r>
          </a:p>
          <a:p>
            <a:pPr marL="457200" indent="-457200">
              <a:lnSpc>
                <a:spcPct val="107000"/>
              </a:lnSpc>
              <a:spcAft>
                <a:spcPts val="800"/>
              </a:spcAft>
              <a:buFont typeface="Wingdings" panose="05000000000000000000" pitchFamily="2" charset="2"/>
              <a:buChar char="Ø"/>
            </a:pPr>
            <a:r>
              <a:rPr lang="en-IN" sz="2200" dirty="0" err="1">
                <a:solidFill>
                  <a:srgbClr val="002060"/>
                </a:solidFill>
                <a:latin typeface="Calibri" panose="020F0502020204030204" pitchFamily="34" charset="0"/>
                <a:ea typeface="Calibri" panose="020F0502020204030204" pitchFamily="34" charset="0"/>
                <a:cs typeface="Calibri" panose="020F0502020204030204" pitchFamily="34" charset="0"/>
              </a:rPr>
              <a:t>XGBoost</a:t>
            </a:r>
            <a:r>
              <a:rPr lang="en-IN" sz="2200" dirty="0">
                <a:solidFill>
                  <a:srgbClr val="002060"/>
                </a:solidFill>
                <a:latin typeface="Calibri" panose="020F0502020204030204" pitchFamily="34" charset="0"/>
                <a:ea typeface="Calibri" panose="020F0502020204030204" pitchFamily="34" charset="0"/>
                <a:cs typeface="Calibri" panose="020F0502020204030204" pitchFamily="34" charset="0"/>
              </a:rPr>
              <a:t> is a more regularized form of Gradient Boosting. It delivers high performance as compared to Gradient Boosting.</a:t>
            </a:r>
          </a:p>
        </p:txBody>
      </p:sp>
    </p:spTree>
    <p:extLst>
      <p:ext uri="{BB962C8B-B14F-4D97-AF65-F5344CB8AC3E}">
        <p14:creationId xmlns:p14="http://schemas.microsoft.com/office/powerpoint/2010/main" val="30595876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4">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4">
                                            <p:txEl>
                                              <p:pRg st="0" end="0"/>
                                            </p:txEl>
                                          </p:spTgt>
                                        </p:tgtEl>
                                      </p:cBhvr>
                                    </p:animEffect>
                                  </p:childTnLst>
                                </p:cTn>
                              </p:par>
                            </p:childTnLst>
                          </p:cTn>
                        </p:par>
                        <p:par>
                          <p:cTn id="11" fill="hold">
                            <p:stCondLst>
                              <p:cond delay="500"/>
                            </p:stCondLst>
                            <p:childTnLst>
                              <p:par>
                                <p:cTn id="12" presetID="47" presetClass="entr" presetSubtype="0" fill="hold" nodeType="after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500"/>
                                        <p:tgtEl>
                                          <p:spTgt spid="5">
                                            <p:txEl>
                                              <p:pRg st="0" end="0"/>
                                            </p:txEl>
                                          </p:spTgt>
                                        </p:tgtEl>
                                      </p:cBhvr>
                                    </p:animEffect>
                                    <p:anim calcmode="lin" valueType="num">
                                      <p:cBhvr>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9" presetClass="entr" presetSubtype="0" decel="100000" fill="hold" nodeType="after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 calcmode="lin" valueType="num">
                                      <p:cBhvr>
                                        <p:cTn id="20"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21" dur="500" fill="hold"/>
                                        <p:tgtEl>
                                          <p:spTgt spid="5">
                                            <p:txEl>
                                              <p:pRg st="2" end="2"/>
                                            </p:txEl>
                                          </p:spTgt>
                                        </p:tgtEl>
                                        <p:attrNameLst>
                                          <p:attrName>ppt_h</p:attrName>
                                        </p:attrNameLst>
                                      </p:cBhvr>
                                      <p:tavLst>
                                        <p:tav tm="0">
                                          <p:val>
                                            <p:fltVal val="0"/>
                                          </p:val>
                                        </p:tav>
                                        <p:tav tm="100000">
                                          <p:val>
                                            <p:strVal val="#ppt_h"/>
                                          </p:val>
                                        </p:tav>
                                      </p:tavLst>
                                    </p:anim>
                                    <p:anim calcmode="lin" valueType="num">
                                      <p:cBhvr>
                                        <p:cTn id="22" dur="500" fill="hold"/>
                                        <p:tgtEl>
                                          <p:spTgt spid="5">
                                            <p:txEl>
                                              <p:pRg st="2" end="2"/>
                                            </p:txEl>
                                          </p:spTgt>
                                        </p:tgtEl>
                                        <p:attrNameLst>
                                          <p:attrName>style.rotation</p:attrName>
                                        </p:attrNameLst>
                                      </p:cBhvr>
                                      <p:tavLst>
                                        <p:tav tm="0">
                                          <p:val>
                                            <p:fltVal val="360"/>
                                          </p:val>
                                        </p:tav>
                                        <p:tav tm="100000">
                                          <p:val>
                                            <p:fltVal val="0"/>
                                          </p:val>
                                        </p:tav>
                                      </p:tavLst>
                                    </p:anim>
                                    <p:animEffect transition="in" filter="fade">
                                      <p:cBhvr>
                                        <p:cTn id="23" dur="500"/>
                                        <p:tgtEl>
                                          <p:spTgt spid="5">
                                            <p:txEl>
                                              <p:pRg st="2" end="2"/>
                                            </p:txEl>
                                          </p:spTgt>
                                        </p:tgtEl>
                                      </p:cBhvr>
                                    </p:animEffect>
                                  </p:childTnLst>
                                </p:cTn>
                              </p:par>
                            </p:childTnLst>
                          </p:cTn>
                        </p:par>
                        <p:par>
                          <p:cTn id="24" fill="hold">
                            <p:stCondLst>
                              <p:cond delay="1500"/>
                            </p:stCondLst>
                            <p:childTnLst>
                              <p:par>
                                <p:cTn id="25" presetID="47" presetClass="entr" presetSubtype="0" fill="hold" nodeType="after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anim calcmode="lin" valueType="num">
                                      <p:cBhvr>
                                        <p:cTn id="28"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9" dur="5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30" fill="hold">
                            <p:stCondLst>
                              <p:cond delay="2000"/>
                            </p:stCondLst>
                            <p:childTnLst>
                              <p:par>
                                <p:cTn id="31" presetID="47" presetClass="entr" presetSubtype="0" fill="hold" nodeType="after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fade">
                                      <p:cBhvr>
                                        <p:cTn id="33" dur="500"/>
                                        <p:tgtEl>
                                          <p:spTgt spid="5">
                                            <p:txEl>
                                              <p:pRg st="4" end="4"/>
                                            </p:txEl>
                                          </p:spTgt>
                                        </p:tgtEl>
                                      </p:cBhvr>
                                    </p:animEffect>
                                    <p:anim calcmode="lin" valueType="num">
                                      <p:cBhvr>
                                        <p:cTn id="34"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5" dur="5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36" fill="hold">
                            <p:stCondLst>
                              <p:cond delay="2500"/>
                            </p:stCondLst>
                            <p:childTnLst>
                              <p:par>
                                <p:cTn id="37" presetID="47" presetClass="entr" presetSubtype="0" fill="hold" nodeType="after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animEffect transition="in" filter="fade">
                                      <p:cBhvr>
                                        <p:cTn id="39" dur="500"/>
                                        <p:tgtEl>
                                          <p:spTgt spid="5">
                                            <p:txEl>
                                              <p:pRg st="5" end="5"/>
                                            </p:txEl>
                                          </p:spTgt>
                                        </p:tgtEl>
                                      </p:cBhvr>
                                    </p:animEffect>
                                    <p:anim calcmode="lin" valueType="num">
                                      <p:cBhvr>
                                        <p:cTn id="40"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1" dur="5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par>
                          <p:cTn id="42" fill="hold">
                            <p:stCondLst>
                              <p:cond delay="3000"/>
                            </p:stCondLst>
                            <p:childTnLst>
                              <p:par>
                                <p:cTn id="43" presetID="47" presetClass="entr" presetSubtype="0" fill="hold" nodeType="after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animEffect transition="in" filter="fade">
                                      <p:cBhvr>
                                        <p:cTn id="45" dur="500"/>
                                        <p:tgtEl>
                                          <p:spTgt spid="5">
                                            <p:txEl>
                                              <p:pRg st="6" end="6"/>
                                            </p:txEl>
                                          </p:spTgt>
                                        </p:tgtEl>
                                      </p:cBhvr>
                                    </p:animEffect>
                                    <p:anim calcmode="lin" valueType="num">
                                      <p:cBhvr>
                                        <p:cTn id="46"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7" dur="5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4" name="Picture 3">
            <a:extLst>
              <a:ext uri="{FF2B5EF4-FFF2-40B4-BE49-F238E27FC236}">
                <a16:creationId xmlns:a16="http://schemas.microsoft.com/office/drawing/2014/main" id="{E9D3D398-8D63-91A5-AE32-C0A4515BE9AC}"/>
              </a:ext>
            </a:extLst>
          </p:cNvPr>
          <p:cNvPicPr>
            <a:picLocks noChangeAspect="1"/>
          </p:cNvPicPr>
          <p:nvPr/>
        </p:nvPicPr>
        <p:blipFill>
          <a:blip r:embed="rId4"/>
          <a:stretch>
            <a:fillRect/>
          </a:stretch>
        </p:blipFill>
        <p:spPr>
          <a:xfrm>
            <a:off x="199749" y="312205"/>
            <a:ext cx="6601937" cy="6205292"/>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78335283-2714-4A50-4F61-8BC7DE34D879}"/>
              </a:ext>
            </a:extLst>
          </p:cNvPr>
          <p:cNvSpPr txBox="1"/>
          <p:nvPr/>
        </p:nvSpPr>
        <p:spPr>
          <a:xfrm>
            <a:off x="7001434" y="4090204"/>
            <a:ext cx="4900513" cy="954107"/>
          </a:xfrm>
          <a:prstGeom prst="rect">
            <a:avLst/>
          </a:prstGeom>
          <a:noFill/>
        </p:spPr>
        <p:txBody>
          <a:bodyPr wrap="square">
            <a:spAutoFit/>
          </a:bodyPr>
          <a:lstStyle/>
          <a:p>
            <a:r>
              <a:rPr lang="en-IN" sz="2800" b="1" dirty="0">
                <a:solidFill>
                  <a:srgbClr val="002060"/>
                </a:solidFill>
                <a:latin typeface="Palatino Linotype" panose="02040502050505030304" pitchFamily="18" charset="0"/>
              </a:rPr>
              <a:t>Accuracy of Model using XG Boost CLASSIFIER is 87%</a:t>
            </a:r>
          </a:p>
        </p:txBody>
      </p:sp>
    </p:spTree>
    <p:extLst>
      <p:ext uri="{BB962C8B-B14F-4D97-AF65-F5344CB8AC3E}">
        <p14:creationId xmlns:p14="http://schemas.microsoft.com/office/powerpoint/2010/main" val="10579556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35" presetClass="entr" presetSubtype="0"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1000"/>
                                        <p:tgtEl>
                                          <p:spTgt spid="6">
                                            <p:txEl>
                                              <p:pRg st="0" end="0"/>
                                            </p:txEl>
                                          </p:spTgt>
                                        </p:tgtEl>
                                      </p:cBhvr>
                                    </p:animEffect>
                                    <p:anim calcmode="lin" valueType="num">
                                      <p:cBhvr>
                                        <p:cTn id="12" dur="1000" fill="hold"/>
                                        <p:tgtEl>
                                          <p:spTgt spid="6">
                                            <p:txEl>
                                              <p:pRg st="0" end="0"/>
                                            </p:txEl>
                                          </p:spTgt>
                                        </p:tgtEl>
                                        <p:attrNameLst>
                                          <p:attrName>style.rotation</p:attrName>
                                        </p:attrNameLst>
                                      </p:cBhvr>
                                      <p:tavLst>
                                        <p:tav tm="0">
                                          <p:val>
                                            <p:fltVal val="720"/>
                                          </p:val>
                                        </p:tav>
                                        <p:tav tm="100000">
                                          <p:val>
                                            <p:fltVal val="0"/>
                                          </p:val>
                                        </p:tav>
                                      </p:tavLst>
                                    </p:anim>
                                    <p:anim calcmode="lin" valueType="num">
                                      <p:cBhvr>
                                        <p:cTn id="13"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6">
                                            <p:txEl>
                                              <p:pRg st="0" end="0"/>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69"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6" name="Rectangle 5"/>
          <p:cNvSpPr/>
          <p:nvPr/>
        </p:nvSpPr>
        <p:spPr>
          <a:xfrm>
            <a:off x="689317" y="1548230"/>
            <a:ext cx="8454683" cy="376129"/>
          </a:xfrm>
          <a:prstGeom prst="rect">
            <a:avLst/>
          </a:prstGeom>
        </p:spPr>
        <p:txBody>
          <a:bodyPr wrap="square">
            <a:spAutoFit/>
          </a:bodyPr>
          <a:lstStyle/>
          <a:p>
            <a:pPr>
              <a:lnSpc>
                <a:spcPct val="107000"/>
              </a:lnSpc>
              <a:spcAft>
                <a:spcPts val="800"/>
              </a:spcAft>
            </a:pPr>
            <a:endParaRPr lang="en-IN" dirty="0">
              <a:solidFill>
                <a:srgbClr val="1F497D"/>
              </a:solidFill>
              <a:latin typeface="Palatino Linotype" panose="0204050205050503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689317" y="637501"/>
            <a:ext cx="10770180" cy="1200329"/>
          </a:xfrm>
          <a:prstGeom prst="rect">
            <a:avLst/>
          </a:prstGeom>
        </p:spPr>
        <p:txBody>
          <a:bodyPr wrap="square">
            <a:spAutoFit/>
          </a:bodyPr>
          <a:lstStyle/>
          <a:p>
            <a:r>
              <a:rPr lang="en-US" sz="3600" b="1" dirty="0">
                <a:solidFill>
                  <a:srgbClr val="002060"/>
                </a:solidFill>
                <a:latin typeface="Palatino Linotype" panose="02040502050505030304" pitchFamily="18" charset="0"/>
              </a:rPr>
              <a:t>Interpretation of the confusion matrix for </a:t>
            </a:r>
            <a:r>
              <a:rPr lang="en-US" sz="3600" b="1" dirty="0" err="1">
                <a:solidFill>
                  <a:srgbClr val="002060"/>
                </a:solidFill>
                <a:latin typeface="Palatino Linotype" panose="02040502050505030304" pitchFamily="18" charset="0"/>
              </a:rPr>
              <a:t>XGBoost</a:t>
            </a:r>
            <a:r>
              <a:rPr lang="en-US" sz="3600" b="1" dirty="0">
                <a:solidFill>
                  <a:srgbClr val="002060"/>
                </a:solidFill>
                <a:latin typeface="Palatino Linotype" panose="02040502050505030304" pitchFamily="18" charset="0"/>
              </a:rPr>
              <a:t> Model</a:t>
            </a:r>
            <a:endParaRPr lang="en-IN" sz="3600" b="1" dirty="0">
              <a:solidFill>
                <a:srgbClr val="002060"/>
              </a:solidFill>
              <a:latin typeface="Palatino Linotype" panose="02040502050505030304" pitchFamily="18" charset="0"/>
            </a:endParaRPr>
          </a:p>
        </p:txBody>
      </p:sp>
      <p:sp>
        <p:nvSpPr>
          <p:cNvPr id="4" name="Rectangle 3"/>
          <p:cNvSpPr/>
          <p:nvPr/>
        </p:nvSpPr>
        <p:spPr>
          <a:xfrm>
            <a:off x="364852" y="2330783"/>
            <a:ext cx="4551805" cy="2554545"/>
          </a:xfrm>
          <a:prstGeom prst="rect">
            <a:avLst/>
          </a:prstGeom>
        </p:spPr>
        <p:txBody>
          <a:bodyPr wrap="square">
            <a:spAutoFit/>
          </a:bodyPr>
          <a:lstStyle/>
          <a:p>
            <a:r>
              <a:rPr lang="en-US" sz="3200" b="1" dirty="0">
                <a:solidFill>
                  <a:srgbClr val="002060"/>
                </a:solidFill>
                <a:latin typeface="Calibri" panose="020F0502020204030204" pitchFamily="34" charset="0"/>
                <a:ea typeface="Calibri" panose="020F0502020204030204" pitchFamily="34" charset="0"/>
                <a:cs typeface="Calibri" panose="020F0502020204030204" pitchFamily="34" charset="0"/>
              </a:rPr>
              <a:t>Classification Report:</a:t>
            </a:r>
          </a:p>
          <a:p>
            <a:pPr>
              <a:buFont typeface="Arial" panose="020B0604020202020204" pitchFamily="34" charset="0"/>
              <a:buChar char="•"/>
            </a:pPr>
            <a:r>
              <a:rPr lang="en-US" sz="3200" dirty="0">
                <a:solidFill>
                  <a:srgbClr val="002060"/>
                </a:solidFill>
                <a:latin typeface="Calibri" panose="020F0502020204030204" pitchFamily="34" charset="0"/>
                <a:ea typeface="Calibri" panose="020F0502020204030204" pitchFamily="34" charset="0"/>
                <a:cs typeface="Calibri" panose="020F0502020204030204" pitchFamily="34" charset="0"/>
              </a:rPr>
              <a:t>True Negative (TN): 6943</a:t>
            </a:r>
          </a:p>
          <a:p>
            <a:pPr>
              <a:buFont typeface="Arial" panose="020B0604020202020204" pitchFamily="34" charset="0"/>
              <a:buChar char="•"/>
            </a:pPr>
            <a:r>
              <a:rPr lang="en-US" sz="3200" dirty="0">
                <a:solidFill>
                  <a:srgbClr val="002060"/>
                </a:solidFill>
                <a:latin typeface="Calibri" panose="020F0502020204030204" pitchFamily="34" charset="0"/>
                <a:ea typeface="Calibri" panose="020F0502020204030204" pitchFamily="34" charset="0"/>
                <a:cs typeface="Calibri" panose="020F0502020204030204" pitchFamily="34" charset="0"/>
              </a:rPr>
              <a:t>False Positive (FP): 480</a:t>
            </a:r>
          </a:p>
          <a:p>
            <a:pPr>
              <a:buFont typeface="Arial" panose="020B0604020202020204" pitchFamily="34" charset="0"/>
              <a:buChar char="•"/>
            </a:pPr>
            <a:r>
              <a:rPr lang="en-US" sz="3200" dirty="0">
                <a:solidFill>
                  <a:srgbClr val="002060"/>
                </a:solidFill>
                <a:latin typeface="Calibri" panose="020F0502020204030204" pitchFamily="34" charset="0"/>
                <a:ea typeface="Calibri" panose="020F0502020204030204" pitchFamily="34" charset="0"/>
                <a:cs typeface="Calibri" panose="020F0502020204030204" pitchFamily="34" charset="0"/>
              </a:rPr>
              <a:t>False Negative (FN): 784</a:t>
            </a:r>
          </a:p>
          <a:p>
            <a:pPr>
              <a:buFont typeface="Arial" panose="020B0604020202020204" pitchFamily="34" charset="0"/>
              <a:buChar char="•"/>
            </a:pPr>
            <a:r>
              <a:rPr lang="en-US" sz="3200" dirty="0">
                <a:solidFill>
                  <a:srgbClr val="002060"/>
                </a:solidFill>
                <a:latin typeface="Calibri" panose="020F0502020204030204" pitchFamily="34" charset="0"/>
                <a:ea typeface="Calibri" panose="020F0502020204030204" pitchFamily="34" charset="0"/>
                <a:cs typeface="Calibri" panose="020F0502020204030204" pitchFamily="34" charset="0"/>
              </a:rPr>
              <a:t>True Positive (TP): 1562</a:t>
            </a:r>
          </a:p>
        </p:txBody>
      </p:sp>
      <p:pic>
        <p:nvPicPr>
          <p:cNvPr id="8" name="Picture 7">
            <a:extLst>
              <a:ext uri="{FF2B5EF4-FFF2-40B4-BE49-F238E27FC236}">
                <a16:creationId xmlns:a16="http://schemas.microsoft.com/office/drawing/2014/main" id="{E9D3D398-8D63-91A5-AE32-C0A4515BE9AC}"/>
              </a:ext>
            </a:extLst>
          </p:cNvPr>
          <p:cNvPicPr>
            <a:picLocks noChangeAspect="1"/>
          </p:cNvPicPr>
          <p:nvPr/>
        </p:nvPicPr>
        <p:blipFill rotWithShape="1">
          <a:blip r:embed="rId4"/>
          <a:srcRect l="-940" t="33776" r="1" b="33352"/>
          <a:stretch/>
        </p:blipFill>
        <p:spPr>
          <a:xfrm>
            <a:off x="5187385" y="2295811"/>
            <a:ext cx="6755970" cy="2868806"/>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165393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3">
                                            <p:txEl>
                                              <p:pRg st="0" end="0"/>
                                            </p:txEl>
                                          </p:spTgt>
                                        </p:tgtEl>
                                      </p:cBhvr>
                                    </p:animEffect>
                                  </p:childTnLst>
                                </p:cTn>
                              </p:par>
                            </p:childTnLst>
                          </p:cTn>
                        </p:par>
                        <p:par>
                          <p:cTn id="11" fill="hold">
                            <p:stCondLst>
                              <p:cond delay="500"/>
                            </p:stCondLst>
                            <p:childTnLst>
                              <p:par>
                                <p:cTn id="12" presetID="49" presetClass="entr" presetSubtype="0" decel="100000" fill="hold" nodeType="after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0" end="0"/>
                                            </p:txEl>
                                          </p:spTgt>
                                        </p:tgtEl>
                                        <p:attrNameLst>
                                          <p:attrName>ppt_h</p:attrName>
                                        </p:attrNameLst>
                                      </p:cBhvr>
                                      <p:tavLst>
                                        <p:tav tm="0">
                                          <p:val>
                                            <p:fltVal val="0"/>
                                          </p:val>
                                        </p:tav>
                                        <p:tav tm="100000">
                                          <p:val>
                                            <p:strVal val="#ppt_h"/>
                                          </p:val>
                                        </p:tav>
                                      </p:tavLst>
                                    </p:anim>
                                    <p:anim calcmode="lin" valueType="num">
                                      <p:cBhvr>
                                        <p:cTn id="16" dur="500" fill="hold"/>
                                        <p:tgtEl>
                                          <p:spTgt spid="4">
                                            <p:txEl>
                                              <p:pRg st="0" end="0"/>
                                            </p:txEl>
                                          </p:spTgt>
                                        </p:tgtEl>
                                        <p:attrNameLst>
                                          <p:attrName>style.rotation</p:attrName>
                                        </p:attrNameLst>
                                      </p:cBhvr>
                                      <p:tavLst>
                                        <p:tav tm="0">
                                          <p:val>
                                            <p:fltVal val="360"/>
                                          </p:val>
                                        </p:tav>
                                        <p:tav tm="100000">
                                          <p:val>
                                            <p:fltVal val="0"/>
                                          </p:val>
                                        </p:tav>
                                      </p:tavLst>
                                    </p:anim>
                                    <p:animEffect transition="in" filter="fade">
                                      <p:cBhvr>
                                        <p:cTn id="17" dur="500"/>
                                        <p:tgtEl>
                                          <p:spTgt spid="4">
                                            <p:txEl>
                                              <p:pRg st="0" end="0"/>
                                            </p:txEl>
                                          </p:spTgt>
                                        </p:tgtEl>
                                      </p:cBhvr>
                                    </p:animEffect>
                                  </p:childTnLst>
                                </p:cTn>
                              </p:par>
                            </p:childTnLst>
                          </p:cTn>
                        </p:par>
                        <p:par>
                          <p:cTn id="18" fill="hold">
                            <p:stCondLst>
                              <p:cond delay="1000"/>
                            </p:stCondLst>
                            <p:childTnLst>
                              <p:par>
                                <p:cTn id="19" presetID="47" presetClass="entr" presetSubtype="0" fill="hold" nodeType="after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anim calcmode="lin" valueType="num">
                                      <p:cBhvr>
                                        <p:cTn id="2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24" fill="hold">
                            <p:stCondLst>
                              <p:cond delay="1500"/>
                            </p:stCondLst>
                            <p:childTnLst>
                              <p:par>
                                <p:cTn id="25" presetID="47" presetClass="entr" presetSubtype="0" fill="hold" nodeType="after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anim calcmode="lin" valueType="num">
                                      <p:cBhvr>
                                        <p:cTn id="2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9"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par>
                          <p:cTn id="30" fill="hold">
                            <p:stCondLst>
                              <p:cond delay="2000"/>
                            </p:stCondLst>
                            <p:childTnLst>
                              <p:par>
                                <p:cTn id="31" presetID="47" presetClass="entr" presetSubtype="0" fill="hold" nodeType="after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Effect transition="in" filter="fade">
                                      <p:cBhvr>
                                        <p:cTn id="33" dur="500"/>
                                        <p:tgtEl>
                                          <p:spTgt spid="4">
                                            <p:txEl>
                                              <p:pRg st="3" end="3"/>
                                            </p:txEl>
                                          </p:spTgt>
                                        </p:tgtEl>
                                      </p:cBhvr>
                                    </p:animEffect>
                                    <p:anim calcmode="lin" valueType="num">
                                      <p:cBhvr>
                                        <p:cTn id="34"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5" dur="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par>
                          <p:cTn id="36" fill="hold">
                            <p:stCondLst>
                              <p:cond delay="2500"/>
                            </p:stCondLst>
                            <p:childTnLst>
                              <p:par>
                                <p:cTn id="37" presetID="47" presetClass="entr" presetSubtype="0" fill="hold" nodeType="after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animEffect transition="in" filter="fade">
                                      <p:cBhvr>
                                        <p:cTn id="39" dur="500"/>
                                        <p:tgtEl>
                                          <p:spTgt spid="4">
                                            <p:txEl>
                                              <p:pRg st="4" end="4"/>
                                            </p:txEl>
                                          </p:spTgt>
                                        </p:tgtEl>
                                      </p:cBhvr>
                                    </p:animEffect>
                                    <p:anim calcmode="lin" valueType="num">
                                      <p:cBhvr>
                                        <p:cTn id="40"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1"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par>
                          <p:cTn id="42" fill="hold">
                            <p:stCondLst>
                              <p:cond delay="3000"/>
                            </p:stCondLst>
                            <p:childTnLst>
                              <p:par>
                                <p:cTn id="43" presetID="9" presetClass="entr" presetSubtype="0" fill="hold" nodeType="after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dissolve">
                                      <p:cBhvr>
                                        <p:cTn id="4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4"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6" name="Rectangle 5"/>
          <p:cNvSpPr/>
          <p:nvPr/>
        </p:nvSpPr>
        <p:spPr>
          <a:xfrm>
            <a:off x="689317" y="1548230"/>
            <a:ext cx="8454683" cy="376129"/>
          </a:xfrm>
          <a:prstGeom prst="rect">
            <a:avLst/>
          </a:prstGeom>
        </p:spPr>
        <p:txBody>
          <a:bodyPr wrap="square">
            <a:spAutoFit/>
          </a:bodyPr>
          <a:lstStyle/>
          <a:p>
            <a:pPr>
              <a:lnSpc>
                <a:spcPct val="107000"/>
              </a:lnSpc>
              <a:spcAft>
                <a:spcPts val="800"/>
              </a:spcAft>
            </a:pPr>
            <a:endParaRPr lang="en-IN" dirty="0">
              <a:solidFill>
                <a:srgbClr val="1F497D"/>
              </a:solidFill>
              <a:latin typeface="Palatino Linotype" panose="0204050205050503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421310" y="407317"/>
            <a:ext cx="9575560" cy="923330"/>
          </a:xfrm>
          <a:prstGeom prst="rect">
            <a:avLst/>
          </a:prstGeom>
        </p:spPr>
        <p:txBody>
          <a:bodyPr wrap="square">
            <a:spAutoFit/>
          </a:bodyPr>
          <a:lstStyle/>
          <a:p>
            <a:r>
              <a:rPr lang="en-US" sz="3600" b="1" dirty="0">
                <a:solidFill>
                  <a:srgbClr val="002060"/>
                </a:solidFill>
                <a:latin typeface="Palatino Linotype" panose="02040502050505030304" pitchFamily="18" charset="0"/>
              </a:rPr>
              <a:t>Classification Report for </a:t>
            </a:r>
            <a:r>
              <a:rPr lang="en-US" sz="3600" b="1" dirty="0" err="1">
                <a:solidFill>
                  <a:srgbClr val="002060"/>
                </a:solidFill>
                <a:latin typeface="Palatino Linotype" panose="02040502050505030304" pitchFamily="18" charset="0"/>
              </a:rPr>
              <a:t>XGBoost</a:t>
            </a:r>
            <a:r>
              <a:rPr lang="en-US" sz="3600" b="1" dirty="0">
                <a:solidFill>
                  <a:srgbClr val="002060"/>
                </a:solidFill>
                <a:latin typeface="Palatino Linotype" panose="02040502050505030304" pitchFamily="18" charset="0"/>
              </a:rPr>
              <a:t> Model</a:t>
            </a:r>
            <a:endParaRPr lang="en-IN" sz="3600" b="1" dirty="0">
              <a:solidFill>
                <a:srgbClr val="002060"/>
              </a:solidFill>
              <a:latin typeface="Palatino Linotype" panose="02040502050505030304" pitchFamily="18" charset="0"/>
            </a:endParaRPr>
          </a:p>
          <a:p>
            <a:r>
              <a:rPr lang="en-US" b="1" dirty="0">
                <a:solidFill>
                  <a:schemeClr val="accent1">
                    <a:lumMod val="50000"/>
                  </a:schemeClr>
                </a:solidFill>
                <a:latin typeface="Times New Roman" panose="02020603050405020304" pitchFamily="18" charset="0"/>
                <a:cs typeface="Times New Roman" panose="02020603050405020304" pitchFamily="18" charset="0"/>
              </a:rPr>
              <a:t>-</a:t>
            </a:r>
            <a:endParaRPr lang="en-IN" dirty="0"/>
          </a:p>
        </p:txBody>
      </p:sp>
      <p:sp>
        <p:nvSpPr>
          <p:cNvPr id="4" name="Rectangle 3"/>
          <p:cNvSpPr/>
          <p:nvPr/>
        </p:nvSpPr>
        <p:spPr>
          <a:xfrm>
            <a:off x="281355" y="1336431"/>
            <a:ext cx="6987402" cy="5262979"/>
          </a:xfrm>
          <a:prstGeom prst="rect">
            <a:avLst/>
          </a:prstGeom>
        </p:spPr>
        <p:txBody>
          <a:bodyPr wrap="square">
            <a:spAutoFit/>
          </a:bodyPr>
          <a:lstStyle/>
          <a:p>
            <a:r>
              <a:rPr lang="en-US" sz="1600" dirty="0">
                <a:solidFill>
                  <a:srgbClr val="002060"/>
                </a:solidFill>
                <a:latin typeface="Calibri" panose="020F0502020204030204" pitchFamily="34" charset="0"/>
                <a:ea typeface="Calibri" panose="020F0502020204030204" pitchFamily="34" charset="0"/>
                <a:cs typeface="Calibri" panose="020F0502020204030204" pitchFamily="34" charset="0"/>
              </a:rPr>
              <a:t>Precision (for Class 1, positive class): 0.76</a:t>
            </a:r>
          </a:p>
          <a:p>
            <a:r>
              <a:rPr lang="en-US" sz="1600" dirty="0">
                <a:solidFill>
                  <a:srgbClr val="002060"/>
                </a:solidFill>
                <a:latin typeface="Calibri" panose="020F0502020204030204" pitchFamily="34" charset="0"/>
                <a:ea typeface="Calibri" panose="020F0502020204030204" pitchFamily="34" charset="0"/>
                <a:cs typeface="Calibri" panose="020F0502020204030204" pitchFamily="34" charset="0"/>
              </a:rPr>
              <a:t>This means that out of all the instances predicted as positive, 76% of them are truly positive. It indicates the model's ability to make accurate positive predictions.</a:t>
            </a:r>
          </a:p>
          <a:p>
            <a:r>
              <a:rPr lang="en-US" sz="1600" dirty="0">
                <a:solidFill>
                  <a:srgbClr val="002060"/>
                </a:solidFill>
                <a:latin typeface="Calibri" panose="020F0502020204030204" pitchFamily="34" charset="0"/>
                <a:ea typeface="Calibri" panose="020F0502020204030204" pitchFamily="34" charset="0"/>
                <a:cs typeface="Calibri" panose="020F0502020204030204" pitchFamily="34" charset="0"/>
              </a:rPr>
              <a:t>Recall (for Class 1, positive class): 0.67</a:t>
            </a:r>
          </a:p>
          <a:p>
            <a:r>
              <a:rPr lang="en-US" sz="1600" dirty="0">
                <a:solidFill>
                  <a:srgbClr val="002060"/>
                </a:solidFill>
                <a:latin typeface="Calibri" panose="020F0502020204030204" pitchFamily="34" charset="0"/>
                <a:ea typeface="Calibri" panose="020F0502020204030204" pitchFamily="34" charset="0"/>
                <a:cs typeface="Calibri" panose="020F0502020204030204" pitchFamily="34" charset="0"/>
              </a:rPr>
              <a:t>This means that the model correctly identifies 67% of all the actual positive instances. It's a measure of the model's ability to capture positive cases.</a:t>
            </a:r>
          </a:p>
          <a:p>
            <a:r>
              <a:rPr lang="en-US" sz="1600" dirty="0">
                <a:solidFill>
                  <a:srgbClr val="002060"/>
                </a:solidFill>
                <a:latin typeface="Calibri" panose="020F0502020204030204" pitchFamily="34" charset="0"/>
                <a:ea typeface="Calibri" panose="020F0502020204030204" pitchFamily="34" charset="0"/>
                <a:cs typeface="Calibri" panose="020F0502020204030204" pitchFamily="34" charset="0"/>
              </a:rPr>
              <a:t>F1-Score (for Class 1, positive class):0.71</a:t>
            </a:r>
          </a:p>
          <a:p>
            <a:r>
              <a:rPr lang="en-US" sz="1600" dirty="0">
                <a:solidFill>
                  <a:srgbClr val="002060"/>
                </a:solidFill>
                <a:latin typeface="Calibri" panose="020F0502020204030204" pitchFamily="34" charset="0"/>
                <a:ea typeface="Calibri" panose="020F0502020204030204" pitchFamily="34" charset="0"/>
                <a:cs typeface="Calibri" panose="020F0502020204030204" pitchFamily="34" charset="0"/>
              </a:rPr>
              <a:t>The F1-score is the harmonic mean of precision and recall. It provides a balance between precision and recall. In this case, the F1-score for Class 1 is 0.71, indicating a reasonable balance between precision and recall.</a:t>
            </a:r>
          </a:p>
          <a:p>
            <a:r>
              <a:rPr lang="en-US" sz="1600" dirty="0">
                <a:solidFill>
                  <a:srgbClr val="002060"/>
                </a:solidFill>
                <a:latin typeface="Calibri" panose="020F0502020204030204" pitchFamily="34" charset="0"/>
                <a:ea typeface="Calibri" panose="020F0502020204030204" pitchFamily="34" charset="0"/>
                <a:cs typeface="Calibri" panose="020F0502020204030204" pitchFamily="34" charset="0"/>
              </a:rPr>
              <a:t>Accuracy: 0.87</a:t>
            </a:r>
          </a:p>
          <a:p>
            <a:r>
              <a:rPr lang="en-US" sz="1600" dirty="0">
                <a:solidFill>
                  <a:srgbClr val="002060"/>
                </a:solidFill>
                <a:latin typeface="Calibri" panose="020F0502020204030204" pitchFamily="34" charset="0"/>
                <a:ea typeface="Calibri" panose="020F0502020204030204" pitchFamily="34" charset="0"/>
                <a:cs typeface="Calibri" panose="020F0502020204030204" pitchFamily="34" charset="0"/>
              </a:rPr>
              <a:t>The overall accuracy of the model is 87%, which is the percentage of correctly classified instances out of all instances. It suggests that the model performs well in terms of overall accuracy.</a:t>
            </a:r>
          </a:p>
          <a:p>
            <a:r>
              <a:rPr lang="en-US" sz="1600" dirty="0">
                <a:solidFill>
                  <a:srgbClr val="002060"/>
                </a:solidFill>
                <a:latin typeface="Calibri" panose="020F0502020204030204" pitchFamily="34" charset="0"/>
                <a:ea typeface="Calibri" panose="020F0502020204030204" pitchFamily="34" charset="0"/>
                <a:cs typeface="Calibri" panose="020F0502020204030204" pitchFamily="34" charset="0"/>
              </a:rPr>
              <a:t>Interpretation:</a:t>
            </a:r>
          </a:p>
          <a:p>
            <a:r>
              <a:rPr lang="en-US" sz="1600" dirty="0">
                <a:solidFill>
                  <a:srgbClr val="002060"/>
                </a:solidFill>
                <a:latin typeface="Calibri" panose="020F0502020204030204" pitchFamily="34" charset="0"/>
                <a:ea typeface="Calibri" panose="020F0502020204030204" pitchFamily="34" charset="0"/>
                <a:cs typeface="Calibri" panose="020F0502020204030204" pitchFamily="34" charset="0"/>
              </a:rPr>
              <a:t>The F1-score of 0.71 is a balance between precision and recall. It indicates that the model provides a reasonable trade-off between making accurate positive predictions and capturing actual positive instances.</a:t>
            </a:r>
          </a:p>
          <a:p>
            <a:r>
              <a:rPr lang="en-US" sz="1600" dirty="0">
                <a:solidFill>
                  <a:srgbClr val="002060"/>
                </a:solidFill>
                <a:latin typeface="Calibri" panose="020F0502020204030204" pitchFamily="34" charset="0"/>
                <a:ea typeface="Calibri" panose="020F0502020204030204" pitchFamily="34" charset="0"/>
                <a:cs typeface="Calibri" panose="020F0502020204030204" pitchFamily="34" charset="0"/>
              </a:rPr>
              <a:t>The overall accuracy of 87% suggests that the model performs well in terms of overall correctness</a:t>
            </a:r>
          </a:p>
        </p:txBody>
      </p:sp>
      <p:pic>
        <p:nvPicPr>
          <p:cNvPr id="9" name="Picture 8">
            <a:extLst>
              <a:ext uri="{FF2B5EF4-FFF2-40B4-BE49-F238E27FC236}">
                <a16:creationId xmlns:a16="http://schemas.microsoft.com/office/drawing/2014/main" id="{E9D3D398-8D63-91A5-AE32-C0A4515BE9AC}"/>
              </a:ext>
            </a:extLst>
          </p:cNvPr>
          <p:cNvPicPr>
            <a:picLocks noChangeAspect="1"/>
          </p:cNvPicPr>
          <p:nvPr/>
        </p:nvPicPr>
        <p:blipFill rotWithShape="1">
          <a:blip r:embed="rId5"/>
          <a:srcRect l="5248" t="66373" r="26033" b="714"/>
          <a:stretch/>
        </p:blipFill>
        <p:spPr>
          <a:xfrm>
            <a:off x="7377867" y="2018470"/>
            <a:ext cx="4674714" cy="2849355"/>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81357482"/>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3">
                                            <p:txEl>
                                              <p:pRg st="0" end="0"/>
                                            </p:txEl>
                                          </p:spTgt>
                                        </p:tgtEl>
                                      </p:cBhvr>
                                    </p:animEffect>
                                  </p:childTnLst>
                                </p:cTn>
                              </p:par>
                            </p:childTnLst>
                          </p:cTn>
                        </p:par>
                        <p:par>
                          <p:cTn id="11" fill="hold">
                            <p:stCondLst>
                              <p:cond delay="500"/>
                            </p:stCondLst>
                            <p:childTnLst>
                              <p:par>
                                <p:cTn id="12" presetID="49" presetClass="entr" presetSubtype="0" decel="100000" fill="hold"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6" dur="500" fill="hold"/>
                                        <p:tgtEl>
                                          <p:spTgt spid="3">
                                            <p:txEl>
                                              <p:pRg st="1" end="1"/>
                                            </p:txEl>
                                          </p:spTgt>
                                        </p:tgtEl>
                                        <p:attrNameLst>
                                          <p:attrName>style.rotation</p:attrName>
                                        </p:attrNameLst>
                                      </p:cBhvr>
                                      <p:tavLst>
                                        <p:tav tm="0">
                                          <p:val>
                                            <p:fltVal val="360"/>
                                          </p:val>
                                        </p:tav>
                                        <p:tav tm="100000">
                                          <p:val>
                                            <p:fltVal val="0"/>
                                          </p:val>
                                        </p:tav>
                                      </p:tavLst>
                                    </p:anim>
                                    <p:animEffect transition="in" filter="fade">
                                      <p:cBhvr>
                                        <p:cTn id="17" dur="500"/>
                                        <p:tgtEl>
                                          <p:spTgt spid="3">
                                            <p:txEl>
                                              <p:pRg st="1" end="1"/>
                                            </p:txEl>
                                          </p:spTgt>
                                        </p:tgtEl>
                                      </p:cBhvr>
                                    </p:animEffect>
                                  </p:childTnLst>
                                </p:cTn>
                              </p:par>
                            </p:childTnLst>
                          </p:cTn>
                        </p:par>
                        <p:par>
                          <p:cTn id="18" fill="hold">
                            <p:stCondLst>
                              <p:cond delay="1000"/>
                            </p:stCondLst>
                            <p:childTnLst>
                              <p:par>
                                <p:cTn id="19" presetID="47" presetClass="entr" presetSubtype="0" fill="hold" nodeType="after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500"/>
                                        <p:tgtEl>
                                          <p:spTgt spid="4">
                                            <p:txEl>
                                              <p:pRg st="0" end="0"/>
                                            </p:txEl>
                                          </p:spTgt>
                                        </p:tgtEl>
                                      </p:cBhvr>
                                    </p:animEffect>
                                    <p:anim calcmode="lin" valueType="num">
                                      <p:cBhvr>
                                        <p:cTn id="2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4">
                                            <p:txEl>
                                              <p:pRg st="0" end="0"/>
                                            </p:txEl>
                                          </p:spTgt>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0"/>
                                  </p:stCondLst>
                                  <p:childTnLst>
                                    <p:set>
                                      <p:cBhvr>
                                        <p:cTn id="25" dur="1" fill="hold">
                                          <p:stCondLst>
                                            <p:cond delay="0"/>
                                          </p:stCondLst>
                                        </p:cTn>
                                        <p:tgtEl>
                                          <p:spTgt spid="4">
                                            <p:txEl>
                                              <p:pRg st="1" end="1"/>
                                            </p:txEl>
                                          </p:spTgt>
                                        </p:tgtEl>
                                        <p:attrNameLst>
                                          <p:attrName>style.visibility</p:attrName>
                                        </p:attrNameLst>
                                      </p:cBhvr>
                                      <p:to>
                                        <p:strVal val="visible"/>
                                      </p:to>
                                    </p:set>
                                    <p:animEffect transition="in" filter="fade">
                                      <p:cBhvr>
                                        <p:cTn id="26" dur="500"/>
                                        <p:tgtEl>
                                          <p:spTgt spid="4">
                                            <p:txEl>
                                              <p:pRg st="1" end="1"/>
                                            </p:txEl>
                                          </p:spTgt>
                                        </p:tgtEl>
                                      </p:cBhvr>
                                    </p:animEffect>
                                    <p:anim calcmode="lin" valueType="num">
                                      <p:cBhvr>
                                        <p:cTn id="2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8" dur="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29" fill="hold">
                            <p:stCondLst>
                              <p:cond delay="1500"/>
                            </p:stCondLst>
                            <p:childTnLst>
                              <p:par>
                                <p:cTn id="30" presetID="47" presetClass="entr" presetSubtype="0" fill="hold" nodeType="after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fade">
                                      <p:cBhvr>
                                        <p:cTn id="32" dur="500"/>
                                        <p:tgtEl>
                                          <p:spTgt spid="4">
                                            <p:txEl>
                                              <p:pRg st="2" end="2"/>
                                            </p:txEl>
                                          </p:spTgt>
                                        </p:tgtEl>
                                      </p:cBhvr>
                                    </p:animEffect>
                                    <p:anim calcmode="lin" valueType="num">
                                      <p:cBhvr>
                                        <p:cTn id="3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4" dur="500" fill="hold"/>
                                        <p:tgtEl>
                                          <p:spTgt spid="4">
                                            <p:txEl>
                                              <p:pRg st="2" end="2"/>
                                            </p:txEl>
                                          </p:spTgt>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Effect transition="in" filter="fade">
                                      <p:cBhvr>
                                        <p:cTn id="37" dur="500"/>
                                        <p:tgtEl>
                                          <p:spTgt spid="4">
                                            <p:txEl>
                                              <p:pRg st="3" end="3"/>
                                            </p:txEl>
                                          </p:spTgt>
                                        </p:tgtEl>
                                      </p:cBhvr>
                                    </p:animEffect>
                                    <p:anim calcmode="lin" valueType="num">
                                      <p:cBhvr>
                                        <p:cTn id="38"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9" dur="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par>
                          <p:cTn id="40" fill="hold">
                            <p:stCondLst>
                              <p:cond delay="2000"/>
                            </p:stCondLst>
                            <p:childTnLst>
                              <p:par>
                                <p:cTn id="41" presetID="47" presetClass="entr" presetSubtype="0" fill="hold" nodeType="after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Effect transition="in" filter="fade">
                                      <p:cBhvr>
                                        <p:cTn id="43" dur="500"/>
                                        <p:tgtEl>
                                          <p:spTgt spid="4">
                                            <p:txEl>
                                              <p:pRg st="4" end="4"/>
                                            </p:txEl>
                                          </p:spTgt>
                                        </p:tgtEl>
                                      </p:cBhvr>
                                    </p:animEffect>
                                    <p:anim calcmode="lin" valueType="num">
                                      <p:cBhvr>
                                        <p:cTn id="44"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5" dur="500" fill="hold"/>
                                        <p:tgtEl>
                                          <p:spTgt spid="4">
                                            <p:txEl>
                                              <p:pRg st="4" end="4"/>
                                            </p:txEl>
                                          </p:spTgt>
                                        </p:tgtEl>
                                        <p:attrNameLst>
                                          <p:attrName>ppt_y</p:attrName>
                                        </p:attrNameLst>
                                      </p:cBhvr>
                                      <p:tavLst>
                                        <p:tav tm="0">
                                          <p:val>
                                            <p:strVal val="#ppt_y-.1"/>
                                          </p:val>
                                        </p:tav>
                                        <p:tav tm="100000">
                                          <p:val>
                                            <p:strVal val="#ppt_y"/>
                                          </p:val>
                                        </p:tav>
                                      </p:tavLst>
                                    </p:anim>
                                  </p:childTnLst>
                                </p:cTn>
                              </p:par>
                              <p:par>
                                <p:cTn id="46" presetID="47" presetClass="entr" presetSubtype="0" fill="hold" nodeType="withEffect">
                                  <p:stCondLst>
                                    <p:cond delay="0"/>
                                  </p:stCondLst>
                                  <p:childTnLst>
                                    <p:set>
                                      <p:cBhvr>
                                        <p:cTn id="47" dur="1" fill="hold">
                                          <p:stCondLst>
                                            <p:cond delay="0"/>
                                          </p:stCondLst>
                                        </p:cTn>
                                        <p:tgtEl>
                                          <p:spTgt spid="4">
                                            <p:txEl>
                                              <p:pRg st="5" end="5"/>
                                            </p:txEl>
                                          </p:spTgt>
                                        </p:tgtEl>
                                        <p:attrNameLst>
                                          <p:attrName>style.visibility</p:attrName>
                                        </p:attrNameLst>
                                      </p:cBhvr>
                                      <p:to>
                                        <p:strVal val="visible"/>
                                      </p:to>
                                    </p:set>
                                    <p:animEffect transition="in" filter="fade">
                                      <p:cBhvr>
                                        <p:cTn id="48" dur="500"/>
                                        <p:tgtEl>
                                          <p:spTgt spid="4">
                                            <p:txEl>
                                              <p:pRg st="5" end="5"/>
                                            </p:txEl>
                                          </p:spTgt>
                                        </p:tgtEl>
                                      </p:cBhvr>
                                    </p:animEffect>
                                    <p:anim calcmode="lin" valueType="num">
                                      <p:cBhvr>
                                        <p:cTn id="4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50" dur="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par>
                          <p:cTn id="51" fill="hold">
                            <p:stCondLst>
                              <p:cond delay="2500"/>
                            </p:stCondLst>
                            <p:childTnLst>
                              <p:par>
                                <p:cTn id="52" presetID="47" presetClass="entr" presetSubtype="0" fill="hold" nodeType="afterEffect">
                                  <p:stCondLst>
                                    <p:cond delay="0"/>
                                  </p:stCondLst>
                                  <p:childTnLst>
                                    <p:set>
                                      <p:cBhvr>
                                        <p:cTn id="53" dur="1" fill="hold">
                                          <p:stCondLst>
                                            <p:cond delay="0"/>
                                          </p:stCondLst>
                                        </p:cTn>
                                        <p:tgtEl>
                                          <p:spTgt spid="4">
                                            <p:txEl>
                                              <p:pRg st="6" end="6"/>
                                            </p:txEl>
                                          </p:spTgt>
                                        </p:tgtEl>
                                        <p:attrNameLst>
                                          <p:attrName>style.visibility</p:attrName>
                                        </p:attrNameLst>
                                      </p:cBhvr>
                                      <p:to>
                                        <p:strVal val="visible"/>
                                      </p:to>
                                    </p:set>
                                    <p:animEffect transition="in" filter="fade">
                                      <p:cBhvr>
                                        <p:cTn id="54" dur="500"/>
                                        <p:tgtEl>
                                          <p:spTgt spid="4">
                                            <p:txEl>
                                              <p:pRg st="6" end="6"/>
                                            </p:txEl>
                                          </p:spTgt>
                                        </p:tgtEl>
                                      </p:cBhvr>
                                    </p:animEffect>
                                    <p:anim calcmode="lin" valueType="num">
                                      <p:cBhvr>
                                        <p:cTn id="5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6" dur="5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par>
                          <p:cTn id="57" fill="hold">
                            <p:stCondLst>
                              <p:cond delay="3000"/>
                            </p:stCondLst>
                            <p:childTnLst>
                              <p:par>
                                <p:cTn id="58" presetID="47" presetClass="entr" presetSubtype="0" fill="hold" nodeType="afterEffect">
                                  <p:stCondLst>
                                    <p:cond delay="0"/>
                                  </p:stCondLst>
                                  <p:childTnLst>
                                    <p:set>
                                      <p:cBhvr>
                                        <p:cTn id="59" dur="1" fill="hold">
                                          <p:stCondLst>
                                            <p:cond delay="0"/>
                                          </p:stCondLst>
                                        </p:cTn>
                                        <p:tgtEl>
                                          <p:spTgt spid="4">
                                            <p:txEl>
                                              <p:pRg st="7" end="7"/>
                                            </p:txEl>
                                          </p:spTgt>
                                        </p:tgtEl>
                                        <p:attrNameLst>
                                          <p:attrName>style.visibility</p:attrName>
                                        </p:attrNameLst>
                                      </p:cBhvr>
                                      <p:to>
                                        <p:strVal val="visible"/>
                                      </p:to>
                                    </p:set>
                                    <p:animEffect transition="in" filter="fade">
                                      <p:cBhvr>
                                        <p:cTn id="60" dur="500"/>
                                        <p:tgtEl>
                                          <p:spTgt spid="4">
                                            <p:txEl>
                                              <p:pRg st="7" end="7"/>
                                            </p:txEl>
                                          </p:spTgt>
                                        </p:tgtEl>
                                      </p:cBhvr>
                                    </p:animEffect>
                                    <p:anim calcmode="lin" valueType="num">
                                      <p:cBhvr>
                                        <p:cTn id="6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62" dur="5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par>
                          <p:cTn id="63" fill="hold">
                            <p:stCondLst>
                              <p:cond delay="3500"/>
                            </p:stCondLst>
                            <p:childTnLst>
                              <p:par>
                                <p:cTn id="64" presetID="47" presetClass="entr" presetSubtype="0" fill="hold" nodeType="afterEffect">
                                  <p:stCondLst>
                                    <p:cond delay="0"/>
                                  </p:stCondLst>
                                  <p:childTnLst>
                                    <p:set>
                                      <p:cBhvr>
                                        <p:cTn id="65" dur="1" fill="hold">
                                          <p:stCondLst>
                                            <p:cond delay="0"/>
                                          </p:stCondLst>
                                        </p:cTn>
                                        <p:tgtEl>
                                          <p:spTgt spid="4">
                                            <p:txEl>
                                              <p:pRg st="8" end="8"/>
                                            </p:txEl>
                                          </p:spTgt>
                                        </p:tgtEl>
                                        <p:attrNameLst>
                                          <p:attrName>style.visibility</p:attrName>
                                        </p:attrNameLst>
                                      </p:cBhvr>
                                      <p:to>
                                        <p:strVal val="visible"/>
                                      </p:to>
                                    </p:set>
                                    <p:animEffect transition="in" filter="fade">
                                      <p:cBhvr>
                                        <p:cTn id="66" dur="500"/>
                                        <p:tgtEl>
                                          <p:spTgt spid="4">
                                            <p:txEl>
                                              <p:pRg st="8" end="8"/>
                                            </p:txEl>
                                          </p:spTgt>
                                        </p:tgtEl>
                                      </p:cBhvr>
                                    </p:animEffect>
                                    <p:anim calcmode="lin" valueType="num">
                                      <p:cBhvr>
                                        <p:cTn id="6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8" dur="5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par>
                          <p:cTn id="69" fill="hold">
                            <p:stCondLst>
                              <p:cond delay="4000"/>
                            </p:stCondLst>
                            <p:childTnLst>
                              <p:par>
                                <p:cTn id="70" presetID="47" presetClass="entr" presetSubtype="0" fill="hold" nodeType="afterEffect">
                                  <p:stCondLst>
                                    <p:cond delay="0"/>
                                  </p:stCondLst>
                                  <p:childTnLst>
                                    <p:set>
                                      <p:cBhvr>
                                        <p:cTn id="71" dur="1" fill="hold">
                                          <p:stCondLst>
                                            <p:cond delay="0"/>
                                          </p:stCondLst>
                                        </p:cTn>
                                        <p:tgtEl>
                                          <p:spTgt spid="4">
                                            <p:txEl>
                                              <p:pRg st="9" end="9"/>
                                            </p:txEl>
                                          </p:spTgt>
                                        </p:tgtEl>
                                        <p:attrNameLst>
                                          <p:attrName>style.visibility</p:attrName>
                                        </p:attrNameLst>
                                      </p:cBhvr>
                                      <p:to>
                                        <p:strVal val="visible"/>
                                      </p:to>
                                    </p:set>
                                    <p:animEffect transition="in" filter="fade">
                                      <p:cBhvr>
                                        <p:cTn id="72" dur="500"/>
                                        <p:tgtEl>
                                          <p:spTgt spid="4">
                                            <p:txEl>
                                              <p:pRg st="9" end="9"/>
                                            </p:txEl>
                                          </p:spTgt>
                                        </p:tgtEl>
                                      </p:cBhvr>
                                    </p:animEffect>
                                    <p:anim calcmode="lin" valueType="num">
                                      <p:cBhvr>
                                        <p:cTn id="73"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74" dur="5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par>
                          <p:cTn id="75" fill="hold">
                            <p:stCondLst>
                              <p:cond delay="4500"/>
                            </p:stCondLst>
                            <p:childTnLst>
                              <p:par>
                                <p:cTn id="76" presetID="47" presetClass="entr" presetSubtype="0" fill="hold" nodeType="afterEffect">
                                  <p:stCondLst>
                                    <p:cond delay="0"/>
                                  </p:stCondLst>
                                  <p:childTnLst>
                                    <p:set>
                                      <p:cBhvr>
                                        <p:cTn id="77" dur="1" fill="hold">
                                          <p:stCondLst>
                                            <p:cond delay="0"/>
                                          </p:stCondLst>
                                        </p:cTn>
                                        <p:tgtEl>
                                          <p:spTgt spid="4">
                                            <p:txEl>
                                              <p:pRg st="10" end="10"/>
                                            </p:txEl>
                                          </p:spTgt>
                                        </p:tgtEl>
                                        <p:attrNameLst>
                                          <p:attrName>style.visibility</p:attrName>
                                        </p:attrNameLst>
                                      </p:cBhvr>
                                      <p:to>
                                        <p:strVal val="visible"/>
                                      </p:to>
                                    </p:set>
                                    <p:animEffect transition="in" filter="fade">
                                      <p:cBhvr>
                                        <p:cTn id="78" dur="500"/>
                                        <p:tgtEl>
                                          <p:spTgt spid="4">
                                            <p:txEl>
                                              <p:pRg st="10" end="10"/>
                                            </p:txEl>
                                          </p:spTgt>
                                        </p:tgtEl>
                                      </p:cBhvr>
                                    </p:animEffect>
                                    <p:anim calcmode="lin" valueType="num">
                                      <p:cBhvr>
                                        <p:cTn id="79"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80" dur="5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par>
                          <p:cTn id="81" fill="hold">
                            <p:stCondLst>
                              <p:cond delay="5000"/>
                            </p:stCondLst>
                            <p:childTnLst>
                              <p:par>
                                <p:cTn id="82" presetID="9" presetClass="entr" presetSubtype="0" fill="hold" nodeType="after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dissolve">
                                      <p:cBhvr>
                                        <p:cTn id="8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5" name="Rectangle 4"/>
          <p:cNvSpPr/>
          <p:nvPr/>
        </p:nvSpPr>
        <p:spPr>
          <a:xfrm>
            <a:off x="689317" y="773723"/>
            <a:ext cx="6454405" cy="1070934"/>
          </a:xfrm>
          <a:prstGeom prst="rect">
            <a:avLst/>
          </a:prstGeom>
        </p:spPr>
        <p:txBody>
          <a:bodyPr wrap="square">
            <a:spAutoFit/>
          </a:bodyPr>
          <a:lstStyle/>
          <a:p>
            <a:pPr>
              <a:lnSpc>
                <a:spcPct val="107000"/>
              </a:lnSpc>
              <a:spcAft>
                <a:spcPts val="800"/>
              </a:spcAft>
            </a:pPr>
            <a:r>
              <a:rPr lang="en-IN" sz="3600" b="1" dirty="0">
                <a:solidFill>
                  <a:srgbClr val="002060"/>
                </a:solidFill>
                <a:latin typeface="Palatino Linotype" panose="02040502050505030304" pitchFamily="18" charset="0"/>
              </a:rPr>
              <a:t>Conclusion</a:t>
            </a:r>
          </a:p>
          <a:p>
            <a:pPr>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689317" y="1548230"/>
            <a:ext cx="8454683" cy="376129"/>
          </a:xfrm>
          <a:prstGeom prst="rect">
            <a:avLst/>
          </a:prstGeom>
        </p:spPr>
        <p:txBody>
          <a:bodyPr wrap="square">
            <a:spAutoFit/>
          </a:bodyPr>
          <a:lstStyle/>
          <a:p>
            <a:pPr>
              <a:lnSpc>
                <a:spcPct val="107000"/>
              </a:lnSpc>
              <a:spcAft>
                <a:spcPts val="800"/>
              </a:spcAft>
            </a:pPr>
            <a:endParaRPr lang="en-IN" dirty="0">
              <a:solidFill>
                <a:srgbClr val="1F497D"/>
              </a:solidFill>
              <a:latin typeface="Palatino Linotype" panose="02040502050505030304" pitchFamily="18" charset="0"/>
              <a:ea typeface="Calibri" panose="020F0502020204030204" pitchFamily="34" charset="0"/>
              <a:cs typeface="Times New Roman" panose="02020603050405020304" pitchFamily="18" charset="0"/>
            </a:endParaRPr>
          </a:p>
        </p:txBody>
      </p:sp>
      <p:sp>
        <p:nvSpPr>
          <p:cNvPr id="8" name="Rectangle 7"/>
          <p:cNvSpPr/>
          <p:nvPr/>
        </p:nvSpPr>
        <p:spPr>
          <a:xfrm>
            <a:off x="689317" y="1548230"/>
            <a:ext cx="9664051" cy="4708981"/>
          </a:xfrm>
          <a:prstGeom prst="rect">
            <a:avLst/>
          </a:prstGeom>
        </p:spPr>
        <p:txBody>
          <a:bodyPr wrap="square">
            <a:spAutoFit/>
          </a:bodyPr>
          <a:lstStyle/>
          <a:p>
            <a:r>
              <a:rPr lang="en-IN" sz="2400" dirty="0">
                <a:solidFill>
                  <a:srgbClr val="002060"/>
                </a:solidFill>
                <a:latin typeface="Calibri" panose="020F0502020204030204" pitchFamily="34" charset="0"/>
                <a:ea typeface="Calibri" panose="020F0502020204030204" pitchFamily="34" charset="0"/>
                <a:cs typeface="Calibri" panose="020F0502020204030204" pitchFamily="34" charset="0"/>
              </a:rPr>
              <a:t>All the models mentioned above achieved impressive accuracy, however </a:t>
            </a:r>
            <a:r>
              <a:rPr lang="en-IN" sz="2400" dirty="0" err="1">
                <a:solidFill>
                  <a:srgbClr val="002060"/>
                </a:solidFill>
                <a:latin typeface="Calibri" panose="020F0502020204030204" pitchFamily="34" charset="0"/>
                <a:ea typeface="Calibri" panose="020F0502020204030204" pitchFamily="34" charset="0"/>
                <a:cs typeface="Calibri" panose="020F0502020204030204" pitchFamily="34" charset="0"/>
              </a:rPr>
              <a:t>XGBoost</a:t>
            </a:r>
            <a:r>
              <a:rPr lang="en-IN" sz="2400" dirty="0">
                <a:solidFill>
                  <a:srgbClr val="002060"/>
                </a:solidFill>
                <a:latin typeface="Calibri" panose="020F0502020204030204" pitchFamily="34" charset="0"/>
                <a:ea typeface="Calibri" panose="020F0502020204030204" pitchFamily="34" charset="0"/>
                <a:cs typeface="Calibri" panose="020F0502020204030204" pitchFamily="34" charset="0"/>
              </a:rPr>
              <a:t> Classifier, an advanced ensemble machine learning algorithm, standing out by delivering the highest accuracy of 87% while also demonstrating the lowest type two error. This achievement is further supported by notable precision (0.76), recall (0.67), and F1-score (0.71) for Class 1 (the positive class).</a:t>
            </a:r>
          </a:p>
          <a:p>
            <a:r>
              <a:rPr lang="en-IN" sz="2400" dirty="0">
                <a:solidFill>
                  <a:srgbClr val="002060"/>
                </a:solidFill>
                <a:latin typeface="Calibri" panose="020F0502020204030204" pitchFamily="34" charset="0"/>
                <a:ea typeface="Calibri" panose="020F0502020204030204" pitchFamily="34" charset="0"/>
                <a:cs typeface="Calibri" panose="020F0502020204030204" pitchFamily="34" charset="0"/>
              </a:rPr>
              <a:t>The overall accuracy of 87% reflects the model's strong overall performance in terms of correctness. Taking all aspects into account, it's evident that the </a:t>
            </a:r>
            <a:r>
              <a:rPr lang="en-IN" sz="2400" dirty="0" err="1">
                <a:solidFill>
                  <a:srgbClr val="002060"/>
                </a:solidFill>
                <a:latin typeface="Calibri" panose="020F0502020204030204" pitchFamily="34" charset="0"/>
                <a:ea typeface="Calibri" panose="020F0502020204030204" pitchFamily="34" charset="0"/>
                <a:cs typeface="Calibri" panose="020F0502020204030204" pitchFamily="34" charset="0"/>
              </a:rPr>
              <a:t>XGBoost</a:t>
            </a:r>
            <a:r>
              <a:rPr lang="en-IN" sz="2400" dirty="0">
                <a:solidFill>
                  <a:srgbClr val="002060"/>
                </a:solidFill>
                <a:latin typeface="Calibri" panose="020F0502020204030204" pitchFamily="34" charset="0"/>
                <a:ea typeface="Calibri" panose="020F0502020204030204" pitchFamily="34" charset="0"/>
                <a:cs typeface="Calibri" panose="020F0502020204030204" pitchFamily="34" charset="0"/>
              </a:rPr>
              <a:t> Classifier Algorithm outperforms the others across the board, making it the preferred choice for this task. </a:t>
            </a:r>
            <a:r>
              <a:rPr lang="en-US" sz="2400" dirty="0">
                <a:solidFill>
                  <a:srgbClr val="002060"/>
                </a:solidFill>
                <a:latin typeface="Calibri" panose="020F0502020204030204" pitchFamily="34" charset="0"/>
                <a:ea typeface="Calibri" panose="020F0502020204030204" pitchFamily="34" charset="0"/>
                <a:cs typeface="Calibri" panose="020F0502020204030204" pitchFamily="34" charset="0"/>
              </a:rPr>
              <a:t>Therefore, we will proceed with the utilization of the </a:t>
            </a:r>
            <a:r>
              <a:rPr lang="en-US" sz="2400" dirty="0" err="1">
                <a:solidFill>
                  <a:srgbClr val="002060"/>
                </a:solidFill>
                <a:latin typeface="Calibri" panose="020F0502020204030204" pitchFamily="34" charset="0"/>
                <a:ea typeface="Calibri" panose="020F0502020204030204" pitchFamily="34" charset="0"/>
                <a:cs typeface="Calibri" panose="020F0502020204030204" pitchFamily="34" charset="0"/>
              </a:rPr>
              <a:t>XGBoost</a:t>
            </a:r>
            <a:r>
              <a:rPr lang="en-US" sz="2400" dirty="0">
                <a:solidFill>
                  <a:srgbClr val="002060"/>
                </a:solidFill>
                <a:latin typeface="Calibri" panose="020F0502020204030204" pitchFamily="34" charset="0"/>
                <a:ea typeface="Calibri" panose="020F0502020204030204" pitchFamily="34" charset="0"/>
                <a:cs typeface="Calibri" panose="020F0502020204030204" pitchFamily="34" charset="0"/>
              </a:rPr>
              <a:t> Classifier Model.</a:t>
            </a:r>
            <a:endParaRPr lang="en-IN" sz="2400"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endParaRPr lang="en-US" dirty="0">
              <a:solidFill>
                <a:schemeClr val="accent1">
                  <a:lumMod val="75000"/>
                </a:schemeClr>
              </a:solidFill>
              <a:latin typeface="Times New Roman" panose="02020603050405020304" pitchFamily="18" charset="0"/>
              <a:cs typeface="Times New Roman" panose="02020603050405020304" pitchFamily="18" charset="0"/>
            </a:endParaRPr>
          </a:p>
          <a:p>
            <a:r>
              <a:rPr lang="en-US" dirty="0">
                <a:solidFill>
                  <a:schemeClr val="accent1">
                    <a:lumMod val="75000"/>
                  </a:schemeClr>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312232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5">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5">
                                            <p:txEl>
                                              <p:pRg st="0" end="0"/>
                                            </p:txEl>
                                          </p:spTgt>
                                        </p:tgtEl>
                                      </p:cBhvr>
                                    </p:animEffect>
                                  </p:childTnLst>
                                </p:cTn>
                              </p:par>
                            </p:childTnLst>
                          </p:cTn>
                        </p:par>
                        <p:par>
                          <p:cTn id="11" fill="hold">
                            <p:stCondLst>
                              <p:cond delay="500"/>
                            </p:stCondLst>
                            <p:childTnLst>
                              <p:par>
                                <p:cTn id="12" presetID="47" presetClass="entr" presetSubtype="0" fill="hold" nodeType="after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500"/>
                                        <p:tgtEl>
                                          <p:spTgt spid="8">
                                            <p:txEl>
                                              <p:pRg st="0" end="0"/>
                                            </p:txEl>
                                          </p:spTgt>
                                        </p:tgtEl>
                                      </p:cBhvr>
                                    </p:animEffect>
                                    <p:anim calcmode="lin" valueType="num">
                                      <p:cBhvr>
                                        <p:cTn id="15"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7" presetClass="entr" presetSubtype="0" fill="hold" nodeType="after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500"/>
                                        <p:tgtEl>
                                          <p:spTgt spid="8">
                                            <p:txEl>
                                              <p:pRg st="1" end="1"/>
                                            </p:txEl>
                                          </p:spTgt>
                                        </p:tgtEl>
                                      </p:cBhvr>
                                    </p:animEffect>
                                    <p:anim calcmode="lin" valueType="num">
                                      <p:cBhvr>
                                        <p:cTn id="2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5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0"/>
            <a:ext cx="12191999" cy="6858000"/>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10026469" y="57051"/>
            <a:ext cx="2026112" cy="535231"/>
          </a:xfrm>
          <a:prstGeom prst="rect">
            <a:avLst/>
          </a:prstGeom>
        </p:spPr>
      </p:pic>
      <p:sp>
        <p:nvSpPr>
          <p:cNvPr id="6" name="TextBox 5">
            <a:extLst>
              <a:ext uri="{FF2B5EF4-FFF2-40B4-BE49-F238E27FC236}">
                <a16:creationId xmlns:a16="http://schemas.microsoft.com/office/drawing/2014/main" id="{2FCBF0B7-94AB-BD25-B9D7-E5A88529D971}"/>
              </a:ext>
            </a:extLst>
          </p:cNvPr>
          <p:cNvSpPr txBox="1"/>
          <p:nvPr/>
        </p:nvSpPr>
        <p:spPr>
          <a:xfrm>
            <a:off x="2523562" y="1085593"/>
            <a:ext cx="8519983" cy="923330"/>
          </a:xfrm>
          <a:prstGeom prst="rect">
            <a:avLst/>
          </a:prstGeom>
          <a:noFill/>
        </p:spPr>
        <p:txBody>
          <a:bodyPr wrap="square" lIns="91440" tIns="45720" rIns="91440" bIns="45720" rtlCol="0" anchor="t">
            <a:spAutoFit/>
          </a:bodyPr>
          <a:lstStyle/>
          <a:p>
            <a:pPr algn="just"/>
            <a:endParaRPr lang="en-US" b="1">
              <a:latin typeface="Myriad Pro" panose="020B0503030403020204" pitchFamily="34" charset="0"/>
            </a:endParaRPr>
          </a:p>
          <a:p>
            <a:pPr marL="342900" indent="-342900" algn="just">
              <a:buAutoNum type="arabicPeriod"/>
            </a:pPr>
            <a:endParaRPr lang="en-US" b="1">
              <a:latin typeface="Myriad Pro" panose="020B0503030403020204" pitchFamily="34" charset="0"/>
            </a:endParaRPr>
          </a:p>
          <a:p>
            <a:pPr algn="just"/>
            <a:endParaRPr lang="en-US" b="1">
              <a:latin typeface="Myriad Pro" panose="020B0503030403020204" pitchFamily="34" charset="0"/>
            </a:endParaRPr>
          </a:p>
        </p:txBody>
      </p:sp>
      <p:sp>
        <p:nvSpPr>
          <p:cNvPr id="8" name="TextBox 7">
            <a:extLst>
              <a:ext uri="{FF2B5EF4-FFF2-40B4-BE49-F238E27FC236}">
                <a16:creationId xmlns:a16="http://schemas.microsoft.com/office/drawing/2014/main" id="{E35BD990-E826-3680-13E0-410C1E9DDC10}"/>
              </a:ext>
            </a:extLst>
          </p:cNvPr>
          <p:cNvSpPr txBox="1"/>
          <p:nvPr/>
        </p:nvSpPr>
        <p:spPr>
          <a:xfrm>
            <a:off x="735806" y="3093244"/>
            <a:ext cx="746998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a:latin typeface="Inter"/>
            </a:endParaRPr>
          </a:p>
          <a:p>
            <a:pPr>
              <a:buChar char="•"/>
            </a:pPr>
            <a:endParaRPr lang="en-US">
              <a:latin typeface="Inter"/>
            </a:endParaRPr>
          </a:p>
          <a:p>
            <a:pPr>
              <a:buChar char="•"/>
            </a:pPr>
            <a:endParaRPr lang="en-US"/>
          </a:p>
        </p:txBody>
      </p:sp>
      <p:sp>
        <p:nvSpPr>
          <p:cNvPr id="4" name="TextBox 3">
            <a:extLst>
              <a:ext uri="{FF2B5EF4-FFF2-40B4-BE49-F238E27FC236}">
                <a16:creationId xmlns:a16="http://schemas.microsoft.com/office/drawing/2014/main" id="{B56E3493-F35C-66B7-19CB-C3B8BB301380}"/>
              </a:ext>
            </a:extLst>
          </p:cNvPr>
          <p:cNvSpPr txBox="1"/>
          <p:nvPr/>
        </p:nvSpPr>
        <p:spPr>
          <a:xfrm>
            <a:off x="1961199" y="2636957"/>
            <a:ext cx="8533299"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002060"/>
                </a:solidFill>
                <a:ea typeface="Calibri"/>
                <a:cs typeface="Calibri"/>
              </a:rPr>
              <a:t>            </a:t>
            </a:r>
            <a:r>
              <a:rPr lang="en-US" sz="3600" dirty="0">
                <a:solidFill>
                  <a:srgbClr val="002060"/>
                </a:solidFill>
                <a:latin typeface="STXingkai"/>
                <a:ea typeface="Calibri"/>
                <a:cs typeface="Calibri"/>
              </a:rPr>
              <a:t>  </a:t>
            </a:r>
            <a:r>
              <a:rPr lang="en-US" sz="4000" dirty="0">
                <a:solidFill>
                  <a:srgbClr val="002060"/>
                </a:solidFill>
                <a:latin typeface="STXingkai"/>
                <a:ea typeface="Calibri"/>
                <a:cs typeface="Calibri"/>
              </a:rPr>
              <a:t> </a:t>
            </a:r>
            <a:r>
              <a:rPr lang="en-US" sz="8000" b="1" dirty="0">
                <a:solidFill>
                  <a:srgbClr val="002060"/>
                </a:solidFill>
                <a:latin typeface="Calibri"/>
                <a:ea typeface="Calibri"/>
                <a:cs typeface="Calibri"/>
              </a:rPr>
              <a:t> Thank you!!!</a:t>
            </a:r>
            <a:r>
              <a:rPr lang="en-US" sz="8000" b="1" dirty="0">
                <a:solidFill>
                  <a:schemeClr val="accent2">
                    <a:lumMod val="50000"/>
                  </a:schemeClr>
                </a:solidFill>
                <a:latin typeface="Sylfaen"/>
                <a:ea typeface="Calibri"/>
                <a:cs typeface="Calibri"/>
              </a:rPr>
              <a:t> </a:t>
            </a:r>
            <a:r>
              <a:rPr lang="en-US" sz="4000" dirty="0">
                <a:solidFill>
                  <a:schemeClr val="accent2">
                    <a:lumMod val="50000"/>
                  </a:schemeClr>
                </a:solidFill>
                <a:latin typeface="STXingkai"/>
                <a:ea typeface="Calibri"/>
                <a:cs typeface="Calibri"/>
              </a:rPr>
              <a:t> </a:t>
            </a:r>
            <a:r>
              <a:rPr lang="en-US" sz="8000" dirty="0">
                <a:solidFill>
                  <a:schemeClr val="accent2">
                    <a:lumMod val="50000"/>
                  </a:schemeClr>
                </a:solidFill>
                <a:latin typeface="STXingkai"/>
                <a:ea typeface="Calibri"/>
                <a:cs typeface="Calibri"/>
              </a:rPr>
              <a:t> </a:t>
            </a:r>
            <a:r>
              <a:rPr lang="en-US" sz="8000" dirty="0">
                <a:latin typeface="STXingkai"/>
                <a:ea typeface="Calibri"/>
                <a:cs typeface="Calibri"/>
              </a:rPr>
              <a:t> </a:t>
            </a:r>
            <a:endParaRPr lang="en-US" dirty="0">
              <a:cs typeface="Calibri" panose="020F0502020204030204"/>
            </a:endParaRPr>
          </a:p>
          <a:p>
            <a:r>
              <a:rPr lang="en-US" sz="9600" dirty="0">
                <a:solidFill>
                  <a:srgbClr val="002060"/>
                </a:solidFill>
                <a:latin typeface="STXingkai"/>
                <a:ea typeface="Calibri"/>
                <a:cs typeface="Calibri"/>
              </a:rPr>
              <a:t>     </a:t>
            </a:r>
            <a:r>
              <a:rPr lang="en-US" sz="9600" dirty="0">
                <a:ea typeface="Calibri"/>
                <a:cs typeface="Calibri"/>
              </a:rPr>
              <a:t>            </a:t>
            </a:r>
          </a:p>
        </p:txBody>
      </p:sp>
    </p:spTree>
    <p:extLst>
      <p:ext uri="{BB962C8B-B14F-4D97-AF65-F5344CB8AC3E}">
        <p14:creationId xmlns:p14="http://schemas.microsoft.com/office/powerpoint/2010/main" val="37955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nodeType="clickEffect">
                                  <p:stCondLst>
                                    <p:cond delay="0"/>
                                  </p:stCondLst>
                                  <p:iterate type="lt">
                                    <p:tmPct val="50000"/>
                                  </p:iterate>
                                  <p:childTnLst>
                                    <p:set>
                                      <p:cBhvr>
                                        <p:cTn id="6" dur="1" fill="hold">
                                          <p:stCondLst>
                                            <p:cond delay="0"/>
                                          </p:stCondLst>
                                        </p:cTn>
                                        <p:tgtEl>
                                          <p:spTgt spid="4">
                                            <p:txEl>
                                              <p:pRg st="0" end="0"/>
                                            </p:txEl>
                                          </p:spTgt>
                                        </p:tgtEl>
                                        <p:attrNameLst>
                                          <p:attrName>style.visibility</p:attrName>
                                        </p:attrNameLst>
                                      </p:cBhvr>
                                      <p:to>
                                        <p:strVal val="visible"/>
                                      </p:to>
                                    </p:set>
                                    <p:set>
                                      <p:cBhvr>
                                        <p:cTn id="7" dur="227" fill="hold">
                                          <p:stCondLst>
                                            <p:cond delay="0"/>
                                          </p:stCondLst>
                                        </p:cTn>
                                        <p:tgtEl>
                                          <p:spTgt spid="4">
                                            <p:txEl>
                                              <p:pRg st="0" end="0"/>
                                            </p:txEl>
                                          </p:spTgt>
                                        </p:tgtEl>
                                        <p:attrNameLst>
                                          <p:attrName>style.rotation</p:attrName>
                                        </p:attrNameLst>
                                      </p:cBhvr>
                                      <p:to>
                                        <p:strVal val="-45.0"/>
                                      </p:to>
                                    </p:set>
                                    <p:anim calcmode="lin" valueType="num">
                                      <p:cBhvr>
                                        <p:cTn id="8" dur="227" fill="hold">
                                          <p:stCondLst>
                                            <p:cond delay="227"/>
                                          </p:stCondLst>
                                        </p:cTn>
                                        <p:tgtEl>
                                          <p:spTgt spid="4">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9" dur="227" fill="hold">
                                          <p:stCondLst>
                                            <p:cond delay="0"/>
                                          </p:stCondLst>
                                        </p:cTn>
                                        <p:tgtEl>
                                          <p:spTgt spid="4">
                                            <p:txEl>
                                              <p:pRg st="0" end="0"/>
                                            </p:txEl>
                                          </p:spTgt>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7"/>
                                          </p:stCondLst>
                                        </p:cTn>
                                        <p:tgtEl>
                                          <p:spTgt spid="4">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4">
                                            <p:txEl>
                                              <p:pRg st="0" end="0"/>
                                            </p:txEl>
                                          </p:spTgt>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4" name="Picture 3">
            <a:extLst>
              <a:ext uri="{FF2B5EF4-FFF2-40B4-BE49-F238E27FC236}">
                <a16:creationId xmlns:a16="http://schemas.microsoft.com/office/drawing/2014/main" id="{7CB02996-50E1-2DCA-7F15-C46928B98721}"/>
              </a:ext>
            </a:extLst>
          </p:cNvPr>
          <p:cNvPicPr>
            <a:picLocks noChangeAspect="1"/>
          </p:cNvPicPr>
          <p:nvPr/>
        </p:nvPicPr>
        <p:blipFill rotWithShape="1">
          <a:blip r:embed="rId4"/>
          <a:srcRect r="6633"/>
          <a:stretch/>
        </p:blipFill>
        <p:spPr>
          <a:xfrm>
            <a:off x="501445" y="1628704"/>
            <a:ext cx="11276462" cy="3149201"/>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81828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pic>
        <p:nvPicPr>
          <p:cNvPr id="4" name="Picture 3">
            <a:extLst>
              <a:ext uri="{FF2B5EF4-FFF2-40B4-BE49-F238E27FC236}">
                <a16:creationId xmlns:a16="http://schemas.microsoft.com/office/drawing/2014/main" id="{C229CB8E-95E1-D14E-4344-D6BB20B9F1E0}"/>
              </a:ext>
            </a:extLst>
          </p:cNvPr>
          <p:cNvPicPr>
            <a:picLocks noChangeAspect="1"/>
          </p:cNvPicPr>
          <p:nvPr/>
        </p:nvPicPr>
        <p:blipFill>
          <a:blip r:embed="rId4"/>
          <a:stretch>
            <a:fillRect/>
          </a:stretch>
        </p:blipFill>
        <p:spPr>
          <a:xfrm>
            <a:off x="436165" y="22825"/>
            <a:ext cx="6201792" cy="3220820"/>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2923C0E1-311B-C50C-B85E-4049D9F6D502}"/>
              </a:ext>
            </a:extLst>
          </p:cNvPr>
          <p:cNvPicPr>
            <a:picLocks noChangeAspect="1"/>
          </p:cNvPicPr>
          <p:nvPr/>
        </p:nvPicPr>
        <p:blipFill>
          <a:blip r:embed="rId5"/>
          <a:stretch>
            <a:fillRect/>
          </a:stretch>
        </p:blipFill>
        <p:spPr>
          <a:xfrm>
            <a:off x="1297858" y="3377086"/>
            <a:ext cx="10099618" cy="3347473"/>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816281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4" name="TextBox 3">
            <a:extLst>
              <a:ext uri="{FF2B5EF4-FFF2-40B4-BE49-F238E27FC236}">
                <a16:creationId xmlns:a16="http://schemas.microsoft.com/office/drawing/2014/main" id="{F3B47331-0713-A5DD-15C5-558750D23D2E}"/>
              </a:ext>
            </a:extLst>
          </p:cNvPr>
          <p:cNvSpPr txBox="1"/>
          <p:nvPr/>
        </p:nvSpPr>
        <p:spPr>
          <a:xfrm>
            <a:off x="674089" y="217707"/>
            <a:ext cx="6203576" cy="769441"/>
          </a:xfrm>
          <a:prstGeom prst="rect">
            <a:avLst/>
          </a:prstGeom>
          <a:noFill/>
        </p:spPr>
        <p:txBody>
          <a:bodyPr wrap="square">
            <a:spAutoFit/>
          </a:bodyPr>
          <a:lstStyle/>
          <a:p>
            <a:r>
              <a:rPr lang="en-US" sz="4400" b="1" dirty="0">
                <a:solidFill>
                  <a:srgbClr val="002060"/>
                </a:solidFill>
                <a:latin typeface="Palatino Linotype" panose="02040502050505030304" pitchFamily="18" charset="0"/>
              </a:rPr>
              <a:t>Dataset</a:t>
            </a:r>
            <a:endParaRPr lang="en-IN" sz="4400" b="1" dirty="0">
              <a:solidFill>
                <a:srgbClr val="002060"/>
              </a:solidFill>
              <a:latin typeface="Palatino Linotype" panose="02040502050505030304" pitchFamily="18" charset="0"/>
            </a:endParaRPr>
          </a:p>
        </p:txBody>
      </p:sp>
      <p:pic>
        <p:nvPicPr>
          <p:cNvPr id="6" name="Picture 5">
            <a:extLst>
              <a:ext uri="{FF2B5EF4-FFF2-40B4-BE49-F238E27FC236}">
                <a16:creationId xmlns:a16="http://schemas.microsoft.com/office/drawing/2014/main" id="{809762DE-8A2F-70D0-282B-4FDB91776C78}"/>
              </a:ext>
            </a:extLst>
          </p:cNvPr>
          <p:cNvPicPr>
            <a:picLocks noChangeAspect="1"/>
          </p:cNvPicPr>
          <p:nvPr/>
        </p:nvPicPr>
        <p:blipFill>
          <a:blip r:embed="rId4"/>
          <a:stretch>
            <a:fillRect/>
          </a:stretch>
        </p:blipFill>
        <p:spPr>
          <a:xfrm>
            <a:off x="881876" y="1100702"/>
            <a:ext cx="10428248" cy="5507809"/>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039718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4">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4">
                                            <p:txEl>
                                              <p:pRg st="0" end="0"/>
                                            </p:txEl>
                                          </p:spTgt>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dissolv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6" name="TextBox 5">
            <a:extLst>
              <a:ext uri="{FF2B5EF4-FFF2-40B4-BE49-F238E27FC236}">
                <a16:creationId xmlns:a16="http://schemas.microsoft.com/office/drawing/2014/main" id="{AC41CA58-0D01-DAC7-4746-57D14E99CC4B}"/>
              </a:ext>
            </a:extLst>
          </p:cNvPr>
          <p:cNvSpPr txBox="1"/>
          <p:nvPr/>
        </p:nvSpPr>
        <p:spPr>
          <a:xfrm>
            <a:off x="767809" y="222673"/>
            <a:ext cx="8588187" cy="1446550"/>
          </a:xfrm>
          <a:prstGeom prst="rect">
            <a:avLst/>
          </a:prstGeom>
          <a:noFill/>
        </p:spPr>
        <p:txBody>
          <a:bodyPr wrap="square">
            <a:spAutoFit/>
          </a:bodyPr>
          <a:lstStyle/>
          <a:p>
            <a:r>
              <a:rPr lang="en-IN" sz="4400" b="1" dirty="0">
                <a:solidFill>
                  <a:srgbClr val="002060"/>
                </a:solidFill>
                <a:latin typeface="Palatino Linotype" panose="02040502050505030304" pitchFamily="18" charset="0"/>
              </a:rPr>
              <a:t>Exploratory Data Analysis &amp; Pre-processing</a:t>
            </a:r>
          </a:p>
        </p:txBody>
      </p:sp>
      <p:sp>
        <p:nvSpPr>
          <p:cNvPr id="9" name="TextBox 8">
            <a:extLst>
              <a:ext uri="{FF2B5EF4-FFF2-40B4-BE49-F238E27FC236}">
                <a16:creationId xmlns:a16="http://schemas.microsoft.com/office/drawing/2014/main" id="{A3C3E31F-12D9-32D8-DCA6-0E6517EC72A8}"/>
              </a:ext>
            </a:extLst>
          </p:cNvPr>
          <p:cNvSpPr txBox="1"/>
          <p:nvPr/>
        </p:nvSpPr>
        <p:spPr>
          <a:xfrm>
            <a:off x="1067379" y="1787492"/>
            <a:ext cx="8588187" cy="778675"/>
          </a:xfrm>
          <a:prstGeom prst="rect">
            <a:avLst/>
          </a:prstGeom>
          <a:noFill/>
        </p:spPr>
        <p:txBody>
          <a:bodyPr wrap="square">
            <a:spAutoFit/>
          </a:bodyPr>
          <a:lstStyle/>
          <a:p>
            <a:pPr marL="0" indent="0">
              <a:lnSpc>
                <a:spcPct val="90000"/>
              </a:lnSpc>
              <a:spcAft>
                <a:spcPts val="600"/>
              </a:spcAft>
              <a:buNone/>
            </a:pPr>
            <a:r>
              <a:rPr lang="en-US" sz="2200" b="1" dirty="0">
                <a:solidFill>
                  <a:srgbClr val="002060"/>
                </a:solidFill>
                <a:latin typeface="Calibri" panose="020F0502020204030204" pitchFamily="34" charset="0"/>
                <a:ea typeface="Calibri" panose="020F0502020204030204" pitchFamily="34" charset="0"/>
                <a:cs typeface="Calibri" panose="020F0502020204030204" pitchFamily="34" charset="0"/>
              </a:rPr>
              <a:t>Describe () – </a:t>
            </a:r>
          </a:p>
          <a:p>
            <a:pPr marL="0" indent="0">
              <a:lnSpc>
                <a:spcPct val="90000"/>
              </a:lnSpc>
              <a:spcAft>
                <a:spcPts val="600"/>
              </a:spcAft>
              <a:buNone/>
            </a:pPr>
            <a:r>
              <a:rPr lang="en-US" sz="2200" dirty="0">
                <a:solidFill>
                  <a:srgbClr val="002060"/>
                </a:solidFill>
                <a:latin typeface="Calibri" panose="020F0502020204030204" pitchFamily="34" charset="0"/>
                <a:ea typeface="Calibri" panose="020F0502020204030204" pitchFamily="34" charset="0"/>
                <a:cs typeface="Calibri" panose="020F0502020204030204" pitchFamily="34" charset="0"/>
              </a:rPr>
              <a:t>The describe method returns the description of the data</a:t>
            </a:r>
            <a:r>
              <a:rPr lang="en-US" sz="1800" dirty="0">
                <a:solidFill>
                  <a:schemeClr val="accent1">
                    <a:lumMod val="75000"/>
                  </a:schemeClr>
                </a:solidFill>
                <a:latin typeface="Times New Roman" panose="02020603050405020304" pitchFamily="18" charset="0"/>
                <a:cs typeface="Times New Roman" panose="02020603050405020304" pitchFamily="18" charset="0"/>
              </a:rPr>
              <a:t>.</a:t>
            </a:r>
          </a:p>
        </p:txBody>
      </p:sp>
      <p:pic>
        <p:nvPicPr>
          <p:cNvPr id="12" name="Picture 11">
            <a:extLst>
              <a:ext uri="{FF2B5EF4-FFF2-40B4-BE49-F238E27FC236}">
                <a16:creationId xmlns:a16="http://schemas.microsoft.com/office/drawing/2014/main" id="{FE3C809D-6AF4-149F-A379-D2E1DED6E952}"/>
              </a:ext>
            </a:extLst>
          </p:cNvPr>
          <p:cNvPicPr>
            <a:picLocks noChangeAspect="1"/>
          </p:cNvPicPr>
          <p:nvPr/>
        </p:nvPicPr>
        <p:blipFill>
          <a:blip r:embed="rId4"/>
          <a:stretch>
            <a:fillRect/>
          </a:stretch>
        </p:blipFill>
        <p:spPr>
          <a:xfrm>
            <a:off x="1385777" y="2817172"/>
            <a:ext cx="8602285" cy="3452232"/>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517452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6">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6">
                                            <p:txEl>
                                              <p:pRg st="0" end="0"/>
                                            </p:txEl>
                                          </p:spTgt>
                                        </p:tgtEl>
                                      </p:cBhvr>
                                    </p:animEffect>
                                  </p:childTnLst>
                                </p:cTn>
                              </p:par>
                            </p:childTnLst>
                          </p:cTn>
                        </p:par>
                        <p:par>
                          <p:cTn id="11" fill="hold">
                            <p:stCondLst>
                              <p:cond delay="500"/>
                            </p:stCondLst>
                            <p:childTnLst>
                              <p:par>
                                <p:cTn id="12" presetID="47" presetClass="entr" presetSubtype="0" fill="hold" nodeType="after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1000"/>
                                        <p:tgtEl>
                                          <p:spTgt spid="9">
                                            <p:txEl>
                                              <p:pRg st="0" end="0"/>
                                            </p:txEl>
                                          </p:spTgt>
                                        </p:tgtEl>
                                      </p:cBhvr>
                                    </p:animEffect>
                                    <p:anim calcmode="lin" valueType="num">
                                      <p:cBhvr>
                                        <p:cTn id="15"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7" presetClass="entr" presetSubtype="0" fill="hold" nodeType="after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animEffect transition="in" filter="fade">
                                      <p:cBhvr>
                                        <p:cTn id="20" dur="1000"/>
                                        <p:tgtEl>
                                          <p:spTgt spid="9">
                                            <p:txEl>
                                              <p:pRg st="1" end="1"/>
                                            </p:txEl>
                                          </p:spTgt>
                                        </p:tgtEl>
                                      </p:cBhvr>
                                    </p:animEffect>
                                    <p:anim calcmode="lin" valueType="num">
                                      <p:cBhvr>
                                        <p:cTn id="21"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9" presetClass="entr" presetSubtype="0"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297"/>
            <a:ext cx="12279352" cy="6886297"/>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4" cstate="hqprint">
            <a:extLst>
              <a:ext uri="{28A0092B-C50C-407E-A947-70E740481C1C}">
                <a14:useLocalDpi xmlns:a14="http://schemas.microsoft.com/office/drawing/2010/main" val="0"/>
              </a:ext>
            </a:extLst>
          </a:blip>
          <a:srcRect/>
          <a:stretch/>
        </p:blipFill>
        <p:spPr>
          <a:xfrm>
            <a:off x="9988062" y="57051"/>
            <a:ext cx="2064519" cy="545377"/>
          </a:xfrm>
          <a:prstGeom prst="rect">
            <a:avLst/>
          </a:prstGeom>
        </p:spPr>
      </p:pic>
      <p:sp>
        <p:nvSpPr>
          <p:cNvPr id="11" name="Title 10"/>
          <p:cNvSpPr>
            <a:spLocks noGrp="1"/>
          </p:cNvSpPr>
          <p:nvPr>
            <p:ph type="title"/>
          </p:nvPr>
        </p:nvSpPr>
        <p:spPr>
          <a:xfrm>
            <a:off x="881876" y="2292399"/>
            <a:ext cx="10515600" cy="1325563"/>
          </a:xfrm>
        </p:spPr>
        <p:txBody>
          <a:bodyPr/>
          <a:lstStyle/>
          <a:p>
            <a:r>
              <a:rPr lang="en-IN" dirty="0"/>
              <a:t> </a:t>
            </a:r>
          </a:p>
        </p:txBody>
      </p:sp>
      <p:sp>
        <p:nvSpPr>
          <p:cNvPr id="3" name="TextBox 2">
            <a:extLst>
              <a:ext uri="{FF2B5EF4-FFF2-40B4-BE49-F238E27FC236}">
                <a16:creationId xmlns:a16="http://schemas.microsoft.com/office/drawing/2014/main" id="{5407F57F-8133-2AA7-EA6A-676DE0647979}"/>
              </a:ext>
            </a:extLst>
          </p:cNvPr>
          <p:cNvSpPr txBox="1"/>
          <p:nvPr/>
        </p:nvSpPr>
        <p:spPr>
          <a:xfrm>
            <a:off x="221226" y="-18920"/>
            <a:ext cx="11831355" cy="954107"/>
          </a:xfrm>
          <a:prstGeom prst="rect">
            <a:avLst/>
          </a:prstGeom>
          <a:noFill/>
        </p:spPr>
        <p:txBody>
          <a:bodyPr wrap="square">
            <a:spAutoFit/>
          </a:bodyPr>
          <a:lstStyle/>
          <a:p>
            <a:pPr algn="l"/>
            <a:r>
              <a:rPr lang="en-US" sz="2800" b="1" dirty="0">
                <a:solidFill>
                  <a:srgbClr val="002060"/>
                </a:solidFill>
                <a:latin typeface="Palatino Linotype" panose="02040502050505030304" pitchFamily="18" charset="0"/>
              </a:rPr>
              <a:t>Correlation </a:t>
            </a:r>
            <a:r>
              <a:rPr lang="en-US" sz="2800" b="1" dirty="0" err="1">
                <a:solidFill>
                  <a:srgbClr val="002060"/>
                </a:solidFill>
                <a:latin typeface="Palatino Linotype" panose="02040502050505030304" pitchFamily="18" charset="0"/>
              </a:rPr>
              <a:t>Heatmap</a:t>
            </a:r>
            <a:r>
              <a:rPr lang="en-US" sz="2800" b="1" dirty="0">
                <a:solidFill>
                  <a:srgbClr val="002060"/>
                </a:solidFill>
                <a:latin typeface="Palatino Linotype" panose="02040502050505030304" pitchFamily="18" charset="0"/>
              </a:rPr>
              <a:t> </a:t>
            </a:r>
          </a:p>
          <a:p>
            <a:pPr algn="l"/>
            <a:r>
              <a:rPr lang="en-US" sz="2800" b="1" dirty="0">
                <a:solidFill>
                  <a:srgbClr val="002060"/>
                </a:solidFill>
                <a:latin typeface="Palatino Linotype" panose="02040502050505030304" pitchFamily="18" charset="0"/>
              </a:rPr>
              <a:t>(To find which columns should be dropped)</a:t>
            </a:r>
          </a:p>
        </p:txBody>
      </p:sp>
      <p:pic>
        <p:nvPicPr>
          <p:cNvPr id="5" name="Picture 4">
            <a:extLst>
              <a:ext uri="{FF2B5EF4-FFF2-40B4-BE49-F238E27FC236}">
                <a16:creationId xmlns:a16="http://schemas.microsoft.com/office/drawing/2014/main" id="{23B07F04-306A-4B36-5E92-110B1542D839}"/>
              </a:ext>
            </a:extLst>
          </p:cNvPr>
          <p:cNvPicPr>
            <a:picLocks noChangeAspect="1"/>
          </p:cNvPicPr>
          <p:nvPr/>
        </p:nvPicPr>
        <p:blipFill>
          <a:blip r:embed="rId5"/>
          <a:stretch>
            <a:fillRect/>
          </a:stretch>
        </p:blipFill>
        <p:spPr>
          <a:xfrm>
            <a:off x="1142664" y="944564"/>
            <a:ext cx="7544136" cy="5705334"/>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19939216"/>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3">
                                            <p:txEl>
                                              <p:pRg st="0" end="0"/>
                                            </p:txEl>
                                          </p:spTgt>
                                        </p:tgtEl>
                                      </p:cBhvr>
                                    </p:animEffect>
                                  </p:childTnLst>
                                </p:cTn>
                              </p:par>
                            </p:childTnLst>
                          </p:cTn>
                        </p:par>
                        <p:par>
                          <p:cTn id="11" fill="hold">
                            <p:stCondLst>
                              <p:cond delay="500"/>
                            </p:stCondLst>
                            <p:childTnLst>
                              <p:par>
                                <p:cTn id="12" presetID="49" presetClass="entr" presetSubtype="0" decel="100000" fill="hold"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6" dur="500" fill="hold"/>
                                        <p:tgtEl>
                                          <p:spTgt spid="3">
                                            <p:txEl>
                                              <p:pRg st="1" end="1"/>
                                            </p:txEl>
                                          </p:spTgt>
                                        </p:tgtEl>
                                        <p:attrNameLst>
                                          <p:attrName>style.rotation</p:attrName>
                                        </p:attrNameLst>
                                      </p:cBhvr>
                                      <p:tavLst>
                                        <p:tav tm="0">
                                          <p:val>
                                            <p:fltVal val="360"/>
                                          </p:val>
                                        </p:tav>
                                        <p:tav tm="100000">
                                          <p:val>
                                            <p:fltVal val="0"/>
                                          </p:val>
                                        </p:tav>
                                      </p:tavLst>
                                    </p:anim>
                                    <p:animEffect transition="in" filter="fade">
                                      <p:cBhvr>
                                        <p:cTn id="17" dur="500"/>
                                        <p:tgtEl>
                                          <p:spTgt spid="3">
                                            <p:txEl>
                                              <p:pRg st="1" end="1"/>
                                            </p:txEl>
                                          </p:spTgt>
                                        </p:tgtEl>
                                      </p:cBhvr>
                                    </p:animEffect>
                                  </p:childTnLst>
                                </p:cTn>
                              </p:par>
                            </p:childTnLst>
                          </p:cTn>
                        </p:par>
                        <p:par>
                          <p:cTn id="18" fill="hold">
                            <p:stCondLst>
                              <p:cond delay="1000"/>
                            </p:stCondLst>
                            <p:childTnLst>
                              <p:par>
                                <p:cTn id="19" presetID="9"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dissolv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502</TotalTime>
  <Words>1764</Words>
  <Application>Microsoft Office PowerPoint</Application>
  <PresentationFormat>Widescreen</PresentationFormat>
  <Paragraphs>172</Paragraphs>
  <Slides>48</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48</vt:i4>
      </vt:variant>
    </vt:vector>
  </HeadingPairs>
  <TitlesOfParts>
    <vt:vector size="62" baseType="lpstr">
      <vt:lpstr>STXingkai</vt:lpstr>
      <vt:lpstr>Yu Gothic</vt:lpstr>
      <vt:lpstr>Arial</vt:lpstr>
      <vt:lpstr>Calibri</vt:lpstr>
      <vt:lpstr>Calibri Light</vt:lpstr>
      <vt:lpstr>Google Sans</vt:lpstr>
      <vt:lpstr>Inter</vt:lpstr>
      <vt:lpstr>Myriad Pro</vt:lpstr>
      <vt:lpstr>Palatino Linotype</vt:lpstr>
      <vt:lpstr>Sylfaen</vt:lpstr>
      <vt:lpstr>Times New Roman</vt:lpstr>
      <vt:lpstr>Wingdings</vt:lpstr>
      <vt:lpstr>Office Theme</vt:lpstr>
      <vt:lpstr>1_Office Theme</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Vikas Koli</cp:lastModifiedBy>
  <cp:revision>39</cp:revision>
  <dcterms:created xsi:type="dcterms:W3CDTF">2020-12-23T13:36:53Z</dcterms:created>
  <dcterms:modified xsi:type="dcterms:W3CDTF">2023-10-19T16:58:15Z</dcterms:modified>
</cp:coreProperties>
</file>