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7" r:id="rId3"/>
    <p:sldId id="320" r:id="rId4"/>
    <p:sldId id="387" r:id="rId5"/>
    <p:sldId id="346" r:id="rId6"/>
    <p:sldId id="345" r:id="rId7"/>
    <p:sldId id="344" r:id="rId8"/>
    <p:sldId id="343" r:id="rId9"/>
    <p:sldId id="388" r:id="rId10"/>
    <p:sldId id="389" r:id="rId11"/>
    <p:sldId id="342" r:id="rId12"/>
    <p:sldId id="341" r:id="rId13"/>
    <p:sldId id="350"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355" r:id="rId27"/>
    <p:sldId id="394" r:id="rId28"/>
    <p:sldId id="407" r:id="rId29"/>
    <p:sldId id="408" r:id="rId30"/>
    <p:sldId id="412" r:id="rId31"/>
    <p:sldId id="409" r:id="rId32"/>
    <p:sldId id="411" r:id="rId33"/>
    <p:sldId id="377" r:id="rId34"/>
    <p:sldId id="348" r:id="rId35"/>
    <p:sldId id="381" r:id="rId36"/>
    <p:sldId id="414" r:id="rId37"/>
    <p:sldId id="415" r:id="rId38"/>
    <p:sldId id="418" r:id="rId39"/>
    <p:sldId id="419" r:id="rId40"/>
    <p:sldId id="420" r:id="rId41"/>
    <p:sldId id="421" r:id="rId42"/>
    <p:sldId id="422" r:id="rId43"/>
    <p:sldId id="416" r:id="rId44"/>
    <p:sldId id="424" r:id="rId45"/>
    <p:sldId id="423" r:id="rId46"/>
    <p:sldId id="425" r:id="rId47"/>
    <p:sldId id="426" r:id="rId48"/>
    <p:sldId id="33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65" d="100"/>
          <a:sy n="65" d="100"/>
        </p:scale>
        <p:origin x="2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07DA6-1ED7-4D34-9F2D-7AD3D1DF5B0F}"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A88F7-ECD5-467E-B60F-3590DCE026D3}" type="slidenum">
              <a:rPr lang="en-IN" smtClean="0"/>
              <a:t>‹#›</a:t>
            </a:fld>
            <a:endParaRPr lang="en-IN"/>
          </a:p>
        </p:txBody>
      </p:sp>
    </p:spTree>
    <p:extLst>
      <p:ext uri="{BB962C8B-B14F-4D97-AF65-F5344CB8AC3E}">
        <p14:creationId xmlns:p14="http://schemas.microsoft.com/office/powerpoint/2010/main" val="2844268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FA88F7-ECD5-467E-B60F-3590DCE026D3}" type="slidenum">
              <a:rPr lang="en-IN" smtClean="0"/>
              <a:t>2</a:t>
            </a:fld>
            <a:endParaRPr lang="en-IN"/>
          </a:p>
        </p:txBody>
      </p:sp>
    </p:spTree>
    <p:extLst>
      <p:ext uri="{BB962C8B-B14F-4D97-AF65-F5344CB8AC3E}">
        <p14:creationId xmlns:p14="http://schemas.microsoft.com/office/powerpoint/2010/main" val="365017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A88F7-ECD5-467E-B60F-3590DCE026D3}" type="slidenum">
              <a:rPr lang="en-IN" smtClean="0"/>
              <a:t>10</a:t>
            </a:fld>
            <a:endParaRPr lang="en-IN"/>
          </a:p>
        </p:txBody>
      </p:sp>
    </p:spTree>
    <p:extLst>
      <p:ext uri="{BB962C8B-B14F-4D97-AF65-F5344CB8AC3E}">
        <p14:creationId xmlns:p14="http://schemas.microsoft.com/office/powerpoint/2010/main" val="362182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9D9-32E3-4B85-9F16-2E3B2ADD4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C4CC3-ECE5-4FBE-9554-92BAC1784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26767-6E87-4FAA-8CE8-E327D877DE94}"/>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102638CD-4ACB-4360-AEAC-2F5F894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4FCCE-AAE6-467E-B3F5-99AB4B9C24F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52014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95D7-8F79-4240-AE73-DFEEA602B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5990-CA1E-4B32-8CC1-006AC349B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6D363-7E5D-4480-A736-C9AFE14A4F42}"/>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CD3D9548-7D60-4E70-A2C8-D04C00B7C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00B2D-9173-4085-A1AF-8156EBFB8ACE}"/>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99815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A8BB-BB4B-4A26-91FA-8D05181D3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065C6-288A-4268-9E7F-D79258670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A9B5-FD4C-4B0F-AF72-8A7DF14509BB}"/>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CBEECB7A-6CC8-4CCB-843D-F0A288702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38F7-B7E7-4001-A7FF-CA9B1E5A78E2}"/>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87775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ED57-81DC-4752-BF14-0EF67A5A4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B15BE-E2C8-4C5A-8285-CA67194F3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94DAD-8764-4133-B5AD-05688E4895F8}"/>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CB7B9F5C-F1B4-4CE6-BE5B-57B91D978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FDC50-A15A-4C38-86DB-71313EBB883A}"/>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975734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8024-8432-4164-A783-5147BC71B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3878EC-4C03-4783-B1E2-C116FED74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27DE8-CEFA-49A2-AE55-CC3026919ABD}"/>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E175976F-02DE-4B0B-833E-4C69D90F0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2E443-48CB-4AB4-B79E-5A0A1571AAB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02702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1467-8910-4084-B9D0-FF2A31BAE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B9320-19C6-4981-A5D4-A65A50F43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799E7-0600-4327-82EF-3E8CD16C7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10C2B-F0A0-49A4-911C-FD23D8CCD738}"/>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6" name="Footer Placeholder 5">
            <a:extLst>
              <a:ext uri="{FF2B5EF4-FFF2-40B4-BE49-F238E27FC236}">
                <a16:creationId xmlns:a16="http://schemas.microsoft.com/office/drawing/2014/main" id="{4C9340B9-D131-4F26-B542-C92A0A867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87625-5538-41A4-9C03-2E383B75BFE1}"/>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43693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4CF9-64EF-482B-B968-17646FA0C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7603D-F500-4BBC-973C-76058D20B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B8BFB-DF9A-4033-9983-046FDC294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37A21-56BA-438A-A3BC-0AD89D051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3238E-0FC1-4D51-AA87-478499782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37E4B-EB3A-441F-9CB9-8C5D14B562A0}"/>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8" name="Footer Placeholder 7">
            <a:extLst>
              <a:ext uri="{FF2B5EF4-FFF2-40B4-BE49-F238E27FC236}">
                <a16:creationId xmlns:a16="http://schemas.microsoft.com/office/drawing/2014/main" id="{5B19EA3F-B451-4FB4-BEB9-6634F194A1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279200-69B6-480E-8E11-C7AB878E10D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40412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492-079E-44BA-A329-5E404EF4D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A1B2-B487-4FE5-B517-8E4CEB51C3A7}"/>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4" name="Footer Placeholder 3">
            <a:extLst>
              <a:ext uri="{FF2B5EF4-FFF2-40B4-BE49-F238E27FC236}">
                <a16:creationId xmlns:a16="http://schemas.microsoft.com/office/drawing/2014/main" id="{FFD21211-53CB-4C8D-9669-A233E68F6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28730D-6491-4C9F-B4F3-E25D19ED89B5}"/>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16751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F05CC-7898-42AA-9AFB-519890EAC4A7}"/>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3" name="Footer Placeholder 2">
            <a:extLst>
              <a:ext uri="{FF2B5EF4-FFF2-40B4-BE49-F238E27FC236}">
                <a16:creationId xmlns:a16="http://schemas.microsoft.com/office/drawing/2014/main" id="{4535A400-2B36-45BB-B9A3-7236AA111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5933FF-ECA3-494F-B6ED-1F289C2FD33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125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6C8A-D1B6-4ACD-ACD4-FE77D5621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F3DF80-DE45-44C3-BD46-5E65BB73C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8F8E0-5447-452D-905B-A0C01A6ED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7A861-1A44-4EE1-8E8B-B4B8D6349182}"/>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6" name="Footer Placeholder 5">
            <a:extLst>
              <a:ext uri="{FF2B5EF4-FFF2-40B4-BE49-F238E27FC236}">
                <a16:creationId xmlns:a16="http://schemas.microsoft.com/office/drawing/2014/main" id="{F8197C9E-44D4-4B56-B088-E40D30CB9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7414-4209-438B-8132-B788441DEF60}"/>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083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592-0CCB-4099-8515-4EA11299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D3911-87C2-403A-8486-1E2828841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68E2E-F385-4E80-857E-BCB86CE4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64649-D347-4A09-993D-9E53A3CC5CD1}"/>
              </a:ext>
            </a:extLst>
          </p:cNvPr>
          <p:cNvSpPr>
            <a:spLocks noGrp="1"/>
          </p:cNvSpPr>
          <p:nvPr>
            <p:ph type="dt" sz="half" idx="10"/>
          </p:nvPr>
        </p:nvSpPr>
        <p:spPr/>
        <p:txBody>
          <a:bodyPr/>
          <a:lstStyle/>
          <a:p>
            <a:fld id="{3C93EBDD-0FE3-4546-943D-06D6F760FA7E}" type="datetimeFigureOut">
              <a:rPr lang="en-IN" smtClean="0"/>
              <a:t>30/11/2023</a:t>
            </a:fld>
            <a:endParaRPr lang="en-IN"/>
          </a:p>
        </p:txBody>
      </p:sp>
      <p:sp>
        <p:nvSpPr>
          <p:cNvPr id="6" name="Footer Placeholder 5">
            <a:extLst>
              <a:ext uri="{FF2B5EF4-FFF2-40B4-BE49-F238E27FC236}">
                <a16:creationId xmlns:a16="http://schemas.microsoft.com/office/drawing/2014/main" id="{0E9483BC-BEB4-442E-A581-0127145B3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42CF8-D070-451A-975A-2C4006BC507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54348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B4F16-F514-4C93-88B6-357A87276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C2CCC-FD19-4A4B-A9F0-6C034EE3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B15B4-46C3-4FB4-92EB-412E2096B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30/11/2023</a:t>
            </a:fld>
            <a:endParaRPr lang="en-IN"/>
          </a:p>
        </p:txBody>
      </p:sp>
      <p:sp>
        <p:nvSpPr>
          <p:cNvPr id="5" name="Footer Placeholder 4">
            <a:extLst>
              <a:ext uri="{FF2B5EF4-FFF2-40B4-BE49-F238E27FC236}">
                <a16:creationId xmlns:a16="http://schemas.microsoft.com/office/drawing/2014/main" id="{FED4274B-408C-450D-B152-EA432DAF0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AA7ED8-DE5E-4098-86B3-AB1FE3B68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extLst>
      <p:ext uri="{BB962C8B-B14F-4D97-AF65-F5344CB8AC3E}">
        <p14:creationId xmlns:p14="http://schemas.microsoft.com/office/powerpoint/2010/main" val="115411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B204-499C-4A50-BD3F-1A818F45974B}" type="datetimeFigureOut">
              <a:rPr lang="en-IN" smtClean="0"/>
              <a:t>30/11/2023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2.xml"/><Relationship Id="rId5"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3.xml"/><Relationship Id="rId5" Type="http://schemas.openxmlformats.org/officeDocument/2006/relationships/image" Target="../media/image28.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4.xml"/><Relationship Id="rId5" Type="http://schemas.openxmlformats.org/officeDocument/2006/relationships/image" Target="../media/image38.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themeOverride" Target="../theme/themeOverride5.xml"/><Relationship Id="rId5" Type="http://schemas.openxmlformats.org/officeDocument/2006/relationships/image" Target="../media/image42.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313" y="-42322"/>
            <a:ext cx="12191980" cy="6857988"/>
          </a:xfrm>
          <a:prstGeom prst="rect">
            <a:avLst/>
          </a:prstGeom>
        </p:spPr>
      </p:pic>
    </p:spTree>
    <p:extLst>
      <p:ext uri="{BB962C8B-B14F-4D97-AF65-F5344CB8AC3E}">
        <p14:creationId xmlns:p14="http://schemas.microsoft.com/office/powerpoint/2010/main" val="234108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274096D0-6AB5-21CA-C629-DA172B948655}"/>
              </a:ext>
            </a:extLst>
          </p:cNvPr>
          <p:cNvPicPr>
            <a:picLocks noChangeAspect="1"/>
          </p:cNvPicPr>
          <p:nvPr/>
        </p:nvPicPr>
        <p:blipFill>
          <a:blip r:embed="rId5"/>
          <a:stretch>
            <a:fillRect/>
          </a:stretch>
        </p:blipFill>
        <p:spPr>
          <a:xfrm>
            <a:off x="420197" y="230649"/>
            <a:ext cx="9341094" cy="6212832"/>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3971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6"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2A27A551-7C5A-0992-8AE6-58B6AB24C837}"/>
              </a:ext>
            </a:extLst>
          </p:cNvPr>
          <p:cNvPicPr>
            <a:picLocks noChangeAspect="1"/>
          </p:cNvPicPr>
          <p:nvPr/>
        </p:nvPicPr>
        <p:blipFill>
          <a:blip r:embed="rId4"/>
          <a:stretch>
            <a:fillRect/>
          </a:stretch>
        </p:blipFill>
        <p:spPr>
          <a:xfrm>
            <a:off x="600635" y="398207"/>
            <a:ext cx="9387427" cy="6245910"/>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1745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3453E4C-D1A6-F120-F5B3-D9F786184EAD}"/>
              </a:ext>
            </a:extLst>
          </p:cNvPr>
          <p:cNvPicPr>
            <a:picLocks noChangeAspect="1"/>
          </p:cNvPicPr>
          <p:nvPr/>
        </p:nvPicPr>
        <p:blipFill>
          <a:blip r:embed="rId4"/>
          <a:stretch>
            <a:fillRect/>
          </a:stretch>
        </p:blipFill>
        <p:spPr>
          <a:xfrm>
            <a:off x="366266" y="578463"/>
            <a:ext cx="9514210" cy="5778092"/>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9939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9EB97E-562E-C6E0-88B9-4AA2D56B7D89}"/>
              </a:ext>
            </a:extLst>
          </p:cNvPr>
          <p:cNvPicPr>
            <a:picLocks noChangeAspect="1"/>
          </p:cNvPicPr>
          <p:nvPr/>
        </p:nvPicPr>
        <p:blipFill>
          <a:blip r:embed="rId4"/>
          <a:stretch>
            <a:fillRect/>
          </a:stretch>
        </p:blipFill>
        <p:spPr>
          <a:xfrm>
            <a:off x="367553" y="1540716"/>
            <a:ext cx="11455114" cy="272256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4892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AEC530-85B1-0F65-876E-1E0E7B12B37B}"/>
              </a:ext>
            </a:extLst>
          </p:cNvPr>
          <p:cNvPicPr>
            <a:picLocks noChangeAspect="1"/>
          </p:cNvPicPr>
          <p:nvPr/>
        </p:nvPicPr>
        <p:blipFill>
          <a:blip r:embed="rId4"/>
          <a:stretch>
            <a:fillRect/>
          </a:stretch>
        </p:blipFill>
        <p:spPr>
          <a:xfrm>
            <a:off x="784820" y="261636"/>
            <a:ext cx="8339285" cy="6441782"/>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5834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A0A9DF-2BCD-360B-5B3D-85FFCE7E6339}"/>
              </a:ext>
            </a:extLst>
          </p:cNvPr>
          <p:cNvPicPr>
            <a:picLocks noChangeAspect="1"/>
          </p:cNvPicPr>
          <p:nvPr/>
        </p:nvPicPr>
        <p:blipFill>
          <a:blip r:embed="rId5"/>
          <a:stretch>
            <a:fillRect/>
          </a:stretch>
        </p:blipFill>
        <p:spPr>
          <a:xfrm>
            <a:off x="1328304" y="41561"/>
            <a:ext cx="7686698" cy="6635285"/>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9396988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0660B6-4581-D10F-4C69-2EF4B461B6DD}"/>
              </a:ext>
            </a:extLst>
          </p:cNvPr>
          <p:cNvPicPr>
            <a:picLocks noChangeAspect="1"/>
          </p:cNvPicPr>
          <p:nvPr/>
        </p:nvPicPr>
        <p:blipFill>
          <a:blip r:embed="rId5"/>
          <a:stretch>
            <a:fillRect/>
          </a:stretch>
        </p:blipFill>
        <p:spPr>
          <a:xfrm>
            <a:off x="1137000" y="69858"/>
            <a:ext cx="6915908" cy="6723449"/>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034604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A8BF8B-8A92-9CB0-3F82-5612CE00A047}"/>
              </a:ext>
            </a:extLst>
          </p:cNvPr>
          <p:cNvPicPr>
            <a:picLocks noChangeAspect="1"/>
          </p:cNvPicPr>
          <p:nvPr/>
        </p:nvPicPr>
        <p:blipFill>
          <a:blip r:embed="rId4"/>
          <a:stretch>
            <a:fillRect/>
          </a:stretch>
        </p:blipFill>
        <p:spPr>
          <a:xfrm>
            <a:off x="794524" y="103667"/>
            <a:ext cx="7874347" cy="662236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301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F7FB0E-8ACE-75A9-7EF0-55A5A7F28C09}"/>
              </a:ext>
            </a:extLst>
          </p:cNvPr>
          <p:cNvPicPr>
            <a:picLocks noChangeAspect="1"/>
          </p:cNvPicPr>
          <p:nvPr/>
        </p:nvPicPr>
        <p:blipFill>
          <a:blip r:embed="rId4"/>
          <a:stretch>
            <a:fillRect/>
          </a:stretch>
        </p:blipFill>
        <p:spPr>
          <a:xfrm>
            <a:off x="1065319" y="119657"/>
            <a:ext cx="7388400" cy="662490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9355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483CE4-055E-B582-6055-2346C7F9DFF4}"/>
              </a:ext>
            </a:extLst>
          </p:cNvPr>
          <p:cNvPicPr>
            <a:picLocks noChangeAspect="1"/>
          </p:cNvPicPr>
          <p:nvPr/>
        </p:nvPicPr>
        <p:blipFill>
          <a:blip r:embed="rId4"/>
          <a:stretch>
            <a:fillRect/>
          </a:stretch>
        </p:blipFill>
        <p:spPr>
          <a:xfrm>
            <a:off x="881875" y="225395"/>
            <a:ext cx="8331877" cy="6282051"/>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9693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969BC889-B577-C9A0-D88F-F2CDF007DD89}"/>
              </a:ext>
            </a:extLst>
          </p:cNvPr>
          <p:cNvSpPr txBox="1"/>
          <p:nvPr/>
        </p:nvSpPr>
        <p:spPr>
          <a:xfrm>
            <a:off x="587061" y="1925833"/>
            <a:ext cx="9779003" cy="1015663"/>
          </a:xfrm>
          <a:prstGeom prst="rect">
            <a:avLst/>
          </a:prstGeom>
          <a:noFill/>
        </p:spPr>
        <p:txBody>
          <a:bodyPr wrap="square">
            <a:spAutoFit/>
          </a:bodyPr>
          <a:lstStyle/>
          <a:p>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Diabetes </a:t>
            </a:r>
            <a:r>
              <a:rPr lang="en-US" sz="2000" b="1" dirty="0">
                <a:solidFill>
                  <a:schemeClr val="accent1">
                    <a:lumMod val="50000"/>
                  </a:schemeClr>
                </a:solidFill>
                <a:latin typeface="Times New Roman" panose="02020603050405020304" pitchFamily="18" charset="0"/>
                <a:cs typeface="Times New Roman" panose="02020603050405020304" pitchFamily="18" charset="0"/>
              </a:rPr>
              <a:t>is a chronic disease that occurs when the pancreas is no longer able to make insulin, or when the body cannot make good use of the insulin it produces. Learning how to use Machine Learning can help us predict Diabetes. Let’s get started</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9BC889-B577-C9A0-D88F-F2CDF007DD89}"/>
              </a:ext>
            </a:extLst>
          </p:cNvPr>
          <p:cNvSpPr txBox="1"/>
          <p:nvPr/>
        </p:nvSpPr>
        <p:spPr>
          <a:xfrm>
            <a:off x="587061" y="869029"/>
            <a:ext cx="8456565" cy="707886"/>
          </a:xfrm>
          <a:prstGeom prst="rect">
            <a:avLst/>
          </a:prstGeom>
          <a:noFill/>
        </p:spPr>
        <p:txBody>
          <a:bodyPr wrap="square">
            <a:spAutoFit/>
          </a:bodyPr>
          <a:lstStyle/>
          <a:p>
            <a:r>
              <a:rPr lang="en-US" sz="4000" b="1" dirty="0">
                <a:solidFill>
                  <a:srgbClr val="002060"/>
                </a:solidFill>
                <a:latin typeface="Palatino Linotype" panose="02040502050505030304" pitchFamily="18" charset="0"/>
              </a:rPr>
              <a:t>Topic- Diabetes Prediction</a:t>
            </a:r>
          </a:p>
        </p:txBody>
      </p:sp>
      <p:sp>
        <p:nvSpPr>
          <p:cNvPr id="8" name="TextBox 7">
            <a:extLst>
              <a:ext uri="{FF2B5EF4-FFF2-40B4-BE49-F238E27FC236}">
                <a16:creationId xmlns:a16="http://schemas.microsoft.com/office/drawing/2014/main" id="{969BC889-B577-C9A0-D88F-F2CDF007DD89}"/>
              </a:ext>
            </a:extLst>
          </p:cNvPr>
          <p:cNvSpPr txBox="1"/>
          <p:nvPr/>
        </p:nvSpPr>
        <p:spPr>
          <a:xfrm>
            <a:off x="532167" y="3594012"/>
            <a:ext cx="9833897" cy="2308324"/>
          </a:xfrm>
          <a:prstGeom prst="rect">
            <a:avLst/>
          </a:prstGeom>
          <a:noFill/>
        </p:spPr>
        <p:txBody>
          <a:bodyPr wrap="square">
            <a:spAutoFit/>
          </a:bodyPr>
          <a:lstStyle/>
          <a:p>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About </a:t>
            </a:r>
            <a:r>
              <a:rPr lang="en-US" sz="2400" b="1" dirty="0">
                <a:solidFill>
                  <a:schemeClr val="accent1">
                    <a:lumMod val="50000"/>
                  </a:schemeClr>
                </a:solidFill>
                <a:latin typeface="Times New Roman" panose="02020603050405020304" pitchFamily="18" charset="0"/>
                <a:cs typeface="Times New Roman" panose="02020603050405020304" pitchFamily="18" charset="0"/>
              </a:rPr>
              <a:t>this project </a:t>
            </a:r>
            <a:r>
              <a:rPr lang="en-US" sz="24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1">
                    <a:lumMod val="50000"/>
                  </a:schemeClr>
                </a:solidFill>
                <a:latin typeface="Times New Roman" panose="02020603050405020304" pitchFamily="18" charset="0"/>
                <a:cs typeface="Times New Roman" panose="02020603050405020304" pitchFamily="18" charset="0"/>
              </a:rPr>
              <a:t>The objective of this project is to classify whether someone has diabetes or not. Dataset consists of several Medical Variables(Independent) and one Outcome Variable(Dependent). The independent variables in this data set are :-'Pregnancies', 'Glucose',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BloodPressure</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SkinThickness</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Insulin','BMI</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DiabetesPedigreeFunction</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'Age’. The outcome variable value is either 1 or 0 indicating whether a person has diabetes(1) or not(0).</a:t>
            </a:r>
          </a:p>
        </p:txBody>
      </p:sp>
    </p:spTree>
    <p:extLst>
      <p:ext uri="{BB962C8B-B14F-4D97-AF65-F5344CB8AC3E}">
        <p14:creationId xmlns:p14="http://schemas.microsoft.com/office/powerpoint/2010/main" val="2191786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 calcmode="lin" valueType="num">
                                      <p:cBhvr additive="base">
                                        <p:cTn id="2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F1C85F-6688-D631-EE4E-CAAA752D7CE0}"/>
              </a:ext>
            </a:extLst>
          </p:cNvPr>
          <p:cNvPicPr>
            <a:picLocks noChangeAspect="1"/>
          </p:cNvPicPr>
          <p:nvPr/>
        </p:nvPicPr>
        <p:blipFill>
          <a:blip r:embed="rId4"/>
          <a:stretch>
            <a:fillRect/>
          </a:stretch>
        </p:blipFill>
        <p:spPr>
          <a:xfrm>
            <a:off x="628995" y="403824"/>
            <a:ext cx="8821491" cy="570200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1706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A3CC87-4A02-F462-3C49-6E87700FC8A7}"/>
              </a:ext>
            </a:extLst>
          </p:cNvPr>
          <p:cNvPicPr>
            <a:picLocks noChangeAspect="1"/>
          </p:cNvPicPr>
          <p:nvPr/>
        </p:nvPicPr>
        <p:blipFill>
          <a:blip r:embed="rId4"/>
          <a:stretch>
            <a:fillRect/>
          </a:stretch>
        </p:blipFill>
        <p:spPr>
          <a:xfrm>
            <a:off x="560179" y="927506"/>
            <a:ext cx="11170821" cy="4706377"/>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833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3AA5CC-A9D7-0ACE-63AE-E51668CAD3A1}"/>
              </a:ext>
            </a:extLst>
          </p:cNvPr>
          <p:cNvPicPr>
            <a:picLocks noChangeAspect="1"/>
          </p:cNvPicPr>
          <p:nvPr/>
        </p:nvPicPr>
        <p:blipFill>
          <a:blip r:embed="rId4"/>
          <a:stretch>
            <a:fillRect/>
          </a:stretch>
        </p:blipFill>
        <p:spPr>
          <a:xfrm>
            <a:off x="659731" y="86266"/>
            <a:ext cx="8719043" cy="6657169"/>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2224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132378-29D2-D8BD-553B-E94B4F57AE0A}"/>
              </a:ext>
            </a:extLst>
          </p:cNvPr>
          <p:cNvPicPr>
            <a:picLocks noChangeAspect="1"/>
          </p:cNvPicPr>
          <p:nvPr/>
        </p:nvPicPr>
        <p:blipFill>
          <a:blip r:embed="rId4"/>
          <a:stretch>
            <a:fillRect/>
          </a:stretch>
        </p:blipFill>
        <p:spPr>
          <a:xfrm>
            <a:off x="463742" y="602428"/>
            <a:ext cx="9479487" cy="600058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2199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9B3B97-D39D-FD72-D8F1-5F95FDE01B96}"/>
              </a:ext>
            </a:extLst>
          </p:cNvPr>
          <p:cNvPicPr>
            <a:picLocks noChangeAspect="1"/>
          </p:cNvPicPr>
          <p:nvPr/>
        </p:nvPicPr>
        <p:blipFill>
          <a:blip r:embed="rId4"/>
          <a:stretch>
            <a:fillRect/>
          </a:stretch>
        </p:blipFill>
        <p:spPr>
          <a:xfrm>
            <a:off x="932155" y="933384"/>
            <a:ext cx="8662598" cy="4860560"/>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4963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2DEB01FE-F8B3-AF20-AFE7-F073DCD8E998}"/>
              </a:ext>
            </a:extLst>
          </p:cNvPr>
          <p:cNvPicPr>
            <a:picLocks noChangeAspect="1"/>
          </p:cNvPicPr>
          <p:nvPr/>
        </p:nvPicPr>
        <p:blipFill>
          <a:blip r:embed="rId4"/>
          <a:stretch>
            <a:fillRect/>
          </a:stretch>
        </p:blipFill>
        <p:spPr>
          <a:xfrm>
            <a:off x="575819" y="898489"/>
            <a:ext cx="11158511" cy="479438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6970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12" name="Picture 11">
            <a:extLst>
              <a:ext uri="{FF2B5EF4-FFF2-40B4-BE49-F238E27FC236}">
                <a16:creationId xmlns:a16="http://schemas.microsoft.com/office/drawing/2014/main" id="{D6D592CC-AA56-8626-FE4B-09BB0C72CCCE}"/>
              </a:ext>
            </a:extLst>
          </p:cNvPr>
          <p:cNvPicPr>
            <a:picLocks noChangeAspect="1"/>
          </p:cNvPicPr>
          <p:nvPr/>
        </p:nvPicPr>
        <p:blipFill>
          <a:blip r:embed="rId4"/>
          <a:stretch>
            <a:fillRect/>
          </a:stretch>
        </p:blipFill>
        <p:spPr>
          <a:xfrm>
            <a:off x="681656" y="808906"/>
            <a:ext cx="9840538" cy="5001959"/>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2254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A9FC3A0-69C8-1CE4-94A2-0B219961CA37}"/>
              </a:ext>
            </a:extLst>
          </p:cNvPr>
          <p:cNvPicPr>
            <a:picLocks noChangeAspect="1"/>
          </p:cNvPicPr>
          <p:nvPr/>
        </p:nvPicPr>
        <p:blipFill>
          <a:blip r:embed="rId4"/>
          <a:stretch>
            <a:fillRect/>
          </a:stretch>
        </p:blipFill>
        <p:spPr>
          <a:xfrm>
            <a:off x="215153" y="140940"/>
            <a:ext cx="6968911" cy="6445447"/>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733C6138-601A-3756-BCB3-A23DEF487B55}"/>
              </a:ext>
            </a:extLst>
          </p:cNvPr>
          <p:cNvSpPr txBox="1"/>
          <p:nvPr/>
        </p:nvSpPr>
        <p:spPr>
          <a:xfrm>
            <a:off x="7492522" y="4871198"/>
            <a:ext cx="4699478"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Logistic Regression Is 73%</a:t>
            </a:r>
          </a:p>
        </p:txBody>
      </p:sp>
    </p:spTree>
    <p:extLst>
      <p:ext uri="{BB962C8B-B14F-4D97-AF65-F5344CB8AC3E}">
        <p14:creationId xmlns:p14="http://schemas.microsoft.com/office/powerpoint/2010/main" val="2006155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4">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 y="-20103"/>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7D1BCCD-DA6F-8448-F02C-AE6DA9ED06FA}"/>
              </a:ext>
            </a:extLst>
          </p:cNvPr>
          <p:cNvPicPr>
            <a:picLocks noChangeAspect="1"/>
          </p:cNvPicPr>
          <p:nvPr/>
        </p:nvPicPr>
        <p:blipFill>
          <a:blip r:embed="rId5"/>
          <a:stretch>
            <a:fillRect/>
          </a:stretch>
        </p:blipFill>
        <p:spPr>
          <a:xfrm>
            <a:off x="1367129" y="22687"/>
            <a:ext cx="6548705" cy="6681953"/>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711FBBC5-BAA3-AAB5-3AE3-F57906E9CB8B}"/>
              </a:ext>
            </a:extLst>
          </p:cNvPr>
          <p:cNvSpPr txBox="1"/>
          <p:nvPr/>
        </p:nvSpPr>
        <p:spPr>
          <a:xfrm flipH="1">
            <a:off x="8220635" y="4688541"/>
            <a:ext cx="3357506"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after Tuning Is 73%</a:t>
            </a:r>
          </a:p>
        </p:txBody>
      </p:sp>
    </p:spTree>
    <p:extLst>
      <p:ext uri="{BB962C8B-B14F-4D97-AF65-F5344CB8AC3E}">
        <p14:creationId xmlns:p14="http://schemas.microsoft.com/office/powerpoint/2010/main" val="52762130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 calcmode="lin" valueType="num">
                                      <p:cBhvr>
                                        <p:cTn id="1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729476" y="2523231"/>
            <a:ext cx="8998600" cy="1938992"/>
          </a:xfrm>
          <a:prstGeom prst="rect">
            <a:avLst/>
          </a:prstGeom>
          <a:noFill/>
        </p:spPr>
        <p:txBody>
          <a:bodyPr wrap="square">
            <a:spAutoFit/>
          </a:bodyPr>
          <a:lstStyle/>
          <a:p>
            <a:pPr algn="l"/>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In logistic regression, the model predicts the probability of an instance belonging to the positive class. By default, if the predicted probability is greater than or equal to 0.5, the instance is classified as positive; otherwise, it's classified as negative. This threshold of 0.5 is a common choice, but it might not be optimal for all scenarios.</a:t>
            </a:r>
          </a:p>
        </p:txBody>
      </p:sp>
      <p:sp>
        <p:nvSpPr>
          <p:cNvPr id="10" name="TextBox 9">
            <a:extLst>
              <a:ext uri="{FF2B5EF4-FFF2-40B4-BE49-F238E27FC236}">
                <a16:creationId xmlns:a16="http://schemas.microsoft.com/office/drawing/2014/main" id="{1995564A-90F4-FD18-4C33-58D7CA1F9420}"/>
              </a:ext>
            </a:extLst>
          </p:cNvPr>
          <p:cNvSpPr txBox="1"/>
          <p:nvPr/>
        </p:nvSpPr>
        <p:spPr>
          <a:xfrm>
            <a:off x="729476" y="1707624"/>
            <a:ext cx="8998600" cy="584775"/>
          </a:xfrm>
          <a:prstGeom prst="rect">
            <a:avLst/>
          </a:prstGeom>
          <a:noFill/>
        </p:spPr>
        <p:txBody>
          <a:bodyPr wrap="square">
            <a:spAutoFit/>
          </a:bodyPr>
          <a:lstStyle/>
          <a:p>
            <a:r>
              <a:rPr lang="en-US" sz="3200" b="1" dirty="0">
                <a:solidFill>
                  <a:srgbClr val="002060"/>
                </a:solidFill>
                <a:latin typeface="Palatino Linotype" panose="02040502050505030304" pitchFamily="18" charset="0"/>
                <a:ea typeface="+mj-ea"/>
                <a:cs typeface="+mj-cs"/>
              </a:rPr>
              <a:t>Understanding Probability Threshold</a:t>
            </a:r>
            <a:r>
              <a:rPr lang="en-US" sz="2400" b="1" dirty="0">
                <a:solidFill>
                  <a:schemeClr val="accent1">
                    <a:lumMod val="75000"/>
                  </a:schemeClr>
                </a:solidFill>
                <a:latin typeface="Times New Roman" panose="02020603050405020304" pitchFamily="18" charset="0"/>
                <a:cs typeface="Times New Roman" panose="02020603050405020304" pitchFamily="18" charset="0"/>
              </a:rPr>
              <a:t>:</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49938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decel="50000" fill="hold">
                                          <p:stCondLst>
                                            <p:cond delay="0"/>
                                          </p:stCondLst>
                                        </p:cTn>
                                        <p:tgtEl>
                                          <p:spTgt spid="1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969BC889-B577-C9A0-D88F-F2CDF007DD89}"/>
              </a:ext>
            </a:extLst>
          </p:cNvPr>
          <p:cNvSpPr txBox="1"/>
          <p:nvPr/>
        </p:nvSpPr>
        <p:spPr>
          <a:xfrm>
            <a:off x="881876" y="1790064"/>
            <a:ext cx="10515600" cy="3477875"/>
          </a:xfrm>
          <a:prstGeom prst="rect">
            <a:avLst/>
          </a:prstGeom>
          <a:noFill/>
        </p:spPr>
        <p:txBody>
          <a:bodyPr wrap="square">
            <a:spAutoFit/>
          </a:bodyPr>
          <a:lstStyle/>
          <a:p>
            <a:pPr marL="342900" indent="-342900" algn="ctr">
              <a:buFont typeface="Arial" panose="020B0604020202020204" pitchFamily="34" charset="0"/>
              <a:buChar char="•"/>
            </a:pP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Pregnancies :- Number of times a woman has been pregnant</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Glucose :- Plasma Glucose concentration of 2 hours in an oral glucose tolerance test</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Blood Pressure </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Diastolic </a:t>
            </a:r>
            <a:r>
              <a:rPr lang="en-US" sz="2000" b="1" dirty="0">
                <a:solidFill>
                  <a:schemeClr val="accent1">
                    <a:lumMod val="50000"/>
                  </a:schemeClr>
                </a:solidFill>
                <a:latin typeface="Times New Roman" panose="02020603050405020304" pitchFamily="18" charset="0"/>
                <a:cs typeface="Times New Roman" panose="02020603050405020304" pitchFamily="18" charset="0"/>
              </a:rPr>
              <a:t>Blood Pressure (mm hg)</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Skin Thickness </a:t>
            </a:r>
            <a:r>
              <a:rPr lang="en-US" sz="2000" b="1" dirty="0">
                <a:solidFill>
                  <a:schemeClr val="accent1">
                    <a:lumMod val="50000"/>
                  </a:schemeClr>
                </a:solidFill>
                <a:latin typeface="Times New Roman" panose="02020603050405020304" pitchFamily="18" charset="0"/>
                <a:cs typeface="Times New Roman" panose="02020603050405020304" pitchFamily="18" charset="0"/>
              </a:rPr>
              <a:t>:- Triceps skin fold thickness(mm)</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Insulin :- 2 hour serum insulin(mu U/ml)</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BMI :- Body Mass Index ((weight in kg/height in m)^2)</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Age :- Age(years)</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Diabetes Pedigree Function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:-scores likelihood of diabetes based on family history)</a:t>
            </a:r>
          </a:p>
          <a:p>
            <a:pPr marL="342900" indent="-342900">
              <a:buFont typeface="Wingdings" panose="05000000000000000000" pitchFamily="2" charset="2"/>
              <a:buChar char="Ø"/>
            </a:pPr>
            <a:r>
              <a:rPr lang="en-US" sz="2000" b="1" dirty="0">
                <a:solidFill>
                  <a:schemeClr val="accent1">
                    <a:lumMod val="50000"/>
                  </a:schemeClr>
                </a:solidFill>
                <a:latin typeface="Times New Roman" panose="02020603050405020304" pitchFamily="18" charset="0"/>
                <a:cs typeface="Times New Roman" panose="02020603050405020304" pitchFamily="18" charset="0"/>
              </a:rPr>
              <a:t>    Outcome :-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0 (</a:t>
            </a:r>
            <a:r>
              <a:rPr lang="en-US" sz="2000" b="1" dirty="0">
                <a:solidFill>
                  <a:schemeClr val="accent1">
                    <a:lumMod val="50000"/>
                  </a:schemeClr>
                </a:solidFill>
                <a:latin typeface="Times New Roman" panose="02020603050405020304" pitchFamily="18" charset="0"/>
                <a:cs typeface="Times New Roman" panose="02020603050405020304" pitchFamily="18" charset="0"/>
              </a:rPr>
              <a:t>doesn't have diabetes) or 1 (has diabetes)</a:t>
            </a:r>
          </a:p>
          <a:p>
            <a:pPr algn="ct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54569" y="979403"/>
            <a:ext cx="4429419" cy="707886"/>
          </a:xfrm>
          <a:prstGeom prst="rect">
            <a:avLst/>
          </a:prstGeom>
        </p:spPr>
        <p:txBody>
          <a:bodyPr wrap="none">
            <a:spAutoFit/>
          </a:bodyPr>
          <a:lstStyle/>
          <a:p>
            <a:pPr algn="ctr"/>
            <a:r>
              <a:rPr lang="en-US" sz="4000" b="1" dirty="0">
                <a:solidFill>
                  <a:srgbClr val="002060"/>
                </a:solidFill>
                <a:latin typeface="Palatino Linotype" panose="02040502050505030304" pitchFamily="18" charset="0"/>
              </a:rPr>
              <a:t>About the Dataset</a:t>
            </a:r>
          </a:p>
        </p:txBody>
      </p:sp>
    </p:spTree>
    <p:extLst>
      <p:ext uri="{BB962C8B-B14F-4D97-AF65-F5344CB8AC3E}">
        <p14:creationId xmlns:p14="http://schemas.microsoft.com/office/powerpoint/2010/main" val="2330851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4" fill="hold" nodeType="after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 calcmode="lin" valueType="num">
                                      <p:cBhvr additive="base">
                                        <p:cTn id="4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nodeType="after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4" fill="hold" nodeType="after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 calcmode="lin" valueType="num">
                                      <p:cBhvr additive="base">
                                        <p:cTn id="5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646D5CF-05F5-BA43-CA0A-88A18D2D1677}"/>
              </a:ext>
            </a:extLst>
          </p:cNvPr>
          <p:cNvPicPr>
            <a:picLocks noChangeAspect="1"/>
          </p:cNvPicPr>
          <p:nvPr/>
        </p:nvPicPr>
        <p:blipFill>
          <a:blip r:embed="rId4"/>
          <a:stretch>
            <a:fillRect/>
          </a:stretch>
        </p:blipFill>
        <p:spPr>
          <a:xfrm>
            <a:off x="1478142" y="57051"/>
            <a:ext cx="5935782" cy="6627462"/>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9642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B2A4174-EDF7-87EF-9C39-642B45CE7173}"/>
              </a:ext>
            </a:extLst>
          </p:cNvPr>
          <p:cNvSpPr txBox="1"/>
          <p:nvPr/>
        </p:nvSpPr>
        <p:spPr>
          <a:xfrm>
            <a:off x="62753" y="22923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1BED60-E8EC-CE99-6CC4-C47A75EF605E}"/>
              </a:ext>
            </a:extLst>
          </p:cNvPr>
          <p:cNvSpPr txBox="1"/>
          <p:nvPr/>
        </p:nvSpPr>
        <p:spPr>
          <a:xfrm>
            <a:off x="215153" y="24447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735D57-9D63-822A-675B-D25D80D56AEB}"/>
              </a:ext>
            </a:extLst>
          </p:cNvPr>
          <p:cNvSpPr txBox="1"/>
          <p:nvPr/>
        </p:nvSpPr>
        <p:spPr>
          <a:xfrm>
            <a:off x="367553" y="25971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C79816-42FC-D6D7-BB3C-228C6784588C}"/>
              </a:ext>
            </a:extLst>
          </p:cNvPr>
          <p:cNvSpPr txBox="1"/>
          <p:nvPr/>
        </p:nvSpPr>
        <p:spPr>
          <a:xfrm>
            <a:off x="519953" y="27495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5564A-90F4-FD18-4C33-58D7CA1F9420}"/>
              </a:ext>
            </a:extLst>
          </p:cNvPr>
          <p:cNvSpPr txBox="1"/>
          <p:nvPr/>
        </p:nvSpPr>
        <p:spPr>
          <a:xfrm>
            <a:off x="672353" y="2901999"/>
            <a:ext cx="8998600" cy="461665"/>
          </a:xfrm>
          <a:prstGeom prst="rect">
            <a:avLst/>
          </a:prstGeom>
          <a:noFill/>
        </p:spPr>
        <p:txBody>
          <a:bodyPr wrap="square">
            <a:spAutoFit/>
          </a:bodyPr>
          <a:lstStyle/>
          <a:p>
            <a:pPr algn="l"/>
            <a:endParaRPr lang="en-US" sz="2400" b="1" i="0" dirty="0">
              <a:solidFill>
                <a:schemeClr val="accent1">
                  <a:lumMod val="50000"/>
                </a:schemeClr>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41F7C81-74D2-ED69-7FC8-174710D3CAC1}"/>
              </a:ext>
            </a:extLst>
          </p:cNvPr>
          <p:cNvPicPr>
            <a:picLocks noChangeAspect="1"/>
          </p:cNvPicPr>
          <p:nvPr/>
        </p:nvPicPr>
        <p:blipFill>
          <a:blip r:embed="rId4"/>
          <a:stretch>
            <a:fillRect/>
          </a:stretch>
        </p:blipFill>
        <p:spPr>
          <a:xfrm>
            <a:off x="650805" y="123048"/>
            <a:ext cx="6506695" cy="658360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A5C8D582-343F-B7B0-4BF1-5D4139825F66}"/>
              </a:ext>
            </a:extLst>
          </p:cNvPr>
          <p:cNvSpPr txBox="1"/>
          <p:nvPr/>
        </p:nvSpPr>
        <p:spPr>
          <a:xfrm rot="10800000" flipV="1">
            <a:off x="7456671" y="4353826"/>
            <a:ext cx="4428563"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KNN Is 72%</a:t>
            </a:r>
          </a:p>
        </p:txBody>
      </p:sp>
    </p:spTree>
    <p:extLst>
      <p:ext uri="{BB962C8B-B14F-4D97-AF65-F5344CB8AC3E}">
        <p14:creationId xmlns:p14="http://schemas.microsoft.com/office/powerpoint/2010/main" val="487058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4">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D61EBB0C-5A36-BDE1-51E7-C2D926B5772B}"/>
              </a:ext>
            </a:extLst>
          </p:cNvPr>
          <p:cNvSpPr txBox="1"/>
          <p:nvPr/>
        </p:nvSpPr>
        <p:spPr>
          <a:xfrm>
            <a:off x="763889" y="1710680"/>
            <a:ext cx="8448087" cy="1077218"/>
          </a:xfrm>
          <a:prstGeom prst="rect">
            <a:avLst/>
          </a:prstGeom>
          <a:noFill/>
        </p:spPr>
        <p:txBody>
          <a:bodyPr wrap="square">
            <a:spAutoFit/>
          </a:bodyPr>
          <a:lstStyle/>
          <a:p>
            <a:r>
              <a:rPr lang="en-IN" sz="3200" dirty="0"/>
              <a:t> </a:t>
            </a:r>
            <a:r>
              <a:rPr lang="en-US" sz="3200" b="1" kern="1200" dirty="0">
                <a:solidFill>
                  <a:srgbClr val="002060"/>
                </a:solidFill>
                <a:latin typeface="Palatino Linotype" panose="02040502050505030304" pitchFamily="18" charset="0"/>
                <a:ea typeface="+mj-ea"/>
                <a:cs typeface="+mj-cs"/>
              </a:rPr>
              <a:t>Decision Tree Algorithm</a:t>
            </a:r>
            <a:r>
              <a:rPr lang="en-IN" sz="3200" dirty="0"/>
              <a:t/>
            </a:r>
            <a:br>
              <a:rPr lang="en-IN" sz="3200" dirty="0"/>
            </a:br>
            <a:endParaRPr lang="en-IN" sz="3200" dirty="0"/>
          </a:p>
        </p:txBody>
      </p:sp>
      <p:sp>
        <p:nvSpPr>
          <p:cNvPr id="6" name="TextBox 5">
            <a:extLst>
              <a:ext uri="{FF2B5EF4-FFF2-40B4-BE49-F238E27FC236}">
                <a16:creationId xmlns:a16="http://schemas.microsoft.com/office/drawing/2014/main" id="{085FCA92-252B-61F5-42D2-BFA531AB7368}"/>
              </a:ext>
            </a:extLst>
          </p:cNvPr>
          <p:cNvSpPr txBox="1"/>
          <p:nvPr/>
        </p:nvSpPr>
        <p:spPr>
          <a:xfrm>
            <a:off x="881876" y="2630021"/>
            <a:ext cx="8588188" cy="1569660"/>
          </a:xfrm>
          <a:prstGeom prst="rect">
            <a:avLst/>
          </a:prstGeom>
          <a:noFill/>
        </p:spPr>
        <p:txBody>
          <a:bodyPr wrap="square">
            <a:spAutoFit/>
          </a:bodyPr>
          <a:lstStyle/>
          <a:p>
            <a:pPr marL="0" indent="0">
              <a:buNone/>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A decision tree algorithm is a supervised machine learning technique used for both classification and regression tasks. It works on checking up the impurities based on Gini Index and Entropy which can be applied to a wide range of problems.</a:t>
            </a:r>
            <a:endPar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226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9C84704A-6289-383C-873D-A63B0C293FEF}"/>
              </a:ext>
            </a:extLst>
          </p:cNvPr>
          <p:cNvPicPr>
            <a:picLocks noChangeAspect="1"/>
          </p:cNvPicPr>
          <p:nvPr/>
        </p:nvPicPr>
        <p:blipFill>
          <a:blip r:embed="rId4"/>
          <a:stretch>
            <a:fillRect/>
          </a:stretch>
        </p:blipFill>
        <p:spPr>
          <a:xfrm>
            <a:off x="691285" y="57051"/>
            <a:ext cx="6574464" cy="6591317"/>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2D00BA5-B5DA-ED2E-566E-7946A00424AB}"/>
              </a:ext>
            </a:extLst>
          </p:cNvPr>
          <p:cNvSpPr txBox="1"/>
          <p:nvPr/>
        </p:nvSpPr>
        <p:spPr>
          <a:xfrm rot="10800000" flipV="1">
            <a:off x="7539138" y="4027880"/>
            <a:ext cx="4466824"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Decision Tree Is 65%</a:t>
            </a:r>
            <a:endParaRPr lang="en-IN" sz="2800" dirty="0"/>
          </a:p>
        </p:txBody>
      </p:sp>
    </p:spTree>
    <p:extLst>
      <p:ext uri="{BB962C8B-B14F-4D97-AF65-F5344CB8AC3E}">
        <p14:creationId xmlns:p14="http://schemas.microsoft.com/office/powerpoint/2010/main" val="1936703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88EC884D-5BDD-9B8C-18EE-017759126987}"/>
              </a:ext>
            </a:extLst>
          </p:cNvPr>
          <p:cNvSpPr txBox="1"/>
          <p:nvPr/>
        </p:nvSpPr>
        <p:spPr>
          <a:xfrm>
            <a:off x="717174" y="1702186"/>
            <a:ext cx="8525435" cy="646331"/>
          </a:xfrm>
          <a:prstGeom prst="rect">
            <a:avLst/>
          </a:prstGeom>
          <a:noFill/>
        </p:spPr>
        <p:txBody>
          <a:bodyPr wrap="square">
            <a:spAutoFit/>
          </a:bodyPr>
          <a:lstStyle/>
          <a:p>
            <a:r>
              <a:rPr lang="en-IN" sz="3600" b="1" dirty="0">
                <a:solidFill>
                  <a:srgbClr val="002060"/>
                </a:solidFill>
                <a:latin typeface="Palatino Linotype" panose="02040502050505030304" pitchFamily="18" charset="0"/>
              </a:rPr>
              <a:t> </a:t>
            </a:r>
            <a:r>
              <a:rPr lang="en-US" sz="3200" b="1" dirty="0">
                <a:solidFill>
                  <a:srgbClr val="002060"/>
                </a:solidFill>
                <a:latin typeface="Palatino Linotype" panose="02040502050505030304" pitchFamily="18" charset="0"/>
                <a:ea typeface="+mj-ea"/>
                <a:cs typeface="+mj-cs"/>
              </a:rPr>
              <a:t>Random</a:t>
            </a:r>
            <a:r>
              <a:rPr lang="en-US" sz="3600" b="1" dirty="0">
                <a:solidFill>
                  <a:srgbClr val="002060"/>
                </a:solidFill>
                <a:latin typeface="Palatino Linotype" panose="02040502050505030304" pitchFamily="18" charset="0"/>
              </a:rPr>
              <a:t> </a:t>
            </a:r>
            <a:r>
              <a:rPr lang="en-US" sz="3200" b="1" dirty="0">
                <a:solidFill>
                  <a:srgbClr val="002060"/>
                </a:solidFill>
                <a:latin typeface="Palatino Linotype" panose="02040502050505030304" pitchFamily="18" charset="0"/>
                <a:ea typeface="+mj-ea"/>
                <a:cs typeface="+mj-cs"/>
              </a:rPr>
              <a:t>Forest</a:t>
            </a:r>
            <a:r>
              <a:rPr lang="en-US" sz="3600" b="1" dirty="0">
                <a:solidFill>
                  <a:srgbClr val="002060"/>
                </a:solidFill>
                <a:latin typeface="Palatino Linotype" panose="02040502050505030304" pitchFamily="18" charset="0"/>
              </a:rPr>
              <a:t> </a:t>
            </a:r>
            <a:endParaRPr lang="en-IN" sz="3600" dirty="0"/>
          </a:p>
        </p:txBody>
      </p:sp>
      <p:sp>
        <p:nvSpPr>
          <p:cNvPr id="6" name="TextBox 5">
            <a:extLst>
              <a:ext uri="{FF2B5EF4-FFF2-40B4-BE49-F238E27FC236}">
                <a16:creationId xmlns:a16="http://schemas.microsoft.com/office/drawing/2014/main" id="{44D47742-5A80-E568-DD84-FA703E401D6B}"/>
              </a:ext>
            </a:extLst>
          </p:cNvPr>
          <p:cNvSpPr txBox="1"/>
          <p:nvPr/>
        </p:nvSpPr>
        <p:spPr>
          <a:xfrm>
            <a:off x="799525" y="2658318"/>
            <a:ext cx="8360735" cy="1569660"/>
          </a:xfrm>
          <a:prstGeom prst="rect">
            <a:avLst/>
          </a:prstGeom>
          <a:noFill/>
        </p:spPr>
        <p:txBody>
          <a:bodyPr wrap="square">
            <a:spAutoFit/>
          </a:bodyPr>
          <a:lstStyle/>
          <a:p>
            <a:pPr marL="0" indent="0">
              <a:buNone/>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is a powerful ensemble learning algorithm used for classification and regression tasks. It's based on the concept of decision trees and combines multiple decision trees to make more accurate predictions. </a:t>
            </a:r>
            <a:endPar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971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308B0786-0673-0936-3037-8DCE63719719}"/>
              </a:ext>
            </a:extLst>
          </p:cNvPr>
          <p:cNvPicPr>
            <a:picLocks noChangeAspect="1"/>
          </p:cNvPicPr>
          <p:nvPr/>
        </p:nvPicPr>
        <p:blipFill>
          <a:blip r:embed="rId4"/>
          <a:stretch>
            <a:fillRect/>
          </a:stretch>
        </p:blipFill>
        <p:spPr>
          <a:xfrm>
            <a:off x="422213" y="454944"/>
            <a:ext cx="6738495" cy="5680385"/>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34F1C2F8-0B62-B911-7FB3-B683F43F917D}"/>
              </a:ext>
            </a:extLst>
          </p:cNvPr>
          <p:cNvSpPr txBox="1"/>
          <p:nvPr/>
        </p:nvSpPr>
        <p:spPr>
          <a:xfrm flipH="1">
            <a:off x="7360300" y="3806820"/>
            <a:ext cx="4464423"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Random Forest Is 74%</a:t>
            </a:r>
          </a:p>
        </p:txBody>
      </p:sp>
    </p:spTree>
    <p:extLst>
      <p:ext uri="{BB962C8B-B14F-4D97-AF65-F5344CB8AC3E}">
        <p14:creationId xmlns:p14="http://schemas.microsoft.com/office/powerpoint/2010/main" val="149183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051"/>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BBD92F76-ECBA-A06F-F8A4-04D76C90816D}"/>
              </a:ext>
            </a:extLst>
          </p:cNvPr>
          <p:cNvPicPr>
            <a:picLocks noChangeAspect="1"/>
          </p:cNvPicPr>
          <p:nvPr/>
        </p:nvPicPr>
        <p:blipFill>
          <a:blip r:embed="rId4"/>
          <a:stretch>
            <a:fillRect/>
          </a:stretch>
        </p:blipFill>
        <p:spPr>
          <a:xfrm>
            <a:off x="329903" y="329739"/>
            <a:ext cx="7459116" cy="5963482"/>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6C5A0E7-038A-B5B1-B105-9BFDF61F4ACC}"/>
              </a:ext>
            </a:extLst>
          </p:cNvPr>
          <p:cNvSpPr txBox="1"/>
          <p:nvPr/>
        </p:nvSpPr>
        <p:spPr>
          <a:xfrm>
            <a:off x="8067355" y="4001484"/>
            <a:ext cx="3933660"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using </a:t>
            </a:r>
            <a:r>
              <a:rPr lang="en-IN" sz="2800" b="1" dirty="0" err="1">
                <a:solidFill>
                  <a:srgbClr val="002060"/>
                </a:solidFill>
                <a:latin typeface="Palatino Linotype" panose="02040502050505030304" pitchFamily="18" charset="0"/>
              </a:rPr>
              <a:t>GridSearch</a:t>
            </a:r>
            <a:r>
              <a:rPr lang="en-IN" sz="2800" b="1" dirty="0">
                <a:solidFill>
                  <a:srgbClr val="002060"/>
                </a:solidFill>
                <a:latin typeface="Palatino Linotype" panose="02040502050505030304" pitchFamily="18" charset="0"/>
              </a:rPr>
              <a:t> CV Is 74%</a:t>
            </a:r>
          </a:p>
        </p:txBody>
      </p:sp>
    </p:spTree>
    <p:extLst>
      <p:ext uri="{BB962C8B-B14F-4D97-AF65-F5344CB8AC3E}">
        <p14:creationId xmlns:p14="http://schemas.microsoft.com/office/powerpoint/2010/main" val="3743395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38DEA574-4012-C55B-3805-3E188FFDAD5C}"/>
              </a:ext>
            </a:extLst>
          </p:cNvPr>
          <p:cNvPicPr>
            <a:picLocks noChangeAspect="1"/>
          </p:cNvPicPr>
          <p:nvPr/>
        </p:nvPicPr>
        <p:blipFill>
          <a:blip r:embed="rId4"/>
          <a:stretch>
            <a:fillRect/>
          </a:stretch>
        </p:blipFill>
        <p:spPr>
          <a:xfrm>
            <a:off x="427682" y="93278"/>
            <a:ext cx="7064159" cy="665210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E79E725-5360-FB09-D485-5E036B23D79E}"/>
              </a:ext>
            </a:extLst>
          </p:cNvPr>
          <p:cNvSpPr txBox="1"/>
          <p:nvPr/>
        </p:nvSpPr>
        <p:spPr>
          <a:xfrm>
            <a:off x="7661038" y="3806820"/>
            <a:ext cx="4449117"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Best Parameters Is 74%</a:t>
            </a:r>
          </a:p>
        </p:txBody>
      </p:sp>
    </p:spTree>
    <p:extLst>
      <p:ext uri="{BB962C8B-B14F-4D97-AF65-F5344CB8AC3E}">
        <p14:creationId xmlns:p14="http://schemas.microsoft.com/office/powerpoint/2010/main" val="455856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7"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5A05B1FE-B9BC-7380-D60A-B319A4E4180F}"/>
              </a:ext>
            </a:extLst>
          </p:cNvPr>
          <p:cNvPicPr>
            <a:picLocks noChangeAspect="1"/>
          </p:cNvPicPr>
          <p:nvPr/>
        </p:nvPicPr>
        <p:blipFill>
          <a:blip r:embed="rId4"/>
          <a:stretch>
            <a:fillRect/>
          </a:stretch>
        </p:blipFill>
        <p:spPr>
          <a:xfrm>
            <a:off x="711143" y="108652"/>
            <a:ext cx="7061257" cy="648882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87D0828-6901-AA48-ACF8-ECCDE96DEDA0}"/>
              </a:ext>
            </a:extLst>
          </p:cNvPr>
          <p:cNvSpPr txBox="1"/>
          <p:nvPr/>
        </p:nvSpPr>
        <p:spPr>
          <a:xfrm rot="10800000" flipV="1">
            <a:off x="7951084" y="4153613"/>
            <a:ext cx="3559855"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SVM Is 72%</a:t>
            </a:r>
          </a:p>
        </p:txBody>
      </p:sp>
    </p:spTree>
    <p:extLst>
      <p:ext uri="{BB962C8B-B14F-4D97-AF65-F5344CB8AC3E}">
        <p14:creationId xmlns:p14="http://schemas.microsoft.com/office/powerpoint/2010/main" val="2159188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6B93D374-9FAF-66FC-C5AE-84092FE54A6C}"/>
              </a:ext>
            </a:extLst>
          </p:cNvPr>
          <p:cNvPicPr>
            <a:picLocks noChangeAspect="1"/>
          </p:cNvPicPr>
          <p:nvPr/>
        </p:nvPicPr>
        <p:blipFill>
          <a:blip r:embed="rId4"/>
          <a:stretch>
            <a:fillRect/>
          </a:stretch>
        </p:blipFill>
        <p:spPr>
          <a:xfrm>
            <a:off x="440938" y="602428"/>
            <a:ext cx="6711230" cy="5440707"/>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2904A18-3008-8CEC-C299-CA4CD81E3BAE}"/>
              </a:ext>
            </a:extLst>
          </p:cNvPr>
          <p:cNvSpPr txBox="1"/>
          <p:nvPr/>
        </p:nvSpPr>
        <p:spPr>
          <a:xfrm>
            <a:off x="7372637" y="3617962"/>
            <a:ext cx="4686246"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Extra Tree Classifier Is 73%</a:t>
            </a:r>
          </a:p>
        </p:txBody>
      </p:sp>
    </p:spTree>
    <p:extLst>
      <p:ext uri="{BB962C8B-B14F-4D97-AF65-F5344CB8AC3E}">
        <p14:creationId xmlns:p14="http://schemas.microsoft.com/office/powerpoint/2010/main" val="998588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B6D8A0BD-3530-130F-01D0-DAA418152944}"/>
              </a:ext>
            </a:extLst>
          </p:cNvPr>
          <p:cNvSpPr txBox="1"/>
          <p:nvPr/>
        </p:nvSpPr>
        <p:spPr>
          <a:xfrm>
            <a:off x="1183052" y="602428"/>
            <a:ext cx="6454588" cy="707886"/>
          </a:xfrm>
          <a:prstGeom prst="rect">
            <a:avLst/>
          </a:prstGeom>
          <a:noFill/>
        </p:spPr>
        <p:txBody>
          <a:bodyPr wrap="square">
            <a:spAutoFit/>
          </a:bodyPr>
          <a:lstStyle/>
          <a:p>
            <a:r>
              <a:rPr lang="en-US" sz="4000" b="1" dirty="0">
                <a:solidFill>
                  <a:srgbClr val="002060"/>
                </a:solidFill>
                <a:latin typeface="Palatino Linotype" panose="02040502050505030304" pitchFamily="18" charset="0"/>
              </a:rPr>
              <a:t>Project</a:t>
            </a:r>
            <a:r>
              <a:rPr lang="en-US" sz="4000" b="1" dirty="0">
                <a:solidFill>
                  <a:srgbClr val="002060"/>
                </a:solidFill>
                <a:latin typeface="Yu Gothic" panose="020B0400000000000000" pitchFamily="34" charset="-128"/>
                <a:ea typeface="Yu Gothic" panose="020B0400000000000000" pitchFamily="34" charset="-128"/>
              </a:rPr>
              <a:t> </a:t>
            </a:r>
            <a:r>
              <a:rPr lang="en-US" sz="4000" b="1" dirty="0">
                <a:solidFill>
                  <a:srgbClr val="002060"/>
                </a:solidFill>
                <a:latin typeface="Palatino Linotype" panose="02040502050505030304" pitchFamily="18" charset="0"/>
              </a:rPr>
              <a:t>Contents</a:t>
            </a:r>
            <a:endParaRPr lang="en-IN" sz="4000" dirty="0"/>
          </a:p>
        </p:txBody>
      </p:sp>
      <p:sp>
        <p:nvSpPr>
          <p:cNvPr id="6" name="TextBox 5">
            <a:extLst>
              <a:ext uri="{FF2B5EF4-FFF2-40B4-BE49-F238E27FC236}">
                <a16:creationId xmlns:a16="http://schemas.microsoft.com/office/drawing/2014/main" id="{E0E964A5-29DE-94E1-ED53-20D47D11884B}"/>
              </a:ext>
            </a:extLst>
          </p:cNvPr>
          <p:cNvSpPr txBox="1"/>
          <p:nvPr/>
        </p:nvSpPr>
        <p:spPr>
          <a:xfrm>
            <a:off x="881876" y="1494303"/>
            <a:ext cx="7745505" cy="4247317"/>
          </a:xfrm>
          <a:prstGeom prst="rect">
            <a:avLst/>
          </a:prstGeom>
          <a:noFill/>
        </p:spPr>
        <p:txBody>
          <a:bodyPr wrap="square">
            <a:spAutoFit/>
          </a:bodyPr>
          <a:lstStyle/>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Importing libraries</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Loading and understanding the data</a:t>
            </a:r>
            <a:r>
              <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rPr>
              <a:t>​</a:t>
            </a: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EDA (Exploratory Data Analysis) </a:t>
            </a:r>
            <a:r>
              <a:rPr lang="en-US" sz="1800" dirty="0" smtClean="0">
                <a:solidFill>
                  <a:srgbClr val="002060"/>
                </a:solidFill>
                <a:latin typeface="Calibri" panose="020F0502020204030204" pitchFamily="34" charset="0"/>
                <a:ea typeface="Calibri" panose="020F0502020204030204" pitchFamily="34" charset="0"/>
                <a:cs typeface="Calibri" panose="020F0502020204030204" pitchFamily="34" charset="0"/>
              </a:rPr>
              <a:t>and Preprocessing</a:t>
            </a: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Train Test Split</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Model building​</a:t>
            </a:r>
          </a:p>
          <a:p>
            <a:pPr marL="530225" lvl="0"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Logistic Regression</a:t>
            </a:r>
          </a:p>
          <a:p>
            <a:pPr marL="530225"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K Nearest Neighbors</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Decision Tree </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a:t>
            </a: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Hyperparameter Tuning Using </a:t>
            </a:r>
            <a:r>
              <a:rPr lang="en-IN" dirty="0" err="1">
                <a:solidFill>
                  <a:srgbClr val="002060"/>
                </a:solidFill>
                <a:latin typeface="Calibri" panose="020F0502020204030204" pitchFamily="34" charset="0"/>
                <a:ea typeface="Calibri" panose="020F0502020204030204" pitchFamily="34" charset="0"/>
                <a:cs typeface="Calibri" panose="020F0502020204030204" pitchFamily="34" charset="0"/>
              </a:rPr>
              <a:t>GridSearchCV</a:t>
            </a: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a:t>
            </a:r>
            <a:endPar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Support Vector Machine</a:t>
            </a: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Extra Tree Classifier</a:t>
            </a:r>
          </a:p>
          <a:p>
            <a:pPr marL="530225"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Ada Boost Classifier</a:t>
            </a:r>
          </a:p>
          <a:p>
            <a:pPr marL="530225"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Gradient Boosting Classifier</a:t>
            </a:r>
          </a:p>
          <a:p>
            <a:pPr marL="530225" indent="-530225" fontAlgn="base">
              <a:buFont typeface="Wingdings" panose="05000000000000000000" pitchFamily="2" charset="2"/>
              <a:buChar char="Ø"/>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XG Boost Classifier</a:t>
            </a:r>
          </a:p>
          <a:p>
            <a:pPr marL="530225" lvl="0" indent="-530225" fontAlgn="base">
              <a:buFont typeface="Wingdings" panose="05000000000000000000" pitchFamily="2" charset="2"/>
              <a:buChar char="Ø"/>
            </a:pPr>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Feature Importance​</a:t>
            </a:r>
            <a:endPar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634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additive="base">
                                        <p:cTn id="3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4" fill="hold" nodeType="after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 calcmode="lin" valueType="num">
                                      <p:cBhvr additive="base">
                                        <p:cTn id="4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nodeType="after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 calcmode="lin" valueType="num">
                                      <p:cBhvr additive="base">
                                        <p:cTn id="5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4" fill="hold" nodeType="after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 calcmode="lin" valueType="num">
                                      <p:cBhvr additive="base">
                                        <p:cTn id="5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2" presetClass="entr" presetSubtype="4" fill="hold" nodeType="after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 calcmode="lin" valueType="num">
                                      <p:cBhvr additive="base">
                                        <p:cTn id="6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000"/>
                            </p:stCondLst>
                            <p:childTnLst>
                              <p:par>
                                <p:cTn id="66" presetID="2" presetClass="entr" presetSubtype="4" fill="hold" nodeType="afterEffect">
                                  <p:stCondLst>
                                    <p:cond delay="0"/>
                                  </p:stCondLst>
                                  <p:childTnLst>
                                    <p:set>
                                      <p:cBhvr>
                                        <p:cTn id="67" dur="1" fill="hold">
                                          <p:stCondLst>
                                            <p:cond delay="0"/>
                                          </p:stCondLst>
                                        </p:cTn>
                                        <p:tgtEl>
                                          <p:spTgt spid="6">
                                            <p:txEl>
                                              <p:pRg st="10" end="10"/>
                                            </p:txEl>
                                          </p:spTgt>
                                        </p:tgtEl>
                                        <p:attrNameLst>
                                          <p:attrName>style.visibility</p:attrName>
                                        </p:attrNameLst>
                                      </p:cBhvr>
                                      <p:to>
                                        <p:strVal val="visible"/>
                                      </p:to>
                                    </p:set>
                                    <p:anim calcmode="lin" valueType="num">
                                      <p:cBhvr additive="base">
                                        <p:cTn id="68"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par>
                          <p:cTn id="70" fill="hold">
                            <p:stCondLst>
                              <p:cond delay="6500"/>
                            </p:stCondLst>
                            <p:childTnLst>
                              <p:par>
                                <p:cTn id="71" presetID="2" presetClass="entr" presetSubtype="4" fill="hold" nodeType="after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 calcmode="lin" valueType="num">
                                      <p:cBhvr additive="base">
                                        <p:cTn id="7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par>
                          <p:cTn id="75" fill="hold">
                            <p:stCondLst>
                              <p:cond delay="7000"/>
                            </p:stCondLst>
                            <p:childTnLst>
                              <p:par>
                                <p:cTn id="76" presetID="2" presetClass="entr" presetSubtype="4" fill="hold" nodeType="afterEffect">
                                  <p:stCondLst>
                                    <p:cond delay="0"/>
                                  </p:stCondLst>
                                  <p:childTnLst>
                                    <p:set>
                                      <p:cBhvr>
                                        <p:cTn id="77" dur="1" fill="hold">
                                          <p:stCondLst>
                                            <p:cond delay="0"/>
                                          </p:stCondLst>
                                        </p:cTn>
                                        <p:tgtEl>
                                          <p:spTgt spid="6">
                                            <p:txEl>
                                              <p:pRg st="12" end="12"/>
                                            </p:txEl>
                                          </p:spTgt>
                                        </p:tgtEl>
                                        <p:attrNameLst>
                                          <p:attrName>style.visibility</p:attrName>
                                        </p:attrNameLst>
                                      </p:cBhvr>
                                      <p:to>
                                        <p:strVal val="visible"/>
                                      </p:to>
                                    </p:set>
                                    <p:anim calcmode="lin" valueType="num">
                                      <p:cBhvr additive="base">
                                        <p:cTn id="78"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par>
                          <p:cTn id="80" fill="hold">
                            <p:stCondLst>
                              <p:cond delay="7500"/>
                            </p:stCondLst>
                            <p:childTnLst>
                              <p:par>
                                <p:cTn id="81" presetID="2" presetClass="entr" presetSubtype="4" fill="hold" nodeType="after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anim calcmode="lin" valueType="num">
                                      <p:cBhvr additive="base">
                                        <p:cTn id="8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par>
                          <p:cTn id="85" fill="hold">
                            <p:stCondLst>
                              <p:cond delay="8000"/>
                            </p:stCondLst>
                            <p:childTnLst>
                              <p:par>
                                <p:cTn id="86" presetID="2" presetClass="entr" presetSubtype="4" fill="hold" nodeType="afterEffect">
                                  <p:stCondLst>
                                    <p:cond delay="0"/>
                                  </p:stCondLst>
                                  <p:childTnLst>
                                    <p:set>
                                      <p:cBhvr>
                                        <p:cTn id="87" dur="1" fill="hold">
                                          <p:stCondLst>
                                            <p:cond delay="0"/>
                                          </p:stCondLst>
                                        </p:cTn>
                                        <p:tgtEl>
                                          <p:spTgt spid="6">
                                            <p:txEl>
                                              <p:pRg st="14" end="14"/>
                                            </p:txEl>
                                          </p:spTgt>
                                        </p:tgtEl>
                                        <p:attrNameLst>
                                          <p:attrName>style.visibility</p:attrName>
                                        </p:attrNameLst>
                                      </p:cBhvr>
                                      <p:to>
                                        <p:strVal val="visible"/>
                                      </p:to>
                                    </p:set>
                                    <p:anim calcmode="lin" valueType="num">
                                      <p:cBhvr additive="base">
                                        <p:cTn id="88"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33FB1CC3-8AC3-31A2-6FD1-E069FB92FEF1}"/>
              </a:ext>
            </a:extLst>
          </p:cNvPr>
          <p:cNvPicPr>
            <a:picLocks noChangeAspect="1"/>
          </p:cNvPicPr>
          <p:nvPr/>
        </p:nvPicPr>
        <p:blipFill>
          <a:blip r:embed="rId4"/>
          <a:stretch>
            <a:fillRect/>
          </a:stretch>
        </p:blipFill>
        <p:spPr>
          <a:xfrm>
            <a:off x="187853" y="818560"/>
            <a:ext cx="7134689" cy="5192581"/>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AC81B8F-C889-2E07-9408-9A68CE7CB231}"/>
              </a:ext>
            </a:extLst>
          </p:cNvPr>
          <p:cNvSpPr txBox="1"/>
          <p:nvPr/>
        </p:nvSpPr>
        <p:spPr>
          <a:xfrm rot="10800000" flipH="1" flipV="1">
            <a:off x="7510395" y="3806820"/>
            <a:ext cx="4768958"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a:t>
            </a:r>
            <a:r>
              <a:rPr lang="en-IN" sz="2800" b="1" dirty="0" err="1">
                <a:solidFill>
                  <a:srgbClr val="002060"/>
                </a:solidFill>
                <a:latin typeface="Palatino Linotype" panose="02040502050505030304" pitchFamily="18" charset="0"/>
              </a:rPr>
              <a:t>Ada_Boost</a:t>
            </a:r>
            <a:r>
              <a:rPr lang="en-IN" sz="2800" b="1" dirty="0">
                <a:solidFill>
                  <a:srgbClr val="002060"/>
                </a:solidFill>
                <a:latin typeface="Palatino Linotype" panose="02040502050505030304" pitchFamily="18" charset="0"/>
              </a:rPr>
              <a:t> Classifier Is 68%</a:t>
            </a:r>
          </a:p>
        </p:txBody>
      </p:sp>
    </p:spTree>
    <p:extLst>
      <p:ext uri="{BB962C8B-B14F-4D97-AF65-F5344CB8AC3E}">
        <p14:creationId xmlns:p14="http://schemas.microsoft.com/office/powerpoint/2010/main" val="1564746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style.rotation</p:attrName>
                                        </p:attrNameLst>
                                      </p:cBhvr>
                                      <p:tavLst>
                                        <p:tav tm="0">
                                          <p:val>
                                            <p:fltVal val="360"/>
                                          </p:val>
                                        </p:tav>
                                        <p:tav tm="100000">
                                          <p:val>
                                            <p:fltVal val="0"/>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6790D7EC-3957-1572-B03E-1A73B20316A3}"/>
              </a:ext>
            </a:extLst>
          </p:cNvPr>
          <p:cNvPicPr>
            <a:picLocks noChangeAspect="1"/>
          </p:cNvPicPr>
          <p:nvPr/>
        </p:nvPicPr>
        <p:blipFill>
          <a:blip r:embed="rId5"/>
          <a:stretch>
            <a:fillRect/>
          </a:stretch>
        </p:blipFill>
        <p:spPr>
          <a:xfrm>
            <a:off x="243051" y="329739"/>
            <a:ext cx="7605405" cy="5686774"/>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3A27689-FB7E-25A4-8D90-28C8690CB806}"/>
              </a:ext>
            </a:extLst>
          </p:cNvPr>
          <p:cNvSpPr txBox="1"/>
          <p:nvPr/>
        </p:nvSpPr>
        <p:spPr>
          <a:xfrm>
            <a:off x="7848456" y="3806726"/>
            <a:ext cx="4343544"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Gradient Boosting Classifier Is 76%</a:t>
            </a:r>
          </a:p>
        </p:txBody>
      </p:sp>
    </p:spTree>
    <p:extLst>
      <p:ext uri="{BB962C8B-B14F-4D97-AF65-F5344CB8AC3E}">
        <p14:creationId xmlns:p14="http://schemas.microsoft.com/office/powerpoint/2010/main" val="2421841938"/>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596FEBA0-5C2D-6F43-A624-FB81D247B231}"/>
              </a:ext>
            </a:extLst>
          </p:cNvPr>
          <p:cNvPicPr>
            <a:picLocks noChangeAspect="1"/>
          </p:cNvPicPr>
          <p:nvPr/>
        </p:nvPicPr>
        <p:blipFill>
          <a:blip r:embed="rId4"/>
          <a:stretch>
            <a:fillRect/>
          </a:stretch>
        </p:blipFill>
        <p:spPr>
          <a:xfrm>
            <a:off x="278213" y="547292"/>
            <a:ext cx="7706801" cy="5765018"/>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A17699F-FE38-2E97-3213-2CEDD383B5C2}"/>
              </a:ext>
            </a:extLst>
          </p:cNvPr>
          <p:cNvSpPr txBox="1"/>
          <p:nvPr/>
        </p:nvSpPr>
        <p:spPr>
          <a:xfrm rot="10800000" flipH="1" flipV="1">
            <a:off x="8138156" y="3852985"/>
            <a:ext cx="3699812"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a:t>
            </a:r>
            <a:r>
              <a:rPr lang="en-IN" sz="2800" b="1" dirty="0" err="1">
                <a:solidFill>
                  <a:srgbClr val="002060"/>
                </a:solidFill>
                <a:latin typeface="Palatino Linotype" panose="02040502050505030304" pitchFamily="18" charset="0"/>
              </a:rPr>
              <a:t>XGBoost</a:t>
            </a:r>
            <a:r>
              <a:rPr lang="en-IN" sz="2800" b="1" dirty="0">
                <a:solidFill>
                  <a:srgbClr val="002060"/>
                </a:solidFill>
                <a:latin typeface="Palatino Linotype" panose="02040502050505030304" pitchFamily="18" charset="0"/>
              </a:rPr>
              <a:t> Classifier Is 73%</a:t>
            </a:r>
          </a:p>
        </p:txBody>
      </p:sp>
    </p:spTree>
    <p:extLst>
      <p:ext uri="{BB962C8B-B14F-4D97-AF65-F5344CB8AC3E}">
        <p14:creationId xmlns:p14="http://schemas.microsoft.com/office/powerpoint/2010/main" val="4248603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pic>
        <p:nvPicPr>
          <p:cNvPr id="10" name="Picture 9">
            <a:extLst>
              <a:ext uri="{FF2B5EF4-FFF2-40B4-BE49-F238E27FC236}">
                <a16:creationId xmlns:a16="http://schemas.microsoft.com/office/drawing/2014/main" id="{0F15037F-9AD6-6F87-B23F-3A749217F86B}"/>
              </a:ext>
            </a:extLst>
          </p:cNvPr>
          <p:cNvPicPr>
            <a:picLocks noChangeAspect="1"/>
          </p:cNvPicPr>
          <p:nvPr/>
        </p:nvPicPr>
        <p:blipFill>
          <a:blip r:embed="rId4"/>
          <a:stretch>
            <a:fillRect/>
          </a:stretch>
        </p:blipFill>
        <p:spPr>
          <a:xfrm>
            <a:off x="785735" y="1677875"/>
            <a:ext cx="10132863" cy="3928800"/>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58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F968C1F9-35AF-499F-9378-689C9E80D3D5}"/>
              </a:ext>
            </a:extLst>
          </p:cNvPr>
          <p:cNvSpPr txBox="1"/>
          <p:nvPr/>
        </p:nvSpPr>
        <p:spPr>
          <a:xfrm>
            <a:off x="616832" y="602428"/>
            <a:ext cx="8930292" cy="5293757"/>
          </a:xfrm>
          <a:prstGeom prst="rect">
            <a:avLst/>
          </a:prstGeom>
          <a:noFill/>
        </p:spPr>
        <p:txBody>
          <a:bodyPr wrap="square">
            <a:spAutoFit/>
          </a:bodyPr>
          <a:lstStyle/>
          <a:p>
            <a:pPr algn="l" rtl="0"/>
            <a:r>
              <a:rPr lang="en-US" sz="3200" b="1" dirty="0">
                <a:solidFill>
                  <a:srgbClr val="002060"/>
                </a:solidFill>
                <a:latin typeface="Palatino Linotype" panose="02040502050505030304" pitchFamily="18" charset="0"/>
                <a:ea typeface="+mj-ea"/>
                <a:cs typeface="+mj-cs"/>
              </a:rPr>
              <a:t>Conclusion:-</a:t>
            </a:r>
          </a:p>
          <a:p>
            <a:pPr algn="l" rtl="0"/>
            <a:endParaRPr lang="en-US" b="1" dirty="0">
              <a:solidFill>
                <a:srgbClr val="296EAA"/>
              </a:solidFill>
              <a:latin typeface="inherit"/>
            </a:endParaRPr>
          </a:p>
          <a:p>
            <a:pPr algn="l" rtl="0"/>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All the models mentioned above achieved impressive accuracy, however Gradient Boosting Classifier, an advanced ensemble machine learning algorithm, standing out by delivering the highest accuracy of 76% while also demonstrating the lowest type two error. This achievement is further supported by notable precision (0.74), recall (0.57), and F1-score (0.65) for Class 1 (the positive class). The overall accuracy of 76% reflects the model's strong overall performance in terms of correctness. Taking all aspects into account, it's evident that the Gradient Boosting Classifier Algorithm outperforms the others across the board, making it the preferred choice for this task. Therefore, we will proceed with the utilization of the Gradient Boosting Classifier Model.</a:t>
            </a:r>
          </a:p>
        </p:txBody>
      </p:sp>
    </p:spTree>
    <p:extLst>
      <p:ext uri="{BB962C8B-B14F-4D97-AF65-F5344CB8AC3E}">
        <p14:creationId xmlns:p14="http://schemas.microsoft.com/office/powerpoint/2010/main" val="2942538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10" name="TextBox 9">
            <a:extLst>
              <a:ext uri="{FF2B5EF4-FFF2-40B4-BE49-F238E27FC236}">
                <a16:creationId xmlns:a16="http://schemas.microsoft.com/office/drawing/2014/main" id="{E05979BA-F968-618C-B452-56A0955A02B9}"/>
              </a:ext>
            </a:extLst>
          </p:cNvPr>
          <p:cNvSpPr txBox="1"/>
          <p:nvPr/>
        </p:nvSpPr>
        <p:spPr>
          <a:xfrm>
            <a:off x="663326" y="2318723"/>
            <a:ext cx="3657601" cy="1938992"/>
          </a:xfrm>
          <a:prstGeom prst="rect">
            <a:avLst/>
          </a:prstGeom>
          <a:noFill/>
        </p:spPr>
        <p:txBody>
          <a:bodyPr wrap="square">
            <a:spAutoFit/>
          </a:bodyPr>
          <a:lstStyle/>
          <a:p>
            <a:pPr marL="0" indent="0" algn="l">
              <a:buNone/>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Classification Report:</a:t>
            </a:r>
          </a:p>
          <a:p>
            <a:pPr algn="l">
              <a:buFont typeface="Arial" panose="020B0604020202020204" pitchFamily="34" charset="0"/>
              <a:buChar char="•"/>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True Negative (TN): 126</a:t>
            </a:r>
          </a:p>
          <a:p>
            <a:pPr algn="l">
              <a:buFont typeface="Arial" panose="020B0604020202020204" pitchFamily="34" charset="0"/>
              <a:buChar char="•"/>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False Positive (FP): 18</a:t>
            </a:r>
          </a:p>
          <a:p>
            <a:pPr algn="l">
              <a:buFont typeface="Arial" panose="020B0604020202020204" pitchFamily="34" charset="0"/>
              <a:buChar char="•"/>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False Negative (FN): 37</a:t>
            </a:r>
          </a:p>
          <a:p>
            <a:pPr algn="l">
              <a:buFont typeface="Arial" panose="020B0604020202020204" pitchFamily="34" charset="0"/>
              <a:buChar char="•"/>
            </a:pP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True Positive (TP): 50</a:t>
            </a:r>
          </a:p>
        </p:txBody>
      </p:sp>
      <p:sp>
        <p:nvSpPr>
          <p:cNvPr id="12" name="TextBox 11">
            <a:extLst>
              <a:ext uri="{FF2B5EF4-FFF2-40B4-BE49-F238E27FC236}">
                <a16:creationId xmlns:a16="http://schemas.microsoft.com/office/drawing/2014/main" id="{D98E68F2-50B1-7BFA-43D8-57B72131E5F8}"/>
              </a:ext>
            </a:extLst>
          </p:cNvPr>
          <p:cNvSpPr txBox="1"/>
          <p:nvPr/>
        </p:nvSpPr>
        <p:spPr>
          <a:xfrm>
            <a:off x="277905" y="699667"/>
            <a:ext cx="8821850" cy="1354217"/>
          </a:xfrm>
          <a:prstGeom prst="rect">
            <a:avLst/>
          </a:prstGeom>
          <a:noFill/>
        </p:spPr>
        <p:txBody>
          <a:bodyPr wrap="square">
            <a:spAutoFit/>
          </a:bodyPr>
          <a:lstStyle/>
          <a:p>
            <a:r>
              <a:rPr lang="en-US" sz="3200" b="1" dirty="0">
                <a:solidFill>
                  <a:srgbClr val="002060"/>
                </a:solidFill>
                <a:latin typeface="Palatino Linotype" panose="02040502050505030304" pitchFamily="18" charset="0"/>
                <a:ea typeface="+mj-ea"/>
                <a:cs typeface="+mj-cs"/>
              </a:rPr>
              <a:t>Interpretation of the confusion matrix for Gradient Boosting Classifier</a:t>
            </a:r>
          </a:p>
          <a:p>
            <a:endParaRPr lang="en-IN" dirty="0"/>
          </a:p>
        </p:txBody>
      </p:sp>
      <p:pic>
        <p:nvPicPr>
          <p:cNvPr id="14" name="Picture 13">
            <a:extLst>
              <a:ext uri="{FF2B5EF4-FFF2-40B4-BE49-F238E27FC236}">
                <a16:creationId xmlns:a16="http://schemas.microsoft.com/office/drawing/2014/main" id="{2B95D492-B8E0-062F-F31E-641CF6B76E12}"/>
              </a:ext>
            </a:extLst>
          </p:cNvPr>
          <p:cNvPicPr>
            <a:picLocks noChangeAspect="1"/>
          </p:cNvPicPr>
          <p:nvPr/>
        </p:nvPicPr>
        <p:blipFill>
          <a:blip r:embed="rId5"/>
          <a:stretch>
            <a:fillRect/>
          </a:stretch>
        </p:blipFill>
        <p:spPr>
          <a:xfrm>
            <a:off x="4688830" y="2150348"/>
            <a:ext cx="7205459" cy="2734235"/>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669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decel="50000" fill="hold">
                                          <p:stCondLst>
                                            <p:cond delay="0"/>
                                          </p:stCondLst>
                                        </p:cTn>
                                        <p:tgtEl>
                                          <p:spTgt spid="1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additive="base">
                                        <p:cTn id="2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 calcmode="lin" valueType="num">
                                      <p:cBhvr additive="base">
                                        <p:cTn id="3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 calcmode="lin" valueType="num">
                                      <p:cBhvr additive="base">
                                        <p:cTn id="38"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8965"/>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5" name="TextBox 4">
            <a:extLst>
              <a:ext uri="{FF2B5EF4-FFF2-40B4-BE49-F238E27FC236}">
                <a16:creationId xmlns:a16="http://schemas.microsoft.com/office/drawing/2014/main" id="{1BB63061-DC43-C660-BDD5-E7FE081B5724}"/>
              </a:ext>
            </a:extLst>
          </p:cNvPr>
          <p:cNvSpPr txBox="1"/>
          <p:nvPr/>
        </p:nvSpPr>
        <p:spPr>
          <a:xfrm>
            <a:off x="171775" y="564827"/>
            <a:ext cx="10402817" cy="584775"/>
          </a:xfrm>
          <a:prstGeom prst="rect">
            <a:avLst/>
          </a:prstGeom>
          <a:noFill/>
        </p:spPr>
        <p:txBody>
          <a:bodyPr wrap="square">
            <a:spAutoFit/>
          </a:bodyPr>
          <a:lstStyle/>
          <a:p>
            <a:r>
              <a:rPr lang="en-US" sz="3200" b="1" dirty="0">
                <a:solidFill>
                  <a:srgbClr val="002060"/>
                </a:solidFill>
                <a:latin typeface="Palatino Linotype" panose="02040502050505030304" pitchFamily="18" charset="0"/>
                <a:ea typeface="+mj-ea"/>
                <a:cs typeface="+mj-cs"/>
              </a:rPr>
              <a:t>Classification</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sz="3200" b="1" dirty="0">
                <a:solidFill>
                  <a:srgbClr val="002060"/>
                </a:solidFill>
                <a:latin typeface="Palatino Linotype" panose="02040502050505030304" pitchFamily="18" charset="0"/>
                <a:ea typeface="+mj-ea"/>
                <a:cs typeface="+mj-cs"/>
              </a:rPr>
              <a:t>Report for Gradient Boosting Classifier</a:t>
            </a:r>
            <a:endParaRPr lang="en-IN" sz="3200" b="1" dirty="0">
              <a:solidFill>
                <a:srgbClr val="002060"/>
              </a:solidFill>
              <a:latin typeface="Palatino Linotype" panose="02040502050505030304" pitchFamily="18" charset="0"/>
              <a:ea typeface="+mj-ea"/>
              <a:cs typeface="+mj-cs"/>
            </a:endParaRPr>
          </a:p>
        </p:txBody>
      </p:sp>
      <p:pic>
        <p:nvPicPr>
          <p:cNvPr id="10" name="Picture 9">
            <a:extLst>
              <a:ext uri="{FF2B5EF4-FFF2-40B4-BE49-F238E27FC236}">
                <a16:creationId xmlns:a16="http://schemas.microsoft.com/office/drawing/2014/main" id="{F0192FC5-1EB7-D66E-D8B5-F774A0C70128}"/>
              </a:ext>
            </a:extLst>
          </p:cNvPr>
          <p:cNvPicPr>
            <a:picLocks noChangeAspect="1"/>
          </p:cNvPicPr>
          <p:nvPr/>
        </p:nvPicPr>
        <p:blipFill>
          <a:blip r:embed="rId4"/>
          <a:stretch>
            <a:fillRect/>
          </a:stretch>
        </p:blipFill>
        <p:spPr>
          <a:xfrm>
            <a:off x="6409728" y="1845299"/>
            <a:ext cx="5348577" cy="2135029"/>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A7055465-0F76-BFFA-8D41-097885945DBD}"/>
              </a:ext>
            </a:extLst>
          </p:cNvPr>
          <p:cNvSpPr txBox="1"/>
          <p:nvPr/>
        </p:nvSpPr>
        <p:spPr>
          <a:xfrm>
            <a:off x="360106" y="1237067"/>
            <a:ext cx="5982850" cy="5478423"/>
          </a:xfrm>
          <a:prstGeom prst="rect">
            <a:avLst/>
          </a:prstGeom>
          <a:noFill/>
        </p:spPr>
        <p:txBody>
          <a:bodyPr wrap="square">
            <a:spAutoFit/>
          </a:bodyPr>
          <a:lstStyle/>
          <a:p>
            <a:pPr algn="l"/>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Precision (for Class 1, positive class): 0.74</a:t>
            </a: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This means that out of all the instances predicted as positive, 74% of them are truly positive. It indicates the model's ability to make accurate positive predictions.</a:t>
            </a:r>
          </a:p>
          <a:p>
            <a:pPr marL="0" indent="0" algn="l">
              <a:buNone/>
            </a:pPr>
            <a:endParaRPr lang="en-US" sz="14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Recall (for Class 1, positive class): 0.57</a:t>
            </a: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This means that the model correctly identifies 57% of all the actual positive instances. It's a measure of the model's ability to capture positive cases.</a:t>
            </a:r>
          </a:p>
          <a:p>
            <a:pPr marL="0" indent="0" algn="l">
              <a:buNone/>
            </a:pPr>
            <a:endParaRPr lang="en-US" sz="14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F1-Score (for Class 1, positive class):0.65</a:t>
            </a: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The F1-score is the harmonic mean of precision and recall. It provides a balance between precision and recall. In this case, the F1-score for Class 1 is 0.65, indicating a reasonable balance between precision and recall.</a:t>
            </a:r>
          </a:p>
          <a:p>
            <a:pPr algn="l"/>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Accuracy: 0.93</a:t>
            </a:r>
          </a:p>
          <a:p>
            <a:pPr algn="l"/>
            <a:endParaRPr lang="en-US" sz="14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The overall accuracy of the model is </a:t>
            </a:r>
            <a:r>
              <a:rPr lang="en-US" sz="1400" dirty="0">
                <a:solidFill>
                  <a:schemeClr val="accent1">
                    <a:lumMod val="75000"/>
                  </a:schemeClr>
                </a:solidFill>
                <a:latin typeface="Times New Roman" panose="02020603050405020304" pitchFamily="18" charset="0"/>
                <a:cs typeface="Times New Roman" panose="02020603050405020304" pitchFamily="18" charset="0"/>
              </a:rPr>
              <a:t>76</a:t>
            </a: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 which is the percentage of correctly classified instances out of all instances. It suggests that the model performs well in terms of overall accuracy.</a:t>
            </a:r>
          </a:p>
          <a:p>
            <a:pPr marL="0" indent="0" algn="l">
              <a:buNone/>
            </a:pPr>
            <a:endParaRPr lang="en-US" sz="14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Interpretation:</a:t>
            </a: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The F1-score of 0.65 is a balance between precision and recall. It indicates that the model provides a reasonable trade-off between making accurate positive predictions and capturing actual positive instances.</a:t>
            </a:r>
          </a:p>
          <a:p>
            <a:pPr marL="0" indent="0" algn="l">
              <a:buNone/>
            </a:pP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The overall accuracy of </a:t>
            </a:r>
            <a:r>
              <a:rPr lang="en-US" sz="1400" dirty="0">
                <a:solidFill>
                  <a:schemeClr val="accent1">
                    <a:lumMod val="75000"/>
                  </a:schemeClr>
                </a:solidFill>
                <a:latin typeface="Times New Roman" panose="02020603050405020304" pitchFamily="18" charset="0"/>
                <a:cs typeface="Times New Roman" panose="02020603050405020304" pitchFamily="18" charset="0"/>
              </a:rPr>
              <a:t>76</a:t>
            </a:r>
            <a:r>
              <a:rPr lang="en-US" sz="1400" b="0" i="0" dirty="0">
                <a:solidFill>
                  <a:schemeClr val="accent1">
                    <a:lumMod val="75000"/>
                  </a:schemeClr>
                </a:solidFill>
                <a:effectLst/>
                <a:latin typeface="Times New Roman" panose="02020603050405020304" pitchFamily="18" charset="0"/>
                <a:cs typeface="Times New Roman" panose="02020603050405020304" pitchFamily="18" charset="0"/>
              </a:rPr>
              <a:t>% suggests that the model performs well in terms of overall correctness</a:t>
            </a:r>
          </a:p>
        </p:txBody>
      </p:sp>
    </p:spTree>
    <p:extLst>
      <p:ext uri="{BB962C8B-B14F-4D97-AF65-F5344CB8AC3E}">
        <p14:creationId xmlns:p14="http://schemas.microsoft.com/office/powerpoint/2010/main" val="275352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 calcmode="lin" valueType="num">
                                      <p:cBhvr additive="base">
                                        <p:cTn id="28"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 calcmode="lin" valueType="num">
                                      <p:cBhvr additive="base">
                                        <p:cTn id="3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anim calcmode="lin" valueType="num">
                                      <p:cBhvr additive="base">
                                        <p:cTn id="38"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anim calcmode="lin" valueType="num">
                                      <p:cBhvr additive="base">
                                        <p:cTn id="47"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 presetClass="entr" presetSubtype="4" fill="hold" nodeType="afterEffect">
                                  <p:stCondLst>
                                    <p:cond delay="0"/>
                                  </p:stCondLst>
                                  <p:childTnLst>
                                    <p:set>
                                      <p:cBhvr>
                                        <p:cTn id="51" dur="1" fill="hold">
                                          <p:stCondLst>
                                            <p:cond delay="0"/>
                                          </p:stCondLst>
                                        </p:cTn>
                                        <p:tgtEl>
                                          <p:spTgt spid="12">
                                            <p:txEl>
                                              <p:pRg st="10" end="10"/>
                                            </p:txEl>
                                          </p:spTgt>
                                        </p:tgtEl>
                                        <p:attrNameLst>
                                          <p:attrName>style.visibility</p:attrName>
                                        </p:attrNameLst>
                                      </p:cBhvr>
                                      <p:to>
                                        <p:strVal val="visible"/>
                                      </p:to>
                                    </p:set>
                                    <p:anim calcmode="lin" valueType="num">
                                      <p:cBhvr additive="base">
                                        <p:cTn id="52"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4500"/>
                            </p:stCondLst>
                            <p:childTnLst>
                              <p:par>
                                <p:cTn id="55" presetID="2" presetClass="entr" presetSubtype="4" fill="hold" nodeType="afterEffect">
                                  <p:stCondLst>
                                    <p:cond delay="0"/>
                                  </p:stCondLst>
                                  <p:childTnLst>
                                    <p:set>
                                      <p:cBhvr>
                                        <p:cTn id="56" dur="1" fill="hold">
                                          <p:stCondLst>
                                            <p:cond delay="0"/>
                                          </p:stCondLst>
                                        </p:cTn>
                                        <p:tgtEl>
                                          <p:spTgt spid="12">
                                            <p:txEl>
                                              <p:pRg st="12" end="12"/>
                                            </p:txEl>
                                          </p:spTgt>
                                        </p:tgtEl>
                                        <p:attrNameLst>
                                          <p:attrName>style.visibility</p:attrName>
                                        </p:attrNameLst>
                                      </p:cBhvr>
                                      <p:to>
                                        <p:strVal val="visible"/>
                                      </p:to>
                                    </p:set>
                                    <p:anim calcmode="lin" valueType="num">
                                      <p:cBhvr additive="base">
                                        <p:cTn id="57"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000"/>
                            </p:stCondLst>
                            <p:childTnLst>
                              <p:par>
                                <p:cTn id="60" presetID="2" presetClass="entr" presetSubtype="4" fill="hold" nodeType="afterEffect">
                                  <p:stCondLst>
                                    <p:cond delay="0"/>
                                  </p:stCondLst>
                                  <p:childTnLst>
                                    <p:set>
                                      <p:cBhvr>
                                        <p:cTn id="61" dur="1" fill="hold">
                                          <p:stCondLst>
                                            <p:cond delay="0"/>
                                          </p:stCondLst>
                                        </p:cTn>
                                        <p:tgtEl>
                                          <p:spTgt spid="12">
                                            <p:txEl>
                                              <p:pRg st="13" end="13"/>
                                            </p:txEl>
                                          </p:spTgt>
                                        </p:tgtEl>
                                        <p:attrNameLst>
                                          <p:attrName>style.visibility</p:attrName>
                                        </p:attrNameLst>
                                      </p:cBhvr>
                                      <p:to>
                                        <p:strVal val="visible"/>
                                      </p:to>
                                    </p:set>
                                    <p:anim calcmode="lin" valueType="num">
                                      <p:cBhvr additive="base">
                                        <p:cTn id="62"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2">
                                            <p:txEl>
                                              <p:pRg st="13" end="13"/>
                                            </p:txEl>
                                          </p:spTgt>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 presetClass="entr" presetSubtype="4" fill="hold" nodeType="afterEffect">
                                  <p:stCondLst>
                                    <p:cond delay="0"/>
                                  </p:stCondLst>
                                  <p:childTnLst>
                                    <p:set>
                                      <p:cBhvr>
                                        <p:cTn id="66" dur="1" fill="hold">
                                          <p:stCondLst>
                                            <p:cond delay="0"/>
                                          </p:stCondLst>
                                        </p:cTn>
                                        <p:tgtEl>
                                          <p:spTgt spid="12">
                                            <p:txEl>
                                              <p:pRg st="14" end="14"/>
                                            </p:txEl>
                                          </p:spTgt>
                                        </p:tgtEl>
                                        <p:attrNameLst>
                                          <p:attrName>style.visibility</p:attrName>
                                        </p:attrNameLst>
                                      </p:cBhvr>
                                      <p:to>
                                        <p:strVal val="visible"/>
                                      </p:to>
                                    </p:set>
                                    <p:anim calcmode="lin" valueType="num">
                                      <p:cBhvr additive="base">
                                        <p:cTn id="6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000"/>
                            </p:stCondLst>
                            <p:childTnLst>
                              <p:par>
                                <p:cTn id="70" presetID="23" presetClass="entr" presetSubtype="16"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493170" y="2294414"/>
            <a:ext cx="853329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060"/>
                </a:solidFill>
                <a:ea typeface="Calibri"/>
                <a:cs typeface="Calibri"/>
              </a:rPr>
              <a:t>            </a:t>
            </a:r>
            <a:r>
              <a:rPr lang="en-US" sz="3600" dirty="0">
                <a:solidFill>
                  <a:srgbClr val="002060"/>
                </a:solidFill>
                <a:latin typeface="STXingkai"/>
                <a:ea typeface="Calibri"/>
                <a:cs typeface="Calibri"/>
              </a:rPr>
              <a:t>  </a:t>
            </a:r>
            <a:r>
              <a:rPr lang="en-US" sz="4000" dirty="0">
                <a:solidFill>
                  <a:srgbClr val="002060"/>
                </a:solidFill>
                <a:latin typeface="STXingkai"/>
                <a:ea typeface="Calibri"/>
                <a:cs typeface="Calibri"/>
              </a:rPr>
              <a:t> </a:t>
            </a:r>
            <a:r>
              <a:rPr lang="en-US" sz="8000" b="1" dirty="0">
                <a:solidFill>
                  <a:srgbClr val="002060"/>
                </a:solidFill>
                <a:latin typeface="Calibri"/>
                <a:ea typeface="Calibri"/>
                <a:cs typeface="Calibri"/>
              </a:rPr>
              <a:t> Thank you!!!</a:t>
            </a:r>
            <a:r>
              <a:rPr lang="en-US" sz="8000" b="1" dirty="0">
                <a:solidFill>
                  <a:schemeClr val="accent2">
                    <a:lumMod val="50000"/>
                  </a:schemeClr>
                </a:solidFill>
                <a:latin typeface="Sylfaen"/>
                <a:ea typeface="Calibri"/>
                <a:cs typeface="Calibri"/>
              </a:rPr>
              <a:t> </a:t>
            </a:r>
            <a:r>
              <a:rPr lang="en-US" sz="4000" dirty="0">
                <a:solidFill>
                  <a:schemeClr val="accent2">
                    <a:lumMod val="50000"/>
                  </a:schemeClr>
                </a:solidFill>
                <a:latin typeface="STXingkai"/>
                <a:ea typeface="Calibri"/>
                <a:cs typeface="Calibri"/>
              </a:rPr>
              <a:t> </a:t>
            </a:r>
            <a:r>
              <a:rPr lang="en-US" sz="8000" dirty="0">
                <a:solidFill>
                  <a:schemeClr val="accent2">
                    <a:lumMod val="50000"/>
                  </a:schemeClr>
                </a:solidFill>
                <a:latin typeface="STXingkai"/>
                <a:ea typeface="Calibri"/>
                <a:cs typeface="Calibri"/>
              </a:rPr>
              <a:t> </a:t>
            </a:r>
            <a:r>
              <a:rPr lang="en-US" sz="8000" dirty="0">
                <a:latin typeface="STXingkai"/>
                <a:ea typeface="Calibri"/>
                <a:cs typeface="Calibri"/>
              </a:rPr>
              <a:t> </a:t>
            </a:r>
            <a:endParaRPr lang="en-US" dirty="0">
              <a:cs typeface="Calibri" panose="020F0502020204030204"/>
            </a:endParaRPr>
          </a:p>
          <a:p>
            <a:r>
              <a:rPr lang="en-US" sz="9600" dirty="0">
                <a:solidFill>
                  <a:srgbClr val="002060"/>
                </a:solidFill>
                <a:latin typeface="STXingkai"/>
                <a:ea typeface="Calibri"/>
                <a:cs typeface="Calibri"/>
              </a:rPr>
              <a:t>     </a:t>
            </a:r>
            <a:endParaRPr lang="en-US" sz="9600" dirty="0">
              <a:solidFill>
                <a:srgbClr val="002060"/>
              </a:solidFill>
              <a:latin typeface="Franklin Gothic"/>
              <a:cs typeface="Calibri"/>
            </a:endParaRPr>
          </a:p>
          <a:p>
            <a:r>
              <a:rPr lang="en-US" sz="9600" dirty="0">
                <a:ea typeface="Calibri"/>
                <a:cs typeface="Calibri"/>
              </a:rPr>
              <a:t>             </a:t>
            </a:r>
          </a:p>
        </p:txBody>
      </p:sp>
    </p:spTree>
    <p:extLst>
      <p:ext uri="{BB962C8B-B14F-4D97-AF65-F5344CB8AC3E}">
        <p14:creationId xmlns:p14="http://schemas.microsoft.com/office/powerpoint/2010/main" val="3795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nodeType="after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set>
                                      <p:cBhvr>
                                        <p:cTn id="7" dur="227" fill="hold">
                                          <p:stCondLst>
                                            <p:cond delay="0"/>
                                          </p:stCondLst>
                                        </p:cTn>
                                        <p:tgtEl>
                                          <p:spTgt spid="4">
                                            <p:txEl>
                                              <p:pRg st="0" end="0"/>
                                            </p:txEl>
                                          </p:spTgt>
                                        </p:tgtEl>
                                        <p:attrNameLst>
                                          <p:attrName>style.rotation</p:attrName>
                                        </p:attrNameLst>
                                      </p:cBhvr>
                                      <p:to>
                                        <p:strVal val="-45.0"/>
                                      </p:to>
                                    </p:set>
                                    <p:anim calcmode="lin" valueType="num">
                                      <p:cBhvr>
                                        <p:cTn id="8" dur="227" fill="hold">
                                          <p:stCondLst>
                                            <p:cond delay="227"/>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6" name="TextBox 5">
            <a:extLst>
              <a:ext uri="{FF2B5EF4-FFF2-40B4-BE49-F238E27FC236}">
                <a16:creationId xmlns:a16="http://schemas.microsoft.com/office/drawing/2014/main" id="{57C26199-2D7C-9441-DC57-90BB186819F5}"/>
              </a:ext>
            </a:extLst>
          </p:cNvPr>
          <p:cNvSpPr txBox="1"/>
          <p:nvPr/>
        </p:nvSpPr>
        <p:spPr>
          <a:xfrm>
            <a:off x="589501" y="442140"/>
            <a:ext cx="10152385" cy="523220"/>
          </a:xfrm>
          <a:prstGeom prst="rect">
            <a:avLst/>
          </a:prstGeom>
          <a:noFill/>
        </p:spPr>
        <p:txBody>
          <a:bodyPr wrap="square">
            <a:spAutoFit/>
          </a:bodyPr>
          <a:lstStyle/>
          <a:p>
            <a:r>
              <a:rPr lang="en-US" sz="2800" b="1" dirty="0">
                <a:solidFill>
                  <a:srgbClr val="002060"/>
                </a:solidFill>
                <a:latin typeface="Palatino Linotype" panose="02040502050505030304" pitchFamily="18" charset="0"/>
              </a:rPr>
              <a:t>Importing</a:t>
            </a:r>
            <a:r>
              <a:rPr lang="en-US" sz="1200" b="1" dirty="0">
                <a:solidFill>
                  <a:schemeClr val="accent1">
                    <a:lumMod val="50000"/>
                  </a:schemeClr>
                </a:solidFill>
                <a:latin typeface="Times New Roman" panose="02020603050405020304" pitchFamily="18" charset="0"/>
                <a:cs typeface="Times New Roman" panose="02020603050405020304" pitchFamily="18" charset="0"/>
              </a:rPr>
              <a:t> </a:t>
            </a:r>
            <a:r>
              <a:rPr lang="en-US" sz="2800" b="1" dirty="0">
                <a:solidFill>
                  <a:srgbClr val="002060"/>
                </a:solidFill>
                <a:latin typeface="Palatino Linotype" panose="02040502050505030304" pitchFamily="18" charset="0"/>
              </a:rPr>
              <a:t>libraries, loading and understanding the data-</a:t>
            </a:r>
            <a:endParaRPr lang="en-IN" sz="2800" b="1" dirty="0">
              <a:solidFill>
                <a:srgbClr val="002060"/>
              </a:solidFill>
              <a:latin typeface="Palatino Linotype" panose="02040502050505030304" pitchFamily="18" charset="0"/>
            </a:endParaRPr>
          </a:p>
        </p:txBody>
      </p:sp>
      <p:pic>
        <p:nvPicPr>
          <p:cNvPr id="4" name="Picture 3">
            <a:extLst>
              <a:ext uri="{FF2B5EF4-FFF2-40B4-BE49-F238E27FC236}">
                <a16:creationId xmlns:a16="http://schemas.microsoft.com/office/drawing/2014/main" id="{B3C69B07-0423-CBDC-9E14-00DACBB6ECE3}"/>
              </a:ext>
            </a:extLst>
          </p:cNvPr>
          <p:cNvPicPr>
            <a:picLocks noChangeAspect="1"/>
          </p:cNvPicPr>
          <p:nvPr/>
        </p:nvPicPr>
        <p:blipFill>
          <a:blip r:embed="rId4"/>
          <a:stretch>
            <a:fillRect/>
          </a:stretch>
        </p:blipFill>
        <p:spPr>
          <a:xfrm>
            <a:off x="2606436" y="2804052"/>
            <a:ext cx="8967335" cy="3895577"/>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EA767C6-28DF-F8C5-36F8-0F15B94C5F0F}"/>
              </a:ext>
            </a:extLst>
          </p:cNvPr>
          <p:cNvPicPr>
            <a:picLocks noChangeAspect="1"/>
          </p:cNvPicPr>
          <p:nvPr/>
        </p:nvPicPr>
        <p:blipFill>
          <a:blip r:embed="rId5"/>
          <a:stretch>
            <a:fillRect/>
          </a:stretch>
        </p:blipFill>
        <p:spPr>
          <a:xfrm>
            <a:off x="705581" y="1025390"/>
            <a:ext cx="4960112" cy="1620291"/>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8827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9EABCA75-7C65-52F5-A8CD-9F32696790CC}"/>
              </a:ext>
            </a:extLst>
          </p:cNvPr>
          <p:cNvPicPr>
            <a:picLocks noChangeAspect="1"/>
          </p:cNvPicPr>
          <p:nvPr/>
        </p:nvPicPr>
        <p:blipFill>
          <a:blip r:embed="rId4"/>
          <a:stretch>
            <a:fillRect/>
          </a:stretch>
        </p:blipFill>
        <p:spPr>
          <a:xfrm>
            <a:off x="586227" y="789638"/>
            <a:ext cx="9244158" cy="525042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18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EC486FFD-99FF-EF74-5BC4-BDE8C524AC0A}"/>
              </a:ext>
            </a:extLst>
          </p:cNvPr>
          <p:cNvPicPr>
            <a:picLocks noChangeAspect="1"/>
          </p:cNvPicPr>
          <p:nvPr/>
        </p:nvPicPr>
        <p:blipFill>
          <a:blip r:embed="rId4"/>
          <a:stretch>
            <a:fillRect/>
          </a:stretch>
        </p:blipFill>
        <p:spPr>
          <a:xfrm>
            <a:off x="590817" y="687776"/>
            <a:ext cx="9397245" cy="548865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16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4F7855BE-A855-ABA7-A58C-DE2E5B998E03}"/>
              </a:ext>
            </a:extLst>
          </p:cNvPr>
          <p:cNvPicPr>
            <a:picLocks noChangeAspect="1"/>
          </p:cNvPicPr>
          <p:nvPr/>
        </p:nvPicPr>
        <p:blipFill>
          <a:blip r:embed="rId4"/>
          <a:stretch>
            <a:fillRect/>
          </a:stretch>
        </p:blipFill>
        <p:spPr>
          <a:xfrm>
            <a:off x="660650" y="975580"/>
            <a:ext cx="8557956" cy="4732046"/>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6130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5" name="Picture 4">
            <a:extLst>
              <a:ext uri="{FF2B5EF4-FFF2-40B4-BE49-F238E27FC236}">
                <a16:creationId xmlns:a16="http://schemas.microsoft.com/office/drawing/2014/main" id="{AEF6B224-011D-332C-6907-D11F37C879B4}"/>
              </a:ext>
            </a:extLst>
          </p:cNvPr>
          <p:cNvPicPr>
            <a:picLocks noChangeAspect="1"/>
          </p:cNvPicPr>
          <p:nvPr/>
        </p:nvPicPr>
        <p:blipFill>
          <a:blip r:embed="rId4"/>
          <a:stretch>
            <a:fillRect/>
          </a:stretch>
        </p:blipFill>
        <p:spPr>
          <a:xfrm>
            <a:off x="458605" y="857314"/>
            <a:ext cx="10938871" cy="5521295"/>
          </a:xfrm>
          <a:prstGeom prst="rect">
            <a:avLst/>
          </a:prstGeom>
          <a:ln w="38100" cap="sq">
            <a:solidFill>
              <a:schemeClr val="accent5">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241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519</TotalTime>
  <Words>968</Words>
  <Application>Microsoft Office PowerPoint</Application>
  <PresentationFormat>Widescreen</PresentationFormat>
  <Paragraphs>134</Paragraphs>
  <Slides>47</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47</vt:i4>
      </vt:variant>
    </vt:vector>
  </HeadingPairs>
  <TitlesOfParts>
    <vt:vector size="62" baseType="lpstr">
      <vt:lpstr>Yu Gothic</vt:lpstr>
      <vt:lpstr>Arial</vt:lpstr>
      <vt:lpstr>Calibri</vt:lpstr>
      <vt:lpstr>Calibri Light</vt:lpstr>
      <vt:lpstr>Franklin Gothic</vt:lpstr>
      <vt:lpstr>inherit</vt:lpstr>
      <vt:lpstr>Inter</vt:lpstr>
      <vt:lpstr>Myriad Pro</vt:lpstr>
      <vt:lpstr>Palatino Linotype</vt:lpstr>
      <vt:lpstr>STXingkai</vt:lpstr>
      <vt:lpstr>Sylfaen</vt:lpstr>
      <vt:lpstr>Times New Roman</vt:lpstr>
      <vt:lpstr>Wingdings</vt:lpstr>
      <vt:lpstr>Office Theme</vt:lpstr>
      <vt:lpstr>1_Office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Oshyn</cp:lastModifiedBy>
  <cp:revision>40</cp:revision>
  <dcterms:created xsi:type="dcterms:W3CDTF">2020-12-23T13:36:53Z</dcterms:created>
  <dcterms:modified xsi:type="dcterms:W3CDTF">2023-11-30T12:06:06Z</dcterms:modified>
</cp:coreProperties>
</file>