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6"/>
  </p:notesMasterIdLst>
  <p:sldIdLst>
    <p:sldId id="257" r:id="rId2"/>
    <p:sldId id="359" r:id="rId3"/>
    <p:sldId id="360" r:id="rId4"/>
    <p:sldId id="361" r:id="rId5"/>
    <p:sldId id="362" r:id="rId6"/>
    <p:sldId id="363" r:id="rId7"/>
    <p:sldId id="368" r:id="rId8"/>
    <p:sldId id="366" r:id="rId9"/>
    <p:sldId id="365" r:id="rId10"/>
    <p:sldId id="364" r:id="rId11"/>
    <p:sldId id="369" r:id="rId12"/>
    <p:sldId id="371" r:id="rId13"/>
    <p:sldId id="370" r:id="rId14"/>
    <p:sldId id="373" r:id="rId15"/>
    <p:sldId id="402" r:id="rId16"/>
    <p:sldId id="374" r:id="rId17"/>
    <p:sldId id="399" r:id="rId18"/>
    <p:sldId id="377" r:id="rId19"/>
    <p:sldId id="380" r:id="rId20"/>
    <p:sldId id="378" r:id="rId21"/>
    <p:sldId id="383" r:id="rId22"/>
    <p:sldId id="403" r:id="rId23"/>
    <p:sldId id="382" r:id="rId24"/>
    <p:sldId id="385" r:id="rId25"/>
    <p:sldId id="387" r:id="rId26"/>
    <p:sldId id="390" r:id="rId27"/>
    <p:sldId id="388" r:id="rId28"/>
    <p:sldId id="391" r:id="rId29"/>
    <p:sldId id="392" r:id="rId30"/>
    <p:sldId id="401" r:id="rId31"/>
    <p:sldId id="393" r:id="rId32"/>
    <p:sldId id="396" r:id="rId33"/>
    <p:sldId id="395" r:id="rId34"/>
    <p:sldId id="33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40"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oli" userId="c90696a8a95f71b1" providerId="LiveId" clId="{B7A70490-1091-4253-9A03-EEDAEFB917DC}"/>
    <pc:docChg chg="modSld">
      <pc:chgData name="Vikas Koli" userId="c90696a8a95f71b1" providerId="LiveId" clId="{B7A70490-1091-4253-9A03-EEDAEFB917DC}" dt="2023-08-25T13:21:27.980" v="213" actId="20577"/>
      <pc:docMkLst>
        <pc:docMk/>
      </pc:docMkLst>
      <pc:sldChg chg="modSp modAnim">
        <pc:chgData name="Vikas Koli" userId="c90696a8a95f71b1" providerId="LiveId" clId="{B7A70490-1091-4253-9A03-EEDAEFB917DC}" dt="2023-08-25T13:19:25.032" v="173" actId="20577"/>
        <pc:sldMkLst>
          <pc:docMk/>
          <pc:sldMk cId="545440647" sldId="388"/>
        </pc:sldMkLst>
        <pc:spChg chg="mod">
          <ac:chgData name="Vikas Koli" userId="c90696a8a95f71b1" providerId="LiveId" clId="{B7A70490-1091-4253-9A03-EEDAEFB917DC}" dt="2023-08-25T13:19:25.032" v="173" actId="20577"/>
          <ac:spMkLst>
            <pc:docMk/>
            <pc:sldMk cId="545440647" sldId="388"/>
            <ac:spMk id="3" creationId="{00000000-0000-0000-0000-000000000000}"/>
          </ac:spMkLst>
        </pc:spChg>
      </pc:sldChg>
      <pc:sldChg chg="modSp">
        <pc:chgData name="Vikas Koli" userId="c90696a8a95f71b1" providerId="LiveId" clId="{B7A70490-1091-4253-9A03-EEDAEFB917DC}" dt="2023-08-25T13:21:27.980" v="213" actId="20577"/>
        <pc:sldMkLst>
          <pc:docMk/>
          <pc:sldMk cId="2961903655" sldId="391"/>
        </pc:sldMkLst>
        <pc:spChg chg="mod">
          <ac:chgData name="Vikas Koli" userId="c90696a8a95f71b1" providerId="LiveId" clId="{B7A70490-1091-4253-9A03-EEDAEFB917DC}" dt="2023-08-25T13:21:27.980" v="213" actId="20577"/>
          <ac:spMkLst>
            <pc:docMk/>
            <pc:sldMk cId="2961903655" sldId="39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A433E-ED12-4326-9EDB-5C8BACA4FEF9}"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C36B6-BEF0-4D54-BCB5-6A8460EBADCC}" type="slidenum">
              <a:rPr lang="en-IN" smtClean="0"/>
              <a:t>‹#›</a:t>
            </a:fld>
            <a:endParaRPr lang="en-IN"/>
          </a:p>
        </p:txBody>
      </p:sp>
    </p:spTree>
    <p:extLst>
      <p:ext uri="{BB962C8B-B14F-4D97-AF65-F5344CB8AC3E}">
        <p14:creationId xmlns:p14="http://schemas.microsoft.com/office/powerpoint/2010/main" val="605136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0C36B6-BEF0-4D54-BCB5-6A8460EBADCC}" type="slidenum">
              <a:rPr lang="en-IN" smtClean="0"/>
              <a:t>3</a:t>
            </a:fld>
            <a:endParaRPr lang="en-IN"/>
          </a:p>
        </p:txBody>
      </p:sp>
    </p:spTree>
    <p:extLst>
      <p:ext uri="{BB962C8B-B14F-4D97-AF65-F5344CB8AC3E}">
        <p14:creationId xmlns:p14="http://schemas.microsoft.com/office/powerpoint/2010/main" val="172671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0C36B6-BEF0-4D54-BCB5-6A8460EBADCC}" type="slidenum">
              <a:rPr lang="en-IN" smtClean="0"/>
              <a:t>8</a:t>
            </a:fld>
            <a:endParaRPr lang="en-IN"/>
          </a:p>
        </p:txBody>
      </p:sp>
    </p:spTree>
    <p:extLst>
      <p:ext uri="{BB962C8B-B14F-4D97-AF65-F5344CB8AC3E}">
        <p14:creationId xmlns:p14="http://schemas.microsoft.com/office/powerpoint/2010/main" val="58618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9D9-32E3-4B85-9F16-2E3B2ADD4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C4CC3-ECE5-4FBE-9554-92BAC1784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26767-6E87-4FAA-8CE8-E327D877DE94}"/>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5" name="Footer Placeholder 4">
            <a:extLst>
              <a:ext uri="{FF2B5EF4-FFF2-40B4-BE49-F238E27FC236}">
                <a16:creationId xmlns:a16="http://schemas.microsoft.com/office/drawing/2014/main" id="{102638CD-4ACB-4360-AEAC-2F5F89493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84FCCE-AAE6-467E-B3F5-99AB4B9C24F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52014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95D7-8F79-4240-AE73-DFEEA602B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95990-CA1E-4B32-8CC1-006AC349B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6D363-7E5D-4480-A736-C9AFE14A4F42}"/>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5" name="Footer Placeholder 4">
            <a:extLst>
              <a:ext uri="{FF2B5EF4-FFF2-40B4-BE49-F238E27FC236}">
                <a16:creationId xmlns:a16="http://schemas.microsoft.com/office/drawing/2014/main" id="{CD3D9548-7D60-4E70-A2C8-D04C00B7C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00B2D-9173-4085-A1AF-8156EBFB8ACE}"/>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99815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FA8BB-BB4B-4A26-91FA-8D05181D3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065C6-288A-4268-9E7F-D79258670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EA9B5-FD4C-4B0F-AF72-8A7DF14509BB}"/>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5" name="Footer Placeholder 4">
            <a:extLst>
              <a:ext uri="{FF2B5EF4-FFF2-40B4-BE49-F238E27FC236}">
                <a16:creationId xmlns:a16="http://schemas.microsoft.com/office/drawing/2014/main" id="{CBEECB7A-6CC8-4CCB-843D-F0A288702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C38F7-B7E7-4001-A7FF-CA9B1E5A78E2}"/>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8777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ED57-81DC-4752-BF14-0EF67A5A4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B15BE-E2C8-4C5A-8285-CA67194F3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94DAD-8764-4133-B5AD-05688E4895F8}"/>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5" name="Footer Placeholder 4">
            <a:extLst>
              <a:ext uri="{FF2B5EF4-FFF2-40B4-BE49-F238E27FC236}">
                <a16:creationId xmlns:a16="http://schemas.microsoft.com/office/drawing/2014/main" id="{CB7B9F5C-F1B4-4CE6-BE5B-57B91D978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FDC50-A15A-4C38-86DB-71313EBB883A}"/>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97573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8024-8432-4164-A783-5147BC71B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3878EC-4C03-4783-B1E2-C116FED74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27DE8-CEFA-49A2-AE55-CC3026919ABD}"/>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5" name="Footer Placeholder 4">
            <a:extLst>
              <a:ext uri="{FF2B5EF4-FFF2-40B4-BE49-F238E27FC236}">
                <a16:creationId xmlns:a16="http://schemas.microsoft.com/office/drawing/2014/main" id="{E175976F-02DE-4B0B-833E-4C69D90F0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C2E443-48CB-4AB4-B79E-5A0A1571AAB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02702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1467-8910-4084-B9D0-FF2A31BAE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B9320-19C6-4981-A5D4-A65A50F43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799E7-0600-4327-82EF-3E8CD16C7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510C2B-F0A0-49A4-911C-FD23D8CCD738}"/>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6" name="Footer Placeholder 5">
            <a:extLst>
              <a:ext uri="{FF2B5EF4-FFF2-40B4-BE49-F238E27FC236}">
                <a16:creationId xmlns:a16="http://schemas.microsoft.com/office/drawing/2014/main" id="{4C9340B9-D131-4F26-B542-C92A0A867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87625-5538-41A4-9C03-2E383B75BFE1}"/>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43693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4CF9-64EF-482B-B968-17646FA0C8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77603D-F500-4BBC-973C-76058D20B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B8BFB-DF9A-4033-9983-046FDC294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D37A21-56BA-438A-A3BC-0AD89D051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3238E-0FC1-4D51-AA87-478499782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837E4B-EB3A-441F-9CB9-8C5D14B562A0}"/>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8" name="Footer Placeholder 7">
            <a:extLst>
              <a:ext uri="{FF2B5EF4-FFF2-40B4-BE49-F238E27FC236}">
                <a16:creationId xmlns:a16="http://schemas.microsoft.com/office/drawing/2014/main" id="{5B19EA3F-B451-4FB4-BEB9-6634F194A1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279200-69B6-480E-8E11-C7AB878E10D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40412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8492-079E-44BA-A329-5E404EF4D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7A1B2-B487-4FE5-B517-8E4CEB51C3A7}"/>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4" name="Footer Placeholder 3">
            <a:extLst>
              <a:ext uri="{FF2B5EF4-FFF2-40B4-BE49-F238E27FC236}">
                <a16:creationId xmlns:a16="http://schemas.microsoft.com/office/drawing/2014/main" id="{FFD21211-53CB-4C8D-9669-A233E68F6A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28730D-6491-4C9F-B4F3-E25D19ED89B5}"/>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167510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F05CC-7898-42AA-9AFB-519890EAC4A7}"/>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3" name="Footer Placeholder 2">
            <a:extLst>
              <a:ext uri="{FF2B5EF4-FFF2-40B4-BE49-F238E27FC236}">
                <a16:creationId xmlns:a16="http://schemas.microsoft.com/office/drawing/2014/main" id="{4535A400-2B36-45BB-B9A3-7236AA111D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5933FF-ECA3-494F-B6ED-1F289C2FD33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1257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6C8A-D1B6-4ACD-ACD4-FE77D5621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F3DF80-DE45-44C3-BD46-5E65BB73C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8F8E0-5447-452D-905B-A0C01A6ED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7A861-1A44-4EE1-8E8B-B4B8D6349182}"/>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6" name="Footer Placeholder 5">
            <a:extLst>
              <a:ext uri="{FF2B5EF4-FFF2-40B4-BE49-F238E27FC236}">
                <a16:creationId xmlns:a16="http://schemas.microsoft.com/office/drawing/2014/main" id="{F8197C9E-44D4-4B56-B088-E40D30CB9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77414-4209-438B-8132-B788441DEF60}"/>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0836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6592-0CCB-4099-8515-4EA112998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0D3911-87C2-403A-8486-1E2828841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C68E2E-F385-4E80-857E-BCB86CE4D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64649-D347-4A09-993D-9E53A3CC5CD1}"/>
              </a:ext>
            </a:extLst>
          </p:cNvPr>
          <p:cNvSpPr>
            <a:spLocks noGrp="1"/>
          </p:cNvSpPr>
          <p:nvPr>
            <p:ph type="dt" sz="half" idx="10"/>
          </p:nvPr>
        </p:nvSpPr>
        <p:spPr/>
        <p:txBody>
          <a:bodyPr/>
          <a:lstStyle/>
          <a:p>
            <a:fld id="{3C93EBDD-0FE3-4546-943D-06D6F760FA7E}" type="datetimeFigureOut">
              <a:rPr lang="en-IN" smtClean="0"/>
              <a:t>25-08-2023</a:t>
            </a:fld>
            <a:endParaRPr lang="en-IN"/>
          </a:p>
        </p:txBody>
      </p:sp>
      <p:sp>
        <p:nvSpPr>
          <p:cNvPr id="6" name="Footer Placeholder 5">
            <a:extLst>
              <a:ext uri="{FF2B5EF4-FFF2-40B4-BE49-F238E27FC236}">
                <a16:creationId xmlns:a16="http://schemas.microsoft.com/office/drawing/2014/main" id="{0E9483BC-BEB4-442E-A581-0127145B3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F42CF8-D070-451A-975A-2C4006BC507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54348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B4F16-F514-4C93-88B6-357A87276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7C2CCC-FD19-4A4B-A9F0-6C034EE3A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6B15B4-46C3-4FB4-92EB-412E2096B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25-08-2023</a:t>
            </a:fld>
            <a:endParaRPr lang="en-IN"/>
          </a:p>
        </p:txBody>
      </p:sp>
      <p:sp>
        <p:nvSpPr>
          <p:cNvPr id="5" name="Footer Placeholder 4">
            <a:extLst>
              <a:ext uri="{FF2B5EF4-FFF2-40B4-BE49-F238E27FC236}">
                <a16:creationId xmlns:a16="http://schemas.microsoft.com/office/drawing/2014/main" id="{FED4274B-408C-450D-B152-EA432DAF0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AA7ED8-DE5E-4098-86B3-AB1FE3B68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extLst>
      <p:ext uri="{BB962C8B-B14F-4D97-AF65-F5344CB8AC3E}">
        <p14:creationId xmlns:p14="http://schemas.microsoft.com/office/powerpoint/2010/main" val="115411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3.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hemeOverride" Target="../theme/themeOverride4.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hemeOverride" Target="../theme/themeOverride5.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6.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themeOverride" Target="../theme/themeOverride7.xml"/><Relationship Id="rId6" Type="http://schemas.openxmlformats.org/officeDocument/2006/relationships/image" Target="../media/image36.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8.xml"/><Relationship Id="rId6" Type="http://schemas.openxmlformats.org/officeDocument/2006/relationships/image" Target="../media/image38.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9.xml"/><Relationship Id="rId6" Type="http://schemas.openxmlformats.org/officeDocument/2006/relationships/image" Target="../media/image39.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10.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
            <a:ext cx="12191980" cy="6857988"/>
          </a:xfrm>
          <a:prstGeom prst="rect">
            <a:avLst/>
          </a:prstGeom>
        </p:spPr>
      </p:pic>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34D56DDC-BA8E-9214-3775-4A1CE1F3BAF5}"/>
              </a:ext>
            </a:extLst>
          </p:cNvPr>
          <p:cNvPicPr>
            <a:picLocks noChangeAspect="1"/>
          </p:cNvPicPr>
          <p:nvPr/>
        </p:nvPicPr>
        <p:blipFill rotWithShape="1">
          <a:blip r:embed="rId6"/>
          <a:srcRect t="658" r="6234"/>
          <a:stretch/>
        </p:blipFill>
        <p:spPr>
          <a:xfrm>
            <a:off x="881876" y="70726"/>
            <a:ext cx="7613033" cy="6688249"/>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886426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p:cNvPicPr/>
          <p:nvPr/>
        </p:nvPicPr>
        <p:blipFill rotWithShape="1">
          <a:blip r:embed="rId4"/>
          <a:srcRect l="1334" r="3229" b="4820"/>
          <a:stretch/>
        </p:blipFill>
        <p:spPr>
          <a:xfrm>
            <a:off x="724308" y="602428"/>
            <a:ext cx="7846141" cy="2330317"/>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rotWithShape="1">
          <a:blip r:embed="rId5"/>
          <a:srcRect l="818" r="8445" b="3662"/>
          <a:stretch/>
        </p:blipFill>
        <p:spPr>
          <a:xfrm>
            <a:off x="2419086" y="3216428"/>
            <a:ext cx="9188245" cy="2846438"/>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4445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p:cNvPicPr/>
          <p:nvPr/>
        </p:nvPicPr>
        <p:blipFill rotWithShape="1">
          <a:blip r:embed="rId4"/>
          <a:srcRect l="1258" r="3872"/>
          <a:stretch/>
        </p:blipFill>
        <p:spPr>
          <a:xfrm>
            <a:off x="707923" y="373984"/>
            <a:ext cx="6681019" cy="3563835"/>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rotWithShape="1">
          <a:blip r:embed="rId5"/>
          <a:srcRect l="2260" r="29216" b="5730"/>
          <a:stretch/>
        </p:blipFill>
        <p:spPr>
          <a:xfrm>
            <a:off x="5239081" y="4129548"/>
            <a:ext cx="5025795" cy="2373652"/>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9516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14833" y="0"/>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B4324FB1-923C-9051-2EAD-D1F6AB9DB26F}"/>
              </a:ext>
            </a:extLst>
          </p:cNvPr>
          <p:cNvPicPr>
            <a:picLocks noChangeAspect="1"/>
          </p:cNvPicPr>
          <p:nvPr/>
        </p:nvPicPr>
        <p:blipFill rotWithShape="1">
          <a:blip r:embed="rId4"/>
          <a:srcRect l="1106" b="774"/>
          <a:stretch/>
        </p:blipFill>
        <p:spPr>
          <a:xfrm>
            <a:off x="1094188" y="112851"/>
            <a:ext cx="8049812" cy="660400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043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10127481" y="23746"/>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C351996D-3751-AC69-79BE-B3FA9879301E}"/>
              </a:ext>
            </a:extLst>
          </p:cNvPr>
          <p:cNvPicPr>
            <a:picLocks noChangeAspect="1"/>
          </p:cNvPicPr>
          <p:nvPr/>
        </p:nvPicPr>
        <p:blipFill>
          <a:blip r:embed="rId6"/>
          <a:stretch>
            <a:fillRect/>
          </a:stretch>
        </p:blipFill>
        <p:spPr>
          <a:xfrm>
            <a:off x="1740131" y="229040"/>
            <a:ext cx="7839298" cy="620857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586628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10127481" y="23746"/>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6" name="Picture 5"/>
          <p:cNvPicPr/>
          <p:nvPr/>
        </p:nvPicPr>
        <p:blipFill rotWithShape="1">
          <a:blip r:embed="rId6"/>
          <a:srcRect l="5127" r="30843" b="6059"/>
          <a:stretch/>
        </p:blipFill>
        <p:spPr>
          <a:xfrm>
            <a:off x="881876" y="1375864"/>
            <a:ext cx="4611391" cy="1093515"/>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F4EE1576-76E6-5E82-3674-3DDC6742BEE0}"/>
              </a:ext>
            </a:extLst>
          </p:cNvPr>
          <p:cNvPicPr>
            <a:picLocks noChangeAspect="1"/>
          </p:cNvPicPr>
          <p:nvPr/>
        </p:nvPicPr>
        <p:blipFill rotWithShape="1">
          <a:blip r:embed="rId7"/>
          <a:srcRect t="5224"/>
          <a:stretch/>
        </p:blipFill>
        <p:spPr>
          <a:xfrm>
            <a:off x="1487589" y="3222171"/>
            <a:ext cx="9791900" cy="2119067"/>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332250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p:cNvPicPr/>
          <p:nvPr/>
        </p:nvPicPr>
        <p:blipFill rotWithShape="1">
          <a:blip r:embed="rId4"/>
          <a:srcRect l="1233" t="1903" r="7354"/>
          <a:stretch/>
        </p:blipFill>
        <p:spPr>
          <a:xfrm>
            <a:off x="2553476" y="447726"/>
            <a:ext cx="6110515" cy="5563974"/>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3267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6" name="Picture 5">
            <a:extLst>
              <a:ext uri="{FF2B5EF4-FFF2-40B4-BE49-F238E27FC236}">
                <a16:creationId xmlns:a16="http://schemas.microsoft.com/office/drawing/2014/main" id="{70F1941C-E9BD-5B5E-CB6B-CA9AB00DD447}"/>
              </a:ext>
            </a:extLst>
          </p:cNvPr>
          <p:cNvPicPr>
            <a:picLocks noChangeAspect="1"/>
          </p:cNvPicPr>
          <p:nvPr/>
        </p:nvPicPr>
        <p:blipFill>
          <a:blip r:embed="rId4"/>
          <a:stretch>
            <a:fillRect/>
          </a:stretch>
        </p:blipFill>
        <p:spPr>
          <a:xfrm>
            <a:off x="307783" y="1592754"/>
            <a:ext cx="11615418" cy="3443702"/>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8759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14833" y="6170670"/>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p:cNvPicPr/>
          <p:nvPr/>
        </p:nvPicPr>
        <p:blipFill rotWithShape="1">
          <a:blip r:embed="rId4"/>
          <a:srcRect l="743" r="17462" b="-281"/>
          <a:stretch/>
        </p:blipFill>
        <p:spPr>
          <a:xfrm>
            <a:off x="491981" y="453531"/>
            <a:ext cx="4968446" cy="530864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932F0E4F-EAF4-227E-2F4B-430885B8B2BA}"/>
              </a:ext>
            </a:extLst>
          </p:cNvPr>
          <p:cNvPicPr>
            <a:picLocks noChangeAspect="1"/>
          </p:cNvPicPr>
          <p:nvPr/>
        </p:nvPicPr>
        <p:blipFill rotWithShape="1">
          <a:blip r:embed="rId5"/>
          <a:srcRect t="843" r="4405" b="2037"/>
          <a:stretch/>
        </p:blipFill>
        <p:spPr>
          <a:xfrm>
            <a:off x="6027910" y="235817"/>
            <a:ext cx="5683959" cy="5811319"/>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8672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616"/>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284260" y="6075368"/>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57C3C4A1-E96E-A9BA-A2B1-0534D5D84B48}"/>
              </a:ext>
            </a:extLst>
          </p:cNvPr>
          <p:cNvPicPr>
            <a:picLocks noChangeAspect="1"/>
          </p:cNvPicPr>
          <p:nvPr/>
        </p:nvPicPr>
        <p:blipFill rotWithShape="1">
          <a:blip r:embed="rId6"/>
          <a:srcRect t="957" r="7938" b="4457"/>
          <a:stretch/>
        </p:blipFill>
        <p:spPr>
          <a:xfrm>
            <a:off x="323715" y="2131308"/>
            <a:ext cx="3822971" cy="249803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11480BBF-EE6A-2AE6-7545-5D0E25332D50}"/>
              </a:ext>
            </a:extLst>
          </p:cNvPr>
          <p:cNvPicPr>
            <a:picLocks noChangeAspect="1"/>
          </p:cNvPicPr>
          <p:nvPr/>
        </p:nvPicPr>
        <p:blipFill rotWithShape="1">
          <a:blip r:embed="rId7"/>
          <a:srcRect r="3126" b="2126"/>
          <a:stretch/>
        </p:blipFill>
        <p:spPr>
          <a:xfrm>
            <a:off x="4470400" y="639662"/>
            <a:ext cx="7593774" cy="5481322"/>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72606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590843" y="3207434"/>
            <a:ext cx="10756607" cy="1355041"/>
          </a:xfrm>
        </p:spPr>
        <p:txBody>
          <a:bodyPr/>
          <a:lstStyle/>
          <a:p>
            <a:r>
              <a:rPr lang="en-IN" dirty="0"/>
              <a:t> </a:t>
            </a:r>
          </a:p>
        </p:txBody>
      </p:sp>
      <p:sp>
        <p:nvSpPr>
          <p:cNvPr id="4" name="Text Placeholder 3"/>
          <p:cNvSpPr>
            <a:spLocks noGrp="1"/>
          </p:cNvSpPr>
          <p:nvPr>
            <p:ph type="body" idx="1"/>
          </p:nvPr>
        </p:nvSpPr>
        <p:spPr>
          <a:xfrm>
            <a:off x="450167" y="4083562"/>
            <a:ext cx="10570154" cy="1728666"/>
          </a:xfrm>
        </p:spPr>
        <p:txBody>
          <a:bodyPr>
            <a:normAutofit fontScale="85000" lnSpcReduction="10000"/>
          </a:bodyPr>
          <a:lstStyle/>
          <a:p>
            <a:r>
              <a:rPr lang="en-IN" sz="8800" b="1" dirty="0">
                <a:solidFill>
                  <a:srgbClr val="002060"/>
                </a:solidFill>
                <a:latin typeface="Palatino Linotype" panose="02040502050505030304" pitchFamily="18" charset="0"/>
              </a:rPr>
              <a:t>Walmart Sales Forecast</a:t>
            </a:r>
          </a:p>
          <a:p>
            <a:pPr algn="r"/>
            <a:r>
              <a:rPr lang="en-IN" sz="3500" dirty="0">
                <a:solidFill>
                  <a:srgbClr val="0070C0"/>
                </a:solidFill>
                <a:latin typeface="Palatino Linotype" panose="02040502050505030304" pitchFamily="18" charset="0"/>
              </a:rPr>
              <a:t>- Presented by Bhushan Koli</a:t>
            </a:r>
          </a:p>
          <a:p>
            <a:endParaRPr lang="en-IN" dirty="0">
              <a:latin typeface="Palatino Linotype" panose="02040502050505030304" pitchFamily="18" charset="0"/>
            </a:endParaRPr>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r="2340"/>
          <a:stretch/>
        </p:blipFill>
        <p:spPr>
          <a:xfrm>
            <a:off x="590843" y="1280160"/>
            <a:ext cx="9199131" cy="2604794"/>
          </a:xfrm>
          <a:prstGeom prst="rect">
            <a:avLst/>
          </a:prstGeom>
        </p:spPr>
      </p:pic>
    </p:spTree>
    <p:extLst>
      <p:ext uri="{BB962C8B-B14F-4D97-AF65-F5344CB8AC3E}">
        <p14:creationId xmlns:p14="http://schemas.microsoft.com/office/powerpoint/2010/main" val="269663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56" presetClass="entr" presetSubtype="0" fill="hold" nodeType="after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by="(-#ppt_w*2)" calcmode="lin" valueType="num">
                                      <p:cBhvr rctx="PPT">
                                        <p:cTn id="14" dur="250" autoRev="1" fill="hold">
                                          <p:stCondLst>
                                            <p:cond delay="0"/>
                                          </p:stCondLst>
                                        </p:cTn>
                                        <p:tgtEl>
                                          <p:spTgt spid="4">
                                            <p:txEl>
                                              <p:pRg st="0" end="0"/>
                                            </p:txEl>
                                          </p:spTgt>
                                        </p:tgtEl>
                                        <p:attrNameLst>
                                          <p:attrName>ppt_w</p:attrName>
                                        </p:attrNameLst>
                                      </p:cBhvr>
                                    </p:anim>
                                    <p:anim by="(#ppt_w*0.50)" calcmode="lin" valueType="num">
                                      <p:cBhvr>
                                        <p:cTn id="15" dur="250" decel="50000" autoRev="1" fill="hold">
                                          <p:stCondLst>
                                            <p:cond delay="0"/>
                                          </p:stCondLst>
                                        </p:cTn>
                                        <p:tgtEl>
                                          <p:spTgt spid="4">
                                            <p:txEl>
                                              <p:pRg st="0" end="0"/>
                                            </p:txEl>
                                          </p:spTgt>
                                        </p:tgtEl>
                                        <p:attrNameLst>
                                          <p:attrName>ppt_x</p:attrName>
                                        </p:attrNameLst>
                                      </p:cBhvr>
                                    </p:anim>
                                    <p:anim from="(-#ppt_h/2)" to="(#ppt_y)" calcmode="lin" valueType="num">
                                      <p:cBhvr>
                                        <p:cTn id="16" dur="500" fill="hold">
                                          <p:stCondLst>
                                            <p:cond delay="0"/>
                                          </p:stCondLst>
                                        </p:cTn>
                                        <p:tgtEl>
                                          <p:spTgt spid="4">
                                            <p:txEl>
                                              <p:pRg st="0" end="0"/>
                                            </p:txEl>
                                          </p:spTgt>
                                        </p:tgtEl>
                                        <p:attrNameLst>
                                          <p:attrName>ppt_y</p:attrName>
                                        </p:attrNameLst>
                                      </p:cBhvr>
                                    </p:anim>
                                    <p:animRot by="21600000">
                                      <p:cBhvr>
                                        <p:cTn id="17" dur="500" fill="hold">
                                          <p:stCondLst>
                                            <p:cond delay="0"/>
                                          </p:stCondLst>
                                        </p:cTn>
                                        <p:tgtEl>
                                          <p:spTgt spid="4">
                                            <p:txEl>
                                              <p:pRg st="0" end="0"/>
                                            </p:txEl>
                                          </p:spTgt>
                                        </p:tgtEl>
                                        <p:attrNameLst>
                                          <p:attrName>r</p:attrName>
                                        </p:attrNameLst>
                                      </p:cBhvr>
                                    </p:animRot>
                                  </p:childTnLst>
                                </p:cTn>
                              </p:par>
                            </p:childTnLst>
                          </p:cTn>
                        </p:par>
                        <p:par>
                          <p:cTn id="18" fill="hold">
                            <p:stCondLst>
                              <p:cond delay="2450"/>
                            </p:stCondLst>
                            <p:childTnLst>
                              <p:par>
                                <p:cTn id="19" presetID="41" presetClass="entr" presetSubtype="0" fill="hold" nodeType="afterEffect">
                                  <p:stCondLst>
                                    <p:cond delay="0"/>
                                  </p:stCondLst>
                                  <p:iterate type="lt">
                                    <p:tmPct val="10000"/>
                                  </p:iterate>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p:cTn id="21" dur="5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278"/>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248976" y="6008914"/>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8" name="Picture 7"/>
          <p:cNvPicPr/>
          <p:nvPr/>
        </p:nvPicPr>
        <p:blipFill rotWithShape="1">
          <a:blip r:embed="rId4"/>
          <a:srcRect l="2258" t="1869" r="13896"/>
          <a:stretch/>
        </p:blipFill>
        <p:spPr>
          <a:xfrm>
            <a:off x="5749730" y="662924"/>
            <a:ext cx="6268232" cy="5149891"/>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20D3EE68-74E1-B35F-C45C-D508F81DC353}"/>
              </a:ext>
            </a:extLst>
          </p:cNvPr>
          <p:cNvPicPr>
            <a:picLocks noChangeAspect="1"/>
          </p:cNvPicPr>
          <p:nvPr/>
        </p:nvPicPr>
        <p:blipFill rotWithShape="1">
          <a:blip r:embed="rId5"/>
          <a:srcRect b="2867"/>
          <a:stretch/>
        </p:blipFill>
        <p:spPr>
          <a:xfrm>
            <a:off x="261390" y="1468439"/>
            <a:ext cx="5239364" cy="353886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72363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9" name="Picture 8">
            <a:extLst>
              <a:ext uri="{FF2B5EF4-FFF2-40B4-BE49-F238E27FC236}">
                <a16:creationId xmlns:a16="http://schemas.microsoft.com/office/drawing/2014/main" id="{95B8D9B1-C0D1-C70F-5F60-18740E84DDA1}"/>
              </a:ext>
            </a:extLst>
          </p:cNvPr>
          <p:cNvPicPr>
            <a:picLocks noChangeAspect="1"/>
          </p:cNvPicPr>
          <p:nvPr/>
        </p:nvPicPr>
        <p:blipFill rotWithShape="1">
          <a:blip r:embed="rId4"/>
          <a:srcRect r="11117" b="1769"/>
          <a:stretch/>
        </p:blipFill>
        <p:spPr>
          <a:xfrm>
            <a:off x="1314345" y="131613"/>
            <a:ext cx="7452783" cy="6566476"/>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8439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58DC5538-4A7E-8FA4-C7BE-6DF297CFB67A}"/>
              </a:ext>
            </a:extLst>
          </p:cNvPr>
          <p:cNvPicPr>
            <a:picLocks noChangeAspect="1"/>
          </p:cNvPicPr>
          <p:nvPr/>
        </p:nvPicPr>
        <p:blipFill>
          <a:blip r:embed="rId4"/>
          <a:stretch>
            <a:fillRect/>
          </a:stretch>
        </p:blipFill>
        <p:spPr>
          <a:xfrm>
            <a:off x="1251723" y="1088311"/>
            <a:ext cx="8725565" cy="3852965"/>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8548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886CC5C1-FA48-8FFA-11A9-9D3A2BF8B74F}"/>
              </a:ext>
            </a:extLst>
          </p:cNvPr>
          <p:cNvPicPr>
            <a:picLocks noChangeAspect="1"/>
          </p:cNvPicPr>
          <p:nvPr/>
        </p:nvPicPr>
        <p:blipFill rotWithShape="1">
          <a:blip r:embed="rId4"/>
          <a:srcRect l="2411" r="3677" b="2973"/>
          <a:stretch/>
        </p:blipFill>
        <p:spPr>
          <a:xfrm>
            <a:off x="1319172" y="116542"/>
            <a:ext cx="7449565" cy="6596618"/>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7193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CB3276F4-AA1D-59CD-150A-55A52C8E5F33}"/>
              </a:ext>
            </a:extLst>
          </p:cNvPr>
          <p:cNvPicPr>
            <a:picLocks noChangeAspect="1"/>
          </p:cNvPicPr>
          <p:nvPr/>
        </p:nvPicPr>
        <p:blipFill rotWithShape="1">
          <a:blip r:embed="rId6"/>
          <a:srcRect r="3709" b="7766"/>
          <a:stretch/>
        </p:blipFill>
        <p:spPr>
          <a:xfrm>
            <a:off x="1606256" y="2073354"/>
            <a:ext cx="7888321" cy="2363678"/>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99181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1088923" y="550884"/>
            <a:ext cx="10515600" cy="1325563"/>
          </a:xfrm>
        </p:spPr>
        <p:txBody>
          <a:bodyPr>
            <a:normAutofit/>
          </a:bodyPr>
          <a:lstStyle/>
          <a:p>
            <a:pPr lvl="0"/>
            <a:r>
              <a:rPr lang="en-IN" sz="5200" b="1" dirty="0">
                <a:solidFill>
                  <a:srgbClr val="002060"/>
                </a:solidFill>
                <a:latin typeface="Palatino Linotype" panose="02040502050505030304" pitchFamily="18" charset="0"/>
              </a:rPr>
              <a:t> </a:t>
            </a:r>
            <a:r>
              <a:rPr lang="en-US" sz="5200" b="1" dirty="0">
                <a:solidFill>
                  <a:srgbClr val="002060"/>
                </a:solidFill>
                <a:latin typeface="Palatino Linotype" panose="02040502050505030304" pitchFamily="18" charset="0"/>
              </a:rPr>
              <a:t>Train Test Split</a:t>
            </a:r>
            <a:endParaRPr lang="en-IN" sz="5200" b="1" dirty="0">
              <a:solidFill>
                <a:srgbClr val="002060"/>
              </a:solidFill>
              <a:latin typeface="Palatino Linotype" panose="02040502050505030304" pitchFamily="18" charset="0"/>
            </a:endParaRPr>
          </a:p>
        </p:txBody>
      </p:sp>
      <p:sp>
        <p:nvSpPr>
          <p:cNvPr id="3" name="Content Placeholder 2"/>
          <p:cNvSpPr>
            <a:spLocks noGrp="1"/>
          </p:cNvSpPr>
          <p:nvPr>
            <p:ph idx="1"/>
          </p:nvPr>
        </p:nvSpPr>
        <p:spPr>
          <a:xfrm>
            <a:off x="1298804" y="1836831"/>
            <a:ext cx="8689258" cy="3443393"/>
          </a:xfrm>
        </p:spPr>
        <p:txBody>
          <a:bodyPr/>
          <a:lstStyle/>
          <a:p>
            <a:pPr marL="0" indent="0">
              <a:buNone/>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Splitting the data in training and Testing 80% training and 20% testing.</a:t>
            </a:r>
          </a:p>
        </p:txBody>
      </p:sp>
      <p:pic>
        <p:nvPicPr>
          <p:cNvPr id="5" name="Picture 4">
            <a:extLst>
              <a:ext uri="{FF2B5EF4-FFF2-40B4-BE49-F238E27FC236}">
                <a16:creationId xmlns:a16="http://schemas.microsoft.com/office/drawing/2014/main" id="{EF5F3B86-36AF-2D5C-4117-8BEA0B65A129}"/>
              </a:ext>
            </a:extLst>
          </p:cNvPr>
          <p:cNvPicPr>
            <a:picLocks noChangeAspect="1"/>
          </p:cNvPicPr>
          <p:nvPr/>
        </p:nvPicPr>
        <p:blipFill rotWithShape="1">
          <a:blip r:embed="rId4"/>
          <a:srcRect t="2798" r="2374" b="4858"/>
          <a:stretch/>
        </p:blipFill>
        <p:spPr>
          <a:xfrm>
            <a:off x="1076897" y="3162394"/>
            <a:ext cx="9133072" cy="3106057"/>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38908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254127" y="6161682"/>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9FA3FCD7-8CE3-F570-E795-F8BBF8B89521}"/>
              </a:ext>
            </a:extLst>
          </p:cNvPr>
          <p:cNvPicPr>
            <a:picLocks noChangeAspect="1"/>
          </p:cNvPicPr>
          <p:nvPr/>
        </p:nvPicPr>
        <p:blipFill rotWithShape="1">
          <a:blip r:embed="rId6"/>
          <a:srcRect l="2394" t="792" r="2958" b="1474"/>
          <a:stretch/>
        </p:blipFill>
        <p:spPr>
          <a:xfrm>
            <a:off x="503934" y="1242493"/>
            <a:ext cx="4726272" cy="4084026"/>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226AD814-6C7C-A27B-DF19-DCD5B337C2C1}"/>
              </a:ext>
            </a:extLst>
          </p:cNvPr>
          <p:cNvPicPr>
            <a:picLocks noChangeAspect="1"/>
          </p:cNvPicPr>
          <p:nvPr/>
        </p:nvPicPr>
        <p:blipFill rotWithShape="1">
          <a:blip r:embed="rId7"/>
          <a:srcRect t="478" r="14253" b="1654"/>
          <a:stretch/>
        </p:blipFill>
        <p:spPr>
          <a:xfrm>
            <a:off x="5952424" y="170648"/>
            <a:ext cx="5445052" cy="6488405"/>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450196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1396413" y="1335710"/>
            <a:ext cx="10515600" cy="1325563"/>
          </a:xfrm>
        </p:spPr>
        <p:txBody>
          <a:bodyPr/>
          <a:lstStyle/>
          <a:p>
            <a:r>
              <a:rPr lang="en-IN" dirty="0"/>
              <a:t> </a:t>
            </a:r>
            <a:r>
              <a:rPr lang="en-US" sz="5200" b="1" dirty="0">
                <a:solidFill>
                  <a:srgbClr val="002060"/>
                </a:solidFill>
                <a:latin typeface="Palatino Linotype" panose="02040502050505030304" pitchFamily="18" charset="0"/>
              </a:rPr>
              <a:t>Model building</a:t>
            </a:r>
            <a:endParaRPr lang="en-IN" sz="5200" b="1" dirty="0">
              <a:solidFill>
                <a:srgbClr val="002060"/>
              </a:solidFill>
              <a:latin typeface="Palatino Linotype" panose="02040502050505030304" pitchFamily="18" charset="0"/>
            </a:endParaRPr>
          </a:p>
        </p:txBody>
      </p:sp>
      <p:sp>
        <p:nvSpPr>
          <p:cNvPr id="3" name="Content Placeholder 2"/>
          <p:cNvSpPr>
            <a:spLocks noGrp="1"/>
          </p:cNvSpPr>
          <p:nvPr>
            <p:ph idx="1"/>
          </p:nvPr>
        </p:nvSpPr>
        <p:spPr>
          <a:xfrm>
            <a:off x="1396414" y="2763940"/>
            <a:ext cx="8760543" cy="3817221"/>
          </a:xfrm>
        </p:spPr>
        <p:txBody>
          <a:bodyPr/>
          <a:lstStyle/>
          <a:p>
            <a:pPr marL="0" lvl="0" indent="0">
              <a:buNone/>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Due to the vast amount of data, we chose Decision Tree and Random Forest, which are powerful ensemble learning techniques that work best with Big Data.</a:t>
            </a:r>
          </a:p>
          <a:p>
            <a:pPr marL="0" lvl="0" indent="0">
              <a:buNone/>
            </a:pPr>
            <a:endPar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5440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1099457" y="1147024"/>
            <a:ext cx="10515600" cy="1325563"/>
          </a:xfrm>
        </p:spPr>
        <p:txBody>
          <a:bodyPr/>
          <a:lstStyle/>
          <a:p>
            <a:pPr lvl="1" algn="l" rtl="0">
              <a:lnSpc>
                <a:spcPct val="90000"/>
              </a:lnSpc>
              <a:spcBef>
                <a:spcPct val="0"/>
              </a:spcBef>
            </a:pPr>
            <a:r>
              <a:rPr lang="en-IN" dirty="0"/>
              <a:t> </a:t>
            </a:r>
            <a:r>
              <a:rPr lang="en-US" sz="5200" b="1" kern="1200" dirty="0">
                <a:solidFill>
                  <a:srgbClr val="002060"/>
                </a:solidFill>
                <a:latin typeface="Palatino Linotype" panose="02040502050505030304" pitchFamily="18" charset="0"/>
                <a:ea typeface="+mj-ea"/>
                <a:cs typeface="+mj-cs"/>
              </a:rPr>
              <a:t>Decision Tree Algorithm</a:t>
            </a:r>
            <a:br>
              <a:rPr lang="en-IN" sz="1000" dirty="0"/>
            </a:br>
            <a:endParaRPr lang="en-IN" dirty="0"/>
          </a:p>
        </p:txBody>
      </p:sp>
      <p:sp>
        <p:nvSpPr>
          <p:cNvPr id="3" name="Content Placeholder 2"/>
          <p:cNvSpPr>
            <a:spLocks noGrp="1"/>
          </p:cNvSpPr>
          <p:nvPr>
            <p:ph idx="1"/>
          </p:nvPr>
        </p:nvSpPr>
        <p:spPr>
          <a:xfrm>
            <a:off x="1230086" y="2286468"/>
            <a:ext cx="8984226" cy="3861466"/>
          </a:xfrm>
        </p:spPr>
        <p:txBody>
          <a:bodyPr/>
          <a:lstStyle/>
          <a:p>
            <a:pPr marL="0" indent="0">
              <a:buNone/>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A decision tree algorithm is a supervised machine learning technique used for both classification and regression tasks. It works on checking up the impurities based on Gini Index and Entropy which can be applied to a wide range of problems.</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961903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10127481" y="6080479"/>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316A0298-B9C5-1E48-BFC2-49301E61B05D}"/>
              </a:ext>
            </a:extLst>
          </p:cNvPr>
          <p:cNvPicPr>
            <a:picLocks noChangeAspect="1"/>
          </p:cNvPicPr>
          <p:nvPr/>
        </p:nvPicPr>
        <p:blipFill>
          <a:blip r:embed="rId6"/>
          <a:stretch>
            <a:fillRect/>
          </a:stretch>
        </p:blipFill>
        <p:spPr>
          <a:xfrm>
            <a:off x="582388" y="345667"/>
            <a:ext cx="9940469" cy="5574381"/>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172870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1021080" y="1037808"/>
            <a:ext cx="10515600" cy="1325563"/>
          </a:xfrm>
        </p:spPr>
        <p:txBody>
          <a:bodyPr>
            <a:noAutofit/>
          </a:bodyPr>
          <a:lstStyle/>
          <a:p>
            <a:r>
              <a:rPr lang="en-IN" sz="5200" b="1" dirty="0">
                <a:solidFill>
                  <a:srgbClr val="002060"/>
                </a:solidFill>
                <a:latin typeface="Palatino Linotype" panose="02040502050505030304" pitchFamily="18" charset="0"/>
              </a:rPr>
              <a:t>Information</a:t>
            </a:r>
            <a:br>
              <a:rPr lang="en-IN" sz="4800" b="1" dirty="0"/>
            </a:br>
            <a:endParaRPr lang="en-IN" sz="4800" dirty="0"/>
          </a:p>
        </p:txBody>
      </p:sp>
      <p:sp>
        <p:nvSpPr>
          <p:cNvPr id="3" name="Content Placeholder 2"/>
          <p:cNvSpPr>
            <a:spLocks noGrp="1"/>
          </p:cNvSpPr>
          <p:nvPr>
            <p:ph idx="1"/>
          </p:nvPr>
        </p:nvSpPr>
        <p:spPr>
          <a:xfrm>
            <a:off x="1021080" y="2035277"/>
            <a:ext cx="8741898" cy="3451123"/>
          </a:xfrm>
        </p:spPr>
        <p:txBody>
          <a:bodyPr/>
          <a:lstStyle/>
          <a:p>
            <a:pPr marL="0" indent="0">
              <a:buNone/>
            </a:pPr>
            <a:r>
              <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rPr>
              <a:t>My aim in this project is to build a Model which predicts sales of the stores. With this model, Walmart authorities can decide their future plans which is very important for arranging stocks, calculating revenue and deciding to make new investment or not.</a:t>
            </a:r>
          </a:p>
          <a:p>
            <a:endParaRPr lang="en-IN" dirty="0"/>
          </a:p>
        </p:txBody>
      </p:sp>
    </p:spTree>
    <p:extLst>
      <p:ext uri="{BB962C8B-B14F-4D97-AF65-F5344CB8AC3E}">
        <p14:creationId xmlns:p14="http://schemas.microsoft.com/office/powerpoint/2010/main" val="2747958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8" name="Picture 7">
            <a:extLst>
              <a:ext uri="{FF2B5EF4-FFF2-40B4-BE49-F238E27FC236}">
                <a16:creationId xmlns:a16="http://schemas.microsoft.com/office/drawing/2014/main" id="{EDCED943-BCBF-08F4-7DD5-17E740540868}"/>
              </a:ext>
            </a:extLst>
          </p:cNvPr>
          <p:cNvPicPr>
            <a:picLocks noChangeAspect="1"/>
          </p:cNvPicPr>
          <p:nvPr/>
        </p:nvPicPr>
        <p:blipFill rotWithShape="1">
          <a:blip r:embed="rId6"/>
          <a:srcRect l="1041" t="2525" r="3100"/>
          <a:stretch/>
        </p:blipFill>
        <p:spPr>
          <a:xfrm>
            <a:off x="751541" y="319314"/>
            <a:ext cx="8354645" cy="4641745"/>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
        <p:nvSpPr>
          <p:cNvPr id="6" name="Title 1"/>
          <p:cNvSpPr txBox="1">
            <a:spLocks/>
          </p:cNvSpPr>
          <p:nvPr/>
        </p:nvSpPr>
        <p:spPr>
          <a:xfrm>
            <a:off x="3523476" y="5188466"/>
            <a:ext cx="10694037" cy="163563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800" b="1" dirty="0">
                <a:solidFill>
                  <a:srgbClr val="002060"/>
                </a:solidFill>
                <a:latin typeface="Palatino Linotype" panose="02040502050505030304" pitchFamily="18" charset="0"/>
              </a:rPr>
              <a:t>Accuracy Of Model Using Decision Tree Is 92%</a:t>
            </a:r>
            <a:br>
              <a:rPr lang="en-IN" dirty="0"/>
            </a:br>
            <a:endParaRPr lang="en-IN" dirty="0"/>
          </a:p>
        </p:txBody>
      </p:sp>
    </p:spTree>
    <p:extLst>
      <p:ext uri="{BB962C8B-B14F-4D97-AF65-F5344CB8AC3E}">
        <p14:creationId xmlns:p14="http://schemas.microsoft.com/office/powerpoint/2010/main" val="120196519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9" presetClass="entr" presetSubtype="0" decel="10000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1186543" y="1267080"/>
            <a:ext cx="10515600" cy="1325563"/>
          </a:xfrm>
        </p:spPr>
        <p:txBody>
          <a:bodyPr>
            <a:normAutofit/>
          </a:bodyPr>
          <a:lstStyle/>
          <a:p>
            <a:pPr lvl="0"/>
            <a:r>
              <a:rPr lang="en-IN" sz="5200" b="1" dirty="0">
                <a:solidFill>
                  <a:srgbClr val="002060"/>
                </a:solidFill>
                <a:latin typeface="Palatino Linotype" panose="02040502050505030304" pitchFamily="18" charset="0"/>
              </a:rPr>
              <a:t> </a:t>
            </a:r>
            <a:r>
              <a:rPr lang="en-US" sz="5200" b="1" dirty="0">
                <a:solidFill>
                  <a:srgbClr val="002060"/>
                </a:solidFill>
                <a:latin typeface="Palatino Linotype" panose="02040502050505030304" pitchFamily="18" charset="0"/>
              </a:rPr>
              <a:t>Random Forest </a:t>
            </a:r>
            <a:endParaRPr lang="en-IN" sz="5200" b="1" dirty="0">
              <a:solidFill>
                <a:srgbClr val="002060"/>
              </a:solidFill>
              <a:latin typeface="Palatino Linotype" panose="02040502050505030304" pitchFamily="18" charset="0"/>
            </a:endParaRPr>
          </a:p>
        </p:txBody>
      </p:sp>
      <p:sp>
        <p:nvSpPr>
          <p:cNvPr id="4" name="Content Placeholder 3"/>
          <p:cNvSpPr>
            <a:spLocks noGrp="1"/>
          </p:cNvSpPr>
          <p:nvPr>
            <p:ph idx="1"/>
          </p:nvPr>
        </p:nvSpPr>
        <p:spPr>
          <a:xfrm>
            <a:off x="1186543" y="2592643"/>
            <a:ext cx="9149862" cy="3964705"/>
          </a:xfrm>
        </p:spPr>
        <p:txBody>
          <a:bodyPr/>
          <a:lstStyle/>
          <a:p>
            <a:pPr marL="0" indent="0">
              <a:buNone/>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Random Forest is a powerful ensemble learning algorithm used for classification and regression tasks. It's based on the concept of decision trees and combines multiple decision trees to make more accurate predictions. </a:t>
            </a:r>
            <a:endParaRPr lang="en-IN" dirty="0"/>
          </a:p>
        </p:txBody>
      </p:sp>
    </p:spTree>
    <p:extLst>
      <p:ext uri="{BB962C8B-B14F-4D97-AF65-F5344CB8AC3E}">
        <p14:creationId xmlns:p14="http://schemas.microsoft.com/office/powerpoint/2010/main" val="1711700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AE2CD736-0444-47E0-DC50-3EDF4FD8FCE8}"/>
              </a:ext>
            </a:extLst>
          </p:cNvPr>
          <p:cNvPicPr>
            <a:picLocks noChangeAspect="1"/>
          </p:cNvPicPr>
          <p:nvPr/>
        </p:nvPicPr>
        <p:blipFill rotWithShape="1">
          <a:blip r:embed="rId6"/>
          <a:srcRect l="658" t="1184" r="9154" b="2057"/>
          <a:stretch/>
        </p:blipFill>
        <p:spPr>
          <a:xfrm>
            <a:off x="1214422" y="57051"/>
            <a:ext cx="7301663" cy="5255178"/>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
        <p:nvSpPr>
          <p:cNvPr id="6" name="Title 10"/>
          <p:cNvSpPr txBox="1">
            <a:spLocks/>
          </p:cNvSpPr>
          <p:nvPr/>
        </p:nvSpPr>
        <p:spPr>
          <a:xfrm>
            <a:off x="4258195" y="4966362"/>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000" b="1" dirty="0">
                <a:solidFill>
                  <a:srgbClr val="002060"/>
                </a:solidFill>
                <a:latin typeface="Palatino Linotype" panose="02040502050505030304" pitchFamily="18" charset="0"/>
              </a:rPr>
              <a:t>Accuracy Of Model Using </a:t>
            </a:r>
          </a:p>
          <a:p>
            <a:r>
              <a:rPr lang="en-IN" sz="5000" b="1" dirty="0">
                <a:solidFill>
                  <a:srgbClr val="002060"/>
                </a:solidFill>
                <a:latin typeface="Palatino Linotype" panose="02040502050505030304" pitchFamily="18" charset="0"/>
              </a:rPr>
              <a:t>Random Forest Is 94%</a:t>
            </a:r>
            <a:br>
              <a:rPr lang="en-IN" dirty="0"/>
            </a:br>
            <a:endParaRPr lang="en-IN" dirty="0"/>
          </a:p>
        </p:txBody>
      </p:sp>
    </p:spTree>
    <p:extLst>
      <p:ext uri="{BB962C8B-B14F-4D97-AF65-F5344CB8AC3E}">
        <p14:creationId xmlns:p14="http://schemas.microsoft.com/office/powerpoint/2010/main" val="115742207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9" presetClass="entr" presetSubtype="0" decel="10000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5" name="Title 4"/>
          <p:cNvSpPr>
            <a:spLocks noGrp="1"/>
          </p:cNvSpPr>
          <p:nvPr>
            <p:ph type="title"/>
          </p:nvPr>
        </p:nvSpPr>
        <p:spPr/>
        <p:txBody>
          <a:bodyPr/>
          <a:lstStyle/>
          <a:p>
            <a:r>
              <a:rPr lang="en-IN" sz="5200" b="1" dirty="0">
                <a:solidFill>
                  <a:srgbClr val="002060"/>
                </a:solidFill>
                <a:latin typeface="Palatino Linotype" panose="02040502050505030304" pitchFamily="18" charset="0"/>
              </a:rPr>
              <a:t>Conclusion</a:t>
            </a:r>
          </a:p>
        </p:txBody>
      </p:sp>
      <p:sp>
        <p:nvSpPr>
          <p:cNvPr id="6" name="Content Placeholder 5"/>
          <p:cNvSpPr>
            <a:spLocks noGrp="1"/>
          </p:cNvSpPr>
          <p:nvPr>
            <p:ph idx="1"/>
          </p:nvPr>
        </p:nvSpPr>
        <p:spPr>
          <a:xfrm>
            <a:off x="838200" y="1825625"/>
            <a:ext cx="8954729" cy="4351338"/>
          </a:xfrm>
        </p:spPr>
        <p:txBody>
          <a:bodyPr>
            <a:normAutofit/>
          </a:bodyPr>
          <a:lstStyle/>
          <a:p>
            <a:pPr marL="0" indent="0">
              <a:buNone/>
            </a:pPr>
            <a:r>
              <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rPr>
              <a:t>Both the Decision Tree and Random Forest algorithms provide the best accuracy for the provided dataset of Walmart Sales Forecast. As Random Forest is an advanced Ensemble Learning Technique, and it provides the best accuracy of 94% with the low RMSE value as compared to Decision Tree. We will go with Random Forest Algorithm.</a:t>
            </a:r>
          </a:p>
        </p:txBody>
      </p:sp>
    </p:spTree>
    <p:extLst>
      <p:ext uri="{BB962C8B-B14F-4D97-AF65-F5344CB8AC3E}">
        <p14:creationId xmlns:p14="http://schemas.microsoft.com/office/powerpoint/2010/main" val="4160905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422733" y="1843548"/>
            <a:ext cx="9151862"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2060"/>
                </a:solidFill>
                <a:ea typeface="Calibri"/>
                <a:cs typeface="Calibri"/>
              </a:rPr>
              <a:t>            </a:t>
            </a:r>
            <a:r>
              <a:rPr lang="en-US" sz="3600" dirty="0">
                <a:solidFill>
                  <a:srgbClr val="002060"/>
                </a:solidFill>
                <a:latin typeface="STXingkai"/>
                <a:ea typeface="Calibri"/>
                <a:cs typeface="Calibri"/>
              </a:rPr>
              <a:t>  </a:t>
            </a:r>
            <a:r>
              <a:rPr lang="en-US" sz="4000" dirty="0">
                <a:solidFill>
                  <a:srgbClr val="002060"/>
                </a:solidFill>
                <a:latin typeface="STXingkai"/>
                <a:ea typeface="Calibri"/>
                <a:cs typeface="Calibri"/>
              </a:rPr>
              <a:t> </a:t>
            </a:r>
            <a:r>
              <a:rPr lang="en-US" sz="8000" b="1" dirty="0">
                <a:solidFill>
                  <a:srgbClr val="002060"/>
                </a:solidFill>
                <a:latin typeface="Calibri"/>
                <a:ea typeface="Calibri"/>
                <a:cs typeface="Calibri"/>
              </a:rPr>
              <a:t> </a:t>
            </a:r>
            <a:r>
              <a:rPr lang="en-US" sz="8000" b="1" dirty="0">
                <a:solidFill>
                  <a:srgbClr val="002060"/>
                </a:solidFill>
                <a:latin typeface="Palatino Linotype" panose="02040502050505030304" pitchFamily="18" charset="0"/>
                <a:ea typeface="+mj-ea"/>
                <a:cs typeface="+mj-cs"/>
              </a:rPr>
              <a:t>Thank you!!</a:t>
            </a:r>
            <a:r>
              <a:rPr lang="en-US" sz="16600" b="1" dirty="0">
                <a:solidFill>
                  <a:schemeClr val="accent2">
                    <a:lumMod val="50000"/>
                  </a:schemeClr>
                </a:solidFill>
                <a:latin typeface="Sylfaen"/>
                <a:ea typeface="Calibri"/>
                <a:cs typeface="Calibri"/>
              </a:rPr>
              <a:t> </a:t>
            </a:r>
            <a:r>
              <a:rPr lang="en-US" sz="4000" dirty="0">
                <a:solidFill>
                  <a:schemeClr val="accent2">
                    <a:lumMod val="50000"/>
                  </a:schemeClr>
                </a:solidFill>
                <a:latin typeface="STXingkai"/>
                <a:ea typeface="Calibri"/>
                <a:cs typeface="Calibri"/>
              </a:rPr>
              <a:t> </a:t>
            </a:r>
            <a:r>
              <a:rPr lang="en-US" sz="8000" dirty="0">
                <a:solidFill>
                  <a:schemeClr val="accent2">
                    <a:lumMod val="50000"/>
                  </a:schemeClr>
                </a:solidFill>
                <a:latin typeface="STXingkai"/>
                <a:ea typeface="Calibri"/>
                <a:cs typeface="Calibri"/>
              </a:rPr>
              <a:t> </a:t>
            </a:r>
            <a:r>
              <a:rPr lang="en-US" sz="8000" dirty="0">
                <a:latin typeface="STXingkai"/>
                <a:ea typeface="Calibri"/>
                <a:cs typeface="Calibri"/>
              </a:rPr>
              <a:t> </a:t>
            </a:r>
            <a:endParaRPr lang="en-US" dirty="0">
              <a:cs typeface="Calibri" panose="020F0502020204030204"/>
            </a:endParaRPr>
          </a:p>
          <a:p>
            <a:r>
              <a:rPr lang="en-US" sz="9600" dirty="0">
                <a:solidFill>
                  <a:srgbClr val="002060"/>
                </a:solidFill>
                <a:latin typeface="STXingkai"/>
                <a:ea typeface="Calibri"/>
                <a:cs typeface="Calibri"/>
              </a:rPr>
              <a:t>     </a:t>
            </a:r>
            <a:endParaRPr lang="en-US" sz="9600" dirty="0">
              <a:solidFill>
                <a:srgbClr val="002060"/>
              </a:solidFill>
              <a:latin typeface="Franklin Gothic"/>
              <a:cs typeface="Calibri"/>
            </a:endParaRPr>
          </a:p>
          <a:p>
            <a:r>
              <a:rPr lang="en-US" sz="9600" dirty="0">
                <a:ea typeface="Calibri"/>
                <a:cs typeface="Calibri"/>
              </a:rPr>
              <a:t>             </a:t>
            </a:r>
          </a:p>
        </p:txBody>
      </p:sp>
    </p:spTree>
    <p:extLst>
      <p:ext uri="{BB962C8B-B14F-4D97-AF65-F5344CB8AC3E}">
        <p14:creationId xmlns:p14="http://schemas.microsoft.com/office/powerpoint/2010/main" val="37955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nodeType="after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set>
                                      <p:cBhvr>
                                        <p:cTn id="7" dur="455" fill="hold">
                                          <p:stCondLst>
                                            <p:cond delay="0"/>
                                          </p:stCondLst>
                                        </p:cTn>
                                        <p:tgtEl>
                                          <p:spTgt spid="4">
                                            <p:txEl>
                                              <p:pRg st="0" end="0"/>
                                            </p:txEl>
                                          </p:spTgt>
                                        </p:tgtEl>
                                        <p:attrNameLst>
                                          <p:attrName>style.rotation</p:attrName>
                                        </p:attrNameLst>
                                      </p:cBhvr>
                                      <p:to>
                                        <p:strVal val="-45.0"/>
                                      </p:to>
                                    </p:set>
                                    <p:anim calcmode="lin" valueType="num">
                                      <p:cBhvr>
                                        <p:cTn id="8" dur="455" fill="hold">
                                          <p:stCondLst>
                                            <p:cond delay="455"/>
                                          </p:stCondLst>
                                        </p:cTn>
                                        <p:tgtEl>
                                          <p:spTgt spid="4">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4">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4">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5500"/>
                            </p:stCondLst>
                            <p:childTnLst>
                              <p:par>
                                <p:cTn id="13" presetID="38" presetClass="exit" presetSubtype="0" accel="50000" fill="remove" nodeType="afterEffect">
                                  <p:stCondLst>
                                    <p:cond delay="0"/>
                                  </p:stCondLst>
                                  <p:iterate type="lt">
                                    <p:tmPct val="50000"/>
                                  </p:iterate>
                                  <p:childTnLst>
                                    <p:anim calcmode="lin" valueType="num">
                                      <p:cBhvr>
                                        <p:cTn id="14" dur="1000">
                                          <p:stCondLst>
                                            <p:cond delay="0"/>
                                          </p:stCondLst>
                                        </p:cTn>
                                        <p:tgtEl>
                                          <p:spTgt spid="4">
                                            <p:txEl>
                                              <p:pRg st="0" end="0"/>
                                            </p:txEl>
                                          </p:spTgt>
                                        </p:tgtEl>
                                        <p:attrNameLst>
                                          <p:attrName>style.rotation</p:attrName>
                                        </p:attrNameLst>
                                      </p:cBhvr>
                                      <p:tavLst>
                                        <p:tav tm="0">
                                          <p:val>
                                            <p:fltVal val="0"/>
                                          </p:val>
                                        </p:tav>
                                        <p:tav tm="100000">
                                          <p:val>
                                            <p:fltVal val="45"/>
                                          </p:val>
                                        </p:tav>
                                      </p:tavLst>
                                    </p:anim>
                                    <p:anim calcmode="lin" valueType="num">
                                      <p:cBhvr>
                                        <p:cTn id="15" dur="1000">
                                          <p:stCondLst>
                                            <p:cond delay="0"/>
                                          </p:stCondLst>
                                        </p:cTn>
                                        <p:tgtEl>
                                          <p:spTgt spid="4">
                                            <p:txEl>
                                              <p:pRg st="0" end="0"/>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38200" y="365125"/>
            <a:ext cx="10515600" cy="1006475"/>
          </a:xfrm>
        </p:spPr>
        <p:txBody>
          <a:bodyPr/>
          <a:lstStyle/>
          <a:p>
            <a:r>
              <a:rPr lang="en-IN" dirty="0"/>
              <a:t> </a:t>
            </a:r>
            <a:r>
              <a:rPr lang="en-US" sz="5200" b="1" dirty="0">
                <a:solidFill>
                  <a:srgbClr val="002060"/>
                </a:solidFill>
                <a:latin typeface="Palatino Linotype" panose="02040502050505030304" pitchFamily="18" charset="0"/>
              </a:rPr>
              <a:t>Project</a:t>
            </a:r>
            <a:r>
              <a:rPr lang="en-US" sz="5200" b="1" dirty="0">
                <a:solidFill>
                  <a:srgbClr val="002060"/>
                </a:solidFill>
                <a:latin typeface="Yu Gothic" panose="020B0400000000000000" pitchFamily="34" charset="-128"/>
                <a:ea typeface="Yu Gothic" panose="020B0400000000000000" pitchFamily="34" charset="-128"/>
              </a:rPr>
              <a:t> </a:t>
            </a:r>
            <a:r>
              <a:rPr lang="en-US" sz="5200" b="1" dirty="0">
                <a:solidFill>
                  <a:srgbClr val="002060"/>
                </a:solidFill>
                <a:latin typeface="Palatino Linotype" panose="02040502050505030304" pitchFamily="18" charset="0"/>
              </a:rPr>
              <a:t>Contents</a:t>
            </a:r>
            <a:endParaRPr lang="en-IN" sz="5200" b="1" dirty="0">
              <a:solidFill>
                <a:srgbClr val="002060"/>
              </a:solidFill>
              <a:latin typeface="Palatino Linotype" panose="02040502050505030304" pitchFamily="18" charset="0"/>
            </a:endParaRPr>
          </a:p>
        </p:txBody>
      </p:sp>
      <p:sp>
        <p:nvSpPr>
          <p:cNvPr id="3" name="Content Placeholder 2"/>
          <p:cNvSpPr>
            <a:spLocks noGrp="1"/>
          </p:cNvSpPr>
          <p:nvPr>
            <p:ph idx="1"/>
          </p:nvPr>
        </p:nvSpPr>
        <p:spPr>
          <a:xfrm>
            <a:off x="838200" y="1533832"/>
            <a:ext cx="10515600" cy="4940710"/>
          </a:xfrm>
        </p:spPr>
        <p:txBody>
          <a:bodyPr>
            <a:normAutofit/>
          </a:bodyPr>
          <a:lstStyle/>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Importing libraries</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Loading and understanding the data</a:t>
            </a:r>
            <a:r>
              <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rPr>
              <a:t>​</a:t>
            </a:r>
          </a:p>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EDA (Exploratory Data Analysis) and   Preprocessing.</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Train Test Split</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Model building​</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Decision Tree </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Random forest ​</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Feature Importance​</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76056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
                                            <p:txEl>
                                              <p:pRg st="0" end="0"/>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par>
                          <p:cTn id="21" fill="hold">
                            <p:stCondLst>
                              <p:cond delay="2000"/>
                            </p:stCondLst>
                            <p:childTnLst>
                              <p:par>
                                <p:cTn id="22" presetID="12" presetClass="entr" presetSubtype="4"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3" end="3"/>
                                            </p:txEl>
                                          </p:spTgt>
                                        </p:tgtEl>
                                      </p:cBhvr>
                                    </p:animEffect>
                                  </p:childTnLst>
                                </p:cTn>
                              </p:par>
                            </p:childTnLst>
                          </p:cTn>
                        </p:par>
                        <p:par>
                          <p:cTn id="31" fill="hold">
                            <p:stCondLst>
                              <p:cond delay="3000"/>
                            </p:stCondLst>
                            <p:childTnLst>
                              <p:par>
                                <p:cTn id="32" presetID="12" presetClass="entr" presetSubtype="4" fill="hold"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5" dur="500"/>
                                        <p:tgtEl>
                                          <p:spTgt spid="3">
                                            <p:txEl>
                                              <p:pRg st="4" end="4"/>
                                            </p:txEl>
                                          </p:spTgt>
                                        </p:tgtEl>
                                      </p:cBhvr>
                                    </p:animEffect>
                                  </p:childTnLst>
                                </p:cTn>
                              </p:par>
                            </p:childTnLst>
                          </p:cTn>
                        </p:par>
                        <p:par>
                          <p:cTn id="36" fill="hold">
                            <p:stCondLst>
                              <p:cond delay="3500"/>
                            </p:stCondLst>
                            <p:childTnLst>
                              <p:par>
                                <p:cTn id="37" presetID="12" presetClass="entr" presetSubtype="4" fill="hold"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5" end="5"/>
                                            </p:txEl>
                                          </p:spTgt>
                                        </p:tgtEl>
                                      </p:cBhvr>
                                    </p:animEffect>
                                  </p:childTnLst>
                                </p:cTn>
                              </p:par>
                            </p:childTnLst>
                          </p:cTn>
                        </p:par>
                        <p:par>
                          <p:cTn id="41" fill="hold">
                            <p:stCondLst>
                              <p:cond delay="4000"/>
                            </p:stCondLst>
                            <p:childTnLst>
                              <p:par>
                                <p:cTn id="42" presetID="12" presetClass="entr" presetSubtype="4" fill="hold" nodeType="after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5" dur="500"/>
                                        <p:tgtEl>
                                          <p:spTgt spid="3">
                                            <p:txEl>
                                              <p:pRg st="6" end="6"/>
                                            </p:txEl>
                                          </p:spTgt>
                                        </p:tgtEl>
                                      </p:cBhvr>
                                    </p:animEffect>
                                  </p:childTnLst>
                                </p:cTn>
                              </p:par>
                            </p:childTnLst>
                          </p:cTn>
                        </p:par>
                        <p:par>
                          <p:cTn id="46" fill="hold">
                            <p:stCondLst>
                              <p:cond delay="4500"/>
                            </p:stCondLst>
                            <p:childTnLst>
                              <p:par>
                                <p:cTn id="47" presetID="12" presetClass="entr" presetSubtype="4" fill="hold"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504721" y="855761"/>
            <a:ext cx="10515600" cy="1325563"/>
          </a:xfrm>
        </p:spPr>
        <p:txBody>
          <a:bodyPr/>
          <a:lstStyle/>
          <a:p>
            <a:r>
              <a:rPr lang="en-IN" dirty="0"/>
              <a:t> </a:t>
            </a:r>
            <a:r>
              <a:rPr lang="en-US" sz="5200" b="1" dirty="0">
                <a:solidFill>
                  <a:srgbClr val="002060"/>
                </a:solidFill>
                <a:latin typeface="Palatino Linotype" panose="02040502050505030304" pitchFamily="18" charset="0"/>
              </a:rPr>
              <a:t>Importing</a:t>
            </a:r>
            <a:r>
              <a:rPr lang="en-US" dirty="0"/>
              <a:t> </a:t>
            </a:r>
            <a:r>
              <a:rPr lang="en-US" sz="5200" b="1" dirty="0">
                <a:solidFill>
                  <a:srgbClr val="002060"/>
                </a:solidFill>
                <a:latin typeface="Palatino Linotype" panose="02040502050505030304" pitchFamily="18" charset="0"/>
              </a:rPr>
              <a:t>Libraries</a:t>
            </a:r>
            <a:r>
              <a:rPr lang="en-US" dirty="0"/>
              <a:t> </a:t>
            </a:r>
            <a:endParaRPr lang="en-IN" dirty="0"/>
          </a:p>
        </p:txBody>
      </p:sp>
      <p:sp>
        <p:nvSpPr>
          <p:cNvPr id="3" name="Content Placeholder 2"/>
          <p:cNvSpPr>
            <a:spLocks noGrp="1"/>
          </p:cNvSpPr>
          <p:nvPr>
            <p:ph idx="1"/>
          </p:nvPr>
        </p:nvSpPr>
        <p:spPr>
          <a:xfrm>
            <a:off x="766916" y="2493192"/>
            <a:ext cx="4984955" cy="3552929"/>
          </a:xfrm>
        </p:spPr>
        <p:txBody>
          <a:bodyPr>
            <a:noAutofit/>
          </a:bodyPr>
          <a:lstStyle/>
          <a:p>
            <a:pPr marL="514350" lvl="0" indent="-514350" fontAlgn="base">
              <a:lnSpc>
                <a:spcPct val="100000"/>
              </a:lnSpc>
              <a:buFont typeface="+mj-lt"/>
              <a:buAutoNum type="arabicPeriod"/>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Pandas </a:t>
            </a:r>
            <a:r>
              <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rPr>
              <a:t>​</a:t>
            </a:r>
          </a:p>
          <a:p>
            <a:pPr marL="514350" lvl="0" indent="-514350" fontAlgn="base">
              <a:lnSpc>
                <a:spcPct val="100000"/>
              </a:lnSpc>
              <a:buFont typeface="+mj-lt"/>
              <a:buAutoNum type="arabicPeriod"/>
            </a:pPr>
            <a:r>
              <a:rPr lang="en-US" sz="3200" dirty="0" err="1">
                <a:solidFill>
                  <a:srgbClr val="002060"/>
                </a:solidFill>
                <a:latin typeface="Calibri" panose="020F0502020204030204" pitchFamily="34" charset="0"/>
                <a:ea typeface="Calibri" panose="020F0502020204030204" pitchFamily="34" charset="0"/>
                <a:cs typeface="Calibri" panose="020F0502020204030204" pitchFamily="34" charset="0"/>
              </a:rPr>
              <a:t>Numpy</a:t>
            </a:r>
            <a:r>
              <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rPr>
              <a:t>​</a:t>
            </a:r>
          </a:p>
          <a:p>
            <a:pPr marL="514350" lvl="0" indent="-514350" fontAlgn="base">
              <a:lnSpc>
                <a:spcPct val="100000"/>
              </a:lnSpc>
              <a:buFont typeface="+mj-lt"/>
              <a:buAutoNum type="arabicPeriod"/>
            </a:pPr>
            <a:r>
              <a:rPr lang="en-US" sz="3200" dirty="0" err="1">
                <a:solidFill>
                  <a:srgbClr val="002060"/>
                </a:solidFill>
                <a:latin typeface="Calibri" panose="020F0502020204030204" pitchFamily="34" charset="0"/>
                <a:ea typeface="Calibri" panose="020F0502020204030204" pitchFamily="34" charset="0"/>
                <a:cs typeface="Calibri" panose="020F0502020204030204" pitchFamily="34" charset="0"/>
              </a:rPr>
              <a:t>Seaborn</a:t>
            </a: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14350" lvl="0" indent="-514350" fontAlgn="base">
              <a:lnSpc>
                <a:spcPct val="100000"/>
              </a:lnSpc>
              <a:buFont typeface="+mj-lt"/>
              <a:buAutoNum type="arabicPeriod"/>
            </a:pPr>
            <a:r>
              <a:rPr lang="en-US" sz="3200" dirty="0" err="1">
                <a:solidFill>
                  <a:srgbClr val="002060"/>
                </a:solidFill>
                <a:latin typeface="Calibri" panose="020F0502020204030204" pitchFamily="34" charset="0"/>
                <a:ea typeface="Calibri" panose="020F0502020204030204" pitchFamily="34" charset="0"/>
                <a:cs typeface="Calibri" panose="020F0502020204030204" pitchFamily="34" charset="0"/>
              </a:rPr>
              <a:t>Matplotlib.pyplot</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IN" sz="3200" dirty="0"/>
          </a:p>
        </p:txBody>
      </p:sp>
      <p:pic>
        <p:nvPicPr>
          <p:cNvPr id="6" name="Picture 5"/>
          <p:cNvPicPr/>
          <p:nvPr/>
        </p:nvPicPr>
        <p:blipFill rotWithShape="1">
          <a:blip r:embed="rId5"/>
          <a:srcRect l="3745"/>
          <a:stretch/>
        </p:blipFill>
        <p:spPr>
          <a:xfrm>
            <a:off x="5117690" y="2285279"/>
            <a:ext cx="6532147" cy="3319107"/>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50545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
                                            <p:txEl>
                                              <p:pRg st="0" end="0"/>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par>
                          <p:cTn id="21" fill="hold">
                            <p:stCondLst>
                              <p:cond delay="2000"/>
                            </p:stCondLst>
                            <p:childTnLst>
                              <p:par>
                                <p:cTn id="22" presetID="12" presetClass="entr" presetSubtype="4"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3" end="3"/>
                                            </p:txEl>
                                          </p:spTgt>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737420" y="681002"/>
            <a:ext cx="11014018" cy="1519084"/>
          </a:xfrm>
        </p:spPr>
        <p:txBody>
          <a:bodyPr>
            <a:noAutofit/>
          </a:bodyPr>
          <a:lstStyle/>
          <a:p>
            <a:pPr lvl="0" fontAlgn="base"/>
            <a:r>
              <a:rPr lang="en-IN" sz="5200" b="1" dirty="0">
                <a:solidFill>
                  <a:srgbClr val="002060"/>
                </a:solidFill>
                <a:latin typeface="Palatino Linotype" panose="02040502050505030304" pitchFamily="18" charset="0"/>
              </a:rPr>
              <a:t>Loading </a:t>
            </a:r>
            <a:r>
              <a:rPr lang="en-US" sz="5200" b="1" dirty="0">
                <a:solidFill>
                  <a:srgbClr val="002060"/>
                </a:solidFill>
                <a:latin typeface="Palatino Linotype" panose="02040502050505030304" pitchFamily="18" charset="0"/>
              </a:rPr>
              <a:t>data using pandas </a:t>
            </a:r>
            <a:br>
              <a:rPr lang="en-US" sz="5200" b="1" dirty="0">
                <a:solidFill>
                  <a:srgbClr val="002060"/>
                </a:solidFill>
                <a:latin typeface="Palatino Linotype" panose="02040502050505030304" pitchFamily="18" charset="0"/>
              </a:rPr>
            </a:br>
            <a:r>
              <a:rPr lang="en-US" sz="5200" b="1" dirty="0" err="1">
                <a:solidFill>
                  <a:srgbClr val="002060"/>
                </a:solidFill>
                <a:latin typeface="Palatino Linotype" panose="02040502050505030304" pitchFamily="18" charset="0"/>
              </a:rPr>
              <a:t>read_csv</a:t>
            </a:r>
            <a:r>
              <a:rPr lang="en-IN" sz="5200" b="1" dirty="0">
                <a:solidFill>
                  <a:srgbClr val="002060"/>
                </a:solidFill>
                <a:latin typeface="Palatino Linotype" panose="02040502050505030304" pitchFamily="18" charset="0"/>
              </a:rPr>
              <a:t>​</a:t>
            </a:r>
          </a:p>
        </p:txBody>
      </p:sp>
      <p:pic>
        <p:nvPicPr>
          <p:cNvPr id="9" name="Picture 8"/>
          <p:cNvPicPr/>
          <p:nvPr/>
        </p:nvPicPr>
        <p:blipFill rotWithShape="1">
          <a:blip r:embed="rId4"/>
          <a:srcRect b="2565"/>
          <a:stretch/>
        </p:blipFill>
        <p:spPr>
          <a:xfrm>
            <a:off x="1002891" y="2555424"/>
            <a:ext cx="8288594" cy="3004718"/>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920814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19A7C7-4F37-4807-89DC-50EF4BBEB556}"/>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5" name="Title 10"/>
          <p:cNvSpPr txBox="1">
            <a:spLocks/>
          </p:cNvSpPr>
          <p:nvPr/>
        </p:nvSpPr>
        <p:spPr>
          <a:xfrm>
            <a:off x="504721" y="602428"/>
            <a:ext cx="10515600" cy="15432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b="1" dirty="0">
                <a:solidFill>
                  <a:srgbClr val="002060"/>
                </a:solidFill>
                <a:latin typeface="Palatino Linotype" panose="02040502050505030304" pitchFamily="18" charset="0"/>
              </a:rPr>
              <a:t>EDA (Exploratory Data Analysis) </a:t>
            </a:r>
            <a:br>
              <a:rPr lang="en-US" sz="5000" b="1" dirty="0">
                <a:solidFill>
                  <a:srgbClr val="002060"/>
                </a:solidFill>
                <a:latin typeface="Palatino Linotype" panose="02040502050505030304" pitchFamily="18" charset="0"/>
              </a:rPr>
            </a:br>
            <a:r>
              <a:rPr lang="en-US" sz="5000" b="1" dirty="0">
                <a:solidFill>
                  <a:srgbClr val="002060"/>
                </a:solidFill>
                <a:latin typeface="Palatino Linotype" panose="02040502050505030304" pitchFamily="18" charset="0"/>
              </a:rPr>
              <a:t>and Preprocessing</a:t>
            </a:r>
            <a:endParaRPr lang="en-IN" sz="5000" b="1" dirty="0">
              <a:solidFill>
                <a:srgbClr val="002060"/>
              </a:solidFill>
              <a:latin typeface="Palatino Linotype" panose="02040502050505030304" pitchFamily="18" charset="0"/>
            </a:endParaRPr>
          </a:p>
        </p:txBody>
      </p:sp>
      <p:pic>
        <p:nvPicPr>
          <p:cNvPr id="6" name="Picture 5"/>
          <p:cNvPicPr/>
          <p:nvPr/>
        </p:nvPicPr>
        <p:blipFill rotWithShape="1">
          <a:blip r:embed="rId3"/>
          <a:srcRect r="7488"/>
          <a:stretch/>
        </p:blipFill>
        <p:spPr>
          <a:xfrm>
            <a:off x="1621627" y="2302121"/>
            <a:ext cx="5643563" cy="257377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4"/>
          <a:stretch>
            <a:fillRect/>
          </a:stretch>
        </p:blipFill>
        <p:spPr>
          <a:xfrm>
            <a:off x="3632017" y="5205473"/>
            <a:ext cx="7266346" cy="93683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873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a:blipFill dpi="0" rotWithShape="1">
            <a:blip r:embed="rId4"/>
            <a:srcRect/>
            <a:tile tx="0" ty="0" sx="100000" sy="100000" flip="none" algn="tl"/>
          </a:blipFill>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8" name="Picture 7"/>
          <p:cNvPicPr/>
          <p:nvPr/>
        </p:nvPicPr>
        <p:blipFill>
          <a:blip r:embed="rId6"/>
          <a:stretch>
            <a:fillRect/>
          </a:stretch>
        </p:blipFill>
        <p:spPr>
          <a:xfrm>
            <a:off x="2898306" y="4800047"/>
            <a:ext cx="8421329" cy="1076632"/>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rotWithShape="1">
          <a:blip r:embed="rId7"/>
          <a:srcRect r="4194"/>
          <a:stretch/>
        </p:blipFill>
        <p:spPr>
          <a:xfrm>
            <a:off x="1447677" y="859924"/>
            <a:ext cx="6927158" cy="3396736"/>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9789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p:cNvPicPr/>
          <p:nvPr/>
        </p:nvPicPr>
        <p:blipFill rotWithShape="1">
          <a:blip r:embed="rId4"/>
          <a:srcRect r="7306"/>
          <a:stretch/>
        </p:blipFill>
        <p:spPr>
          <a:xfrm>
            <a:off x="3605641" y="4293304"/>
            <a:ext cx="7046098" cy="1889353"/>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rotWithShape="1">
          <a:blip r:embed="rId5"/>
          <a:srcRect r="21701"/>
          <a:stretch/>
        </p:blipFill>
        <p:spPr>
          <a:xfrm>
            <a:off x="1294831" y="567397"/>
            <a:ext cx="6674588" cy="3388236"/>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801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342</TotalTime>
  <Words>366</Words>
  <Application>Microsoft Office PowerPoint</Application>
  <PresentationFormat>Widescreen</PresentationFormat>
  <Paragraphs>63</Paragraphs>
  <Slides>34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STXingkai</vt:lpstr>
      <vt:lpstr>Yu Gothic</vt:lpstr>
      <vt:lpstr>Arial</vt:lpstr>
      <vt:lpstr>Calibri</vt:lpstr>
      <vt:lpstr>Calibri Light</vt:lpstr>
      <vt:lpstr>Franklin Gothic</vt:lpstr>
      <vt:lpstr>Inter</vt:lpstr>
      <vt:lpstr>Myriad Pro</vt:lpstr>
      <vt:lpstr>Palatino Linotype</vt:lpstr>
      <vt:lpstr>Sylfaen</vt:lpstr>
      <vt:lpstr>Wingdings</vt:lpstr>
      <vt:lpstr>Office Theme</vt:lpstr>
      <vt:lpstr>PowerPoint Presentation</vt:lpstr>
      <vt:lpstr> </vt:lpstr>
      <vt:lpstr>Information </vt:lpstr>
      <vt:lpstr> Project Contents</vt:lpstr>
      <vt:lpstr> Importing Libraries </vt:lpstr>
      <vt:lpstr>Loading data using pandas  read_csv​</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Train Test Split</vt:lpstr>
      <vt:lpstr> </vt:lpstr>
      <vt:lpstr> Model building</vt:lpstr>
      <vt:lpstr> Decision Tree Algorithm </vt:lpstr>
      <vt:lpstr> </vt:lpstr>
      <vt:lpstr> </vt:lpstr>
      <vt:lpstr> Random Forest </vt:lpstr>
      <vt:lpst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Vikas Koli</cp:lastModifiedBy>
  <cp:revision>50</cp:revision>
  <dcterms:created xsi:type="dcterms:W3CDTF">2020-12-23T13:36:53Z</dcterms:created>
  <dcterms:modified xsi:type="dcterms:W3CDTF">2023-08-25T13:22:24Z</dcterms:modified>
</cp:coreProperties>
</file>