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934085" y="1122680"/>
            <a:ext cx="10504805" cy="1531620"/>
          </a:xfrm>
        </p:spPr>
        <p:txBody>
          <a:bodyPr>
            <a:normAutofit fontScale="90000"/>
          </a:bodyPr>
          <a:p>
            <a:r>
              <a:rPr lang="en-US" sz="6665">
                <a:ln w="9525">
                  <a:solidFill>
                    <a:schemeClr val="bg1"/>
                  </a:solidFill>
                  <a:prstDash val="solid"/>
                </a:ln>
                <a:solidFill>
                  <a:schemeClr val="tx1"/>
                </a:solidFill>
                <a:effectLst>
                  <a:outerShdw blurRad="12700" dist="38100" dir="2700000" algn="tl" rotWithShape="0">
                    <a:schemeClr val="bg1">
                      <a:lumMod val="50000"/>
                    </a:schemeClr>
                  </a:outerShdw>
                </a:effectLst>
                <a:latin typeface="Algerian" panose="04020705040A02060702" charset="0"/>
                <a:cs typeface="Algerian" panose="04020705040A02060702" charset="0"/>
              </a:rPr>
              <a:t>Big Mart Sales Prediction</a:t>
            </a:r>
            <a:endParaRPr lang="en-US" sz="6665">
              <a:ln w="9525">
                <a:solidFill>
                  <a:schemeClr val="bg1"/>
                </a:solidFill>
                <a:prstDash val="solid"/>
              </a:ln>
              <a:solidFill>
                <a:schemeClr val="tx1"/>
              </a:solidFill>
              <a:effectLst>
                <a:outerShdw blurRad="12700" dist="38100" dir="2700000" algn="tl" rotWithShape="0">
                  <a:schemeClr val="bg1">
                    <a:lumMod val="50000"/>
                  </a:schemeClr>
                </a:outerShdw>
              </a:effectLst>
              <a:latin typeface="Algerian" panose="04020705040A02060702" charset="0"/>
              <a:cs typeface="Algerian" panose="04020705040A02060702" charset="0"/>
            </a:endParaRPr>
          </a:p>
        </p:txBody>
      </p:sp>
      <p:sp>
        <p:nvSpPr>
          <p:cNvPr id="3" name="Subtitle 2"/>
          <p:cNvSpPr>
            <a:spLocks noGrp="1"/>
          </p:cNvSpPr>
          <p:nvPr>
            <p:ph type="subTitle" idx="1"/>
          </p:nvPr>
        </p:nvSpPr>
        <p:spPr>
          <a:xfrm>
            <a:off x="1524000" y="2785110"/>
            <a:ext cx="9144000" cy="2472690"/>
          </a:xfrm>
        </p:spPr>
        <p:txBody>
          <a:bodyPr>
            <a:noAutofit/>
          </a:bodyPr>
          <a:p>
            <a:pPr marL="285750" indent="-285750" algn="l">
              <a:buFont typeface="Arial" panose="020B0604020202020204" pitchFamily="34" charset="0"/>
              <a:buChar char="•"/>
            </a:pPr>
            <a:r>
              <a:rPr lang="en-US" sz="1800">
                <a:sym typeface="+mn-ea"/>
              </a:rPr>
              <a:t>Introduction and Problem Statement</a:t>
            </a:r>
            <a:endParaRPr lang="en-US" sz="1800"/>
          </a:p>
          <a:p>
            <a:pPr marL="285750" indent="-285750" algn="l">
              <a:buFont typeface="Arial" panose="020B0604020202020204" pitchFamily="34" charset="0"/>
              <a:buChar char="•"/>
            </a:pPr>
            <a:r>
              <a:rPr lang="en-US" sz="1800">
                <a:sym typeface="+mn-ea"/>
              </a:rPr>
              <a:t>Data Dictionary</a:t>
            </a:r>
            <a:endParaRPr lang="en-US" sz="1800"/>
          </a:p>
          <a:p>
            <a:pPr marL="285750" indent="-285750" algn="l">
              <a:buFont typeface="Arial" panose="020B0604020202020204" pitchFamily="34" charset="0"/>
              <a:buChar char="•"/>
            </a:pPr>
            <a:r>
              <a:rPr lang="en-US" sz="1800">
                <a:sym typeface="+mn-ea"/>
              </a:rPr>
              <a:t>Data Pre-Processing</a:t>
            </a:r>
            <a:endParaRPr lang="en-US" sz="1800"/>
          </a:p>
          <a:p>
            <a:pPr marL="285750" indent="-285750" algn="l">
              <a:buFont typeface="Arial" panose="020B0604020202020204" pitchFamily="34" charset="0"/>
              <a:buChar char="•"/>
            </a:pPr>
            <a:r>
              <a:rPr lang="en-US" sz="1800">
                <a:sym typeface="+mn-ea"/>
              </a:rPr>
              <a:t>EDA Insights</a:t>
            </a:r>
            <a:endParaRPr lang="en-US" sz="1800"/>
          </a:p>
          <a:p>
            <a:pPr marL="285750" indent="-285750" algn="l">
              <a:buFont typeface="Arial" panose="020B0604020202020204" pitchFamily="34" charset="0"/>
              <a:buChar char="•"/>
            </a:pPr>
            <a:r>
              <a:rPr lang="en-US" sz="1800">
                <a:sym typeface="+mn-ea"/>
              </a:rPr>
              <a:t>Model Evaluation and Accuracy</a:t>
            </a:r>
            <a:endParaRPr lang="en-US" sz="180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a:sym typeface="+mn-ea"/>
              </a:rPr>
              <a:t>Introduction and Problem Statement</a:t>
            </a:r>
            <a:endParaRPr lang="en-US"/>
          </a:p>
        </p:txBody>
      </p:sp>
      <p:sp>
        <p:nvSpPr>
          <p:cNvPr id="3" name="Content Placeholder 2"/>
          <p:cNvSpPr>
            <a:spLocks noGrp="1"/>
          </p:cNvSpPr>
          <p:nvPr>
            <p:ph idx="1"/>
          </p:nvPr>
        </p:nvSpPr>
        <p:spPr>
          <a:xfrm>
            <a:off x="838200" y="1691005"/>
            <a:ext cx="10515600" cy="4486275"/>
          </a:xfrm>
        </p:spPr>
        <p:txBody>
          <a:bodyPr>
            <a:normAutofit/>
          </a:bodyPr>
          <a:p>
            <a:pPr marL="0" indent="0">
              <a:buNone/>
            </a:pPr>
            <a:r>
              <a:rPr lang="en-US" sz="2220" b="1"/>
              <a:t>Sales Prediction for Big Mart Outlets</a:t>
            </a:r>
            <a:endParaRPr lang="en-US" sz="2220" b="1"/>
          </a:p>
          <a:p>
            <a:r>
              <a:rPr lang="en-US" sz="2000"/>
              <a:t>The data scientists at BigMart have collected 2013 sales data for 1559 products across 10 stores in different cities. Also, certain attributes of each product and store have been defined. The aim is to build a predictive model and predict the sales of each product at a particular outlet.</a:t>
            </a:r>
            <a:endParaRPr lang="en-US" sz="2000"/>
          </a:p>
          <a:p>
            <a:r>
              <a:rPr lang="en-US" sz="2000"/>
              <a:t>Using this model, BigMart will try to understand the properties of products and outlets which play a key role in increasing sales.</a:t>
            </a:r>
            <a:endParaRPr lang="en-US" sz="2000"/>
          </a:p>
          <a:p>
            <a:r>
              <a:rPr lang="en-US" sz="2000"/>
              <a:t>Please note that the data may have missing values as some stores might not report all the data due to technical glitches. Hence, it will be required to treat them accordingly. </a:t>
            </a:r>
            <a:endParaRPr lang="en-US" sz="2000"/>
          </a:p>
          <a:p>
            <a:r>
              <a:rPr lang="en-US" sz="2000">
                <a:sym typeface="+mn-ea"/>
              </a:rPr>
              <a:t>Overview of the Data:</a:t>
            </a:r>
            <a:endParaRPr lang="en-US" sz="2000"/>
          </a:p>
          <a:p>
            <a:pPr lvl="1"/>
            <a:r>
              <a:rPr lang="en-US" sz="1710"/>
              <a:t>Total Entries (Rows): 8,523</a:t>
            </a:r>
            <a:endParaRPr lang="en-US" sz="1710"/>
          </a:p>
          <a:p>
            <a:pPr lvl="1"/>
            <a:r>
              <a:rPr lang="en-US" sz="1710"/>
              <a:t>Total Columns (Features): 12</a:t>
            </a:r>
            <a:endParaRPr lang="en-US" sz="1710"/>
          </a:p>
          <a:p>
            <a:pPr lvl="1"/>
            <a:endParaRPr lang="en-US" sz="17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65175"/>
          </a:xfrm>
        </p:spPr>
        <p:txBody>
          <a:bodyPr/>
          <a:p>
            <a:r>
              <a:rPr lang="en-US" sz="4000" b="1" u="sng">
                <a:sym typeface="+mn-ea"/>
              </a:rPr>
              <a:t>Data Dictionory </a:t>
            </a:r>
            <a:endParaRPr lang="en-US" sz="4000" b="1" u="sng">
              <a:sym typeface="+mn-ea"/>
            </a:endParaRPr>
          </a:p>
        </p:txBody>
      </p:sp>
      <p:sp>
        <p:nvSpPr>
          <p:cNvPr id="3" name="Content Placeholder 2"/>
          <p:cNvSpPr>
            <a:spLocks noGrp="1"/>
          </p:cNvSpPr>
          <p:nvPr>
            <p:ph idx="1"/>
          </p:nvPr>
        </p:nvSpPr>
        <p:spPr>
          <a:xfrm>
            <a:off x="838200" y="1130300"/>
            <a:ext cx="10515600" cy="5046980"/>
          </a:xfrm>
        </p:spPr>
        <p:txBody>
          <a:bodyPr/>
          <a:p>
            <a:pPr marL="0" indent="0" algn="l">
              <a:lnSpc>
                <a:spcPts val="1320"/>
              </a:lnSpc>
            </a:pPr>
            <a:r>
              <a:rPr sz="1800" b="1">
                <a:solidFill>
                  <a:srgbClr val="222222"/>
                </a:solidFill>
                <a:latin typeface="Roboto"/>
                <a:ea typeface="Roboto"/>
                <a:sym typeface="+mn-ea"/>
              </a:rPr>
              <a:t>We have train (8523) and test (5681) data set, train data set has both input and output variable(s).</a:t>
            </a:r>
            <a:endParaRPr lang="en-US" sz="1800" b="1">
              <a:solidFill>
                <a:srgbClr val="222222"/>
              </a:solidFill>
              <a:latin typeface="Roboto"/>
              <a:ea typeface="Roboto"/>
              <a:sym typeface="+mn-ea"/>
            </a:endParaRPr>
          </a:p>
        </p:txBody>
      </p:sp>
      <p:graphicFrame>
        <p:nvGraphicFramePr>
          <p:cNvPr id="5" name="Table 4"/>
          <p:cNvGraphicFramePr/>
          <p:nvPr>
            <p:custDataLst>
              <p:tags r:id="rId1"/>
            </p:custDataLst>
          </p:nvPr>
        </p:nvGraphicFramePr>
        <p:xfrm>
          <a:off x="958850" y="1628140"/>
          <a:ext cx="10189210" cy="4549140"/>
        </p:xfrm>
        <a:graphic>
          <a:graphicData uri="http://schemas.openxmlformats.org/drawingml/2006/table">
            <a:tbl>
              <a:tblPr/>
              <a:tblGrid>
                <a:gridCol w="2667000"/>
                <a:gridCol w="7522210"/>
              </a:tblGrid>
              <a:tr h="365760">
                <a:tc>
                  <a:txBody>
                    <a:bodyPr/>
                    <a:p>
                      <a:pPr fontAlgn="b"/>
                      <a:r>
                        <a:rPr sz="1800" b="1" i="0">
                          <a:solidFill>
                            <a:srgbClr val="000000"/>
                          </a:solidFill>
                          <a:latin typeface="Calibri" panose="020F0502020204030204"/>
                          <a:ea typeface="Roboto"/>
                        </a:rPr>
                        <a:t>Variable</a:t>
                      </a:r>
                      <a:endParaRPr sz="1800" b="1" i="0">
                        <a:solidFill>
                          <a:srgbClr val="000000"/>
                        </a:solidFill>
                        <a:latin typeface="Calibri" panose="020F0502020204030204"/>
                        <a:ea typeface="Roboto"/>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fontAlgn="b"/>
                      <a:r>
                        <a:rPr sz="1800" b="1" i="0">
                          <a:solidFill>
                            <a:srgbClr val="000000"/>
                          </a:solidFill>
                          <a:latin typeface="Calibri" panose="020F0502020204030204"/>
                          <a:ea typeface="Roboto"/>
                        </a:rPr>
                        <a:t>Description</a:t>
                      </a:r>
                      <a:endParaRPr sz="1800" b="1" i="0">
                        <a:solidFill>
                          <a:srgbClr val="000000"/>
                        </a:solidFill>
                        <a:latin typeface="Calibri" panose="020F0502020204030204"/>
                        <a:ea typeface="Roboto"/>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35280">
                <a:tc>
                  <a:txBody>
                    <a:bodyPr/>
                    <a:p>
                      <a:pPr fontAlgn="b"/>
                      <a:r>
                        <a:rPr sz="1600" b="0" i="0">
                          <a:solidFill>
                            <a:srgbClr val="000000"/>
                          </a:solidFill>
                          <a:latin typeface="Calibri" panose="020F0502020204030204"/>
                          <a:ea typeface="Roboto"/>
                        </a:rPr>
                        <a:t>Item_Identifier</a:t>
                      </a:r>
                      <a:endParaRPr sz="1600" b="0" i="0">
                        <a:solidFill>
                          <a:srgbClr val="000000"/>
                        </a:solidFill>
                        <a:latin typeface="Calibri" panose="020F0502020204030204"/>
                        <a:ea typeface="Roboto"/>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fontAlgn="b"/>
                      <a:r>
                        <a:rPr sz="1600" b="0" i="0">
                          <a:solidFill>
                            <a:srgbClr val="000000"/>
                          </a:solidFill>
                          <a:latin typeface="Calibri" panose="020F0502020204030204"/>
                          <a:ea typeface="Roboto"/>
                        </a:rPr>
                        <a:t>Unique product ID</a:t>
                      </a:r>
                      <a:endParaRPr sz="1600" b="0" i="0">
                        <a:solidFill>
                          <a:srgbClr val="000000"/>
                        </a:solidFill>
                        <a:latin typeface="Calibri" panose="020F0502020204030204"/>
                        <a:ea typeface="Roboto"/>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35280">
                <a:tc>
                  <a:txBody>
                    <a:bodyPr/>
                    <a:p>
                      <a:pPr fontAlgn="b"/>
                      <a:r>
                        <a:rPr sz="1600" b="0" i="0">
                          <a:solidFill>
                            <a:srgbClr val="000000"/>
                          </a:solidFill>
                          <a:latin typeface="Calibri" panose="020F0502020204030204"/>
                          <a:ea typeface="Roboto"/>
                        </a:rPr>
                        <a:t>Item_Weight</a:t>
                      </a:r>
                      <a:endParaRPr sz="1600" b="0" i="0">
                        <a:solidFill>
                          <a:srgbClr val="000000"/>
                        </a:solidFill>
                        <a:latin typeface="Calibri" panose="020F0502020204030204"/>
                        <a:ea typeface="Roboto"/>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fontAlgn="b"/>
                      <a:r>
                        <a:rPr sz="1600" b="0" i="0">
                          <a:solidFill>
                            <a:srgbClr val="000000"/>
                          </a:solidFill>
                          <a:latin typeface="Calibri" panose="020F0502020204030204"/>
                          <a:ea typeface="Roboto"/>
                        </a:rPr>
                        <a:t>Weight of product</a:t>
                      </a:r>
                      <a:endParaRPr sz="1600" b="0" i="0">
                        <a:solidFill>
                          <a:srgbClr val="000000"/>
                        </a:solidFill>
                        <a:latin typeface="Calibri" panose="020F0502020204030204"/>
                        <a:ea typeface="Roboto"/>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35280">
                <a:tc>
                  <a:txBody>
                    <a:bodyPr/>
                    <a:p>
                      <a:pPr fontAlgn="b"/>
                      <a:r>
                        <a:rPr sz="1600" b="0" i="0">
                          <a:solidFill>
                            <a:srgbClr val="000000"/>
                          </a:solidFill>
                          <a:latin typeface="Calibri" panose="020F0502020204030204"/>
                          <a:ea typeface="Roboto"/>
                        </a:rPr>
                        <a:t>Item_Fat_Content</a:t>
                      </a:r>
                      <a:endParaRPr sz="1600" b="0" i="0">
                        <a:solidFill>
                          <a:srgbClr val="000000"/>
                        </a:solidFill>
                        <a:latin typeface="Calibri" panose="020F0502020204030204"/>
                        <a:ea typeface="Roboto"/>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fontAlgn="b"/>
                      <a:r>
                        <a:rPr sz="1600" b="0" i="0">
                          <a:solidFill>
                            <a:srgbClr val="000000"/>
                          </a:solidFill>
                          <a:latin typeface="Calibri" panose="020F0502020204030204"/>
                          <a:ea typeface="Roboto"/>
                        </a:rPr>
                        <a:t>Whether the product is low fat or not</a:t>
                      </a:r>
                      <a:endParaRPr sz="1600" b="0" i="0">
                        <a:solidFill>
                          <a:srgbClr val="000000"/>
                        </a:solidFill>
                        <a:latin typeface="Calibri" panose="020F0502020204030204"/>
                        <a:ea typeface="Roboto"/>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71475">
                <a:tc>
                  <a:txBody>
                    <a:bodyPr/>
                    <a:p>
                      <a:pPr fontAlgn="b"/>
                      <a:r>
                        <a:rPr sz="1600" b="0" i="0">
                          <a:solidFill>
                            <a:srgbClr val="000000"/>
                          </a:solidFill>
                          <a:latin typeface="Calibri" panose="020F0502020204030204"/>
                          <a:ea typeface="Roboto"/>
                        </a:rPr>
                        <a:t>Item_Visibility</a:t>
                      </a:r>
                      <a:endParaRPr sz="1600" b="0" i="0">
                        <a:solidFill>
                          <a:srgbClr val="000000"/>
                        </a:solidFill>
                        <a:latin typeface="Calibri" panose="020F0502020204030204"/>
                        <a:ea typeface="Roboto"/>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fontAlgn="b"/>
                      <a:r>
                        <a:rPr sz="1600" b="0" i="0">
                          <a:solidFill>
                            <a:srgbClr val="000000"/>
                          </a:solidFill>
                          <a:latin typeface="Calibri" panose="020F0502020204030204"/>
                          <a:ea typeface="Roboto"/>
                        </a:rPr>
                        <a:t>The % of total display area of all products in a store allocated to the particular product</a:t>
                      </a:r>
                      <a:endParaRPr sz="1600" b="0" i="0">
                        <a:solidFill>
                          <a:srgbClr val="000000"/>
                        </a:solidFill>
                        <a:latin typeface="Calibri" panose="020F0502020204030204"/>
                        <a:ea typeface="Roboto"/>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35280">
                <a:tc>
                  <a:txBody>
                    <a:bodyPr/>
                    <a:p>
                      <a:pPr fontAlgn="b"/>
                      <a:r>
                        <a:rPr sz="1600" b="0" i="0">
                          <a:solidFill>
                            <a:srgbClr val="000000"/>
                          </a:solidFill>
                          <a:latin typeface="Calibri" panose="020F0502020204030204"/>
                          <a:ea typeface="Roboto"/>
                        </a:rPr>
                        <a:t>Item_Type</a:t>
                      </a:r>
                      <a:endParaRPr sz="1600" b="0" i="0">
                        <a:solidFill>
                          <a:srgbClr val="000000"/>
                        </a:solidFill>
                        <a:latin typeface="Calibri" panose="020F0502020204030204"/>
                        <a:ea typeface="Roboto"/>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fontAlgn="b"/>
                      <a:r>
                        <a:rPr sz="1600" b="0" i="0">
                          <a:solidFill>
                            <a:srgbClr val="000000"/>
                          </a:solidFill>
                          <a:latin typeface="Calibri" panose="020F0502020204030204"/>
                          <a:ea typeface="Roboto"/>
                        </a:rPr>
                        <a:t>The category to which the product belongs</a:t>
                      </a:r>
                      <a:endParaRPr sz="1600" b="0" i="0">
                        <a:solidFill>
                          <a:srgbClr val="000000"/>
                        </a:solidFill>
                        <a:latin typeface="Calibri" panose="020F0502020204030204"/>
                        <a:ea typeface="Roboto"/>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35280">
                <a:tc>
                  <a:txBody>
                    <a:bodyPr/>
                    <a:p>
                      <a:pPr fontAlgn="b"/>
                      <a:r>
                        <a:rPr sz="1600" b="0" i="0">
                          <a:solidFill>
                            <a:srgbClr val="000000"/>
                          </a:solidFill>
                          <a:latin typeface="Calibri" panose="020F0502020204030204"/>
                          <a:ea typeface="Roboto"/>
                        </a:rPr>
                        <a:t>Item_MRP</a:t>
                      </a:r>
                      <a:endParaRPr sz="1600" b="0" i="0">
                        <a:solidFill>
                          <a:srgbClr val="000000"/>
                        </a:solidFill>
                        <a:latin typeface="Calibri" panose="020F0502020204030204"/>
                        <a:ea typeface="Roboto"/>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fontAlgn="b"/>
                      <a:r>
                        <a:rPr sz="1600" b="0" i="0">
                          <a:solidFill>
                            <a:srgbClr val="000000"/>
                          </a:solidFill>
                          <a:latin typeface="Calibri" panose="020F0502020204030204"/>
                          <a:ea typeface="Roboto"/>
                        </a:rPr>
                        <a:t>Maximum Retail Price (list price) of the product</a:t>
                      </a:r>
                      <a:endParaRPr sz="1600" b="0" i="0">
                        <a:solidFill>
                          <a:srgbClr val="000000"/>
                        </a:solidFill>
                        <a:latin typeface="Calibri" panose="020F0502020204030204"/>
                        <a:ea typeface="Roboto"/>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35280">
                <a:tc>
                  <a:txBody>
                    <a:bodyPr/>
                    <a:p>
                      <a:pPr fontAlgn="b"/>
                      <a:r>
                        <a:rPr sz="1600" b="0" i="0">
                          <a:solidFill>
                            <a:srgbClr val="000000"/>
                          </a:solidFill>
                          <a:latin typeface="Calibri" panose="020F0502020204030204"/>
                          <a:ea typeface="Roboto"/>
                        </a:rPr>
                        <a:t>Outlet_Identifier</a:t>
                      </a:r>
                      <a:endParaRPr sz="1600" b="0" i="0">
                        <a:solidFill>
                          <a:srgbClr val="000000"/>
                        </a:solidFill>
                        <a:latin typeface="Calibri" panose="020F0502020204030204"/>
                        <a:ea typeface="Roboto"/>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fontAlgn="b"/>
                      <a:r>
                        <a:rPr sz="1600" b="0" i="0">
                          <a:solidFill>
                            <a:srgbClr val="000000"/>
                          </a:solidFill>
                          <a:latin typeface="Calibri" panose="020F0502020204030204"/>
                          <a:ea typeface="Roboto"/>
                        </a:rPr>
                        <a:t>Unique store ID</a:t>
                      </a:r>
                      <a:endParaRPr sz="1600" b="0" i="0">
                        <a:solidFill>
                          <a:srgbClr val="000000"/>
                        </a:solidFill>
                        <a:latin typeface="Calibri" panose="020F0502020204030204"/>
                        <a:ea typeface="Roboto"/>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79730">
                <a:tc>
                  <a:txBody>
                    <a:bodyPr/>
                    <a:p>
                      <a:pPr fontAlgn="b"/>
                      <a:r>
                        <a:rPr sz="1600" b="0" i="0">
                          <a:solidFill>
                            <a:srgbClr val="000000"/>
                          </a:solidFill>
                          <a:latin typeface="Calibri" panose="020F0502020204030204"/>
                          <a:ea typeface="Roboto"/>
                        </a:rPr>
                        <a:t>Outlet_Establishment_Year</a:t>
                      </a:r>
                      <a:endParaRPr sz="1600" b="0" i="0">
                        <a:solidFill>
                          <a:srgbClr val="000000"/>
                        </a:solidFill>
                        <a:latin typeface="Calibri" panose="020F0502020204030204"/>
                        <a:ea typeface="Roboto"/>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fontAlgn="b">
                        <a:lnSpc>
                          <a:spcPct val="100000"/>
                        </a:lnSpc>
                      </a:pPr>
                      <a:r>
                        <a:rPr sz="1600" b="0" i="0">
                          <a:solidFill>
                            <a:srgbClr val="000000"/>
                          </a:solidFill>
                          <a:latin typeface="Calibri" panose="020F0502020204030204"/>
                          <a:ea typeface="Roboto"/>
                        </a:rPr>
                        <a:t>The year in which store was established</a:t>
                      </a:r>
                      <a:endParaRPr sz="1600" b="0" i="0">
                        <a:solidFill>
                          <a:srgbClr val="000000"/>
                        </a:solidFill>
                        <a:latin typeface="Calibri" panose="020F0502020204030204"/>
                        <a:ea typeface="Roboto"/>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35280">
                <a:tc>
                  <a:txBody>
                    <a:bodyPr/>
                    <a:p>
                      <a:pPr fontAlgn="b"/>
                      <a:r>
                        <a:rPr sz="1600" b="0" i="0">
                          <a:solidFill>
                            <a:srgbClr val="000000"/>
                          </a:solidFill>
                          <a:latin typeface="Calibri" panose="020F0502020204030204"/>
                          <a:ea typeface="Roboto"/>
                        </a:rPr>
                        <a:t>Outlet_Size</a:t>
                      </a:r>
                      <a:endParaRPr sz="1600" b="0" i="0">
                        <a:solidFill>
                          <a:srgbClr val="000000"/>
                        </a:solidFill>
                        <a:latin typeface="Calibri" panose="020F0502020204030204"/>
                        <a:ea typeface="Roboto"/>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fontAlgn="b"/>
                      <a:r>
                        <a:rPr sz="1600" b="0" i="0">
                          <a:solidFill>
                            <a:srgbClr val="000000"/>
                          </a:solidFill>
                          <a:latin typeface="Calibri" panose="020F0502020204030204"/>
                          <a:ea typeface="Roboto"/>
                        </a:rPr>
                        <a:t>The size of the store in terms of ground area covered</a:t>
                      </a:r>
                      <a:endParaRPr sz="1600" b="0" i="0">
                        <a:solidFill>
                          <a:srgbClr val="000000"/>
                        </a:solidFill>
                        <a:latin typeface="Calibri" panose="020F0502020204030204"/>
                        <a:ea typeface="Roboto"/>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70840">
                <a:tc>
                  <a:txBody>
                    <a:bodyPr/>
                    <a:p>
                      <a:pPr fontAlgn="b"/>
                      <a:r>
                        <a:rPr sz="1600" b="0" i="0">
                          <a:solidFill>
                            <a:srgbClr val="000000"/>
                          </a:solidFill>
                          <a:latin typeface="Calibri" panose="020F0502020204030204"/>
                          <a:ea typeface="Roboto"/>
                        </a:rPr>
                        <a:t>Outlet_Location_Type</a:t>
                      </a:r>
                      <a:endParaRPr sz="1600" b="0" i="0">
                        <a:solidFill>
                          <a:srgbClr val="000000"/>
                        </a:solidFill>
                        <a:latin typeface="Calibri" panose="020F0502020204030204"/>
                        <a:ea typeface="Roboto"/>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fontAlgn="b"/>
                      <a:r>
                        <a:rPr sz="1600" b="0" i="0">
                          <a:solidFill>
                            <a:srgbClr val="000000"/>
                          </a:solidFill>
                          <a:latin typeface="Calibri" panose="020F0502020204030204"/>
                          <a:ea typeface="Roboto"/>
                        </a:rPr>
                        <a:t>The type of city in which the store is located</a:t>
                      </a:r>
                      <a:endParaRPr sz="1600" b="0" i="0">
                        <a:solidFill>
                          <a:srgbClr val="000000"/>
                        </a:solidFill>
                        <a:latin typeface="Calibri" panose="020F0502020204030204"/>
                        <a:ea typeface="Roboto"/>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35280">
                <a:tc>
                  <a:txBody>
                    <a:bodyPr/>
                    <a:p>
                      <a:pPr fontAlgn="b"/>
                      <a:r>
                        <a:rPr sz="1600" b="0" i="0">
                          <a:solidFill>
                            <a:srgbClr val="000000"/>
                          </a:solidFill>
                          <a:latin typeface="Calibri" panose="020F0502020204030204"/>
                          <a:ea typeface="Roboto"/>
                        </a:rPr>
                        <a:t>Outlet_Type</a:t>
                      </a:r>
                      <a:endParaRPr sz="1600" b="0" i="0">
                        <a:solidFill>
                          <a:srgbClr val="000000"/>
                        </a:solidFill>
                        <a:latin typeface="Calibri" panose="020F0502020204030204"/>
                        <a:ea typeface="Roboto"/>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fontAlgn="b"/>
                      <a:r>
                        <a:rPr sz="1600" b="0" i="0">
                          <a:solidFill>
                            <a:srgbClr val="000000"/>
                          </a:solidFill>
                          <a:latin typeface="Calibri" panose="020F0502020204030204"/>
                          <a:ea typeface="Roboto"/>
                        </a:rPr>
                        <a:t>Whether the outlet is just a grocery store or some sort of supermarket</a:t>
                      </a:r>
                      <a:endParaRPr sz="1600" b="0" i="0">
                        <a:solidFill>
                          <a:srgbClr val="000000"/>
                        </a:solidFill>
                        <a:latin typeface="Calibri" panose="020F0502020204030204"/>
                        <a:ea typeface="Roboto"/>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79095">
                <a:tc>
                  <a:txBody>
                    <a:bodyPr/>
                    <a:p>
                      <a:pPr fontAlgn="b"/>
                      <a:r>
                        <a:rPr sz="1600" b="0" i="0">
                          <a:solidFill>
                            <a:srgbClr val="000000"/>
                          </a:solidFill>
                          <a:latin typeface="Calibri" panose="020F0502020204030204"/>
                          <a:ea typeface="Roboto"/>
                        </a:rPr>
                        <a:t>Item_Outlet_Sales</a:t>
                      </a:r>
                      <a:endParaRPr sz="1600" b="0" i="0">
                        <a:solidFill>
                          <a:srgbClr val="000000"/>
                        </a:solidFill>
                        <a:latin typeface="Calibri" panose="020F0502020204030204"/>
                        <a:ea typeface="Roboto"/>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fontAlgn="b"/>
                      <a:r>
                        <a:rPr sz="1600" b="0" i="0">
                          <a:solidFill>
                            <a:srgbClr val="000000"/>
                          </a:solidFill>
                          <a:latin typeface="Calibri" panose="020F0502020204030204"/>
                          <a:ea typeface="Roboto"/>
                        </a:rPr>
                        <a:t>Sales of the product in the particular store. This is the outcome variable to be predicted.</a:t>
                      </a:r>
                      <a:endParaRPr sz="1600" b="0" i="0">
                        <a:solidFill>
                          <a:srgbClr val="000000"/>
                        </a:solidFill>
                        <a:latin typeface="Calibri" panose="020F0502020204030204"/>
                        <a:ea typeface="Roboto"/>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sp>
        <p:nvSpPr>
          <p:cNvPr id="6" name="Text Box 5"/>
          <p:cNvSpPr txBox="1"/>
          <p:nvPr/>
        </p:nvSpPr>
        <p:spPr>
          <a:xfrm>
            <a:off x="3556000" y="5143818"/>
            <a:ext cx="5080000" cy="537210"/>
          </a:xfrm>
          <a:prstGeom prst="rect">
            <a:avLst/>
          </a:prstGeom>
        </p:spPr>
        <p:txBody>
          <a:bodyPr>
            <a:spAutoFit/>
          </a:bodyPr>
          <a:p/>
          <a:p>
            <a:pPr marL="0" indent="0" algn="l">
              <a:lnSpc>
                <a:spcPts val="1320"/>
              </a:lnSpc>
            </a:pPr>
            <a:r>
              <a:rPr sz="1000" b="0" i="0">
                <a:solidFill>
                  <a:srgbClr val="4A4A4A"/>
                </a:solidFill>
                <a:latin typeface="Roboto"/>
                <a:ea typeface="Roboto"/>
              </a:rPr>
              <a:t> </a:t>
            </a:r>
            <a:endParaRPr sz="1000" b="0" i="0">
              <a:solidFill>
                <a:srgbClr val="4A4A4A"/>
              </a:solidFill>
              <a:latin typeface="Roboto"/>
              <a:ea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83615"/>
          </a:xfrm>
        </p:spPr>
        <p:txBody>
          <a:bodyPr>
            <a:normAutofit/>
          </a:bodyPr>
          <a:p>
            <a:r>
              <a:rPr lang="en-US" sz="4000" b="1" u="sng">
                <a:sym typeface="+mn-ea"/>
              </a:rPr>
              <a:t>Data Cleansing</a:t>
            </a:r>
            <a:endParaRPr lang="en-US" sz="4000" b="1" u="sng">
              <a:sym typeface="+mn-ea"/>
            </a:endParaRPr>
          </a:p>
        </p:txBody>
      </p:sp>
      <p:sp>
        <p:nvSpPr>
          <p:cNvPr id="3" name="Content Placeholder 2"/>
          <p:cNvSpPr>
            <a:spLocks noGrp="1"/>
          </p:cNvSpPr>
          <p:nvPr>
            <p:ph idx="1"/>
          </p:nvPr>
        </p:nvSpPr>
        <p:spPr>
          <a:xfrm>
            <a:off x="838200" y="1502410"/>
            <a:ext cx="10515600" cy="4674870"/>
          </a:xfrm>
        </p:spPr>
        <p:txBody>
          <a:bodyPr/>
          <a:p>
            <a:r>
              <a:rPr lang="en-US" sz="2000" b="1"/>
              <a:t> Creating New Features:</a:t>
            </a:r>
            <a:endParaRPr lang="en-US" sz="2000" b="1"/>
          </a:p>
          <a:p>
            <a:pPr lvl="1"/>
            <a:r>
              <a:rPr lang="en-US" sz="1800"/>
              <a:t>Creating new features like Outlet_Age for better insights.</a:t>
            </a:r>
            <a:endParaRPr lang="en-US" sz="1600"/>
          </a:p>
          <a:p>
            <a:r>
              <a:rPr lang="en-US" sz="2000"/>
              <a:t> </a:t>
            </a:r>
            <a:r>
              <a:rPr lang="en-US" sz="2000" b="1"/>
              <a:t>Handling Missing Values:</a:t>
            </a:r>
            <a:endParaRPr lang="en-US" sz="2000" b="1"/>
          </a:p>
          <a:p>
            <a:pPr lvl="1"/>
            <a:r>
              <a:rPr lang="en-US" sz="1800"/>
              <a:t>Imputing missing values in critical columns such as Item_Weight and Outlet_Size.</a:t>
            </a:r>
            <a:endParaRPr lang="en-US" sz="1800"/>
          </a:p>
          <a:p>
            <a:pPr lvl="1"/>
            <a:r>
              <a:rPr lang="en-US" sz="1800"/>
              <a:t>Dropping irrelevant columns to streamline the dataset.</a:t>
            </a:r>
            <a:endParaRPr lang="en-US" sz="1800"/>
          </a:p>
          <a:p>
            <a:r>
              <a:rPr lang="en-US" sz="2000" b="1"/>
              <a:t> Correcting Inconsistent Data:</a:t>
            </a:r>
            <a:endParaRPr lang="en-US" sz="2000" b="1"/>
          </a:p>
          <a:p>
            <a:pPr lvl="1"/>
            <a:r>
              <a:rPr lang="en-US" sz="1800"/>
              <a:t>Standardizing the values in Item_Fat_Content to have consistent labeling. </a:t>
            </a:r>
            <a:endParaRPr lang="en-US" sz="1800"/>
          </a:p>
          <a:p>
            <a:r>
              <a:rPr lang="en-US" sz="2000" b="1"/>
              <a:t>Data Type Conversion:</a:t>
            </a:r>
            <a:endParaRPr lang="en-US" sz="2000" b="1"/>
          </a:p>
          <a:p>
            <a:pPr lvl="1"/>
            <a:r>
              <a:rPr lang="en-US" sz="1600"/>
              <a:t> </a:t>
            </a:r>
            <a:r>
              <a:rPr lang="en-US" sz="1800"/>
              <a:t>Ensuring correct data types for numerical operations.</a:t>
            </a:r>
            <a:endParaRPr lang="en-US" sz="1800"/>
          </a:p>
          <a:p>
            <a:r>
              <a:rPr lang="en-US" sz="2000" b="1"/>
              <a:t>Encoding Categorical Variables:</a:t>
            </a:r>
            <a:endParaRPr lang="en-US" sz="2000" b="1"/>
          </a:p>
          <a:p>
            <a:pPr lvl="1"/>
            <a:r>
              <a:rPr lang="en-US" sz="1800"/>
              <a:t>Converting categorical variables into numerical format using one-hot encoding to make them suitable for modeling.</a:t>
            </a:r>
            <a:endParaRPr 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59790"/>
          </a:xfrm>
        </p:spPr>
        <p:txBody>
          <a:bodyPr/>
          <a:p>
            <a:r>
              <a:rPr lang="en-US" sz="4000" b="1" u="sng">
                <a:sym typeface="+mn-ea"/>
              </a:rPr>
              <a:t>EDA Insights </a:t>
            </a:r>
            <a:endParaRPr lang="en-US" sz="4000"/>
          </a:p>
        </p:txBody>
      </p:sp>
      <p:sp>
        <p:nvSpPr>
          <p:cNvPr id="3" name="Content Placeholder 2"/>
          <p:cNvSpPr>
            <a:spLocks noGrp="1"/>
          </p:cNvSpPr>
          <p:nvPr>
            <p:ph idx="1"/>
          </p:nvPr>
        </p:nvSpPr>
        <p:spPr>
          <a:xfrm>
            <a:off x="838200" y="1538605"/>
            <a:ext cx="10515600" cy="4638675"/>
          </a:xfrm>
        </p:spPr>
        <p:txBody>
          <a:bodyPr>
            <a:normAutofit lnSpcReduction="20000"/>
          </a:bodyPr>
          <a:p>
            <a:r>
              <a:rPr lang="en-US" sz="1800"/>
              <a:t>Products weighing around 12.5 units are particularly popular, suggesting a strategic focus on this weight range could boost sales.</a:t>
            </a:r>
            <a:endParaRPr lang="en-US" sz="1800"/>
          </a:p>
          <a:p>
            <a:r>
              <a:rPr lang="en-US" sz="1800"/>
              <a:t>The data suggests that sales for most products are relatively low with a few high-performing outliers. Item fat content doesn't appear to significantly influence sales.</a:t>
            </a:r>
            <a:endParaRPr lang="en-US" sz="1800"/>
          </a:p>
          <a:p>
            <a:r>
              <a:rPr lang="en-US" sz="1800"/>
              <a:t>There's a general trend suggesting that items with lower visibility tend to have lower sales.</a:t>
            </a:r>
            <a:endParaRPr lang="en-US" sz="1800"/>
          </a:p>
          <a:p>
            <a:r>
              <a:rPr lang="en-US" sz="1800"/>
              <a:t>A few items stand out with high visibility but relatively low sales, and vice versa.</a:t>
            </a:r>
            <a:endParaRPr lang="en-US" sz="1800"/>
          </a:p>
          <a:p>
            <a:r>
              <a:rPr lang="en-US" sz="1800"/>
              <a:t>High-performing categories: Fruits and Vegetables, Household, and Snack Foods have the highest average sales.</a:t>
            </a:r>
            <a:endParaRPr lang="en-US" sz="1800"/>
          </a:p>
          <a:p>
            <a:r>
              <a:rPr lang="en-US" sz="1800"/>
              <a:t>Low-performing categories: Seafood, Starchy Foods, and Others have the lowest average sales.</a:t>
            </a:r>
            <a:endParaRPr lang="en-US" sz="1800"/>
          </a:p>
          <a:p>
            <a:r>
              <a:rPr lang="en-US" sz="1800"/>
              <a:t>Sales vary significantly based on outlet establishment year.</a:t>
            </a:r>
            <a:endParaRPr lang="en-US" sz="1800"/>
          </a:p>
          <a:p>
            <a:r>
              <a:rPr lang="en-US" sz="1800"/>
              <a:t>Outlets established in 1985 and 1997 tend to have higher sales.</a:t>
            </a:r>
            <a:endParaRPr lang="en-US" sz="1800"/>
          </a:p>
          <a:p>
            <a:r>
              <a:rPr lang="en-US" sz="1800"/>
              <a:t>Outlets established in 1998 and 2002 have lower sales.</a:t>
            </a:r>
            <a:endParaRPr lang="en-US" sz="1800"/>
          </a:p>
          <a:p>
            <a:r>
              <a:rPr lang="en-US" sz="1800"/>
              <a:t>Medium-sized outlets tend to have the highest average sales.</a:t>
            </a:r>
            <a:endParaRPr lang="en-US" sz="1800"/>
          </a:p>
          <a:p>
            <a:r>
              <a:rPr lang="en-US" sz="1800"/>
              <a:t>Small-sized outlets have the lowest average sales.</a:t>
            </a:r>
            <a:endParaRPr lang="en-US" sz="1800"/>
          </a:p>
          <a:p>
            <a:r>
              <a:rPr lang="en-US" sz="1800"/>
              <a:t>Supermarket Type1 consistently outperforms other outlet types.</a:t>
            </a:r>
            <a:endParaRPr lang="en-US" sz="1800"/>
          </a:p>
          <a:p>
            <a:r>
              <a:rPr lang="en-US" sz="1800"/>
              <a:t>Outlets established in 1985 and 1997 generally have higher sales.</a:t>
            </a:r>
            <a:endParaRPr 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u="sng">
                <a:sym typeface="+mn-ea"/>
              </a:rPr>
              <a:t>Model Evaluation</a:t>
            </a:r>
            <a:endParaRPr lang="en-US" sz="4000"/>
          </a:p>
        </p:txBody>
      </p:sp>
      <p:sp>
        <p:nvSpPr>
          <p:cNvPr id="3" name="Content Placeholder 2"/>
          <p:cNvSpPr>
            <a:spLocks noGrp="1"/>
          </p:cNvSpPr>
          <p:nvPr>
            <p:ph idx="1"/>
          </p:nvPr>
        </p:nvSpPr>
        <p:spPr>
          <a:xfrm>
            <a:off x="838200" y="1626235"/>
            <a:ext cx="10515600" cy="4551045"/>
          </a:xfrm>
        </p:spPr>
        <p:txBody>
          <a:bodyPr/>
          <a:p>
            <a:r>
              <a:rPr lang="en-US" sz="2000"/>
              <a:t>Cat Boost Regression:</a:t>
            </a:r>
            <a:endParaRPr lang="en-US" sz="2000"/>
          </a:p>
          <a:p>
            <a:r>
              <a:rPr lang="en-US" sz="1800"/>
              <a:t>RMSE Score: 969.4284707735388</a:t>
            </a:r>
            <a:endParaRPr lang="en-US" sz="1800"/>
          </a:p>
          <a:p>
            <a:r>
              <a:rPr lang="en-US" sz="1800"/>
              <a:t>MSE Score: 939791.559946322</a:t>
            </a:r>
            <a:endParaRPr lang="en-US" sz="1800"/>
          </a:p>
          <a:p>
            <a:r>
              <a:rPr lang="en-US" sz="1800"/>
              <a:t>R2 Score: 0.6772514562528515</a:t>
            </a:r>
            <a:endParaRPr lang="en-US" sz="1800"/>
          </a:p>
          <a:p>
            <a:endParaRPr 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126490"/>
          </a:xfrm>
        </p:spPr>
        <p:txBody>
          <a:bodyPr/>
          <a:p>
            <a:r>
              <a:rPr lang="en-US" b="1" u="sng">
                <a:sym typeface="+mn-ea"/>
              </a:rPr>
              <a:t>Conclusion</a:t>
            </a:r>
            <a:endParaRPr lang="en-US" u="sng"/>
          </a:p>
        </p:txBody>
      </p:sp>
      <p:sp>
        <p:nvSpPr>
          <p:cNvPr id="3" name="Content Placeholder 2"/>
          <p:cNvSpPr>
            <a:spLocks noGrp="1"/>
          </p:cNvSpPr>
          <p:nvPr>
            <p:ph idx="1"/>
          </p:nvPr>
        </p:nvSpPr>
        <p:spPr>
          <a:xfrm>
            <a:off x="838200" y="1492250"/>
            <a:ext cx="10515600" cy="4685030"/>
          </a:xfrm>
        </p:spPr>
        <p:txBody>
          <a:bodyPr>
            <a:normAutofit/>
          </a:bodyPr>
          <a:p>
            <a:pPr>
              <a:lnSpc>
                <a:spcPct val="100000"/>
              </a:lnSpc>
            </a:pPr>
            <a:r>
              <a:rPr lang="en-US" sz="2000"/>
              <a:t>The CatBoost regression model shows a solid performance with a good R² score but also indicates potential areas for improvement. By incorporating cross-validation, residual analysis, feature importance evaluation, and hyperparameter tuning.</a:t>
            </a:r>
            <a:endParaRPr lang="en-US" sz="2000"/>
          </a:p>
          <a:p>
            <a:pPr>
              <a:lnSpc>
                <a:spcPct val="100000"/>
              </a:lnSpc>
            </a:pPr>
            <a:endParaRPr lang="en-US" sz="2000"/>
          </a:p>
          <a:p>
            <a:pPr>
              <a:lnSpc>
                <a:spcPct val="100000"/>
              </a:lnSpc>
            </a:pPr>
            <a:r>
              <a:rPr lang="en-US" sz="2000" b="1"/>
              <a:t>Performance Metrics:</a:t>
            </a:r>
            <a:endParaRPr lang="en-US" sz="2000"/>
          </a:p>
          <a:p>
            <a:pPr lvl="1">
              <a:lnSpc>
                <a:spcPct val="100000"/>
              </a:lnSpc>
            </a:pPr>
            <a:r>
              <a:rPr lang="en-US" sz="1800" b="1"/>
              <a:t>RMSE: 969.43 – </a:t>
            </a:r>
            <a:r>
              <a:rPr lang="en-US" sz="1800"/>
              <a:t>The model’s predictions deviate from actual values by this average amount. Acceptability depends on the target variable’s scale.</a:t>
            </a:r>
            <a:endParaRPr lang="en-US" sz="1800"/>
          </a:p>
          <a:p>
            <a:pPr lvl="1">
              <a:lnSpc>
                <a:spcPct val="100000"/>
              </a:lnSpc>
            </a:pPr>
            <a:r>
              <a:rPr lang="en-US" sz="1800" b="1"/>
              <a:t>MSE: 939,791.56 –</a:t>
            </a:r>
            <a:r>
              <a:rPr lang="en-US" sz="1800"/>
              <a:t> Indicates the squared errors are large, suggesting potential for improvement.</a:t>
            </a:r>
            <a:endParaRPr lang="en-US" sz="1800"/>
          </a:p>
          <a:p>
            <a:pPr lvl="1">
              <a:lnSpc>
                <a:spcPct val="100000"/>
              </a:lnSpc>
            </a:pPr>
            <a:r>
              <a:rPr lang="en-US" sz="1800" b="1"/>
              <a:t>R²: 0.677 –</a:t>
            </a:r>
            <a:r>
              <a:rPr lang="en-US" sz="1800"/>
              <a:t> The model explains 67.7% of the variance in the target variable, which is decent but leaves room for enhancement.</a:t>
            </a:r>
            <a:endParaRPr lang="en-US" sz="1800"/>
          </a:p>
        </p:txBody>
      </p:sp>
    </p:spTree>
  </p:cSld>
  <p:clrMapOvr>
    <a:masterClrMapping/>
  </p:clrMapOvr>
</p:sld>
</file>

<file path=ppt/tags/tag1.xml><?xml version="1.0" encoding="utf-8"?>
<p:tagLst xmlns:p="http://schemas.openxmlformats.org/presentationml/2006/main">
  <p:tag name="TABLE_ENDDRAG_ORIGIN_RECT" val="802*373"/>
  <p:tag name="TABLE_ENDDRAG_RECT" val="75*127*802*373"/>
</p:tagLst>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4185</Words>
  <Application>WPS Presentation</Application>
  <PresentationFormat>Widescreen</PresentationFormat>
  <Paragraphs>124</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SimSun</vt:lpstr>
      <vt:lpstr>Wingdings</vt:lpstr>
      <vt:lpstr>Algerian</vt:lpstr>
      <vt:lpstr>Roboto</vt:lpstr>
      <vt:lpstr>Times New Roman</vt:lpstr>
      <vt:lpstr>Calibri</vt:lpstr>
      <vt:lpstr>Microsoft YaHei</vt:lpstr>
      <vt:lpstr>Arial Unicode MS</vt:lpstr>
      <vt:lpstr>Business Cooperate</vt:lpstr>
      <vt:lpstr>Big Mart Sales Prediction</vt:lpstr>
      <vt:lpstr>Introduction and Problem Statement</vt:lpstr>
      <vt:lpstr>Data Dictionory </vt:lpstr>
      <vt:lpstr>Data Cleansing</vt:lpstr>
      <vt:lpstr>EDA Insights </vt:lpstr>
      <vt:lpstr>Model Evaluation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Mart Sales Prediction</dc:title>
  <dc:creator>komal</dc:creator>
  <cp:lastModifiedBy>komal</cp:lastModifiedBy>
  <cp:revision>19</cp:revision>
  <dcterms:created xsi:type="dcterms:W3CDTF">2024-07-26T00:49:00Z</dcterms:created>
  <dcterms:modified xsi:type="dcterms:W3CDTF">2024-07-26T02:46:39Z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D5C6830C1EA54246A8CC82AF48C11972_11</vt:lpwstr>
  </property>
  <property fmtid="{D5CDD505-2E9C-101B-9397-08002B2CF9AE}" pid="3" name="KSOProductBuildVer">
    <vt:lpwstr>1033-12.2.0.17545</vt:lpwstr>
  </property>
</Properties>
</file>