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3"/>
    <p:sldId id="258" r:id="rId4"/>
    <p:sldId id="259" r:id="rId5"/>
    <p:sldId id="261" r:id="rId6"/>
    <p:sldId id="262" r:id="rId7"/>
    <p:sldId id="263"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85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62635" y="755015"/>
            <a:ext cx="10515600" cy="1279525"/>
          </a:xfrm>
        </p:spPr>
        <p:txBody>
          <a:bodyPr>
            <a:noAutofit/>
            <a:scene3d>
              <a:camera prst="orthographicFront"/>
              <a:lightRig rig="threePt" dir="t"/>
            </a:scene3d>
          </a:bodyPr>
          <a:p>
            <a:pPr algn="ctr"/>
            <a:r>
              <a:rPr lang="en-US" sz="8800">
                <a:ln/>
                <a:solidFill>
                  <a:schemeClr val="accent1"/>
                </a:solidFill>
                <a:effectLst>
                  <a:outerShdw blurRad="38100" dist="25400" dir="5400000" algn="ctr" rotWithShape="0">
                    <a:srgbClr val="6E747A">
                      <a:alpha val="43000"/>
                    </a:srgbClr>
                  </a:outerShdw>
                </a:effectLst>
              </a:rPr>
              <a:t>LOAN PREDICTION</a:t>
            </a:r>
            <a:endParaRPr lang="en-US" sz="8800">
              <a:ln/>
              <a:solidFill>
                <a:schemeClr val="accent1"/>
              </a:solidFill>
              <a:effectLst>
                <a:outerShdw blurRad="38100" dist="25400" dir="5400000" algn="ctr" rotWithShape="0">
                  <a:srgbClr val="6E747A">
                    <a:alpha val="43000"/>
                  </a:srgbClr>
                </a:outerShdw>
              </a:effectLst>
            </a:endParaRPr>
          </a:p>
        </p:txBody>
      </p:sp>
      <p:sp>
        <p:nvSpPr>
          <p:cNvPr id="5" name="Text Box 4"/>
          <p:cNvSpPr txBox="1"/>
          <p:nvPr/>
        </p:nvSpPr>
        <p:spPr>
          <a:xfrm>
            <a:off x="2009775" y="2519680"/>
            <a:ext cx="6546215" cy="1937385"/>
          </a:xfrm>
          <a:prstGeom prst="rect">
            <a:avLst/>
          </a:prstGeom>
          <a:noFill/>
        </p:spPr>
        <p:txBody>
          <a:bodyPr wrap="square" rtlCol="0">
            <a:noAutofit/>
          </a:bodyPr>
          <a:p>
            <a:pPr marL="285750" indent="-285750">
              <a:buFont typeface="Arial" panose="020B0604020202020204" pitchFamily="34" charset="0"/>
              <a:buChar char="•"/>
            </a:pPr>
            <a:r>
              <a:rPr lang="en-US" sz="2400"/>
              <a:t>Introduction and Problem Statement</a:t>
            </a:r>
            <a:endParaRPr lang="en-US" sz="2400"/>
          </a:p>
          <a:p>
            <a:pPr marL="285750" indent="-285750">
              <a:buFont typeface="Arial" panose="020B0604020202020204" pitchFamily="34" charset="0"/>
              <a:buChar char="•"/>
            </a:pPr>
            <a:r>
              <a:rPr lang="en-US" sz="2400"/>
              <a:t>Data Dictionary</a:t>
            </a:r>
            <a:endParaRPr lang="en-US" sz="2400"/>
          </a:p>
          <a:p>
            <a:pPr marL="285750" indent="-285750">
              <a:buFont typeface="Arial" panose="020B0604020202020204" pitchFamily="34" charset="0"/>
              <a:buChar char="•"/>
            </a:pPr>
            <a:r>
              <a:rPr lang="en-US" sz="2400"/>
              <a:t>Data Pre-Processing</a:t>
            </a:r>
            <a:endParaRPr lang="en-US" sz="2400"/>
          </a:p>
          <a:p>
            <a:pPr marL="285750" indent="-285750">
              <a:buFont typeface="Arial" panose="020B0604020202020204" pitchFamily="34" charset="0"/>
              <a:buChar char="•"/>
            </a:pPr>
            <a:r>
              <a:rPr lang="en-US" sz="2400"/>
              <a:t>EDA Insights</a:t>
            </a:r>
            <a:endParaRPr lang="en-US" sz="2400"/>
          </a:p>
          <a:p>
            <a:pPr marL="285750" indent="-285750">
              <a:buFont typeface="Arial" panose="020B0604020202020204" pitchFamily="34" charset="0"/>
              <a:buChar char="•"/>
            </a:pPr>
            <a:r>
              <a:rPr lang="en-US" sz="2400"/>
              <a:t>Model Evaluation and Accuracy</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3600" b="1" u="sng"/>
              <a:t>Introduction and Problem Statement</a:t>
            </a:r>
            <a:endParaRPr lang="en-US" sz="3600" b="1" u="sng"/>
          </a:p>
        </p:txBody>
      </p:sp>
      <p:sp>
        <p:nvSpPr>
          <p:cNvPr id="5" name="Content Placeholder 4"/>
          <p:cNvSpPr>
            <a:spLocks noGrp="1"/>
          </p:cNvSpPr>
          <p:nvPr>
            <p:ph idx="1"/>
          </p:nvPr>
        </p:nvSpPr>
        <p:spPr>
          <a:xfrm>
            <a:off x="838200" y="1825625"/>
            <a:ext cx="10515600" cy="3790950"/>
          </a:xfrm>
        </p:spPr>
        <p:txBody>
          <a:bodyPr>
            <a:normAutofit/>
          </a:bodyPr>
          <a:p>
            <a:pPr marL="0" indent="0">
              <a:buNone/>
            </a:pPr>
            <a:r>
              <a:rPr lang="en-US" sz="1800" b="1"/>
              <a:t>Predict Loan Eligibility for Dream Housing Finance company</a:t>
            </a:r>
            <a:endParaRPr lang="en-US" sz="1800" b="1"/>
          </a:p>
          <a:p>
            <a:r>
              <a:rPr lang="en-US" sz="1600"/>
              <a:t>Dream Housing Finance company deals in all kinds of home loans. They have presence across all urban, semi urban and rural areas. Customer first applies for home loan and after that company validates the customer eligibility for loan.</a:t>
            </a:r>
            <a:endParaRPr lang="en-US" sz="1600"/>
          </a:p>
          <a:p>
            <a:endParaRPr lang="en-US" sz="1600"/>
          </a:p>
          <a:p>
            <a:r>
              <a:rPr lang="en-US" sz="1600"/>
              <a:t>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provided a dataset to identify the customers segments that are eligible for loan amount so that they can specifically target these customers.</a:t>
            </a:r>
            <a:endParaRPr lang="en-US" sz="1600"/>
          </a:p>
          <a:p>
            <a:r>
              <a:rPr lang="en-US" sz="1600"/>
              <a:t>Overview of the Data:</a:t>
            </a:r>
            <a:endParaRPr lang="en-US" sz="1600"/>
          </a:p>
          <a:p>
            <a:pPr lvl="1"/>
            <a:r>
              <a:rPr lang="en-US" sz="1400"/>
              <a:t>Number of Entries: 614</a:t>
            </a:r>
            <a:endParaRPr lang="en-US" sz="1400"/>
          </a:p>
          <a:p>
            <a:pPr lvl="1"/>
            <a:r>
              <a:rPr lang="en-US" sz="1400"/>
              <a:t>Number of Features: 13</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4310"/>
            <a:ext cx="10515600" cy="1097915"/>
          </a:xfrm>
        </p:spPr>
        <p:txBody>
          <a:bodyPr/>
          <a:p>
            <a:r>
              <a:rPr lang="en-US" sz="3600" b="1" u="sng">
                <a:sym typeface="+mn-ea"/>
              </a:rPr>
              <a:t>Data Dictionory </a:t>
            </a:r>
            <a:endParaRPr lang="en-US" sz="3600" b="1" u="sng"/>
          </a:p>
        </p:txBody>
      </p:sp>
      <p:sp>
        <p:nvSpPr>
          <p:cNvPr id="3" name="Content Placeholder 2"/>
          <p:cNvSpPr>
            <a:spLocks noGrp="1"/>
          </p:cNvSpPr>
          <p:nvPr>
            <p:ph idx="1"/>
          </p:nvPr>
        </p:nvSpPr>
        <p:spPr>
          <a:xfrm>
            <a:off x="723900" y="1292225"/>
            <a:ext cx="10629900" cy="5241290"/>
          </a:xfrm>
        </p:spPr>
        <p:txBody>
          <a:bodyPr/>
          <a:p>
            <a:r>
              <a:rPr lang="en-US" sz="1800" b="1"/>
              <a:t>Train file: CSV containing the customers for whom loan eligibility is known as 'Loan_Status'</a:t>
            </a:r>
            <a:endParaRPr lang="en-US" sz="1800" b="1"/>
          </a:p>
        </p:txBody>
      </p:sp>
      <p:graphicFrame>
        <p:nvGraphicFramePr>
          <p:cNvPr id="4" name="Table 3"/>
          <p:cNvGraphicFramePr/>
          <p:nvPr>
            <p:custDataLst>
              <p:tags r:id="rId1"/>
            </p:custDataLst>
          </p:nvPr>
        </p:nvGraphicFramePr>
        <p:xfrm>
          <a:off x="1798955" y="1818640"/>
          <a:ext cx="7279005" cy="4773930"/>
        </p:xfrm>
        <a:graphic>
          <a:graphicData uri="http://schemas.openxmlformats.org/drawingml/2006/table">
            <a:tbl>
              <a:tblPr/>
              <a:tblGrid>
                <a:gridCol w="2787650"/>
                <a:gridCol w="4491355"/>
              </a:tblGrid>
              <a:tr h="340995">
                <a:tc>
                  <a:txBody>
                    <a:bodyPr/>
                    <a:p>
                      <a:pPr fontAlgn="b"/>
                      <a:r>
                        <a:rPr sz="1600" b="1" i="0">
                          <a:solidFill>
                            <a:srgbClr val="000000"/>
                          </a:solidFill>
                          <a:latin typeface="Times"/>
                          <a:ea typeface="Times"/>
                        </a:rPr>
                        <a:t>Variable</a:t>
                      </a:r>
                      <a:endParaRPr sz="1600" b="1"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600" b="1" i="0">
                          <a:solidFill>
                            <a:srgbClr val="000000"/>
                          </a:solidFill>
                          <a:latin typeface="Times"/>
                          <a:ea typeface="Times"/>
                        </a:rPr>
                        <a:t>Description</a:t>
                      </a:r>
                      <a:endParaRPr sz="1600" b="1"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0995">
                <a:tc>
                  <a:txBody>
                    <a:bodyPr/>
                    <a:p>
                      <a:pPr fontAlgn="b"/>
                      <a:r>
                        <a:rPr sz="1400" b="0" i="0">
                          <a:solidFill>
                            <a:srgbClr val="000000"/>
                          </a:solidFill>
                          <a:latin typeface="Times"/>
                          <a:ea typeface="Times"/>
                        </a:rPr>
                        <a:t>Loan_ID</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400" b="0" i="0">
                          <a:solidFill>
                            <a:srgbClr val="000000"/>
                          </a:solidFill>
                          <a:latin typeface="Times"/>
                          <a:ea typeface="Times"/>
                        </a:rPr>
                        <a:t>Unique Loan ID</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0995">
                <a:tc>
                  <a:txBody>
                    <a:bodyPr/>
                    <a:p>
                      <a:pPr fontAlgn="b"/>
                      <a:r>
                        <a:rPr sz="1400" b="0" i="0">
                          <a:solidFill>
                            <a:srgbClr val="000000"/>
                          </a:solidFill>
                          <a:latin typeface="Times"/>
                          <a:ea typeface="Times"/>
                        </a:rPr>
                        <a:t>Gender</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400" b="0" i="0">
                          <a:solidFill>
                            <a:srgbClr val="000000"/>
                          </a:solidFill>
                          <a:latin typeface="Times"/>
                          <a:ea typeface="Times"/>
                        </a:rPr>
                        <a:t>Male/ Female</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0995">
                <a:tc>
                  <a:txBody>
                    <a:bodyPr/>
                    <a:p>
                      <a:pPr fontAlgn="b"/>
                      <a:r>
                        <a:rPr sz="1400" b="0" i="0">
                          <a:solidFill>
                            <a:srgbClr val="000000"/>
                          </a:solidFill>
                          <a:latin typeface="Times"/>
                          <a:ea typeface="Times"/>
                        </a:rPr>
                        <a:t>Married</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400" b="0" i="0">
                          <a:solidFill>
                            <a:srgbClr val="000000"/>
                          </a:solidFill>
                          <a:latin typeface="Times"/>
                          <a:ea typeface="Times"/>
                        </a:rPr>
                        <a:t>Applicant married (Y/N)</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0995">
                <a:tc>
                  <a:txBody>
                    <a:bodyPr/>
                    <a:p>
                      <a:pPr fontAlgn="b"/>
                      <a:r>
                        <a:rPr sz="1400" b="0" i="0">
                          <a:solidFill>
                            <a:srgbClr val="000000"/>
                          </a:solidFill>
                          <a:latin typeface="Times"/>
                          <a:ea typeface="Times"/>
                        </a:rPr>
                        <a:t>Dependents</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400" b="0" i="0">
                          <a:solidFill>
                            <a:srgbClr val="000000"/>
                          </a:solidFill>
                          <a:latin typeface="Times"/>
                          <a:ea typeface="Times"/>
                        </a:rPr>
                        <a:t>Number of dependents</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0995">
                <a:tc>
                  <a:txBody>
                    <a:bodyPr/>
                    <a:p>
                      <a:pPr fontAlgn="b"/>
                      <a:r>
                        <a:rPr sz="1400" b="0" i="0">
                          <a:solidFill>
                            <a:srgbClr val="000000"/>
                          </a:solidFill>
                          <a:latin typeface="Times"/>
                          <a:ea typeface="Times"/>
                        </a:rPr>
                        <a:t>Education</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400" b="0" i="0">
                          <a:solidFill>
                            <a:srgbClr val="000000"/>
                          </a:solidFill>
                          <a:latin typeface="Times"/>
                          <a:ea typeface="Times"/>
                        </a:rPr>
                        <a:t>Applicant Education (Graduate/ Under Graduate)</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0995">
                <a:tc>
                  <a:txBody>
                    <a:bodyPr/>
                    <a:p>
                      <a:pPr fontAlgn="b"/>
                      <a:r>
                        <a:rPr sz="1400" b="0" i="0">
                          <a:solidFill>
                            <a:srgbClr val="000000"/>
                          </a:solidFill>
                          <a:latin typeface="Times"/>
                          <a:ea typeface="Times"/>
                        </a:rPr>
                        <a:t>Self_Employed</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400" b="0" i="0">
                          <a:solidFill>
                            <a:srgbClr val="000000"/>
                          </a:solidFill>
                          <a:latin typeface="Times"/>
                          <a:ea typeface="Times"/>
                        </a:rPr>
                        <a:t>Self employed (Y/N)</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0995">
                <a:tc>
                  <a:txBody>
                    <a:bodyPr/>
                    <a:p>
                      <a:pPr fontAlgn="b"/>
                      <a:r>
                        <a:rPr sz="1400" b="0" i="0">
                          <a:solidFill>
                            <a:srgbClr val="000000"/>
                          </a:solidFill>
                          <a:latin typeface="Times"/>
                          <a:ea typeface="Times"/>
                        </a:rPr>
                        <a:t>ApplicantIncome</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400" b="0" i="0">
                          <a:solidFill>
                            <a:srgbClr val="000000"/>
                          </a:solidFill>
                          <a:latin typeface="Times"/>
                          <a:ea typeface="Times"/>
                        </a:rPr>
                        <a:t>Applicant income</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0995">
                <a:tc>
                  <a:txBody>
                    <a:bodyPr/>
                    <a:p>
                      <a:pPr fontAlgn="b"/>
                      <a:r>
                        <a:rPr sz="1400" b="0" i="0">
                          <a:solidFill>
                            <a:srgbClr val="000000"/>
                          </a:solidFill>
                          <a:latin typeface="Times"/>
                          <a:ea typeface="Times"/>
                        </a:rPr>
                        <a:t>CoapplicantIncome</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400" b="0" i="0">
                          <a:solidFill>
                            <a:srgbClr val="000000"/>
                          </a:solidFill>
                          <a:latin typeface="Times"/>
                          <a:ea typeface="Times"/>
                        </a:rPr>
                        <a:t>Coapplicant income</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0995">
                <a:tc>
                  <a:txBody>
                    <a:bodyPr/>
                    <a:p>
                      <a:pPr fontAlgn="b"/>
                      <a:r>
                        <a:rPr sz="1400" b="0" i="0">
                          <a:solidFill>
                            <a:srgbClr val="000000"/>
                          </a:solidFill>
                          <a:latin typeface="Times"/>
                          <a:ea typeface="Times"/>
                        </a:rPr>
                        <a:t>LoanAmount</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400" b="0" i="0">
                          <a:solidFill>
                            <a:srgbClr val="000000"/>
                          </a:solidFill>
                          <a:latin typeface="Times"/>
                          <a:ea typeface="Times"/>
                        </a:rPr>
                        <a:t>Loan amount in thousands</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0995">
                <a:tc>
                  <a:txBody>
                    <a:bodyPr/>
                    <a:p>
                      <a:pPr fontAlgn="b"/>
                      <a:r>
                        <a:rPr sz="1400" b="0" i="0">
                          <a:solidFill>
                            <a:srgbClr val="000000"/>
                          </a:solidFill>
                          <a:latin typeface="Times"/>
                          <a:ea typeface="Times"/>
                        </a:rPr>
                        <a:t>Loan_Amount_Term</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400" b="0" i="0">
                          <a:solidFill>
                            <a:srgbClr val="000000"/>
                          </a:solidFill>
                          <a:latin typeface="Times"/>
                          <a:ea typeface="Times"/>
                        </a:rPr>
                        <a:t>Term of loan in months</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0995">
                <a:tc>
                  <a:txBody>
                    <a:bodyPr/>
                    <a:p>
                      <a:pPr fontAlgn="b"/>
                      <a:r>
                        <a:rPr sz="1400" b="0" i="0">
                          <a:solidFill>
                            <a:srgbClr val="000000"/>
                          </a:solidFill>
                          <a:latin typeface="Times"/>
                          <a:ea typeface="Times"/>
                        </a:rPr>
                        <a:t>Credit_History</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400" b="0" i="0">
                          <a:solidFill>
                            <a:srgbClr val="000000"/>
                          </a:solidFill>
                          <a:latin typeface="Times"/>
                          <a:ea typeface="Times"/>
                        </a:rPr>
                        <a:t>credit history meets guidelines</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0995">
                <a:tc>
                  <a:txBody>
                    <a:bodyPr/>
                    <a:p>
                      <a:pPr fontAlgn="b"/>
                      <a:r>
                        <a:rPr sz="1400" b="0" i="0">
                          <a:solidFill>
                            <a:srgbClr val="000000"/>
                          </a:solidFill>
                          <a:latin typeface="Times"/>
                          <a:ea typeface="Times"/>
                        </a:rPr>
                        <a:t>Property_Area</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400" b="0" i="0">
                          <a:solidFill>
                            <a:srgbClr val="000000"/>
                          </a:solidFill>
                          <a:latin typeface="Times"/>
                          <a:ea typeface="Times"/>
                        </a:rPr>
                        <a:t>Urban/ Semi Urban/ Rural</a:t>
                      </a:r>
                      <a:endParaRPr sz="1400" b="0" i="0">
                        <a:solidFill>
                          <a:srgbClr val="00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0995">
                <a:tc>
                  <a:txBody>
                    <a:bodyPr/>
                    <a:p>
                      <a:pPr fontAlgn="b"/>
                      <a:r>
                        <a:rPr sz="1400" b="0" i="0">
                          <a:solidFill>
                            <a:srgbClr val="FF0000"/>
                          </a:solidFill>
                          <a:latin typeface="Times"/>
                          <a:ea typeface="Times"/>
                        </a:rPr>
                        <a:t>Loan_Status</a:t>
                      </a:r>
                      <a:endParaRPr sz="1400" b="0" i="0">
                        <a:solidFill>
                          <a:srgbClr val="FF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fontAlgn="b"/>
                      <a:r>
                        <a:rPr sz="1400" b="0" i="0">
                          <a:solidFill>
                            <a:srgbClr val="FF0000"/>
                          </a:solidFill>
                          <a:latin typeface="Times"/>
                          <a:ea typeface="Times"/>
                        </a:rPr>
                        <a:t>(Target) Loan approved (Y/N)</a:t>
                      </a:r>
                      <a:endParaRPr sz="1400" b="0" i="0">
                        <a:solidFill>
                          <a:srgbClr val="FF0000"/>
                        </a:solidFill>
                        <a:latin typeface="Times"/>
                        <a:ea typeface="Times"/>
                      </a:endParaRPr>
                    </a:p>
                  </a:txBody>
                  <a:tcPr anchor="b"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13360"/>
            <a:ext cx="10515600" cy="707390"/>
          </a:xfrm>
        </p:spPr>
        <p:txBody>
          <a:bodyPr>
            <a:normAutofit/>
          </a:bodyPr>
          <a:p>
            <a:r>
              <a:rPr lang="en-US" sz="3600" b="1" u="sng"/>
              <a:t>Data Cleansing</a:t>
            </a:r>
            <a:endParaRPr lang="en-US" sz="3600" b="1" u="sng"/>
          </a:p>
        </p:txBody>
      </p:sp>
      <p:sp>
        <p:nvSpPr>
          <p:cNvPr id="3" name="Content Placeholder 2"/>
          <p:cNvSpPr>
            <a:spLocks noGrp="1"/>
          </p:cNvSpPr>
          <p:nvPr>
            <p:ph idx="1"/>
          </p:nvPr>
        </p:nvSpPr>
        <p:spPr>
          <a:xfrm>
            <a:off x="1132840" y="920750"/>
            <a:ext cx="9248140" cy="5780405"/>
          </a:xfrm>
        </p:spPr>
        <p:txBody>
          <a:bodyPr>
            <a:normAutofit/>
          </a:bodyPr>
          <a:p>
            <a:pPr marL="0" lvl="0" indent="0">
              <a:lnSpc>
                <a:spcPct val="100000"/>
              </a:lnSpc>
              <a:buNone/>
            </a:pPr>
            <a:r>
              <a:rPr lang="en-US" sz="1800" b="1">
                <a:sym typeface="+mn-ea"/>
              </a:rPr>
              <a:t>1. Handling Null Values:</a:t>
            </a:r>
            <a:endParaRPr lang="en-US" sz="1800" b="1">
              <a:sym typeface="+mn-ea"/>
            </a:endParaRPr>
          </a:p>
          <a:p>
            <a:pPr lvl="1">
              <a:lnSpc>
                <a:spcPct val="100000"/>
              </a:lnSpc>
            </a:pPr>
            <a:r>
              <a:rPr lang="en-US" sz="1600">
                <a:sym typeface="+mn-ea"/>
              </a:rPr>
              <a:t>Identified the number of null values in each column.</a:t>
            </a:r>
            <a:endParaRPr lang="en-US" sz="1600">
              <a:sym typeface="+mn-ea"/>
            </a:endParaRPr>
          </a:p>
          <a:p>
            <a:pPr lvl="1">
              <a:lnSpc>
                <a:spcPct val="100000"/>
              </a:lnSpc>
            </a:pPr>
            <a:r>
              <a:rPr lang="en-US" sz="1600">
                <a:sym typeface="+mn-ea"/>
              </a:rPr>
              <a:t>Replaced null values.</a:t>
            </a:r>
            <a:endParaRPr lang="en-US" sz="1600">
              <a:sym typeface="+mn-ea"/>
            </a:endParaRPr>
          </a:p>
          <a:p>
            <a:pPr lvl="1">
              <a:lnSpc>
                <a:spcPct val="100000"/>
              </a:lnSpc>
            </a:pPr>
            <a:r>
              <a:rPr lang="en-US" sz="1600">
                <a:sym typeface="+mn-ea"/>
              </a:rPr>
              <a:t>Mean for numerical columns.</a:t>
            </a:r>
            <a:endParaRPr lang="en-US" sz="1600">
              <a:sym typeface="+mn-ea"/>
            </a:endParaRPr>
          </a:p>
          <a:p>
            <a:pPr lvl="1">
              <a:lnSpc>
                <a:spcPct val="100000"/>
              </a:lnSpc>
            </a:pPr>
            <a:r>
              <a:rPr lang="en-US" sz="1600">
                <a:sym typeface="+mn-ea"/>
              </a:rPr>
              <a:t>Mode for categorical columns.</a:t>
            </a:r>
            <a:endParaRPr lang="en-US" sz="1600">
              <a:sym typeface="+mn-ea"/>
            </a:endParaRPr>
          </a:p>
          <a:p>
            <a:pPr marL="457200" lvl="1" indent="0">
              <a:lnSpc>
                <a:spcPct val="100000"/>
              </a:lnSpc>
              <a:buNone/>
            </a:pPr>
            <a:endParaRPr lang="en-US" sz="1600" b="1">
              <a:sym typeface="+mn-ea"/>
            </a:endParaRPr>
          </a:p>
          <a:p>
            <a:pPr marL="0" lvl="0" indent="0">
              <a:lnSpc>
                <a:spcPct val="100000"/>
              </a:lnSpc>
              <a:buNone/>
            </a:pPr>
            <a:r>
              <a:rPr lang="en-US" sz="1800" b="1">
                <a:sym typeface="+mn-ea"/>
              </a:rPr>
              <a:t>2. Column Encoding:</a:t>
            </a:r>
            <a:endParaRPr lang="en-US" sz="1800" b="1">
              <a:sym typeface="+mn-ea"/>
            </a:endParaRPr>
          </a:p>
          <a:p>
            <a:pPr lvl="1">
              <a:lnSpc>
                <a:spcPct val="100000"/>
              </a:lnSpc>
            </a:pPr>
            <a:r>
              <a:rPr lang="en-US" sz="1600">
                <a:sym typeface="+mn-ea"/>
              </a:rPr>
              <a:t>Applied Label Encoding to binary and multi-value categorical columns (e.g., Gender, Marital Status,</a:t>
            </a:r>
            <a:r>
              <a:rPr lang="en-US" sz="1600">
                <a:sym typeface="+mn-ea"/>
              </a:rPr>
              <a:t>Education, Property_Area</a:t>
            </a:r>
            <a:r>
              <a:rPr lang="en-US" sz="1600">
                <a:sym typeface="+mn-ea"/>
              </a:rPr>
              <a:t>).</a:t>
            </a:r>
            <a:endParaRPr lang="en-US" sz="1600">
              <a:sym typeface="+mn-ea"/>
            </a:endParaRPr>
          </a:p>
          <a:p>
            <a:pPr lvl="1">
              <a:lnSpc>
                <a:spcPct val="100000"/>
              </a:lnSpc>
            </a:pPr>
            <a:r>
              <a:rPr lang="en-US" sz="1600">
                <a:sym typeface="+mn-ea"/>
              </a:rPr>
              <a:t>One Hot Encoding.</a:t>
            </a:r>
            <a:endParaRPr lang="en-US" sz="1600">
              <a:sym typeface="+mn-ea"/>
            </a:endParaRPr>
          </a:p>
          <a:p>
            <a:pPr lvl="1">
              <a:lnSpc>
                <a:spcPct val="100000"/>
              </a:lnSpc>
            </a:pPr>
            <a:endParaRPr lang="en-US" sz="2000">
              <a:sym typeface="+mn-ea"/>
            </a:endParaRPr>
          </a:p>
          <a:p>
            <a:pPr marL="0" indent="0">
              <a:lnSpc>
                <a:spcPct val="70000"/>
              </a:lnSpc>
              <a:buNone/>
            </a:pPr>
            <a:r>
              <a:rPr lang="en-US" sz="1800" b="1">
                <a:sym typeface="+mn-ea"/>
              </a:rPr>
              <a:t>3. Handling Class Imbalance:</a:t>
            </a:r>
            <a:endParaRPr lang="en-US" sz="1800" b="1"/>
          </a:p>
          <a:p>
            <a:pPr lvl="1">
              <a:lnSpc>
                <a:spcPct val="70000"/>
              </a:lnSpc>
            </a:pPr>
            <a:r>
              <a:rPr lang="en-US" sz="1600">
                <a:sym typeface="+mn-ea"/>
              </a:rPr>
              <a:t>Applied SMOTE to oversample the minority class to balance the dataset.</a:t>
            </a:r>
            <a:endParaRPr lang="en-US" sz="1600"/>
          </a:p>
          <a:p>
            <a:pPr marL="457200" lvl="1" indent="457200">
              <a:lnSpc>
                <a:spcPct val="70000"/>
              </a:lnSpc>
              <a:buNone/>
            </a:pPr>
            <a:endParaRPr lang="en-US" sz="5700"/>
          </a:p>
          <a:p>
            <a:pPr marL="457200" lvl="1" indent="0">
              <a:lnSpc>
                <a:spcPct val="100000"/>
              </a:lnSpc>
              <a:buNone/>
            </a:pPr>
            <a:endParaRPr lang="en-US" sz="5700">
              <a:sym typeface="+mn-ea"/>
            </a:endParaRPr>
          </a:p>
          <a:p>
            <a:pPr marL="457200" lvl="1" indent="0">
              <a:lnSpc>
                <a:spcPct val="100000"/>
              </a:lnSpc>
              <a:buNone/>
            </a:pPr>
            <a:endParaRPr lang="en-US" sz="5700">
              <a:sym typeface="+mn-ea"/>
            </a:endParaRPr>
          </a:p>
          <a:p>
            <a:pPr lvl="1">
              <a:lnSpc>
                <a:spcPct val="100000"/>
              </a:lnSpc>
            </a:pPr>
            <a:endParaRPr lang="en-US" sz="6400">
              <a:sym typeface="+mn-ea"/>
            </a:endParaRPr>
          </a:p>
          <a:p>
            <a:pPr>
              <a:lnSpc>
                <a:spcPct val="100000"/>
              </a:lnSpc>
            </a:pPr>
            <a:endParaRPr lang="en-US" sz="1800">
              <a:sym typeface="+mn-ea"/>
            </a:endParaRPr>
          </a:p>
          <a:p>
            <a:endParaRPr sz="1800" b="0" i="0">
              <a:solidFill>
                <a:srgbClr val="000000"/>
              </a:solidFill>
              <a:latin typeface="Times"/>
              <a:ea typeface="Times"/>
            </a:endParaRPr>
          </a:p>
          <a:p>
            <a:endParaRPr sz="1800" b="0" i="0">
              <a:solidFill>
                <a:srgbClr val="000000"/>
              </a:solidFill>
              <a:latin typeface="Times"/>
              <a:ea typeface="Times"/>
            </a:endParaRPr>
          </a:p>
          <a:p>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067435"/>
          </a:xfrm>
        </p:spPr>
        <p:txBody>
          <a:bodyPr/>
          <a:p>
            <a:r>
              <a:rPr lang="en-US" sz="3600" b="1" u="sng"/>
              <a:t>EDA Insights </a:t>
            </a:r>
            <a:endParaRPr lang="en-US" sz="3600" b="1" u="sng"/>
          </a:p>
        </p:txBody>
      </p:sp>
      <p:sp>
        <p:nvSpPr>
          <p:cNvPr id="3" name="Content Placeholder 2"/>
          <p:cNvSpPr>
            <a:spLocks noGrp="1"/>
          </p:cNvSpPr>
          <p:nvPr>
            <p:ph idx="1"/>
          </p:nvPr>
        </p:nvSpPr>
        <p:spPr>
          <a:xfrm>
            <a:off x="838200" y="1422400"/>
            <a:ext cx="10515600" cy="4754880"/>
          </a:xfrm>
        </p:spPr>
        <p:txBody>
          <a:bodyPr/>
          <a:p>
            <a:endParaRPr lang="en-US" sz="2000" b="1"/>
          </a:p>
          <a:p>
            <a:pPr lvl="1" algn="just">
              <a:lnSpc>
                <a:spcPct val="110000"/>
              </a:lnSpc>
            </a:pPr>
            <a:r>
              <a:rPr lang="en-US" sz="1800"/>
              <a:t>The loan approval count for males is higher compared to females.</a:t>
            </a:r>
            <a:endParaRPr lang="en-US" sz="1800"/>
          </a:p>
          <a:p>
            <a:pPr lvl="1" algn="just">
              <a:lnSpc>
                <a:spcPct val="110000"/>
              </a:lnSpc>
            </a:pPr>
            <a:r>
              <a:rPr lang="en-US" sz="1800"/>
              <a:t>Loans are more likely to be approved if the applicant has no dependents.</a:t>
            </a:r>
            <a:endParaRPr lang="en-US" sz="1800"/>
          </a:p>
          <a:p>
            <a:pPr lvl="1" algn="just">
              <a:lnSpc>
                <a:spcPct val="110000"/>
              </a:lnSpc>
            </a:pPr>
            <a:r>
              <a:rPr lang="en-US" sz="1800"/>
              <a:t>Married individuals have a higher likelihood of loan approval.</a:t>
            </a:r>
            <a:endParaRPr lang="en-US" sz="1800"/>
          </a:p>
          <a:p>
            <a:pPr lvl="1" algn="just">
              <a:lnSpc>
                <a:spcPct val="110000"/>
              </a:lnSpc>
            </a:pPr>
            <a:r>
              <a:rPr lang="en-US" sz="1800"/>
              <a:t>Graduates have a better chance of loan approval compared to non-graduates.</a:t>
            </a:r>
            <a:endParaRPr lang="en-US" sz="1800"/>
          </a:p>
          <a:p>
            <a:pPr lvl="1" algn="just">
              <a:lnSpc>
                <a:spcPct val="110000"/>
              </a:lnSpc>
            </a:pPr>
            <a:r>
              <a:rPr lang="en-US" sz="1800"/>
              <a:t>Loans are less likely to be approved for self-employed individuals.</a:t>
            </a:r>
            <a:endParaRPr lang="en-US" sz="1800"/>
          </a:p>
          <a:p>
            <a:pPr lvl="1" algn="just">
              <a:lnSpc>
                <a:spcPct val="110000"/>
              </a:lnSpc>
            </a:pPr>
            <a:r>
              <a:rPr lang="en-US" sz="1800"/>
              <a:t>Semi-urban properties have the highest count of loan approvals compared to rural and urban properties.</a:t>
            </a:r>
            <a:endParaRPr lang="en-US" sz="1800"/>
          </a:p>
          <a:p>
            <a:pPr lvl="1" algn="just">
              <a:lnSpc>
                <a:spcPct val="110000"/>
              </a:lnSpc>
            </a:pPr>
            <a:r>
              <a:rPr lang="en-US" sz="1800"/>
              <a:t>There is a high dependency of credit history on loan status, indicating that a good credit history significantly increases the chances of loan approval.</a:t>
            </a:r>
            <a:endParaRPr lang="en-US" sz="1800"/>
          </a:p>
          <a:p>
            <a:pPr lvl="1" algn="just">
              <a:lnSpc>
                <a:spcPct val="110000"/>
              </a:lnSpc>
            </a:pPr>
            <a:r>
              <a:rPr lang="en-US" sz="1800"/>
              <a:t>The scatter plot indicates that most loans have a Coapplicant Income of less than 10,000 and a Loan Amount below 200.</a:t>
            </a:r>
            <a:endParaRPr lang="en-US" sz="1800"/>
          </a:p>
          <a:p>
            <a:pPr lvl="1" algn="just">
              <a:lnSpc>
                <a:spcPct val="110000"/>
              </a:lnSpc>
            </a:pP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88365"/>
          </a:xfrm>
        </p:spPr>
        <p:txBody>
          <a:bodyPr/>
          <a:p>
            <a:r>
              <a:rPr lang="en-US" sz="3600" b="1" u="sng"/>
              <a:t>Model Evaluation</a:t>
            </a:r>
            <a:endParaRPr lang="en-US" sz="3600" b="1" u="sng"/>
          </a:p>
        </p:txBody>
      </p:sp>
      <p:pic>
        <p:nvPicPr>
          <p:cNvPr id="4" name="Content Placeholder 3" descr="RF"/>
          <p:cNvPicPr>
            <a:picLocks noChangeAspect="1"/>
          </p:cNvPicPr>
          <p:nvPr>
            <p:ph idx="1"/>
          </p:nvPr>
        </p:nvPicPr>
        <p:blipFill>
          <a:blip r:embed="rId1"/>
          <a:stretch>
            <a:fillRect/>
          </a:stretch>
        </p:blipFill>
        <p:spPr>
          <a:xfrm>
            <a:off x="5789295" y="1700530"/>
            <a:ext cx="4505960" cy="2037715"/>
          </a:xfrm>
          <a:prstGeom prst="rect">
            <a:avLst/>
          </a:prstGeom>
          <a:ln>
            <a:solidFill>
              <a:schemeClr val="tx2"/>
            </a:solidFill>
          </a:ln>
        </p:spPr>
      </p:pic>
      <p:pic>
        <p:nvPicPr>
          <p:cNvPr id="5" name="Picture 4" descr="LR"/>
          <p:cNvPicPr>
            <a:picLocks noChangeAspect="1"/>
          </p:cNvPicPr>
          <p:nvPr/>
        </p:nvPicPr>
        <p:blipFill>
          <a:blip r:embed="rId2"/>
          <a:stretch>
            <a:fillRect/>
          </a:stretch>
        </p:blipFill>
        <p:spPr>
          <a:xfrm>
            <a:off x="854710" y="1700530"/>
            <a:ext cx="4488815" cy="2037715"/>
          </a:xfrm>
          <a:prstGeom prst="rect">
            <a:avLst/>
          </a:prstGeom>
          <a:ln>
            <a:solidFill>
              <a:schemeClr val="tx2"/>
            </a:solidFill>
          </a:ln>
        </p:spPr>
      </p:pic>
      <p:sp>
        <p:nvSpPr>
          <p:cNvPr id="6" name="Text Box 5"/>
          <p:cNvSpPr txBox="1"/>
          <p:nvPr/>
        </p:nvSpPr>
        <p:spPr>
          <a:xfrm>
            <a:off x="838200" y="1332230"/>
            <a:ext cx="4064000" cy="447675"/>
          </a:xfrm>
          <a:prstGeom prst="rect">
            <a:avLst/>
          </a:prstGeom>
          <a:noFill/>
        </p:spPr>
        <p:txBody>
          <a:bodyPr wrap="square" rtlCol="0">
            <a:noAutofit/>
          </a:bodyPr>
          <a:p>
            <a:r>
              <a:rPr lang="en-US" b="1">
                <a:solidFill>
                  <a:srgbClr val="0D853D"/>
                </a:solidFill>
              </a:rPr>
              <a:t>Random Forest Classification</a:t>
            </a:r>
            <a:endParaRPr lang="en-US" b="1">
              <a:solidFill>
                <a:srgbClr val="0D853D"/>
              </a:solidFill>
            </a:endParaRPr>
          </a:p>
        </p:txBody>
      </p:sp>
      <p:sp>
        <p:nvSpPr>
          <p:cNvPr id="8" name="Text Box 7"/>
          <p:cNvSpPr txBox="1"/>
          <p:nvPr/>
        </p:nvSpPr>
        <p:spPr>
          <a:xfrm>
            <a:off x="5789295" y="1332230"/>
            <a:ext cx="4064000" cy="368300"/>
          </a:xfrm>
          <a:prstGeom prst="rect">
            <a:avLst/>
          </a:prstGeom>
          <a:noFill/>
        </p:spPr>
        <p:txBody>
          <a:bodyPr wrap="square" rtlCol="0">
            <a:spAutoFit/>
          </a:bodyPr>
          <a:p>
            <a:r>
              <a:rPr lang="en-US"/>
              <a:t>Logistic Regression</a:t>
            </a:r>
            <a:endParaRPr lang="en-US"/>
          </a:p>
        </p:txBody>
      </p:sp>
      <p:pic>
        <p:nvPicPr>
          <p:cNvPr id="9" name="Picture 8" descr="svm"/>
          <p:cNvPicPr>
            <a:picLocks noChangeAspect="1"/>
          </p:cNvPicPr>
          <p:nvPr/>
        </p:nvPicPr>
        <p:blipFill>
          <a:blip r:embed="rId3"/>
          <a:stretch>
            <a:fillRect/>
          </a:stretch>
        </p:blipFill>
        <p:spPr>
          <a:xfrm>
            <a:off x="838200" y="4403725"/>
            <a:ext cx="4505339" cy="2037600"/>
          </a:xfrm>
          <a:prstGeom prst="rect">
            <a:avLst/>
          </a:prstGeom>
          <a:ln>
            <a:solidFill>
              <a:schemeClr val="tx2"/>
            </a:solidFill>
          </a:ln>
        </p:spPr>
      </p:pic>
      <p:sp>
        <p:nvSpPr>
          <p:cNvPr id="10" name="Text Box 9"/>
          <p:cNvSpPr txBox="1"/>
          <p:nvPr/>
        </p:nvSpPr>
        <p:spPr>
          <a:xfrm>
            <a:off x="838200" y="4034790"/>
            <a:ext cx="4064000" cy="368300"/>
          </a:xfrm>
          <a:prstGeom prst="rect">
            <a:avLst/>
          </a:prstGeom>
          <a:noFill/>
        </p:spPr>
        <p:txBody>
          <a:bodyPr wrap="square" rtlCol="0">
            <a:spAutoFit/>
          </a:bodyPr>
          <a:p>
            <a:r>
              <a:rPr lang="en-US"/>
              <a:t>Support Vector Classification</a:t>
            </a:r>
            <a:endParaRPr lang="en-US"/>
          </a:p>
        </p:txBody>
      </p:sp>
      <p:pic>
        <p:nvPicPr>
          <p:cNvPr id="11" name="Picture 10" descr="knn"/>
          <p:cNvPicPr>
            <a:picLocks noChangeAspect="1"/>
          </p:cNvPicPr>
          <p:nvPr/>
        </p:nvPicPr>
        <p:blipFill>
          <a:blip r:embed="rId4"/>
          <a:stretch>
            <a:fillRect/>
          </a:stretch>
        </p:blipFill>
        <p:spPr>
          <a:xfrm>
            <a:off x="5789295" y="4403725"/>
            <a:ext cx="4489450" cy="2037715"/>
          </a:xfrm>
          <a:prstGeom prst="rect">
            <a:avLst/>
          </a:prstGeom>
          <a:ln>
            <a:solidFill>
              <a:schemeClr val="tx2"/>
            </a:solidFill>
          </a:ln>
        </p:spPr>
      </p:pic>
      <p:sp>
        <p:nvSpPr>
          <p:cNvPr id="12" name="Text Box 11"/>
          <p:cNvSpPr txBox="1"/>
          <p:nvPr/>
        </p:nvSpPr>
        <p:spPr>
          <a:xfrm>
            <a:off x="5789295" y="4022725"/>
            <a:ext cx="4064000" cy="368300"/>
          </a:xfrm>
          <a:prstGeom prst="rect">
            <a:avLst/>
          </a:prstGeom>
          <a:noFill/>
        </p:spPr>
        <p:txBody>
          <a:bodyPr wrap="square" rtlCol="0">
            <a:spAutoFit/>
          </a:bodyPr>
          <a:p>
            <a:r>
              <a:rPr lang="en-US"/>
              <a:t>KNN Classification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798830"/>
            <a:ext cx="10515600" cy="4712970"/>
          </a:xfrm>
        </p:spPr>
        <p:txBody>
          <a:bodyPr>
            <a:normAutofit/>
          </a:bodyPr>
          <a:p>
            <a:pPr marL="0" indent="0">
              <a:buNone/>
            </a:pPr>
            <a:r>
              <a:rPr lang="en-US" sz="3600" b="1"/>
              <a:t>Conclusion</a:t>
            </a:r>
            <a:endParaRPr lang="en-US" sz="3600" b="1"/>
          </a:p>
          <a:p>
            <a:r>
              <a:rPr lang="en-US" sz="1800"/>
              <a:t>The RandomForest model shows good performance with an overall accuracy of 81%. The precision, recall, and F1-score are high for the 'Y' class (loan approved), indicating that the model is very effective in identifying approved loans. However, the recall for the 'N' class (loan not approved) is lower at 47%, meaning the model has difficulty correctly identifying loans that should not be approved.</a:t>
            </a:r>
            <a:endParaRPr lang="en-US" sz="1800"/>
          </a:p>
          <a:p>
            <a:endParaRPr lang="en-US" sz="1800"/>
          </a:p>
          <a:p>
            <a:pPr lvl="1"/>
            <a:r>
              <a:rPr lang="en-US" sz="1600"/>
              <a:t>Precision for 'N' is high, suggesting that when the model predicts a loan should not be approved, it is correct 86% of the time.</a:t>
            </a:r>
            <a:endParaRPr lang="en-US" sz="1600"/>
          </a:p>
          <a:p>
            <a:pPr lvl="1"/>
            <a:r>
              <a:rPr lang="en-US" sz="1600"/>
              <a:t>Recall for 'Y' is very high, indicating that the model successfully identifies nearly all loans that should be approved.</a:t>
            </a:r>
            <a:endParaRPr lang="en-US" sz="1600"/>
          </a:p>
          <a:p>
            <a:pPr lvl="1"/>
            <a:r>
              <a:rPr lang="en-US" sz="1600"/>
              <a:t>F1-score is a balance between precision and recall, with higher values for the 'Y' class showing strong performance in identifying approved loans.</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640" y="3137535"/>
            <a:ext cx="10972800" cy="582613"/>
          </a:xfrm>
        </p:spPr>
        <p:txBody>
          <a:bodyPr/>
          <a:p>
            <a:pPr algn="ctr"/>
            <a:r>
              <a:rPr lang="en-US" b="1"/>
              <a:t>THANK YOU</a:t>
            </a:r>
            <a:endParaRPr lang="en-US" b="1"/>
          </a:p>
        </p:txBody>
      </p:sp>
    </p:spTree>
  </p:cSld>
  <p:clrMapOvr>
    <a:masterClrMapping/>
  </p:clrMapOvr>
</p:sld>
</file>

<file path=ppt/tags/tag1.xml><?xml version="1.0" encoding="utf-8"?>
<p:tagLst xmlns:p="http://schemas.openxmlformats.org/presentationml/2006/main">
  <p:tag name="TABLE_ENDDRAG_ORIGIN_RECT" val="573*375"/>
  <p:tag name="TABLE_ENDDRAG_RECT" val="141*143*573*375"/>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3597</Words>
  <Application>WPS Presentation</Application>
  <PresentationFormat>Widescreen</PresentationFormat>
  <Paragraphs>132</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Times</vt:lpstr>
      <vt:lpstr>Times New Roman</vt:lpstr>
      <vt:lpstr>Calibri Light</vt:lpstr>
      <vt:lpstr>Calibri</vt:lpstr>
      <vt:lpstr>Microsoft YaHei</vt:lpstr>
      <vt:lpstr>Arial Unicode MS</vt:lpstr>
      <vt:lpstr>Blue Waves</vt:lpstr>
      <vt:lpstr>LOAN PREDICTION</vt:lpstr>
      <vt:lpstr>Introduction and Problem Statement</vt:lpstr>
      <vt:lpstr>Data Dictionory (Train Dataset)</vt:lpstr>
      <vt:lpstr>Data Cleansing</vt:lpstr>
      <vt:lpstr>EDA Insights </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dc:title>
  <dc:creator>komal</dc:creator>
  <cp:lastModifiedBy>komal</cp:lastModifiedBy>
  <cp:revision>23</cp:revision>
  <dcterms:created xsi:type="dcterms:W3CDTF">2024-07-23T04:27:00Z</dcterms:created>
  <dcterms:modified xsi:type="dcterms:W3CDTF">2024-07-24T07:49:48Z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663927448E7E4501803CCD5ED140B661_11</vt:lpwstr>
  </property>
  <property fmtid="{D5CDD505-2E9C-101B-9397-08002B2CF9AE}" pid="3" name="KSOProductBuildVer">
    <vt:lpwstr>1033-12.2.0.17542</vt:lpwstr>
  </property>
</Properties>
</file>