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376" r:id="rId3"/>
    <p:sldId id="364" r:id="rId4"/>
    <p:sldId id="357" r:id="rId5"/>
    <p:sldId id="358" r:id="rId6"/>
    <p:sldId id="365" r:id="rId7"/>
    <p:sldId id="372" r:id="rId8"/>
    <p:sldId id="344" r:id="rId9"/>
    <p:sldId id="345" r:id="rId10"/>
    <p:sldId id="366" r:id="rId11"/>
    <p:sldId id="368" r:id="rId12"/>
    <p:sldId id="367" r:id="rId13"/>
    <p:sldId id="351" r:id="rId14"/>
    <p:sldId id="352" r:id="rId15"/>
    <p:sldId id="353" r:id="rId16"/>
    <p:sldId id="315" r:id="rId17"/>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C4"/>
    <a:srgbClr val="336600"/>
    <a:srgbClr val="B56FA8"/>
    <a:srgbClr val="D3A9CB"/>
    <a:srgbClr val="4D4D4D"/>
    <a:srgbClr val="B267A4"/>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73901" autoAdjust="0"/>
  </p:normalViewPr>
  <p:slideViewPr>
    <p:cSldViewPr>
      <p:cViewPr varScale="1">
        <p:scale>
          <a:sx n="92" d="100"/>
          <a:sy n="92" d="100"/>
        </p:scale>
        <p:origin x="13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90"/>
    </p:cViewPr>
  </p:sorterViewPr>
  <p:notesViewPr>
    <p:cSldViewPr>
      <p:cViewPr varScale="1">
        <p:scale>
          <a:sx n="67" d="100"/>
          <a:sy n="67" d="100"/>
        </p:scale>
        <p:origin x="-279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5"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09E6F09-F3FC-47D4-A65C-4E084D8A662C}" type="slidenum">
              <a:rPr lang="en-US"/>
              <a:pPr>
                <a:defRPr/>
              </a:pPr>
              <a:t>‹#›</a:t>
            </a:fld>
            <a:endParaRPr lang="en-US"/>
          </a:p>
        </p:txBody>
      </p:sp>
    </p:spTree>
    <p:extLst>
      <p:ext uri="{BB962C8B-B14F-4D97-AF65-F5344CB8AC3E}">
        <p14:creationId xmlns:p14="http://schemas.microsoft.com/office/powerpoint/2010/main" val="183971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9AAFDDD-A190-4C87-B7DD-0FFD1AD3FA80}" type="slidenum">
              <a:rPr lang="en-US"/>
              <a:pPr>
                <a:defRPr/>
              </a:pPr>
              <a:t>‹#›</a:t>
            </a:fld>
            <a:endParaRPr lang="en-US"/>
          </a:p>
        </p:txBody>
      </p:sp>
    </p:spTree>
    <p:extLst>
      <p:ext uri="{BB962C8B-B14F-4D97-AF65-F5344CB8AC3E}">
        <p14:creationId xmlns:p14="http://schemas.microsoft.com/office/powerpoint/2010/main" val="4123568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40D29AE-2D59-4401-9031-3F9AB396B4F3}" type="slidenum">
              <a:rPr lang="en-US" altLang="en-US" smtClean="0"/>
              <a:pPr>
                <a:spcBef>
                  <a:spcPct val="0"/>
                </a:spcBef>
              </a:pPr>
              <a:t>1</a:t>
            </a:fld>
            <a:endParaRPr lang="en-US" altLang="en-US"/>
          </a:p>
        </p:txBody>
      </p:sp>
    </p:spTree>
    <p:extLst>
      <p:ext uri="{BB962C8B-B14F-4D97-AF65-F5344CB8AC3E}">
        <p14:creationId xmlns:p14="http://schemas.microsoft.com/office/powerpoint/2010/main" val="159237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30187A1-8FDF-45EF-9F05-30E9EF798C64}" type="slidenum">
              <a:rPr lang="en-US" altLang="en-US" smtClean="0"/>
              <a:pPr>
                <a:spcBef>
                  <a:spcPct val="0"/>
                </a:spcBef>
              </a:pPr>
              <a:t>2</a:t>
            </a:fld>
            <a:endParaRPr lang="en-US" altLang="en-US"/>
          </a:p>
        </p:txBody>
      </p:sp>
    </p:spTree>
    <p:extLst>
      <p:ext uri="{BB962C8B-B14F-4D97-AF65-F5344CB8AC3E}">
        <p14:creationId xmlns:p14="http://schemas.microsoft.com/office/powerpoint/2010/main" val="423658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D69A259A-F474-498C-9A12-C8F83958BADC}" type="slidenum">
              <a:rPr lang="en-US"/>
              <a:pPr>
                <a:defRPr/>
              </a:pPr>
              <a:t>‹#›</a:t>
            </a:fld>
            <a:endParaRPr lang="en-US"/>
          </a:p>
        </p:txBody>
      </p:sp>
    </p:spTree>
    <p:extLst>
      <p:ext uri="{BB962C8B-B14F-4D97-AF65-F5344CB8AC3E}">
        <p14:creationId xmlns:p14="http://schemas.microsoft.com/office/powerpoint/2010/main" val="259394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843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64" r:id="rId1"/>
    <p:sldLayoutId id="2147484063"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457200" y="2425700"/>
            <a:ext cx="830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dirty="0"/>
              <a:t>PDF </a:t>
            </a:r>
            <a:r>
              <a:rPr lang="en-US" altLang="en-US" sz="4000" dirty="0" smtClean="0"/>
              <a:t>REPORTING</a:t>
            </a:r>
            <a:endParaRPr lang="en-US"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Link(</a:t>
            </a:r>
            <a:r>
              <a:rPr lang="en-US" altLang="en-US" sz="1600" b="1"/>
              <a:t>float</a:t>
            </a:r>
            <a:r>
              <a:rPr lang="en-US" altLang="en-US" sz="1600"/>
              <a:t> x, </a:t>
            </a:r>
            <a:r>
              <a:rPr lang="en-US" altLang="en-US" sz="1600" b="1"/>
              <a:t>float</a:t>
            </a:r>
            <a:r>
              <a:rPr lang="en-US" altLang="en-US" sz="1600"/>
              <a:t> y, </a:t>
            </a:r>
            <a:r>
              <a:rPr lang="en-US" altLang="en-US" sz="1600" b="1"/>
              <a:t>float</a:t>
            </a:r>
            <a:r>
              <a:rPr lang="en-US" altLang="en-US" sz="1600"/>
              <a:t> w, </a:t>
            </a:r>
            <a:r>
              <a:rPr lang="en-US" altLang="en-US" sz="1600" b="1"/>
              <a:t>float</a:t>
            </a:r>
            <a:r>
              <a:rPr lang="en-US" altLang="en-US" sz="1600"/>
              <a:t> h, </a:t>
            </a:r>
            <a:r>
              <a:rPr lang="en-US" altLang="en-US" sz="1600" b="1"/>
              <a:t>mixed</a:t>
            </a:r>
            <a:r>
              <a:rPr lang="en-US" altLang="en-US" sz="1600"/>
              <a:t> link)</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Puts a link on a rectangular area of the page. Text or image links are generally put via Cell(), Write() or Image(), but this method can be useful for instance to define a clickable area inside an image.</a:t>
            </a:r>
            <a:endParaRPr lang="en-US" altLang="en-US" sz="1600"/>
          </a:p>
          <a:p>
            <a:pPr marL="0" indent="0" algn="just">
              <a:spcBef>
                <a:spcPts val="600"/>
              </a:spcBef>
              <a:buFontTx/>
              <a:buNone/>
            </a:pPr>
            <a:endParaRPr lang="en-US" altLang="en-US" sz="2000"/>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Link()</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Error(</a:t>
            </a:r>
            <a:r>
              <a:rPr lang="en-US" altLang="en-US" sz="1600" b="1"/>
              <a:t>string</a:t>
            </a:r>
            <a:r>
              <a:rPr lang="en-US" altLang="en-US" sz="1600"/>
              <a:t> msg)</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This method is automatically called in case of fatal error; it simply outputs the message and halts the execution.</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Error()</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Close()</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Terminates the PDF document. It is not necessary to call this method explicitly because Output() does it automatically. </a:t>
            </a:r>
            <a:br>
              <a:rPr lang="en-US" altLang="en-US" sz="2000"/>
            </a:br>
            <a:r>
              <a:rPr lang="en-US" altLang="en-US" sz="2000"/>
              <a:t>If the document contains no page, AddPage() is called to prevent from getting an invalid document. </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Close()</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Header()</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This method is used to render the page header. It is automatically called by AddPage() and should not be called directly by the application. The implementation in FPDF is empty, so you have to subclass it and override the method if you want a specific processing.</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Header()</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Footer()</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This method is used to render the page footer. It is automatically called by AddPage() and Close() and should not be called directly by the application. The implementation in FPDF is empty, so you have to subclass it and override the method if you want a specific processing.</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Footer()</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Examples:</a:t>
            </a:r>
          </a:p>
          <a:p>
            <a:pPr marL="0" indent="0" algn="just">
              <a:spcBef>
                <a:spcPts val="600"/>
              </a:spcBef>
              <a:buFontTx/>
              <a:buNone/>
            </a:pPr>
            <a:endParaRPr lang="en-US" altLang="en-US" sz="1000"/>
          </a:p>
          <a:p>
            <a:pPr marL="0" indent="0" algn="just">
              <a:spcBef>
                <a:spcPts val="600"/>
              </a:spcBef>
              <a:buFontTx/>
              <a:buNone/>
            </a:pPr>
            <a:r>
              <a:rPr lang="en-US" altLang="en-US" sz="1800"/>
              <a:t>	</a:t>
            </a:r>
            <a:endParaRPr lang="en-US" altLang="en-US" sz="2000"/>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Header() &amp; Footer()</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graphicFrame>
        <p:nvGraphicFramePr>
          <p:cNvPr id="2" name="Table 1"/>
          <p:cNvGraphicFramePr>
            <a:graphicFrameLocks noGrp="1"/>
          </p:cNvGraphicFramePr>
          <p:nvPr/>
        </p:nvGraphicFramePr>
        <p:xfrm>
          <a:off x="381000" y="2590800"/>
          <a:ext cx="7924800" cy="4206875"/>
        </p:xfrm>
        <a:graphic>
          <a:graphicData uri="http://schemas.openxmlformats.org/drawingml/2006/table">
            <a:tbl>
              <a:tblPr firstRow="1" bandRow="1">
                <a:tableStyleId>{F5AB1C69-6EDB-4FF4-983F-18BD219EF322}</a:tableStyleId>
              </a:tblPr>
              <a:tblGrid>
                <a:gridCol w="3962400">
                  <a:extLst>
                    <a:ext uri="{9D8B030D-6E8A-4147-A177-3AD203B41FA5}">
                      <a16:colId xmlns:a16="http://schemas.microsoft.com/office/drawing/2014/main" xmlns="" val="20000"/>
                    </a:ext>
                  </a:extLst>
                </a:gridCol>
                <a:gridCol w="3962400">
                  <a:extLst>
                    <a:ext uri="{9D8B030D-6E8A-4147-A177-3AD203B41FA5}">
                      <a16:colId xmlns:a16="http://schemas.microsoft.com/office/drawing/2014/main" xmlns="" val="20001"/>
                    </a:ext>
                  </a:extLst>
                </a:gridCol>
              </a:tblGrid>
              <a:tr h="4206875">
                <a:tc>
                  <a:txBody>
                    <a:bodyPr/>
                    <a:lstStyle/>
                    <a:p>
                      <a:r>
                        <a:rPr lang="en-US" sz="1800" b="0" dirty="0">
                          <a:solidFill>
                            <a:srgbClr val="FF0000"/>
                          </a:solidFill>
                          <a:latin typeface="+mn-lt"/>
                          <a:ea typeface="+mn-ea"/>
                          <a:cs typeface="+mn-cs"/>
                        </a:rPr>
                        <a:t>&lt;?</a:t>
                      </a:r>
                      <a:r>
                        <a:rPr lang="en-US" sz="1800" b="0" dirty="0" err="1">
                          <a:solidFill>
                            <a:srgbClr val="FF0000"/>
                          </a:solidFill>
                          <a:latin typeface="+mn-lt"/>
                          <a:ea typeface="+mn-ea"/>
                          <a:cs typeface="+mn-cs"/>
                        </a:rPr>
                        <a:t>php</a:t>
                      </a:r>
                      <a:endParaRPr lang="en-US" sz="1800" b="0" dirty="0">
                        <a:solidFill>
                          <a:srgbClr val="FF0000"/>
                        </a:solidFill>
                        <a:latin typeface="+mn-lt"/>
                        <a:ea typeface="+mn-ea"/>
                        <a:cs typeface="+mn-cs"/>
                      </a:endParaRPr>
                    </a:p>
                    <a:p>
                      <a:r>
                        <a:rPr lang="en-US" sz="1800" b="0" dirty="0">
                          <a:solidFill>
                            <a:srgbClr val="336600"/>
                          </a:solidFill>
                          <a:latin typeface="+mn-lt"/>
                          <a:cs typeface="+mn-cs"/>
                        </a:rPr>
                        <a:t>class</a:t>
                      </a:r>
                      <a:r>
                        <a:rPr lang="en-US" sz="1800" b="0" dirty="0">
                          <a:solidFill>
                            <a:schemeClr val="tx1"/>
                          </a:solidFill>
                          <a:latin typeface="+mn-lt"/>
                        </a:rPr>
                        <a:t> PDF </a:t>
                      </a:r>
                      <a:r>
                        <a:rPr lang="en-US" sz="1800" b="0" kern="1200" dirty="0">
                          <a:solidFill>
                            <a:srgbClr val="336600"/>
                          </a:solidFill>
                          <a:latin typeface="+mn-lt"/>
                          <a:ea typeface="+mn-ea"/>
                          <a:cs typeface="+mn-cs"/>
                        </a:rPr>
                        <a:t>extends</a:t>
                      </a:r>
                      <a:r>
                        <a:rPr lang="en-US" sz="1800" b="0" dirty="0">
                          <a:solidFill>
                            <a:schemeClr val="tx1"/>
                          </a:solidFill>
                          <a:latin typeface="+mn-lt"/>
                        </a:rPr>
                        <a:t> FPDF</a:t>
                      </a:r>
                    </a:p>
                    <a:p>
                      <a:r>
                        <a:rPr lang="en-US" sz="1800" b="0" dirty="0">
                          <a:solidFill>
                            <a:srgbClr val="002060"/>
                          </a:solidFill>
                          <a:latin typeface="+mn-lt"/>
                          <a:cs typeface="+mn-cs"/>
                        </a:rPr>
                        <a:t>{</a:t>
                      </a:r>
                    </a:p>
                    <a:p>
                      <a:r>
                        <a:rPr lang="en-US" sz="1800" b="0" kern="1200" dirty="0">
                          <a:solidFill>
                            <a:srgbClr val="002060"/>
                          </a:solidFill>
                          <a:latin typeface="+mn-lt"/>
                          <a:ea typeface="+mn-ea"/>
                          <a:cs typeface="+mn-cs"/>
                        </a:rPr>
                        <a:t>function</a:t>
                      </a:r>
                      <a:r>
                        <a:rPr lang="en-US" sz="1800" b="0" dirty="0">
                          <a:solidFill>
                            <a:schemeClr val="tx1"/>
                          </a:solidFill>
                          <a:latin typeface="+mn-lt"/>
                        </a:rPr>
                        <a:t> Header</a:t>
                      </a:r>
                      <a:r>
                        <a:rPr lang="en-US" sz="1800" b="0" kern="1200" dirty="0">
                          <a:solidFill>
                            <a:srgbClr val="002060"/>
                          </a:solidFill>
                          <a:latin typeface="+mn-lt"/>
                          <a:ea typeface="+mn-ea"/>
                          <a:cs typeface="+mn-cs"/>
                        </a:rPr>
                        <a:t>()</a:t>
                      </a:r>
                    </a:p>
                    <a:p>
                      <a:pPr marL="0" algn="l" defTabSz="914400" rtl="0" eaLnBrk="1" latinLnBrk="0" hangingPunct="1"/>
                      <a:r>
                        <a:rPr lang="en-US" sz="1800" b="0" kern="1200" dirty="0">
                          <a:solidFill>
                            <a:srgbClr val="002060"/>
                          </a:solidFill>
                          <a:latin typeface="+mn-lt"/>
                          <a:ea typeface="+mn-ea"/>
                          <a:cs typeface="+mn-cs"/>
                        </a:rPr>
                        <a:t>{</a:t>
                      </a:r>
                    </a:p>
                    <a:p>
                      <a:r>
                        <a:rPr lang="en-US" sz="1800" b="0" dirty="0">
                          <a:solidFill>
                            <a:schemeClr val="tx1"/>
                          </a:solidFill>
                          <a:latin typeface="+mn-lt"/>
                        </a:rPr>
                        <a:t>    </a:t>
                      </a:r>
                      <a:r>
                        <a:rPr lang="en-US" sz="1800" b="0" dirty="0">
                          <a:solidFill>
                            <a:srgbClr val="FFC000"/>
                          </a:solidFill>
                          <a:latin typeface="+mn-lt"/>
                          <a:cs typeface="+mn-cs"/>
                        </a:rPr>
                        <a:t>// Select Arial bold 15</a:t>
                      </a:r>
                    </a:p>
                    <a:p>
                      <a:r>
                        <a:rPr lang="en-US" sz="1800" b="0" dirty="0">
                          <a:solidFill>
                            <a:schemeClr val="tx1"/>
                          </a:solidFill>
                          <a:latin typeface="+mn-lt"/>
                        </a:rPr>
                        <a:t>    </a:t>
                      </a:r>
                      <a:r>
                        <a:rPr lang="en-US" sz="1800" b="0" dirty="0">
                          <a:solidFill>
                            <a:srgbClr val="0091C4"/>
                          </a:solidFill>
                          <a:latin typeface="+mn-lt"/>
                          <a:cs typeface="+mn-cs"/>
                        </a:rPr>
                        <a:t>$this-&gt;</a:t>
                      </a:r>
                      <a:r>
                        <a:rPr lang="en-US" sz="1800" b="0" dirty="0" err="1">
                          <a:solidFill>
                            <a:schemeClr val="tx1"/>
                          </a:solidFill>
                          <a:latin typeface="+mn-lt"/>
                        </a:rPr>
                        <a:t>SetFont</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'Arial'</a:t>
                      </a:r>
                      <a:r>
                        <a:rPr lang="en-US" sz="1800" b="0" kern="1200" dirty="0">
                          <a:solidFill>
                            <a:schemeClr val="tx1"/>
                          </a:solidFill>
                          <a:latin typeface="+mn-lt"/>
                          <a:ea typeface="+mn-ea"/>
                          <a:cs typeface="+mn-cs"/>
                        </a:rPr>
                        <a:t>,</a:t>
                      </a:r>
                      <a:r>
                        <a:rPr lang="en-US" sz="1800" b="0" kern="1200" dirty="0">
                          <a:solidFill>
                            <a:srgbClr val="FF0000"/>
                          </a:solidFill>
                          <a:latin typeface="+mn-lt"/>
                          <a:ea typeface="+mn-ea"/>
                          <a:cs typeface="+mn-cs"/>
                        </a:rPr>
                        <a:t>'B'</a:t>
                      </a:r>
                      <a:r>
                        <a:rPr lang="en-US" sz="1800" b="0" kern="1200" dirty="0">
                          <a:solidFill>
                            <a:schemeClr val="tx1"/>
                          </a:solidFill>
                          <a:latin typeface="+mn-lt"/>
                          <a:ea typeface="+mn-ea"/>
                          <a:cs typeface="+mn-cs"/>
                        </a:rPr>
                        <a:t>,</a:t>
                      </a:r>
                      <a:r>
                        <a:rPr lang="en-US" sz="1800" b="0" kern="1200" dirty="0">
                          <a:solidFill>
                            <a:srgbClr val="FF0000"/>
                          </a:solidFill>
                          <a:latin typeface="+mn-lt"/>
                          <a:ea typeface="+mn-ea"/>
                          <a:cs typeface="+mn-cs"/>
                        </a:rPr>
                        <a:t>15</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kern="1200" dirty="0">
                          <a:solidFill>
                            <a:srgbClr val="FFC000"/>
                          </a:solidFill>
                          <a:latin typeface="+mn-lt"/>
                          <a:ea typeface="+mn-ea"/>
                          <a:cs typeface="+mn-cs"/>
                        </a:rPr>
                        <a:t>    // Move to the right</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a:solidFill>
                            <a:schemeClr val="tx1"/>
                          </a:solidFill>
                          <a:latin typeface="+mn-lt"/>
                        </a:rPr>
                        <a:t>Cell</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80</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dirty="0">
                          <a:solidFill>
                            <a:schemeClr val="tx1"/>
                          </a:solidFill>
                          <a:latin typeface="+mn-lt"/>
                        </a:rPr>
                        <a:t>    </a:t>
                      </a:r>
                      <a:r>
                        <a:rPr lang="en-US" sz="1800" b="0" kern="1200" dirty="0">
                          <a:solidFill>
                            <a:srgbClr val="FFC000"/>
                          </a:solidFill>
                          <a:latin typeface="+mn-lt"/>
                          <a:ea typeface="+mn-ea"/>
                          <a:cs typeface="+mn-cs"/>
                        </a:rPr>
                        <a:t>// Framed title</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a:solidFill>
                            <a:schemeClr val="tx1"/>
                          </a:solidFill>
                          <a:latin typeface="+mn-lt"/>
                        </a:rPr>
                        <a:t>Cell</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30</a:t>
                      </a:r>
                      <a:r>
                        <a:rPr lang="en-US" sz="1800" b="0" dirty="0">
                          <a:solidFill>
                            <a:schemeClr val="tx1"/>
                          </a:solidFill>
                          <a:latin typeface="+mn-lt"/>
                        </a:rPr>
                        <a:t>,</a:t>
                      </a:r>
                      <a:r>
                        <a:rPr lang="en-US" sz="1800" b="0" kern="1200" dirty="0">
                          <a:solidFill>
                            <a:srgbClr val="FF0000"/>
                          </a:solidFill>
                          <a:latin typeface="+mn-lt"/>
                          <a:ea typeface="+mn-ea"/>
                          <a:cs typeface="+mn-cs"/>
                        </a:rPr>
                        <a:t>10</a:t>
                      </a:r>
                      <a:r>
                        <a:rPr lang="en-US" sz="1800" b="0" dirty="0">
                          <a:solidFill>
                            <a:schemeClr val="tx1"/>
                          </a:solidFill>
                          <a:latin typeface="+mn-lt"/>
                        </a:rPr>
                        <a:t>,</a:t>
                      </a:r>
                      <a:r>
                        <a:rPr lang="en-US" sz="1800" b="0" kern="1200" dirty="0">
                          <a:solidFill>
                            <a:srgbClr val="FF0000"/>
                          </a:solidFill>
                          <a:latin typeface="+mn-lt"/>
                          <a:ea typeface="+mn-ea"/>
                          <a:cs typeface="+mn-cs"/>
                        </a:rPr>
                        <a:t>'Title'</a:t>
                      </a:r>
                      <a:r>
                        <a:rPr lang="en-US" sz="1800" b="0" dirty="0">
                          <a:solidFill>
                            <a:schemeClr val="tx1"/>
                          </a:solidFill>
                          <a:latin typeface="+mn-lt"/>
                        </a:rPr>
                        <a:t>,</a:t>
                      </a:r>
                      <a:r>
                        <a:rPr lang="en-US" sz="1800" b="0" kern="1200" dirty="0">
                          <a:solidFill>
                            <a:srgbClr val="FF0000"/>
                          </a:solidFill>
                          <a:latin typeface="+mn-lt"/>
                          <a:ea typeface="+mn-ea"/>
                          <a:cs typeface="+mn-cs"/>
                        </a:rPr>
                        <a:t>1</a:t>
                      </a:r>
                      <a:r>
                        <a:rPr lang="en-US" sz="1800" b="0" dirty="0">
                          <a:solidFill>
                            <a:schemeClr val="tx1"/>
                          </a:solidFill>
                          <a:latin typeface="+mn-lt"/>
                        </a:rPr>
                        <a:t>,</a:t>
                      </a:r>
                      <a:r>
                        <a:rPr lang="en-US" sz="1800" b="0" kern="1200" dirty="0">
                          <a:solidFill>
                            <a:srgbClr val="FF0000"/>
                          </a:solidFill>
                          <a:latin typeface="+mn-lt"/>
                          <a:ea typeface="+mn-ea"/>
                          <a:cs typeface="+mn-cs"/>
                        </a:rPr>
                        <a:t>0</a:t>
                      </a:r>
                      <a:r>
                        <a:rPr lang="en-US" sz="1800" b="0" dirty="0">
                          <a:solidFill>
                            <a:schemeClr val="tx1"/>
                          </a:solidFill>
                          <a:latin typeface="+mn-lt"/>
                        </a:rPr>
                        <a:t>,</a:t>
                      </a:r>
                      <a:r>
                        <a:rPr lang="en-US" sz="1800" b="0" kern="1200" dirty="0">
                          <a:solidFill>
                            <a:srgbClr val="FF0000"/>
                          </a:solidFill>
                          <a:latin typeface="+mn-lt"/>
                          <a:ea typeface="+mn-ea"/>
                          <a:cs typeface="+mn-cs"/>
                        </a:rPr>
                        <a:t>'C'</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dirty="0">
                          <a:solidFill>
                            <a:schemeClr val="tx1"/>
                          </a:solidFill>
                          <a:latin typeface="+mn-lt"/>
                        </a:rPr>
                        <a:t>    </a:t>
                      </a:r>
                      <a:r>
                        <a:rPr lang="en-US" sz="1800" b="0" kern="1200" dirty="0">
                          <a:solidFill>
                            <a:srgbClr val="FFC000"/>
                          </a:solidFill>
                          <a:latin typeface="+mn-lt"/>
                          <a:ea typeface="+mn-ea"/>
                          <a:cs typeface="+mn-cs"/>
                        </a:rPr>
                        <a:t>// Line break</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a:solidFill>
                            <a:schemeClr val="tx1"/>
                          </a:solidFill>
                          <a:latin typeface="+mn-lt"/>
                        </a:rPr>
                        <a:t>Ln</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20</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kern="1200" dirty="0">
                          <a:solidFill>
                            <a:srgbClr val="002060"/>
                          </a:solidFill>
                          <a:latin typeface="+mn-lt"/>
                          <a:ea typeface="+mn-ea"/>
                          <a:cs typeface="+mn-cs"/>
                        </a:rPr>
                        <a:t>}</a:t>
                      </a:r>
                    </a:p>
                    <a:p>
                      <a:endParaRPr lang="en-US" sz="1800" b="0" dirty="0">
                        <a:solidFill>
                          <a:schemeClr val="tx1"/>
                        </a:solidFill>
                        <a:latin typeface="+mn-lt"/>
                      </a:endParaRPr>
                    </a:p>
                  </a:txBody>
                  <a:tcPr marT="45727" marB="45727"/>
                </a:tc>
                <a:tc>
                  <a:txBody>
                    <a:bodyPr/>
                    <a:lstStyle/>
                    <a:p>
                      <a:r>
                        <a:rPr lang="en-US" sz="1800" b="0" kern="1200" dirty="0">
                          <a:solidFill>
                            <a:srgbClr val="002060"/>
                          </a:solidFill>
                          <a:latin typeface="+mn-lt"/>
                          <a:ea typeface="+mn-ea"/>
                          <a:cs typeface="+mn-cs"/>
                        </a:rPr>
                        <a:t>function</a:t>
                      </a:r>
                      <a:r>
                        <a:rPr lang="en-US" sz="1800" b="0" dirty="0">
                          <a:solidFill>
                            <a:schemeClr val="tx1"/>
                          </a:solidFill>
                          <a:latin typeface="+mn-lt"/>
                        </a:rPr>
                        <a:t> Footer</a:t>
                      </a:r>
                      <a:r>
                        <a:rPr lang="en-US" sz="1800" b="0" kern="1200" dirty="0">
                          <a:solidFill>
                            <a:srgbClr val="002060"/>
                          </a:solidFill>
                          <a:latin typeface="+mn-lt"/>
                          <a:ea typeface="+mn-ea"/>
                          <a:cs typeface="+mn-cs"/>
                        </a:rPr>
                        <a:t>()</a:t>
                      </a:r>
                    </a:p>
                    <a:p>
                      <a:pPr marL="0" algn="l" defTabSz="914400" rtl="0" eaLnBrk="1" latinLnBrk="0" hangingPunct="1"/>
                      <a:r>
                        <a:rPr lang="en-US" sz="1800" b="0" kern="1200" dirty="0">
                          <a:solidFill>
                            <a:srgbClr val="002060"/>
                          </a:solidFill>
                          <a:latin typeface="+mn-lt"/>
                          <a:ea typeface="+mn-ea"/>
                          <a:cs typeface="+mn-cs"/>
                        </a:rPr>
                        <a:t>{</a:t>
                      </a:r>
                    </a:p>
                    <a:p>
                      <a:pPr marL="0" algn="l" defTabSz="914400" rtl="0" eaLnBrk="1" latinLnBrk="0" hangingPunct="1"/>
                      <a:r>
                        <a:rPr lang="en-US" sz="1800" b="0" dirty="0">
                          <a:solidFill>
                            <a:schemeClr val="tx1"/>
                          </a:solidFill>
                          <a:latin typeface="+mn-lt"/>
                        </a:rPr>
                        <a:t>    </a:t>
                      </a:r>
                      <a:r>
                        <a:rPr lang="en-US" sz="1800" b="0" kern="1200" dirty="0">
                          <a:solidFill>
                            <a:srgbClr val="FFC000"/>
                          </a:solidFill>
                          <a:latin typeface="+mn-lt"/>
                          <a:ea typeface="+mn-ea"/>
                          <a:cs typeface="+mn-cs"/>
                        </a:rPr>
                        <a:t>// Go to 1.5 cm from bottom</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err="1">
                          <a:solidFill>
                            <a:schemeClr val="tx1"/>
                          </a:solidFill>
                          <a:latin typeface="+mn-lt"/>
                        </a:rPr>
                        <a:t>SetY</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15</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dirty="0">
                          <a:solidFill>
                            <a:schemeClr val="tx1"/>
                          </a:solidFill>
                          <a:latin typeface="+mn-lt"/>
                        </a:rPr>
                        <a:t>    </a:t>
                      </a:r>
                      <a:r>
                        <a:rPr lang="en-US" sz="1800" b="0" kern="1200" dirty="0">
                          <a:solidFill>
                            <a:srgbClr val="FFC000"/>
                          </a:solidFill>
                          <a:latin typeface="+mn-lt"/>
                          <a:ea typeface="+mn-ea"/>
                          <a:cs typeface="+mn-cs"/>
                        </a:rPr>
                        <a:t>// Select Arial italic 8</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err="1">
                          <a:solidFill>
                            <a:schemeClr val="tx1"/>
                          </a:solidFill>
                          <a:latin typeface="+mn-lt"/>
                        </a:rPr>
                        <a:t>SetFont</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'Arial'</a:t>
                      </a:r>
                      <a:r>
                        <a:rPr lang="en-US" sz="1800" b="0" dirty="0">
                          <a:solidFill>
                            <a:schemeClr val="tx1"/>
                          </a:solidFill>
                          <a:latin typeface="+mn-lt"/>
                        </a:rPr>
                        <a:t>,</a:t>
                      </a:r>
                      <a:r>
                        <a:rPr lang="en-US" sz="1800" b="0" kern="1200" dirty="0">
                          <a:solidFill>
                            <a:srgbClr val="FF0000"/>
                          </a:solidFill>
                          <a:latin typeface="+mn-lt"/>
                          <a:ea typeface="+mn-ea"/>
                          <a:cs typeface="+mn-cs"/>
                        </a:rPr>
                        <a:t>'I'</a:t>
                      </a:r>
                      <a:r>
                        <a:rPr lang="en-US" sz="1800" b="0" dirty="0">
                          <a:solidFill>
                            <a:schemeClr val="tx1"/>
                          </a:solidFill>
                          <a:latin typeface="+mn-lt"/>
                        </a:rPr>
                        <a:t>,</a:t>
                      </a:r>
                      <a:r>
                        <a:rPr lang="en-US" sz="1800" b="0" kern="1200" dirty="0">
                          <a:solidFill>
                            <a:srgbClr val="FF0000"/>
                          </a:solidFill>
                          <a:latin typeface="+mn-lt"/>
                          <a:ea typeface="+mn-ea"/>
                          <a:cs typeface="+mn-cs"/>
                        </a:rPr>
                        <a:t>8</a:t>
                      </a:r>
                      <a:r>
                        <a:rPr lang="en-US" sz="1800" b="0" kern="1200" dirty="0">
                          <a:solidFill>
                            <a:srgbClr val="002060"/>
                          </a:solidFill>
                          <a:latin typeface="+mn-lt"/>
                          <a:ea typeface="+mn-ea"/>
                          <a:cs typeface="+mn-cs"/>
                        </a:rPr>
                        <a:t>)</a:t>
                      </a:r>
                      <a:r>
                        <a:rPr lang="en-US" sz="1800" b="0" dirty="0">
                          <a:solidFill>
                            <a:schemeClr val="tx1"/>
                          </a:solidFill>
                          <a:latin typeface="+mn-lt"/>
                        </a:rPr>
                        <a:t>;</a:t>
                      </a:r>
                    </a:p>
                    <a:p>
                      <a:r>
                        <a:rPr lang="en-US" sz="1800" b="0" dirty="0">
                          <a:solidFill>
                            <a:schemeClr val="tx1"/>
                          </a:solidFill>
                          <a:latin typeface="+mn-lt"/>
                        </a:rPr>
                        <a:t>    </a:t>
                      </a:r>
                      <a:r>
                        <a:rPr lang="en-US" sz="1800" b="0" kern="1200" dirty="0">
                          <a:solidFill>
                            <a:srgbClr val="FFC000"/>
                          </a:solidFill>
                          <a:latin typeface="+mn-lt"/>
                          <a:ea typeface="+mn-ea"/>
                          <a:cs typeface="+mn-cs"/>
                        </a:rPr>
                        <a:t>// Print centered page number</a:t>
                      </a:r>
                    </a:p>
                    <a:p>
                      <a:r>
                        <a:rPr lang="en-US" sz="1800" b="0" dirty="0">
                          <a:solidFill>
                            <a:schemeClr val="tx1"/>
                          </a:solidFill>
                          <a:latin typeface="+mn-lt"/>
                        </a:rPr>
                        <a:t>    </a:t>
                      </a:r>
                      <a:r>
                        <a:rPr lang="en-US" sz="1800" b="0" kern="1200" dirty="0">
                          <a:solidFill>
                            <a:srgbClr val="0091C4"/>
                          </a:solidFill>
                          <a:latin typeface="+mn-lt"/>
                          <a:ea typeface="+mn-ea"/>
                          <a:cs typeface="+mn-cs"/>
                        </a:rPr>
                        <a:t>$this-&gt;</a:t>
                      </a:r>
                      <a:r>
                        <a:rPr lang="en-US" sz="1800" b="0" dirty="0">
                          <a:solidFill>
                            <a:schemeClr val="tx1"/>
                          </a:solidFill>
                          <a:latin typeface="+mn-lt"/>
                        </a:rPr>
                        <a:t>Cell</a:t>
                      </a:r>
                      <a:r>
                        <a:rPr lang="en-US" sz="1800" b="0" kern="1200" dirty="0">
                          <a:solidFill>
                            <a:srgbClr val="002060"/>
                          </a:solidFill>
                          <a:latin typeface="+mn-lt"/>
                          <a:ea typeface="+mn-ea"/>
                          <a:cs typeface="+mn-cs"/>
                        </a:rPr>
                        <a:t>(</a:t>
                      </a:r>
                      <a:r>
                        <a:rPr lang="en-US" sz="1800" b="0" kern="1200" dirty="0">
                          <a:solidFill>
                            <a:srgbClr val="FF0000"/>
                          </a:solidFill>
                          <a:latin typeface="+mn-lt"/>
                          <a:ea typeface="+mn-ea"/>
                          <a:cs typeface="+mn-cs"/>
                        </a:rPr>
                        <a:t>0</a:t>
                      </a:r>
                      <a:r>
                        <a:rPr lang="en-US" sz="1800" b="0" dirty="0">
                          <a:solidFill>
                            <a:schemeClr val="tx1"/>
                          </a:solidFill>
                          <a:latin typeface="+mn-lt"/>
                        </a:rPr>
                        <a:t>,</a:t>
                      </a:r>
                      <a:r>
                        <a:rPr lang="en-US" sz="1800" b="0" kern="1200" dirty="0">
                          <a:solidFill>
                            <a:srgbClr val="FF0000"/>
                          </a:solidFill>
                          <a:latin typeface="+mn-lt"/>
                          <a:ea typeface="+mn-ea"/>
                          <a:cs typeface="+mn-cs"/>
                        </a:rPr>
                        <a:t>10</a:t>
                      </a:r>
                      <a:r>
                        <a:rPr lang="en-US" sz="1800" b="0" dirty="0">
                          <a:solidFill>
                            <a:schemeClr val="tx1"/>
                          </a:solidFill>
                          <a:latin typeface="+mn-lt"/>
                        </a:rPr>
                        <a:t>,</a:t>
                      </a:r>
                      <a:r>
                        <a:rPr lang="en-US" sz="1800" b="0" kern="1200" dirty="0">
                          <a:solidFill>
                            <a:srgbClr val="FF0000"/>
                          </a:solidFill>
                          <a:latin typeface="+mn-lt"/>
                          <a:ea typeface="+mn-ea"/>
                          <a:cs typeface="+mn-cs"/>
                        </a:rPr>
                        <a:t>'Page '</a:t>
                      </a:r>
                      <a:r>
                        <a:rPr lang="en-US" sz="1800" b="0" dirty="0">
                          <a:solidFill>
                            <a:schemeClr val="tx1"/>
                          </a:solidFill>
                          <a:latin typeface="+mn-lt"/>
                        </a:rPr>
                        <a:t>.</a:t>
                      </a:r>
                      <a:r>
                        <a:rPr lang="en-US" sz="1800" b="0" kern="1200" dirty="0">
                          <a:solidFill>
                            <a:srgbClr val="0091C4"/>
                          </a:solidFill>
                          <a:latin typeface="+mn-lt"/>
                          <a:ea typeface="+mn-ea"/>
                          <a:cs typeface="+mn-cs"/>
                        </a:rPr>
                        <a:t>$this-&gt;</a:t>
                      </a:r>
                      <a:r>
                        <a:rPr lang="en-US" sz="1800" b="0" dirty="0" err="1">
                          <a:solidFill>
                            <a:schemeClr val="tx1"/>
                          </a:solidFill>
                          <a:latin typeface="+mn-lt"/>
                        </a:rPr>
                        <a:t>PageNo</a:t>
                      </a:r>
                      <a:r>
                        <a:rPr lang="en-US" sz="1800" b="0" kern="1200" dirty="0">
                          <a:solidFill>
                            <a:srgbClr val="002060"/>
                          </a:solidFill>
                          <a:latin typeface="+mn-lt"/>
                          <a:ea typeface="+mn-ea"/>
                          <a:cs typeface="+mn-cs"/>
                        </a:rPr>
                        <a:t>()</a:t>
                      </a:r>
                      <a:r>
                        <a:rPr lang="en-US" sz="1800" b="0" dirty="0">
                          <a:solidFill>
                            <a:schemeClr val="tx1"/>
                          </a:solidFill>
                          <a:latin typeface="+mn-lt"/>
                        </a:rPr>
                        <a:t>,</a:t>
                      </a:r>
                      <a:r>
                        <a:rPr lang="en-US" sz="1800" b="0" kern="1200" dirty="0">
                          <a:solidFill>
                            <a:srgbClr val="FF0000"/>
                          </a:solidFill>
                          <a:latin typeface="+mn-lt"/>
                          <a:ea typeface="+mn-ea"/>
                          <a:cs typeface="+mn-cs"/>
                        </a:rPr>
                        <a:t>0</a:t>
                      </a:r>
                      <a:r>
                        <a:rPr lang="en-US" sz="1800" b="0" kern="1200" dirty="0">
                          <a:solidFill>
                            <a:schemeClr val="tx1"/>
                          </a:solidFill>
                          <a:latin typeface="+mn-lt"/>
                          <a:ea typeface="+mn-ea"/>
                          <a:cs typeface="+mn-cs"/>
                        </a:rPr>
                        <a:t>,</a:t>
                      </a:r>
                      <a:r>
                        <a:rPr lang="en-US" sz="1800" b="0" kern="1200" dirty="0">
                          <a:solidFill>
                            <a:srgbClr val="FF0000"/>
                          </a:solidFill>
                          <a:latin typeface="+mn-lt"/>
                          <a:ea typeface="+mn-ea"/>
                          <a:cs typeface="+mn-cs"/>
                        </a:rPr>
                        <a:t>0</a:t>
                      </a:r>
                      <a:r>
                        <a:rPr lang="en-US" sz="1800" b="0" dirty="0">
                          <a:solidFill>
                            <a:schemeClr val="tx1"/>
                          </a:solidFill>
                          <a:latin typeface="+mn-lt"/>
                        </a:rPr>
                        <a:t>,</a:t>
                      </a:r>
                      <a:r>
                        <a:rPr lang="en-US" sz="1800" b="0" kern="1200" dirty="0">
                          <a:solidFill>
                            <a:srgbClr val="FF0000"/>
                          </a:solidFill>
                          <a:latin typeface="+mn-lt"/>
                          <a:ea typeface="+mn-ea"/>
                          <a:cs typeface="+mn-cs"/>
                        </a:rPr>
                        <a:t>'C'</a:t>
                      </a:r>
                      <a:r>
                        <a:rPr lang="en-US" sz="1800" b="0" kern="1200" dirty="0">
                          <a:solidFill>
                            <a:srgbClr val="002060"/>
                          </a:solidFill>
                          <a:latin typeface="+mn-lt"/>
                          <a:ea typeface="+mn-ea"/>
                          <a:cs typeface="+mn-cs"/>
                        </a:rPr>
                        <a:t>)</a:t>
                      </a:r>
                      <a:r>
                        <a:rPr lang="en-US" sz="1800" b="0" dirty="0">
                          <a:solidFill>
                            <a:schemeClr val="tx1"/>
                          </a:solidFill>
                          <a:latin typeface="+mn-lt"/>
                        </a:rPr>
                        <a:t>;</a:t>
                      </a:r>
                    </a:p>
                    <a:p>
                      <a:pPr marL="0" algn="l" defTabSz="914400" rtl="0" eaLnBrk="1" latinLnBrk="0" hangingPunct="1"/>
                      <a:r>
                        <a:rPr lang="en-US" sz="1800" b="0" kern="1200" dirty="0">
                          <a:solidFill>
                            <a:srgbClr val="002060"/>
                          </a:solidFill>
                          <a:latin typeface="+mn-lt"/>
                          <a:ea typeface="+mn-ea"/>
                          <a:cs typeface="+mn-cs"/>
                        </a:rPr>
                        <a:t>}</a:t>
                      </a:r>
                    </a:p>
                    <a:p>
                      <a:pPr marL="0" algn="l" defTabSz="914400" rtl="0" eaLnBrk="1" latinLnBrk="0" hangingPunct="1"/>
                      <a:r>
                        <a:rPr lang="en-US" sz="1800" b="0" kern="1200" dirty="0">
                          <a:solidFill>
                            <a:srgbClr val="002060"/>
                          </a:solidFill>
                          <a:latin typeface="+mn-lt"/>
                          <a:ea typeface="+mn-ea"/>
                          <a:cs typeface="+mn-cs"/>
                        </a:rPr>
                        <a:t>}</a:t>
                      </a:r>
                    </a:p>
                    <a:p>
                      <a:pPr marL="0" algn="l" defTabSz="914400" rtl="0" eaLnBrk="1" latinLnBrk="0" hangingPunct="1"/>
                      <a:r>
                        <a:rPr lang="en-US" sz="1800" b="0" kern="1200" dirty="0">
                          <a:solidFill>
                            <a:srgbClr val="FF0000"/>
                          </a:solidFill>
                          <a:latin typeface="+mn-lt"/>
                          <a:ea typeface="+mn-ea"/>
                          <a:cs typeface="+mn-cs"/>
                        </a:rPr>
                        <a:t>?&gt;</a:t>
                      </a:r>
                    </a:p>
                  </a:txBody>
                  <a:tcPr marT="45727" marB="45727"/>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bwMode="auto">
          <a:xfrm>
            <a:off x="457200" y="762000"/>
            <a:ext cx="82296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Assignments</a:t>
            </a:r>
            <a:endParaRPr lang="en-US" altLang="en-US"/>
          </a:p>
        </p:txBody>
      </p:sp>
      <p:sp>
        <p:nvSpPr>
          <p:cNvPr id="57347" name="Rectangle 3"/>
          <p:cNvSpPr>
            <a:spLocks noGrp="1" noChangeArrowheads="1"/>
          </p:cNvSpPr>
          <p:nvPr>
            <p:ph type="body" idx="4294967295"/>
          </p:nvPr>
        </p:nvSpPr>
        <p:spPr bwMode="auto">
          <a:xfrm>
            <a:off x="457200" y="1752600"/>
            <a:ext cx="8229600" cy="4373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indent="-514350" eaLnBrk="1" hangingPunct="1">
              <a:buFontTx/>
              <a:buAutoNum type="arabicPeriod"/>
            </a:pPr>
            <a:r>
              <a:rPr lang="en-US" altLang="en-US" dirty="0">
                <a:latin typeface="Calibri" panose="020F0502020204030204" pitchFamily="34" charset="0"/>
              </a:rPr>
              <a:t> Create a book with index page. A header, footer and links of index to particular topic. Data to be fetched from database.</a:t>
            </a:r>
          </a:p>
          <a:p>
            <a:pPr marL="514350" indent="-514350" eaLnBrk="1" hangingPunct="1">
              <a:buFontTx/>
              <a:buAutoNum type="arabicPeriod"/>
            </a:pPr>
            <a:endParaRPr lang="en-US" altLang="en-US" sz="1400" dirty="0">
              <a:latin typeface="Calibri" panose="020F0502020204030204" pitchFamily="34" charset="0"/>
            </a:endParaRPr>
          </a:p>
          <a:p>
            <a:pPr marL="514350" indent="-514350" eaLnBrk="1" hangingPunct="1">
              <a:buFontTx/>
              <a:buAutoNum type="arabicPeriod"/>
            </a:pPr>
            <a:r>
              <a:rPr lang="en-US" altLang="en-US" dirty="0">
                <a:latin typeface="Calibri" panose="020F0502020204030204" pitchFamily="34" charset="0"/>
              </a:rPr>
              <a:t>Create a CV reporting format. Takes data from database and view in form of pdf cv.</a:t>
            </a:r>
            <a:endParaRPr lang="en-GB" altLang="en-US" sz="2400" b="1" dirty="0">
              <a:latin typeface="Calibri" panose="020F0502020204030204" pitchFamily="34" charset="0"/>
            </a:endParaRPr>
          </a:p>
          <a:p>
            <a:pPr marL="514350" indent="-514350" eaLnBrk="1" hangingPunct="1"/>
            <a:endParaRPr lang="en-US"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457200" y="2425700"/>
            <a:ext cx="8305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a:t>PDF Reporting</a:t>
            </a:r>
          </a:p>
          <a:p>
            <a:pPr algn="ctr"/>
            <a:endParaRPr lang="en-US" altLang="en-US" sz="4000"/>
          </a:p>
          <a:p>
            <a:pPr algn="ctr"/>
            <a:r>
              <a:rPr lang="en-US" altLang="en-US" sz="2000">
                <a:solidFill>
                  <a:srgbClr val="000000"/>
                </a:solidFill>
              </a:rPr>
              <a:t>Using FPDF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Image(</a:t>
            </a:r>
            <a:r>
              <a:rPr lang="en-US" altLang="en-US" sz="1600" b="1"/>
              <a:t>string</a:t>
            </a:r>
            <a:r>
              <a:rPr lang="en-US" altLang="en-US" sz="1600"/>
              <a:t> file [, </a:t>
            </a:r>
            <a:r>
              <a:rPr lang="en-US" altLang="en-US" sz="1600" b="1"/>
              <a:t>float</a:t>
            </a:r>
            <a:r>
              <a:rPr lang="en-US" altLang="en-US" sz="1600"/>
              <a:t> x [, </a:t>
            </a:r>
            <a:r>
              <a:rPr lang="en-US" altLang="en-US" sz="1600" b="1"/>
              <a:t>float</a:t>
            </a:r>
            <a:r>
              <a:rPr lang="en-US" altLang="en-US" sz="1600"/>
              <a:t> y [, </a:t>
            </a:r>
            <a:r>
              <a:rPr lang="en-US" altLang="en-US" sz="1600" b="1"/>
              <a:t>float</a:t>
            </a:r>
            <a:r>
              <a:rPr lang="en-US" altLang="en-US" sz="1600"/>
              <a:t> w [, </a:t>
            </a:r>
            <a:r>
              <a:rPr lang="en-US" altLang="en-US" sz="1600" b="1"/>
              <a:t>float</a:t>
            </a:r>
            <a:r>
              <a:rPr lang="en-US" altLang="en-US" sz="1600"/>
              <a:t> h [, </a:t>
            </a:r>
            <a:r>
              <a:rPr lang="en-US" altLang="en-US" sz="1600" b="1"/>
              <a:t>string</a:t>
            </a:r>
            <a:r>
              <a:rPr lang="en-US" altLang="en-US" sz="1600"/>
              <a:t> type [, </a:t>
            </a:r>
            <a:r>
              <a:rPr lang="en-US" altLang="en-US" sz="1600" b="1"/>
              <a:t>mixed</a:t>
            </a:r>
            <a:r>
              <a:rPr lang="en-US" altLang="en-US" sz="1600"/>
              <a:t> link]]]]]])</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Adds image to the document</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a:t>Image()</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SetDrawColor(</a:t>
            </a:r>
            <a:r>
              <a:rPr lang="en-US" altLang="en-US" sz="1600" b="1"/>
              <a:t>int</a:t>
            </a:r>
            <a:r>
              <a:rPr lang="en-US" altLang="en-US" sz="1600"/>
              <a:t> r [, </a:t>
            </a:r>
            <a:r>
              <a:rPr lang="en-US" altLang="en-US" sz="1600" b="1"/>
              <a:t>int</a:t>
            </a:r>
            <a:r>
              <a:rPr lang="en-US" altLang="en-US" sz="1600"/>
              <a:t> g, </a:t>
            </a:r>
            <a:r>
              <a:rPr lang="en-US" altLang="en-US" sz="1600" b="1"/>
              <a:t>int</a:t>
            </a:r>
            <a:r>
              <a:rPr lang="en-US" altLang="en-US" sz="1600"/>
              <a:t> b])</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Defines the color used for all drawing operations (lines, rectangles and cell borders). It can be expressed in RGB components or gray scale. The method can be called before the first page is created and the value is retained from page to page.</a:t>
            </a:r>
          </a:p>
          <a:p>
            <a:pPr marL="0" indent="0" algn="just">
              <a:spcBef>
                <a:spcPts val="600"/>
              </a:spcBef>
              <a:buFontTx/>
              <a:buNone/>
            </a:pPr>
            <a:endParaRPr lang="en-US" altLang="en-US" sz="1000"/>
          </a:p>
          <a:p>
            <a:pPr marL="0" indent="0" algn="just">
              <a:spcBef>
                <a:spcPts val="600"/>
              </a:spcBef>
              <a:buFontTx/>
              <a:buNone/>
            </a:pPr>
            <a:r>
              <a:rPr lang="en-US" altLang="en-US" sz="2000" u="sng"/>
              <a:t>Parameters:</a:t>
            </a:r>
          </a:p>
          <a:p>
            <a:pPr marL="0" indent="0" algn="just">
              <a:spcBef>
                <a:spcPts val="600"/>
              </a:spcBef>
              <a:buFontTx/>
              <a:buNone/>
            </a:pPr>
            <a:r>
              <a:rPr lang="en-US" altLang="en-US" sz="2000" b="1"/>
              <a:t>r</a:t>
            </a:r>
          </a:p>
          <a:p>
            <a:pPr marL="0" indent="0" algn="just">
              <a:spcBef>
                <a:spcPts val="600"/>
              </a:spcBef>
              <a:buFontTx/>
              <a:buNone/>
            </a:pPr>
            <a:r>
              <a:rPr lang="en-US" altLang="en-US" sz="1400"/>
              <a:t>If g and b are given, red component; if not, indicates the gray level. Value between 0 and 255.</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SetDrawColor</a:t>
            </a:r>
            <a:r>
              <a:rPr lang="en-US" sz="3200" b="1" dirty="0"/>
              <a:t>()</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SetTextColor(</a:t>
            </a:r>
            <a:r>
              <a:rPr lang="en-US" altLang="en-US" sz="1600" b="1"/>
              <a:t>int</a:t>
            </a:r>
            <a:r>
              <a:rPr lang="en-US" altLang="en-US" sz="1600"/>
              <a:t> r [, </a:t>
            </a:r>
            <a:r>
              <a:rPr lang="en-US" altLang="en-US" sz="1600" b="1"/>
              <a:t>int</a:t>
            </a:r>
            <a:r>
              <a:rPr lang="en-US" altLang="en-US" sz="1600"/>
              <a:t> g, </a:t>
            </a:r>
            <a:r>
              <a:rPr lang="en-US" altLang="en-US" sz="1600" b="1"/>
              <a:t>int</a:t>
            </a:r>
            <a:r>
              <a:rPr lang="en-US" altLang="en-US" sz="1600"/>
              <a:t> b])</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Defines the color used for text. It can be expressed in RGB components or gray scale. The method can be called before the first page is created and the value is retained from page to page.</a:t>
            </a:r>
          </a:p>
          <a:p>
            <a:pPr marL="0" indent="0" algn="just">
              <a:spcBef>
                <a:spcPts val="600"/>
              </a:spcBef>
              <a:buFontTx/>
              <a:buNone/>
            </a:pPr>
            <a:endParaRPr lang="en-US" altLang="en-US" sz="1000"/>
          </a:p>
          <a:p>
            <a:pPr marL="0" indent="0" algn="just">
              <a:spcBef>
                <a:spcPts val="600"/>
              </a:spcBef>
              <a:buFontTx/>
              <a:buNone/>
            </a:pPr>
            <a:r>
              <a:rPr lang="en-US" altLang="en-US" sz="2000" u="sng"/>
              <a:t>Parameters:</a:t>
            </a:r>
          </a:p>
          <a:p>
            <a:pPr marL="0" indent="0" algn="just">
              <a:spcBef>
                <a:spcPts val="600"/>
              </a:spcBef>
              <a:buFontTx/>
              <a:buNone/>
            </a:pPr>
            <a:r>
              <a:rPr lang="en-US" altLang="en-US" sz="2000" b="1"/>
              <a:t>r</a:t>
            </a:r>
          </a:p>
          <a:p>
            <a:pPr marL="0" indent="0" algn="just">
              <a:spcBef>
                <a:spcPts val="600"/>
              </a:spcBef>
              <a:buFontTx/>
              <a:buNone/>
            </a:pPr>
            <a:r>
              <a:rPr lang="en-US" altLang="en-US" sz="1400"/>
              <a:t>If g and b are given, red component; if not, indicates the gray level. Value between 0 and 255.</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SetTextColor</a:t>
            </a:r>
            <a:r>
              <a:rPr lang="en-US" sz="3200" b="1" dirty="0"/>
              <a:t>()</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28650" y="2373313"/>
            <a:ext cx="7772400" cy="4297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dirty="0"/>
              <a:t>Syntax:</a:t>
            </a:r>
          </a:p>
          <a:p>
            <a:pPr marL="0" indent="0" algn="just">
              <a:spcBef>
                <a:spcPts val="600"/>
              </a:spcBef>
              <a:buFontTx/>
              <a:buNone/>
            </a:pPr>
            <a:endParaRPr lang="en-US" altLang="en-US" sz="1000" dirty="0"/>
          </a:p>
          <a:p>
            <a:pPr marL="0" indent="0" algn="just">
              <a:spcBef>
                <a:spcPts val="600"/>
              </a:spcBef>
              <a:buFontTx/>
              <a:buNone/>
            </a:pPr>
            <a:r>
              <a:rPr lang="en-US" altLang="en-US" sz="1800" dirty="0"/>
              <a:t>	1 - </a:t>
            </a:r>
            <a:r>
              <a:rPr lang="en-US" altLang="en-US" sz="1600" b="1" dirty="0" err="1"/>
              <a:t>int</a:t>
            </a:r>
            <a:r>
              <a:rPr lang="en-US" altLang="en-US" sz="1600" dirty="0"/>
              <a:t> </a:t>
            </a:r>
            <a:r>
              <a:rPr lang="en-US" altLang="en-US" sz="1600" dirty="0" err="1"/>
              <a:t>PageNo</a:t>
            </a:r>
            <a:r>
              <a:rPr lang="en-US" altLang="en-US" sz="1600" dirty="0"/>
              <a:t>()</a:t>
            </a:r>
          </a:p>
          <a:p>
            <a:pPr marL="0" indent="0" algn="just">
              <a:spcBef>
                <a:spcPts val="600"/>
              </a:spcBef>
              <a:buFontTx/>
              <a:buNone/>
            </a:pPr>
            <a:r>
              <a:rPr lang="en-US" altLang="en-US" sz="1600" dirty="0"/>
              <a:t>	2 - </a:t>
            </a:r>
            <a:r>
              <a:rPr lang="en-US" altLang="en-US" sz="1600" dirty="0" err="1"/>
              <a:t>int</a:t>
            </a:r>
            <a:r>
              <a:rPr lang="en-US" altLang="en-US" sz="1600" dirty="0"/>
              <a:t> </a:t>
            </a:r>
            <a:r>
              <a:rPr lang="en-US" altLang="en-US" sz="1600" dirty="0" err="1"/>
              <a:t>AliasNbPages</a:t>
            </a:r>
            <a:r>
              <a:rPr lang="en-US" altLang="en-US" sz="1600" dirty="0"/>
              <a:t>('{</a:t>
            </a:r>
            <a:r>
              <a:rPr lang="en-US" altLang="en-US" sz="1600" dirty="0" err="1"/>
              <a:t>nb</a:t>
            </a:r>
            <a:r>
              <a:rPr lang="en-US" altLang="en-US" sz="1600" dirty="0"/>
              <a:t>}');</a:t>
            </a:r>
          </a:p>
          <a:p>
            <a:pPr marL="0" indent="0" algn="just">
              <a:spcBef>
                <a:spcPts val="600"/>
              </a:spcBef>
              <a:buFontTx/>
              <a:buNone/>
            </a:pPr>
            <a:endParaRPr lang="en-US" altLang="en-US" sz="1000" dirty="0"/>
          </a:p>
          <a:p>
            <a:pPr marL="0" indent="0" algn="just">
              <a:spcBef>
                <a:spcPts val="600"/>
              </a:spcBef>
              <a:buFontTx/>
              <a:buNone/>
            </a:pPr>
            <a:r>
              <a:rPr lang="en-US" altLang="en-US" sz="2000" u="sng" dirty="0"/>
              <a:t>Description:</a:t>
            </a:r>
          </a:p>
          <a:p>
            <a:pPr marL="0" indent="0" algn="just">
              <a:spcBef>
                <a:spcPts val="600"/>
              </a:spcBef>
              <a:buFontTx/>
              <a:buNone/>
            </a:pPr>
            <a:r>
              <a:rPr lang="en-US" altLang="en-US" sz="2000" dirty="0"/>
              <a:t>1 - Returns the current page number.</a:t>
            </a:r>
          </a:p>
          <a:p>
            <a:pPr marL="0" indent="0" algn="just">
              <a:spcBef>
                <a:spcPts val="600"/>
              </a:spcBef>
              <a:buFontTx/>
              <a:buNone/>
            </a:pPr>
            <a:r>
              <a:rPr lang="en-US" altLang="en-US" sz="2000" dirty="0"/>
              <a:t>2 – Return the total number of </a:t>
            </a:r>
            <a:r>
              <a:rPr lang="en-US" altLang="en-US" sz="2000" dirty="0" err="1"/>
              <a:t>pages.you</a:t>
            </a:r>
            <a:r>
              <a:rPr lang="en-US" altLang="en-US" sz="2000" dirty="0"/>
              <a:t> need to call this method once and wherever you want total number </a:t>
            </a:r>
            <a:r>
              <a:rPr lang="en-US" altLang="en-US" sz="2000" dirty="0" err="1"/>
              <a:t>number</a:t>
            </a:r>
            <a:r>
              <a:rPr lang="en-US" altLang="en-US" sz="2000" dirty="0"/>
              <a:t> of page you just need to write the expression. Expression can be any string.</a:t>
            </a:r>
          </a:p>
          <a:p>
            <a:pPr marL="0" indent="0" algn="just">
              <a:spcBef>
                <a:spcPts val="600"/>
              </a:spcBef>
              <a:buFontTx/>
              <a:buNone/>
            </a:pPr>
            <a:r>
              <a:rPr lang="en-US" altLang="en-US" sz="2000" dirty="0"/>
              <a:t>Default expression is {</a:t>
            </a:r>
            <a:r>
              <a:rPr lang="en-US" altLang="en-US" sz="2000" dirty="0" err="1"/>
              <a:t>nb</a:t>
            </a:r>
            <a:r>
              <a:rPr lang="en-US" altLang="en-US" sz="2000" dirty="0"/>
              <a:t>}</a:t>
            </a:r>
          </a:p>
        </p:txBody>
      </p:sp>
      <p:sp>
        <p:nvSpPr>
          <p:cNvPr id="14339" name="Rectangle 2"/>
          <p:cNvSpPr txBox="1">
            <a:spLocks noChangeArrowheads="1"/>
          </p:cNvSpPr>
          <p:nvPr/>
        </p:nvSpPr>
        <p:spPr bwMode="auto">
          <a:xfrm>
            <a:off x="228600" y="1143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PageNo</a:t>
            </a:r>
            <a:r>
              <a:rPr lang="en-US" sz="3200" b="1" dirty="0"/>
              <a:t>() and </a:t>
            </a:r>
            <a:r>
              <a:rPr lang="en-US" sz="3200" b="1" dirty="0" err="1"/>
              <a:t>AliasNbPages</a:t>
            </a:r>
            <a:r>
              <a:rPr lang="en-US" sz="3200" b="1" dirty="0"/>
              <a:t>(‘expression')</a:t>
            </a:r>
            <a:endParaRPr lang="en-US" sz="3200" b="1" kern="0" dirty="0">
              <a:latin typeface="Calibri" panose="020F0502020204030204" pitchFamily="34" charset="0"/>
            </a:endParaRPr>
          </a:p>
        </p:txBody>
      </p:sp>
      <p:cxnSp>
        <p:nvCxnSpPr>
          <p:cNvPr id="6" name="Shape 139"/>
          <p:cNvCxnSpPr/>
          <p:nvPr/>
        </p:nvCxnSpPr>
        <p:spPr>
          <a:xfrm>
            <a:off x="457200" y="2209800"/>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7" dur="500"/>
                                        <p:tgtEl>
                                          <p:spTgt spid="573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2"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228600" y="2057400"/>
            <a:ext cx="78486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Rect(</a:t>
            </a:r>
            <a:r>
              <a:rPr lang="en-US" altLang="en-US" sz="1800" b="1"/>
              <a:t>float</a:t>
            </a:r>
            <a:r>
              <a:rPr lang="en-US" altLang="en-US" sz="1800"/>
              <a:t> x, </a:t>
            </a:r>
            <a:r>
              <a:rPr lang="en-US" altLang="en-US" sz="1800" b="1"/>
              <a:t>float</a:t>
            </a:r>
            <a:r>
              <a:rPr lang="en-US" altLang="en-US" sz="1800"/>
              <a:t> y, </a:t>
            </a:r>
            <a:r>
              <a:rPr lang="en-US" altLang="en-US" sz="1800" b="1"/>
              <a:t>float</a:t>
            </a:r>
            <a:r>
              <a:rPr lang="en-US" altLang="en-US" sz="1800"/>
              <a:t> w, </a:t>
            </a:r>
            <a:r>
              <a:rPr lang="en-US" altLang="en-US" sz="1800" b="1"/>
              <a:t>float</a:t>
            </a:r>
            <a:r>
              <a:rPr lang="en-US" altLang="en-US" sz="1800"/>
              <a:t> h [, </a:t>
            </a:r>
            <a:r>
              <a:rPr lang="en-US" altLang="en-US" sz="1800" b="1"/>
              <a:t>string</a:t>
            </a:r>
            <a:r>
              <a:rPr lang="en-US" altLang="en-US" sz="1800"/>
              <a:t> style])</a:t>
            </a: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Draws a rectangle. </a:t>
            </a:r>
          </a:p>
        </p:txBody>
      </p:sp>
      <p:sp>
        <p:nvSpPr>
          <p:cNvPr id="14339" name="Rectangle 2"/>
          <p:cNvSpPr txBox="1">
            <a:spLocks noChangeArrowheads="1"/>
          </p:cNvSpPr>
          <p:nvPr/>
        </p:nvSpPr>
        <p:spPr bwMode="auto">
          <a:xfrm>
            <a:off x="228600" y="1143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Rect</a:t>
            </a:r>
            <a:r>
              <a:rPr lang="en-US" sz="3200" b="1" dirty="0"/>
              <a:t>();</a:t>
            </a:r>
            <a:endParaRPr lang="en-US" sz="3200" b="1" kern="0" dirty="0">
              <a:latin typeface="Calibri" panose="020F0502020204030204" pitchFamily="34" charset="0"/>
            </a:endParaRPr>
          </a:p>
        </p:txBody>
      </p:sp>
      <p:cxnSp>
        <p:nvCxnSpPr>
          <p:cNvPr id="6" name="Shape 139"/>
          <p:cNvCxnSpPr/>
          <p:nvPr/>
        </p:nvCxnSpPr>
        <p:spPr>
          <a:xfrm>
            <a:off x="228600" y="1828800"/>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36869" name="Rectangle 2"/>
          <p:cNvSpPr>
            <a:spLocks noChangeArrowheads="1"/>
          </p:cNvSpPr>
          <p:nvPr/>
        </p:nvSpPr>
        <p:spPr bwMode="auto">
          <a:xfrm>
            <a:off x="3124200" y="3200400"/>
            <a:ext cx="5410200"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8700" bIns="158700" anchor="ctr">
            <a:spAutoFit/>
          </a:bodyPr>
          <a:lstStyle>
            <a:lvl1pPr>
              <a:defRPr>
                <a:solidFill>
                  <a:schemeClr val="tx1"/>
                </a:solidFill>
                <a:latin typeface="Arial" panose="020B0604020202020204" pitchFamily="34" charset="0"/>
                <a:cs typeface="Arial" panose="020B0604020202020204" pitchFamily="34" charset="0"/>
              </a:defRPr>
            </a:lvl1pPr>
            <a:lvl2pPr indent="-4572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900000"/>
                </a:solidFill>
              </a:rPr>
              <a:t>Parameters</a:t>
            </a:r>
            <a:endParaRPr lang="en-US" altLang="en-US" sz="700" u="sng">
              <a:solidFill>
                <a:srgbClr val="000000"/>
              </a:solidFill>
              <a:latin typeface="Times New Roman" panose="02020603050405020304" pitchFamily="18" charset="0"/>
            </a:endParaRPr>
          </a:p>
          <a:p>
            <a:pPr lvl="1"/>
            <a:r>
              <a:rPr lang="en-US" altLang="en-US">
                <a:solidFill>
                  <a:srgbClr val="000000"/>
                </a:solidFill>
                <a:latin typeface="Times New Roman" panose="02020603050405020304" pitchFamily="18" charset="0"/>
              </a:rPr>
              <a:t>X =  Abscissa of upper-left corner.</a:t>
            </a:r>
            <a:endParaRPr lang="en-US" altLang="en-US" sz="700" u="sng">
              <a:solidFill>
                <a:srgbClr val="000000"/>
              </a:solidFill>
              <a:latin typeface="Times New Roman" panose="02020603050405020304" pitchFamily="18" charset="0"/>
            </a:endParaRPr>
          </a:p>
          <a:p>
            <a:pPr lvl="1"/>
            <a:r>
              <a:rPr lang="en-US" altLang="en-US">
                <a:solidFill>
                  <a:srgbClr val="000000"/>
                </a:solidFill>
                <a:latin typeface="Times New Roman" panose="02020603050405020304" pitchFamily="18" charset="0"/>
              </a:rPr>
              <a:t>Y =  Ordinate of upper-left corner.</a:t>
            </a:r>
          </a:p>
          <a:p>
            <a:pPr lvl="1"/>
            <a:r>
              <a:rPr lang="en-US" altLang="en-US">
                <a:solidFill>
                  <a:srgbClr val="000000"/>
                </a:solidFill>
                <a:latin typeface="Times New Roman" panose="02020603050405020304" pitchFamily="18" charset="0"/>
              </a:rPr>
              <a:t>W =Width</a:t>
            </a:r>
          </a:p>
          <a:p>
            <a:pPr lvl="1"/>
            <a:r>
              <a:rPr lang="en-US" altLang="en-US">
                <a:solidFill>
                  <a:srgbClr val="000000"/>
                </a:solidFill>
                <a:latin typeface="Times New Roman" panose="02020603050405020304" pitchFamily="18" charset="0"/>
              </a:rPr>
              <a:t>H = Height</a:t>
            </a:r>
          </a:p>
          <a:p>
            <a:r>
              <a:rPr lang="en-US" altLang="en-US" b="1" u="sng"/>
              <a:t>Style</a:t>
            </a:r>
            <a:r>
              <a:rPr lang="en-US" altLang="en-US"/>
              <a:t>  : style of rendering. Possible values are:</a:t>
            </a:r>
          </a:p>
          <a:p>
            <a:r>
              <a:rPr lang="en-US" altLang="en-US"/>
              <a:t>	D or empty string: draw. Default value</a:t>
            </a:r>
          </a:p>
          <a:p>
            <a:r>
              <a:rPr lang="en-US" altLang="en-US"/>
              <a:t>	F : fill</a:t>
            </a:r>
          </a:p>
          <a:p>
            <a:r>
              <a:rPr lang="en-US" altLang="en-US"/>
              <a:t>	DF or FD : draw and fill.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7"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b="1"/>
              <a:t>int</a:t>
            </a:r>
            <a:r>
              <a:rPr lang="en-US" altLang="en-US" sz="1600"/>
              <a:t> AddLink()</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Creates a new internal link and returns its identifier. An internal link is a clickable area which directs to another place within the document. </a:t>
            </a:r>
          </a:p>
          <a:p>
            <a:pPr marL="0" indent="0" algn="just">
              <a:spcBef>
                <a:spcPts val="600"/>
              </a:spcBef>
              <a:buFontTx/>
              <a:buNone/>
            </a:pPr>
            <a:r>
              <a:rPr lang="en-US" altLang="en-US" sz="2000"/>
              <a:t>The identifier can then be passed to Cell(), Write(), Image() or Link(). The destination is defined with SetLink().</a:t>
            </a:r>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AddLink</a:t>
            </a:r>
            <a:r>
              <a:rPr lang="en-US" sz="3200" b="1" dirty="0"/>
              <a:t>()</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bwMode="auto">
          <a:xfrm>
            <a:off x="685800" y="2057400"/>
            <a:ext cx="7772400" cy="4297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600"/>
              </a:spcBef>
              <a:buFontTx/>
              <a:buNone/>
            </a:pPr>
            <a:r>
              <a:rPr lang="en-US" altLang="en-US" sz="2400" u="sng"/>
              <a:t>Syntax:</a:t>
            </a:r>
          </a:p>
          <a:p>
            <a:pPr marL="0" indent="0" algn="just">
              <a:spcBef>
                <a:spcPts val="600"/>
              </a:spcBef>
              <a:buFontTx/>
              <a:buNone/>
            </a:pPr>
            <a:endParaRPr lang="en-US" altLang="en-US" sz="1000"/>
          </a:p>
          <a:p>
            <a:pPr marL="0" indent="0" algn="just">
              <a:spcBef>
                <a:spcPts val="600"/>
              </a:spcBef>
              <a:buFontTx/>
              <a:buNone/>
            </a:pPr>
            <a:r>
              <a:rPr lang="en-US" altLang="en-US" sz="1800"/>
              <a:t>	</a:t>
            </a:r>
            <a:r>
              <a:rPr lang="en-US" altLang="en-US" sz="1600"/>
              <a:t>SetLink(</a:t>
            </a:r>
            <a:r>
              <a:rPr lang="en-US" altLang="en-US" sz="1600" b="1"/>
              <a:t>int</a:t>
            </a:r>
            <a:r>
              <a:rPr lang="en-US" altLang="en-US" sz="1600"/>
              <a:t> link [, </a:t>
            </a:r>
            <a:r>
              <a:rPr lang="en-US" altLang="en-US" sz="1600" b="1"/>
              <a:t>float</a:t>
            </a:r>
            <a:r>
              <a:rPr lang="en-US" altLang="en-US" sz="1600"/>
              <a:t> y [, </a:t>
            </a:r>
            <a:r>
              <a:rPr lang="en-US" altLang="en-US" sz="1600" b="1"/>
              <a:t>int</a:t>
            </a:r>
            <a:r>
              <a:rPr lang="en-US" altLang="en-US" sz="1600"/>
              <a:t> page]])</a:t>
            </a:r>
          </a:p>
          <a:p>
            <a:pPr marL="0" indent="0" algn="just">
              <a:spcBef>
                <a:spcPts val="600"/>
              </a:spcBef>
              <a:buFontTx/>
              <a:buNone/>
            </a:pPr>
            <a:endParaRPr lang="en-US" altLang="en-US" sz="1000"/>
          </a:p>
          <a:p>
            <a:pPr marL="0" indent="0" algn="just">
              <a:spcBef>
                <a:spcPts val="600"/>
              </a:spcBef>
              <a:buFontTx/>
              <a:buNone/>
            </a:pPr>
            <a:r>
              <a:rPr lang="en-US" altLang="en-US" sz="2000" u="sng"/>
              <a:t>Description:</a:t>
            </a:r>
          </a:p>
          <a:p>
            <a:pPr marL="0" indent="0" algn="just">
              <a:spcBef>
                <a:spcPts val="600"/>
              </a:spcBef>
              <a:buFontTx/>
              <a:buNone/>
            </a:pPr>
            <a:r>
              <a:rPr lang="en-US" altLang="en-US" sz="2000"/>
              <a:t>Defines the page and position a link points to.</a:t>
            </a:r>
          </a:p>
          <a:p>
            <a:pPr marL="0" indent="0" algn="just">
              <a:spcBef>
                <a:spcPts val="600"/>
              </a:spcBef>
              <a:buFontTx/>
              <a:buNone/>
            </a:pPr>
            <a:endParaRPr lang="en-US" altLang="en-US" sz="2000" u="sng"/>
          </a:p>
          <a:p>
            <a:pPr marL="0" indent="0" algn="just">
              <a:spcBef>
                <a:spcPts val="600"/>
              </a:spcBef>
              <a:buFontTx/>
              <a:buNone/>
            </a:pPr>
            <a:r>
              <a:rPr lang="en-US" altLang="en-US" sz="2000" u="sng"/>
              <a:t>Parameters:</a:t>
            </a:r>
          </a:p>
          <a:p>
            <a:pPr marL="0" indent="0" algn="just">
              <a:spcBef>
                <a:spcPts val="600"/>
              </a:spcBef>
              <a:buFontTx/>
              <a:buNone/>
            </a:pPr>
            <a:endParaRPr lang="en-US" altLang="en-US" sz="1000"/>
          </a:p>
          <a:p>
            <a:pPr marL="0" indent="0" algn="just">
              <a:spcBef>
                <a:spcPts val="600"/>
              </a:spcBef>
              <a:buFontTx/>
              <a:buNone/>
            </a:pPr>
            <a:r>
              <a:rPr lang="en-US" altLang="en-US" sz="1600" b="1"/>
              <a:t>link: </a:t>
            </a:r>
            <a:r>
              <a:rPr lang="en-US" altLang="en-US" sz="1600"/>
              <a:t>The link identifier returned by AddLink().</a:t>
            </a:r>
          </a:p>
          <a:p>
            <a:pPr marL="0" indent="0" algn="just">
              <a:spcBef>
                <a:spcPts val="600"/>
              </a:spcBef>
              <a:buFontTx/>
              <a:buNone/>
            </a:pPr>
            <a:r>
              <a:rPr lang="en-US" altLang="en-US" sz="1600" b="1"/>
              <a:t>y: </a:t>
            </a:r>
            <a:r>
              <a:rPr lang="en-US" altLang="en-US" sz="1600"/>
              <a:t>Ordinate of target position; -1 indicates the current position. The default value is 0 (top of page).</a:t>
            </a:r>
          </a:p>
          <a:p>
            <a:pPr marL="0" indent="0" algn="just">
              <a:spcBef>
                <a:spcPts val="600"/>
              </a:spcBef>
              <a:buFontTx/>
              <a:buNone/>
            </a:pPr>
            <a:r>
              <a:rPr lang="en-US" altLang="en-US" sz="1600" b="1"/>
              <a:t>page: </a:t>
            </a:r>
            <a:r>
              <a:rPr lang="en-US" altLang="en-US" sz="1600"/>
              <a:t>Number of target page; -1 indicates the current page. This is the default value.</a:t>
            </a:r>
          </a:p>
          <a:p>
            <a:pPr marL="0" indent="0" algn="just">
              <a:spcBef>
                <a:spcPts val="600"/>
              </a:spcBef>
              <a:buFontTx/>
              <a:buNone/>
            </a:pPr>
            <a:endParaRPr lang="en-US" altLang="en-US" sz="2000"/>
          </a:p>
        </p:txBody>
      </p:sp>
      <p:sp>
        <p:nvSpPr>
          <p:cNvPr id="14339" name="Rectangle 2"/>
          <p:cNvSpPr txBox="1">
            <a:spLocks noChangeArrowheads="1"/>
          </p:cNvSpPr>
          <p:nvPr/>
        </p:nvSpPr>
        <p:spPr bwMode="auto">
          <a:xfrm>
            <a:off x="457200" y="11430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3200" b="1" dirty="0" err="1"/>
              <a:t>SetLink</a:t>
            </a:r>
            <a:r>
              <a:rPr lang="en-US" sz="3200" b="1" dirty="0"/>
              <a:t>()</a:t>
            </a:r>
            <a:endParaRPr lang="en-US" sz="3200" b="1" kern="0" dirty="0">
              <a:latin typeface="Calibri" panose="020F0502020204030204" pitchFamily="34" charset="0"/>
            </a:endParaRPr>
          </a:p>
        </p:txBody>
      </p:sp>
      <p:cxnSp>
        <p:nvCxnSpPr>
          <p:cNvPr id="6" name="Shape 139"/>
          <p:cNvCxnSpPr/>
          <p:nvPr/>
        </p:nvCxnSpPr>
        <p:spPr>
          <a:xfrm>
            <a:off x="533400" y="1751013"/>
            <a:ext cx="8115300" cy="0"/>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2" dur="500"/>
                                        <p:tgtEl>
                                          <p:spTgt spid="57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7"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5138</TotalTime>
  <Words>276</Words>
  <Application>Microsoft Office PowerPoint</Application>
  <PresentationFormat>On-screen Show (4:3)</PresentationFormat>
  <Paragraphs>149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Assignments</vt:lpstr>
    </vt:vector>
  </TitlesOfParts>
  <Company>Hidaya Foundation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Mohamed Shafik</dc:creator>
  <cp:lastModifiedBy>HIST</cp:lastModifiedBy>
  <cp:revision>1025</cp:revision>
  <dcterms:created xsi:type="dcterms:W3CDTF">2009-01-19T21:56:39Z</dcterms:created>
  <dcterms:modified xsi:type="dcterms:W3CDTF">2018-06-27T07:04:20Z</dcterms:modified>
</cp:coreProperties>
</file>