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3401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4371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335" y="44577"/>
            <a:ext cx="9093200" cy="1156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8948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9348" y="1523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8948" y="5865240"/>
              <a:ext cx="990600" cy="992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4347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43718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5A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3279" y="2567685"/>
            <a:ext cx="7966709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98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AMAZON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SALES </a:t>
            </a:r>
            <a:r>
              <a:rPr spc="-195" dirty="0">
                <a:solidFill>
                  <a:srgbClr val="FFFFFF"/>
                </a:solidFill>
              </a:rPr>
              <a:t>DATA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ANALYSIS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REPORT</a:t>
            </a:r>
          </a:p>
          <a:p>
            <a:pPr marL="1905" algn="ctr">
              <a:lnSpc>
                <a:spcPct val="100000"/>
              </a:lnSpc>
              <a:spcBef>
                <a:spcPts val="175"/>
              </a:spcBef>
            </a:pPr>
            <a:r>
              <a:rPr lang="en-US" sz="3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Bhuvan Shankar </a:t>
            </a:r>
            <a:r>
              <a:rPr lang="en-US" sz="3600" u="sng" spc="-1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Jakkala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434" y="0"/>
            <a:ext cx="3961003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665" y="978788"/>
            <a:ext cx="3345815" cy="429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1F5F"/>
                </a:solidFill>
                <a:latin typeface="Segoe UI"/>
                <a:cs typeface="Segoe UI"/>
              </a:rPr>
              <a:t>Objective</a:t>
            </a:r>
            <a:endParaRPr sz="4400">
              <a:latin typeface="Segoe UI"/>
              <a:cs typeface="Segoe UI"/>
            </a:endParaRPr>
          </a:p>
          <a:p>
            <a:pPr marL="43180" marR="36195" indent="635" algn="ctr">
              <a:lnSpc>
                <a:spcPct val="100000"/>
              </a:lnSpc>
              <a:spcBef>
                <a:spcPts val="4360"/>
              </a:spcBef>
            </a:pP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Sales</a:t>
            </a:r>
            <a:r>
              <a:rPr sz="2000" spc="-4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management</a:t>
            </a:r>
            <a:r>
              <a:rPr sz="2000" spc="-4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has</a:t>
            </a:r>
            <a:r>
              <a:rPr sz="2000" spc="-4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gained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importance</a:t>
            </a:r>
            <a:r>
              <a:rPr sz="2000" spc="-3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to meet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 increasing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competition</a:t>
            </a:r>
            <a:r>
              <a:rPr sz="2000" spc="-6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and</a:t>
            </a:r>
            <a:r>
              <a:rPr sz="2000" spc="-4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the</a:t>
            </a:r>
            <a:r>
              <a:rPr sz="2000" spc="-4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need</a:t>
            </a:r>
            <a:endParaRPr sz="2000">
              <a:latin typeface="Segoe UI Light"/>
              <a:cs typeface="Segoe UI Light"/>
            </a:endParaRPr>
          </a:p>
          <a:p>
            <a:pPr marL="12065" marR="5080" indent="3175" algn="ctr">
              <a:lnSpc>
                <a:spcPct val="100000"/>
              </a:lnSpc>
            </a:pP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for</a:t>
            </a:r>
            <a:r>
              <a:rPr sz="2000" spc="-5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improved</a:t>
            </a:r>
            <a:r>
              <a:rPr sz="2000" spc="-5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methods</a:t>
            </a:r>
            <a:r>
              <a:rPr sz="2000" spc="-7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of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distribution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to</a:t>
            </a:r>
            <a:r>
              <a:rPr sz="2000" spc="-4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reduce</a:t>
            </a:r>
            <a:r>
              <a:rPr sz="2000" spc="-6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cost</a:t>
            </a:r>
            <a:r>
              <a:rPr sz="2000" spc="-6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and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to</a:t>
            </a:r>
            <a:r>
              <a:rPr sz="2000" spc="-4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increase</a:t>
            </a:r>
            <a:r>
              <a:rPr sz="2000" spc="-6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profits.</a:t>
            </a:r>
            <a:r>
              <a:rPr sz="2000" spc="-6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Sales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management</a:t>
            </a:r>
            <a:r>
              <a:rPr sz="2000" spc="-4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today</a:t>
            </a:r>
            <a:r>
              <a:rPr sz="2000" spc="-3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is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the</a:t>
            </a:r>
            <a:r>
              <a:rPr sz="2000" spc="-3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most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important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function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in</a:t>
            </a:r>
            <a:r>
              <a:rPr sz="2000" spc="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50" dirty="0">
                <a:solidFill>
                  <a:srgbClr val="464646"/>
                </a:solidFill>
                <a:latin typeface="Segoe UI Light"/>
                <a:cs typeface="Segoe UI Light"/>
              </a:rPr>
              <a:t>a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commercial</a:t>
            </a:r>
            <a:r>
              <a:rPr sz="2000" spc="-6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and</a:t>
            </a:r>
            <a:r>
              <a:rPr sz="2000" spc="-5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business enterprise.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8833" y="978788"/>
            <a:ext cx="3240405" cy="262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1F5F"/>
                </a:solidFill>
                <a:latin typeface="Segoe UI"/>
                <a:cs typeface="Segoe UI"/>
              </a:rPr>
              <a:t>Benefits</a:t>
            </a:r>
            <a:endParaRPr sz="4400">
              <a:latin typeface="Segoe UI"/>
              <a:cs typeface="Segoe UI"/>
            </a:endParaRPr>
          </a:p>
          <a:p>
            <a:pPr marL="352425" marR="5080" indent="-339725" algn="just">
              <a:lnSpc>
                <a:spcPct val="100000"/>
              </a:lnSpc>
              <a:spcBef>
                <a:spcPts val="315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Help</a:t>
            </a:r>
            <a:r>
              <a:rPr sz="2000" spc="25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out</a:t>
            </a:r>
            <a:r>
              <a:rPr sz="2000" spc="25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make</a:t>
            </a:r>
            <a:r>
              <a:rPr sz="2000" spc="25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better 	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2000" spc="-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decisions.</a:t>
            </a:r>
            <a:endParaRPr sz="2000">
              <a:latin typeface="Segoe UI Light"/>
              <a:cs typeface="Segoe UI Light"/>
            </a:endParaRPr>
          </a:p>
          <a:p>
            <a:pPr marL="352425" marR="5080" indent="-339725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Help</a:t>
            </a:r>
            <a:r>
              <a:rPr sz="2000" spc="204" dirty="0">
                <a:solidFill>
                  <a:srgbClr val="FFFFFF"/>
                </a:solidFill>
                <a:latin typeface="Segoe UI Light"/>
                <a:cs typeface="Segoe UI Light"/>
              </a:rPr>
              <a:t>  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2000" spc="210" dirty="0">
                <a:solidFill>
                  <a:srgbClr val="FFFFFF"/>
                </a:solidFill>
                <a:latin typeface="Segoe UI Light"/>
                <a:cs typeface="Segoe UI Light"/>
              </a:rPr>
              <a:t>  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customer 	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trends</a:t>
            </a:r>
            <a:r>
              <a:rPr sz="2000" spc="195" dirty="0">
                <a:solidFill>
                  <a:srgbClr val="FFFFFF"/>
                </a:solidFill>
                <a:latin typeface="Segoe UI Light"/>
                <a:cs typeface="Segoe UI Light"/>
              </a:rPr>
              <a:t>  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000" spc="195" dirty="0">
                <a:solidFill>
                  <a:srgbClr val="FFFFFF"/>
                </a:solidFill>
                <a:latin typeface="Segoe UI Light"/>
                <a:cs typeface="Segoe UI Light"/>
              </a:rPr>
              <a:t>  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satisfaction, 	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which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lead</a:t>
            </a:r>
            <a:r>
              <a:rPr sz="20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new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51721" y="640207"/>
            <a:ext cx="225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Problem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8625967" y="1310462"/>
            <a:ext cx="3094355" cy="381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1F5F"/>
                </a:solidFill>
                <a:latin typeface="Segoe UI"/>
                <a:cs typeface="Segoe UI"/>
              </a:rPr>
              <a:t>Statement</a:t>
            </a:r>
            <a:endParaRPr sz="4400">
              <a:latin typeface="Segoe UI"/>
              <a:cs typeface="Segoe UI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2960"/>
              </a:spcBef>
            </a:pP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Develop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 Report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 by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Extracting-Transforming-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Loading</a:t>
            </a:r>
            <a:r>
              <a:rPr sz="2000" spc="-7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of</a:t>
            </a:r>
            <a:r>
              <a:rPr sz="2000" spc="-5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data</a:t>
            </a:r>
            <a:r>
              <a:rPr sz="2000" spc="-6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which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contains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Sales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trend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with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respect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to</a:t>
            </a:r>
            <a:r>
              <a:rPr sz="2000" spc="-4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100" dirty="0">
                <a:solidFill>
                  <a:srgbClr val="464646"/>
                </a:solidFill>
                <a:latin typeface="Segoe UI Light"/>
                <a:cs typeface="Segoe UI Light"/>
              </a:rPr>
              <a:t>Year,</a:t>
            </a:r>
            <a:r>
              <a:rPr sz="2000" spc="-3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Month,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Quarter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and</a:t>
            </a:r>
            <a:r>
              <a:rPr sz="2000" spc="-1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find </a:t>
            </a:r>
            <a:r>
              <a:rPr sz="2000" spc="-20" dirty="0">
                <a:solidFill>
                  <a:srgbClr val="464646"/>
                </a:solidFill>
                <a:latin typeface="Segoe UI Light"/>
                <a:cs typeface="Segoe UI Light"/>
              </a:rPr>
              <a:t>Some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relationships</a:t>
            </a:r>
            <a:r>
              <a:rPr sz="2000" spc="-7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through</a:t>
            </a:r>
            <a:r>
              <a:rPr sz="2000" spc="-7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data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to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understand</a:t>
            </a:r>
            <a:r>
              <a:rPr sz="2000" spc="-5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and</a:t>
            </a:r>
            <a:r>
              <a:rPr sz="2000" spc="-45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464646"/>
                </a:solidFill>
                <a:latin typeface="Segoe UI Light"/>
                <a:cs typeface="Segoe UI Light"/>
              </a:rPr>
              <a:t>Analyze</a:t>
            </a:r>
            <a:r>
              <a:rPr sz="2000" spc="-70" dirty="0">
                <a:solidFill>
                  <a:srgbClr val="464646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464646"/>
                </a:solidFill>
                <a:latin typeface="Segoe UI Light"/>
                <a:cs typeface="Segoe UI Light"/>
              </a:rPr>
              <a:t>the </a:t>
            </a:r>
            <a:r>
              <a:rPr sz="2000" spc="-10" dirty="0">
                <a:solidFill>
                  <a:srgbClr val="464646"/>
                </a:solidFill>
                <a:latin typeface="Segoe UI Light"/>
                <a:cs typeface="Segoe UI Light"/>
              </a:rPr>
              <a:t>Facts.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1733" y="3878707"/>
            <a:ext cx="9220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services.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8833" y="4183507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1733" y="4183507"/>
            <a:ext cx="2435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755" algn="l"/>
                <a:tab pos="1728470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Gives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better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1733" y="4488307"/>
            <a:ext cx="17424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customers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base.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8833" y="4792802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1733" y="4792802"/>
            <a:ext cx="2381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9310" algn="l"/>
                <a:tab pos="1238885" algn="l"/>
                <a:tab pos="1929764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Helps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easy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flow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1733" y="3573907"/>
            <a:ext cx="28987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1084580" algn="l"/>
                <a:tab pos="2465705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better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products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endParaRPr sz="2000">
              <a:latin typeface="Segoe UI Light"/>
              <a:cs typeface="Segoe UI Light"/>
            </a:endParaRPr>
          </a:p>
          <a:p>
            <a:pPr marR="10160" algn="r">
              <a:lnSpc>
                <a:spcPct val="100000"/>
              </a:lnSpc>
              <a:spcBef>
                <a:spcPts val="2400"/>
              </a:spcBef>
            </a:pP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endParaRPr sz="2000">
              <a:latin typeface="Segoe UI Light"/>
              <a:cs typeface="Segoe UI Light"/>
            </a:endParaRPr>
          </a:p>
          <a:p>
            <a:pPr marR="5080" algn="r">
              <a:lnSpc>
                <a:spcPct val="100000"/>
              </a:lnSpc>
              <a:spcBef>
                <a:spcPts val="2400"/>
              </a:spcBef>
            </a:pP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1733" y="5098160"/>
            <a:ext cx="2233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managing</a:t>
            </a:r>
            <a:r>
              <a:rPr sz="200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resources.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46" y="250697"/>
            <a:ext cx="130175" cy="1462405"/>
            <a:chOff x="170446" y="250697"/>
            <a:chExt cx="130175" cy="1462405"/>
          </a:xfrm>
        </p:grpSpPr>
        <p:sp>
          <p:nvSpPr>
            <p:cNvPr id="3" name="object 3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110695" y="0"/>
                  </a:moveTo>
                  <a:lnTo>
                    <a:pt x="0" y="0"/>
                  </a:lnTo>
                  <a:lnTo>
                    <a:pt x="0" y="1442847"/>
                  </a:lnTo>
                  <a:lnTo>
                    <a:pt x="110695" y="1442847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0" y="1442847"/>
                  </a:moveTo>
                  <a:lnTo>
                    <a:pt x="110695" y="1442847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1442847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20902"/>
            <a:ext cx="9603613" cy="54579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10" rIns="0" bIns="0" rtlCol="0">
            <a:spAutoFit/>
          </a:bodyPr>
          <a:lstStyle/>
          <a:p>
            <a:pPr marL="1590675">
              <a:lnSpc>
                <a:spcPct val="100000"/>
              </a:lnSpc>
              <a:spcBef>
                <a:spcPts val="100"/>
              </a:spcBef>
            </a:pPr>
            <a:r>
              <a:rPr dirty="0"/>
              <a:t>Sales</a:t>
            </a:r>
            <a:r>
              <a:rPr spc="-5" dirty="0"/>
              <a:t> </a:t>
            </a:r>
            <a:r>
              <a:rPr dirty="0"/>
              <a:t>By </a:t>
            </a:r>
            <a:r>
              <a:rPr spc="-10" dirty="0"/>
              <a:t>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46" y="250697"/>
            <a:ext cx="130175" cy="1462405"/>
            <a:chOff x="170446" y="250697"/>
            <a:chExt cx="130175" cy="1462405"/>
          </a:xfrm>
        </p:grpSpPr>
        <p:sp>
          <p:nvSpPr>
            <p:cNvPr id="3" name="object 3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110695" y="0"/>
                  </a:moveTo>
                  <a:lnTo>
                    <a:pt x="0" y="0"/>
                  </a:lnTo>
                  <a:lnTo>
                    <a:pt x="0" y="1442847"/>
                  </a:lnTo>
                  <a:lnTo>
                    <a:pt x="110695" y="1442847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0" y="1442847"/>
                  </a:moveTo>
                  <a:lnTo>
                    <a:pt x="110695" y="1442847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1442847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49" y="1120889"/>
            <a:ext cx="9871329" cy="55355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0">
              <a:lnSpc>
                <a:spcPct val="100000"/>
              </a:lnSpc>
              <a:spcBef>
                <a:spcPts val="100"/>
              </a:spcBef>
            </a:pPr>
            <a:r>
              <a:rPr dirty="0"/>
              <a:t>Sales</a:t>
            </a:r>
            <a:r>
              <a:rPr spc="-5" dirty="0"/>
              <a:t> </a:t>
            </a:r>
            <a:r>
              <a:rPr dirty="0"/>
              <a:t>By </a:t>
            </a:r>
            <a:r>
              <a:rPr spc="-10" dirty="0"/>
              <a:t>Market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376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dirty="0"/>
              <a:t>Profit</a:t>
            </a:r>
            <a:r>
              <a:rPr spc="-11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Customer</a:t>
            </a:r>
            <a:r>
              <a:rPr spc="-125" dirty="0"/>
              <a:t> </a:t>
            </a:r>
            <a:r>
              <a:rPr spc="-20" dirty="0"/>
              <a:t>Name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46" y="250697"/>
            <a:ext cx="130175" cy="1462405"/>
            <a:chOff x="170446" y="250697"/>
            <a:chExt cx="130175" cy="1462405"/>
          </a:xfrm>
        </p:grpSpPr>
        <p:sp>
          <p:nvSpPr>
            <p:cNvPr id="4" name="object 4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110695" y="0"/>
                  </a:moveTo>
                  <a:lnTo>
                    <a:pt x="0" y="0"/>
                  </a:lnTo>
                  <a:lnTo>
                    <a:pt x="0" y="1442847"/>
                  </a:lnTo>
                  <a:lnTo>
                    <a:pt x="110695" y="1442847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0" y="1442847"/>
                  </a:moveTo>
                  <a:lnTo>
                    <a:pt x="110695" y="1442847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1442847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63" y="1401229"/>
            <a:ext cx="9950196" cy="5078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246" y="352805"/>
            <a:ext cx="7840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7475" algn="l"/>
              </a:tabLst>
            </a:pPr>
            <a:r>
              <a:rPr spc="-25" dirty="0"/>
              <a:t>Top</a:t>
            </a:r>
            <a:r>
              <a:rPr dirty="0"/>
              <a:t>	5</a:t>
            </a:r>
            <a:r>
              <a:rPr spc="-85" dirty="0"/>
              <a:t> </a:t>
            </a:r>
            <a:r>
              <a:rPr dirty="0"/>
              <a:t>Profit</a:t>
            </a:r>
            <a:r>
              <a:rPr spc="-80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spc="-10" dirty="0"/>
              <a:t>Products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46" y="250697"/>
            <a:ext cx="130175" cy="1462405"/>
            <a:chOff x="170446" y="250697"/>
            <a:chExt cx="130175" cy="1462405"/>
          </a:xfrm>
        </p:grpSpPr>
        <p:sp>
          <p:nvSpPr>
            <p:cNvPr id="4" name="object 4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110695" y="0"/>
                  </a:moveTo>
                  <a:lnTo>
                    <a:pt x="0" y="0"/>
                  </a:lnTo>
                  <a:lnTo>
                    <a:pt x="0" y="1442847"/>
                  </a:lnTo>
                  <a:lnTo>
                    <a:pt x="110695" y="1442847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0" y="1442847"/>
                  </a:moveTo>
                  <a:lnTo>
                    <a:pt x="110695" y="1442847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1442847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21" y="1401165"/>
            <a:ext cx="10540238" cy="5324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Bottom</a:t>
            </a:r>
            <a:r>
              <a:rPr spc="-80" dirty="0"/>
              <a:t> </a:t>
            </a:r>
            <a:r>
              <a:rPr dirty="0"/>
              <a:t>5</a:t>
            </a:r>
            <a:r>
              <a:rPr spc="-85" dirty="0"/>
              <a:t> </a:t>
            </a:r>
            <a:r>
              <a:rPr dirty="0"/>
              <a:t>Profit</a:t>
            </a:r>
            <a:r>
              <a:rPr spc="-85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spc="-10" dirty="0"/>
              <a:t>Products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46" y="250697"/>
            <a:ext cx="130175" cy="1462405"/>
            <a:chOff x="170446" y="250697"/>
            <a:chExt cx="130175" cy="1462405"/>
          </a:xfrm>
        </p:grpSpPr>
        <p:sp>
          <p:nvSpPr>
            <p:cNvPr id="4" name="object 4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110695" y="0"/>
                  </a:moveTo>
                  <a:lnTo>
                    <a:pt x="0" y="0"/>
                  </a:lnTo>
                  <a:lnTo>
                    <a:pt x="0" y="1442847"/>
                  </a:lnTo>
                  <a:lnTo>
                    <a:pt x="110695" y="1442847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971" y="260222"/>
              <a:ext cx="111125" cy="1443355"/>
            </a:xfrm>
            <a:custGeom>
              <a:avLst/>
              <a:gdLst/>
              <a:ahLst/>
              <a:cxnLst/>
              <a:rect l="l" t="t" r="r" b="b"/>
              <a:pathLst>
                <a:path w="111125" h="1443355">
                  <a:moveTo>
                    <a:pt x="0" y="1442847"/>
                  </a:moveTo>
                  <a:lnTo>
                    <a:pt x="110695" y="1442847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1442847"/>
                  </a:lnTo>
                  <a:close/>
                </a:path>
              </a:pathLst>
            </a:custGeom>
            <a:ln w="19050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49" y="1307719"/>
            <a:ext cx="10246487" cy="5397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92" y="92786"/>
            <a:ext cx="2640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1128" y="707516"/>
            <a:ext cx="983170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454659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Enhanced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Sales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Insights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detailed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into </a:t>
            </a:r>
            <a:r>
              <a:rPr sz="2000" dirty="0">
                <a:latin typeface="Arial MT"/>
                <a:cs typeface="Arial MT"/>
              </a:rPr>
              <a:t>Amazon's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global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top-performing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products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regions.</a:t>
            </a:r>
            <a:endParaRPr sz="2000">
              <a:latin typeface="Arial MT"/>
              <a:cs typeface="Arial MT"/>
            </a:endParaRPr>
          </a:p>
          <a:p>
            <a:pPr marL="469900" marR="254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Customer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Demographics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Analysis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Understanding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demographics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purchasing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enables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targeted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marketing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strategies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customer engagement.</a:t>
            </a:r>
            <a:endParaRPr sz="2000">
              <a:latin typeface="Arial MT"/>
              <a:cs typeface="Arial MT"/>
            </a:endParaRPr>
          </a:p>
          <a:p>
            <a:pPr marL="469900" marR="1651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Interactive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Dynamic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Visualizations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BI's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allow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dynamically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facilitating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deeper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 making.</a:t>
            </a:r>
            <a:endParaRPr sz="2000">
              <a:latin typeface="Arial MT"/>
              <a:cs typeface="Arial MT"/>
            </a:endParaRPr>
          </a:p>
          <a:p>
            <a:pPr marL="466725" marR="277495" indent="-454025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Data-Driven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Decisions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comprehensive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support 	data-</a:t>
            </a:r>
            <a:r>
              <a:rPr sz="2000" dirty="0">
                <a:latin typeface="Arial MT"/>
                <a:cs typeface="Arial MT"/>
              </a:rPr>
              <a:t>driven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</a:t>
            </a:r>
            <a:r>
              <a:rPr sz="2000" dirty="0">
                <a:latin typeface="Arial MT"/>
                <a:cs typeface="Arial MT"/>
              </a:rPr>
              <a:t>making,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optimized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strategies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increased 	revenue.</a:t>
            </a:r>
            <a:endParaRPr sz="2000">
              <a:latin typeface="Arial MT"/>
              <a:cs typeface="Arial MT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000" b="1" spc="-10" dirty="0">
                <a:latin typeface="Arial"/>
                <a:cs typeface="Arial"/>
              </a:rPr>
              <a:t>Real-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Updates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stakeholders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up- </a:t>
            </a:r>
            <a:r>
              <a:rPr sz="2000" spc="-10" dirty="0">
                <a:latin typeface="Arial MT"/>
                <a:cs typeface="Arial MT"/>
              </a:rPr>
              <a:t>to-</a:t>
            </a:r>
            <a:r>
              <a:rPr sz="2000" dirty="0">
                <a:latin typeface="Arial MT"/>
                <a:cs typeface="Arial MT"/>
              </a:rPr>
              <a:t>date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ensuring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accurate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reporting.</a:t>
            </a:r>
            <a:endParaRPr sz="2000">
              <a:latin typeface="Arial MT"/>
              <a:cs typeface="Arial MT"/>
            </a:endParaRPr>
          </a:p>
          <a:p>
            <a:pPr marL="469900" marR="774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Scalability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Collaboration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scale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collaboration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across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teams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shared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reports.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446" y="538454"/>
            <a:ext cx="130175" cy="6035040"/>
            <a:chOff x="170446" y="538454"/>
            <a:chExt cx="130175" cy="6035040"/>
          </a:xfrm>
        </p:grpSpPr>
        <p:sp>
          <p:nvSpPr>
            <p:cNvPr id="5" name="object 5"/>
            <p:cNvSpPr/>
            <p:nvPr/>
          </p:nvSpPr>
          <p:spPr>
            <a:xfrm>
              <a:off x="179971" y="547979"/>
              <a:ext cx="111125" cy="6015990"/>
            </a:xfrm>
            <a:custGeom>
              <a:avLst/>
              <a:gdLst/>
              <a:ahLst/>
              <a:cxnLst/>
              <a:rect l="l" t="t" r="r" b="b"/>
              <a:pathLst>
                <a:path w="111125" h="6015990">
                  <a:moveTo>
                    <a:pt x="110695" y="0"/>
                  </a:moveTo>
                  <a:lnTo>
                    <a:pt x="0" y="0"/>
                  </a:lnTo>
                  <a:lnTo>
                    <a:pt x="0" y="6015990"/>
                  </a:lnTo>
                  <a:lnTo>
                    <a:pt x="110695" y="6015990"/>
                  </a:lnTo>
                  <a:lnTo>
                    <a:pt x="11069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71" y="547979"/>
              <a:ext cx="111125" cy="6015990"/>
            </a:xfrm>
            <a:custGeom>
              <a:avLst/>
              <a:gdLst/>
              <a:ahLst/>
              <a:cxnLst/>
              <a:rect l="l" t="t" r="r" b="b"/>
              <a:pathLst>
                <a:path w="111125" h="6015990">
                  <a:moveTo>
                    <a:pt x="0" y="6015990"/>
                  </a:moveTo>
                  <a:lnTo>
                    <a:pt x="110695" y="6015990"/>
                  </a:lnTo>
                  <a:lnTo>
                    <a:pt x="110695" y="0"/>
                  </a:lnTo>
                  <a:lnTo>
                    <a:pt x="0" y="0"/>
                  </a:lnTo>
                  <a:lnTo>
                    <a:pt x="0" y="6015990"/>
                  </a:lnTo>
                  <a:close/>
                </a:path>
              </a:pathLst>
            </a:custGeom>
            <a:ln w="19049">
              <a:solidFill>
                <a:srgbClr val="B47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Segoe UI</vt:lpstr>
      <vt:lpstr>Segoe UI Light</vt:lpstr>
      <vt:lpstr>Office Theme</vt:lpstr>
      <vt:lpstr>AMAZON SALES DATA ANALYSIS REPORT Bhuvan Shankar Jakkala</vt:lpstr>
      <vt:lpstr>Problem</vt:lpstr>
      <vt:lpstr>Sales By Segment</vt:lpstr>
      <vt:lpstr>Sales By Market</vt:lpstr>
      <vt:lpstr>Profit By Customer Name</vt:lpstr>
      <vt:lpstr>Top 5 Profit By Products</vt:lpstr>
      <vt:lpstr>Bottom 5 Profit By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Bairagi</dc:creator>
  <cp:lastModifiedBy>rajesh kilari</cp:lastModifiedBy>
  <cp:revision>1</cp:revision>
  <dcterms:created xsi:type="dcterms:W3CDTF">2025-05-08T14:03:16Z</dcterms:created>
  <dcterms:modified xsi:type="dcterms:W3CDTF">2025-05-08T14:07:06Z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2025-05-08T00:00:00Z</vt:filetime>
  </property>
  <property fmtid="{D5CDD505-2E9C-101B-9397-08002B2CF9AE}" pid="5" name="Producer">
    <vt:lpwstr>Microsoft® PowerPoint® LTSC</vt:lpwstr>
  </property>
</Properties>
</file>