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70" r:id="rId12"/>
    <p:sldId id="266" r:id="rId13"/>
    <p:sldId id="268" r:id="rId14"/>
    <p:sldId id="269" r:id="rId15"/>
  </p:sldIdLst>
  <p:sldSz cx="18288000" cy="10287000"/>
  <p:notesSz cx="6858000" cy="9144000"/>
  <p:embeddedFontLs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Poppins Bold" panose="00000800000000000000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.sv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3.jpe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02824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7186155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770732" y="4244569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76200" y="4762500"/>
            <a:ext cx="7505868" cy="943385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1028700" y="6286500"/>
            <a:ext cx="4104422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331475" y="4914900"/>
            <a:ext cx="6983725" cy="5700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97"/>
              </a:lnSpc>
              <a:spcBef>
                <a:spcPct val="0"/>
              </a:spcBef>
            </a:pPr>
            <a:r>
              <a:rPr lang="en-US" sz="3600" b="1" dirty="0"/>
              <a:t>AI-Powered GATE Study Buddy </a:t>
            </a:r>
            <a:endParaRPr lang="en-US" sz="3600" b="1" spc="328" dirty="0"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34101" y="6855103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Bhuvan Patil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en-US" sz="2120" baseline="30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September 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3679637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SBJITMR ,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Yerla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Nagpur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325937" y="6493989"/>
            <a:ext cx="3063983" cy="4257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F51C79-8D90-7325-DA93-4D067357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2">
            <a:extLst>
              <a:ext uri="{FF2B5EF4-FFF2-40B4-BE49-F238E27FC236}">
                <a16:creationId xmlns:a16="http://schemas.microsoft.com/office/drawing/2014/main" id="{CEE12DBB-586E-1B2E-31FB-D2AAC98A81BC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365513F-20D2-9C17-8FD0-E193D08DF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32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64B48-AFA9-5D1F-2F53-C89618D0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34AE438-BBED-562B-82F2-51C665893F98}"/>
              </a:ext>
            </a:extLst>
          </p:cNvPr>
          <p:cNvSpPr txBox="1"/>
          <p:nvPr/>
        </p:nvSpPr>
        <p:spPr>
          <a:xfrm>
            <a:off x="3464275" y="954275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Expected Outcomes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8CEFAC4-AF76-86F6-3E0E-85283F2110DD}"/>
              </a:ext>
            </a:extLst>
          </p:cNvPr>
          <p:cNvSpPr txBox="1"/>
          <p:nvPr/>
        </p:nvSpPr>
        <p:spPr>
          <a:xfrm>
            <a:off x="3886200" y="3545720"/>
            <a:ext cx="11806084" cy="3397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 prep stress via personalized guidance.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Increase efficiency through adaptive learning paths.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Promote bilingual inclusivity (Hindi + English).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Foster collaboration &amp; peer learning at scale.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Scalable to other exams (JEE, CAT, NDA).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FFB5490-6099-1382-CE24-296229D5C00E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1FFE8BED-7FD2-5A2F-C169-97FDA62E1FD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989AD7F-0DF1-837E-46B9-00FFD089242B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385585FA-3559-62B1-B945-8CF72895D596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043F747-6D32-7D32-FA9E-029E828D00C5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CEEF452-AA3E-F193-02FB-3C35A51929C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65D3A46-2FA5-A932-FE3F-F35215BDFA71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470344E-2FD1-37B9-169D-C91871FC2F7C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D866334F-56C0-5505-80E8-65AA1DD6569B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DAB0EBE5-77EF-2B51-FA11-387E1A1DA914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BB96E82-990A-C476-AC98-37AFE0BDDAAB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4F65FDB6-6ED1-619E-71E8-B1F590AD6596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5F896B83-F2E2-59F8-BE6C-F41B5B8F0172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6F548EE-E46C-BDE4-57F9-9FF323BBEB72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A3EAAE42-8C6A-1C16-78C1-38A99F6A945D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33126074-FC80-F8BA-22F4-46F48C5106C7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29437AFB-2198-F101-D86D-245019C7A0DC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19FE4811-F640-8156-11EF-0E05555DA841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3028F04-94D0-8469-3CFF-CBEE66527C4B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59660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57118" y="10287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57396" y="3646127"/>
            <a:ext cx="16230600" cy="4089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Accuracy: Correctness of AI answers &amp; quiz generation.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Engagement: Daily active users, group study participation.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 Outcomes: Improvement in mock test scores &amp; weak-topic mastery.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Response Time: Speed of AI query resolution (in sec).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User Satisfaction: Feedback ratings ≥ 4/5.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Collaboration Impact: Number of AI-generated group notes &amp; discussions.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7CB4-FD0E-A758-C455-1A5CA2BA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CBD17D0-8901-89A9-4A71-D6D27C060045}"/>
              </a:ext>
            </a:extLst>
          </p:cNvPr>
          <p:cNvSpPr txBox="1"/>
          <p:nvPr/>
        </p:nvSpPr>
        <p:spPr>
          <a:xfrm>
            <a:off x="3357118" y="10287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Plan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CC79353-A842-556F-27D1-B7A474A7CFD7}"/>
              </a:ext>
            </a:extLst>
          </p:cNvPr>
          <p:cNvSpPr txBox="1"/>
          <p:nvPr/>
        </p:nvSpPr>
        <p:spPr>
          <a:xfrm>
            <a:off x="1905000" y="3290691"/>
            <a:ext cx="16230600" cy="547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Impact at Scale: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Built to serve lakhs of students nationwide with cloud-ready architecture.</a:t>
            </a:r>
          </a:p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Plan: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Integrate official GATE question banks → authentic exam prep.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Mentor dashboards → personalized guidance.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Expand to other exams → CAT, JEE, UPSC, and more.</a:t>
            </a:r>
          </a:p>
          <a:p>
            <a:pPr>
              <a:lnSpc>
                <a:spcPct val="150000"/>
              </a:lnSpc>
            </a:pPr>
            <a:r>
              <a:rPr lang="en-IN" sz="3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Vision: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From hackathon prototype → nationwide, real-world deployment.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F3FCF64-6623-AAAF-8133-FB1A3198929B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DE614D-5761-310C-1283-68BD72EB85E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E4CB9C1B-A906-9583-CC31-C365D1D2B8B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A169FF2-2ECA-6FB5-FD95-A4931FCFF4DB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53E063B-0731-894F-07C6-6C70608AB1F0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925DF43A-A376-B1AF-7179-2F397E329046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5B3E869-5EF7-CE45-EF3F-7F4A943FA000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812CBCE-E0E3-FE64-DF30-60A2BE481956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5A90A3DA-0CC0-D5C4-2CB1-11ABAA6B421E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736CFF3F-EEBD-39B7-A575-5BB06976244A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E988159A-6270-C484-836C-C5BE073114A7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62D08A37-C58B-B453-45F9-F134324C8F42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17AB5BCA-E951-DED7-141E-A8CCD2FBFCAA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7026B799-2648-C68E-814C-9572354E78F6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C59115D-7348-AFAB-6101-C8624F7294B9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35FD8F4-297F-11BE-A9B4-5AB03897790C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0F17FCF9-B340-4B55-8D6F-D07B6619D5DC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4319ECF-63BA-768B-41BC-96BEE2E50CBE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AF54CA-D545-38FC-F77A-B73D5A5E353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6262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7B7EB-2F09-72AC-41A7-F6C5C2C6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C8C357D-12E7-82EC-38B1-32CBBD8C9172}"/>
              </a:ext>
            </a:extLst>
          </p:cNvPr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F34E4F5-D2FF-FADE-0533-E84ABD8A5CE1}"/>
                </a:ext>
              </a:extLst>
            </p:cNvPr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AFCE1F2-6280-CCE1-DA95-6F012DDB0C11}"/>
                </a:ext>
              </a:extLst>
            </p:cNvPr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7177D08D-37AE-E009-000C-00D4BDB6F2BB}"/>
              </a:ext>
            </a:extLst>
          </p:cNvPr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E2C0CE2A-7543-9880-ADD3-1CABFBC90BB6}"/>
              </a:ext>
            </a:extLst>
          </p:cNvPr>
          <p:cNvGrpSpPr/>
          <p:nvPr/>
        </p:nvGrpSpPr>
        <p:grpSpPr>
          <a:xfrm rot="-2952733">
            <a:off x="1706953" y="6002824"/>
            <a:ext cx="18280190" cy="8379806"/>
            <a:chOff x="0" y="0"/>
            <a:chExt cx="1523748" cy="6985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0077956-CCB4-D204-78A6-D822433C1A45}"/>
                </a:ext>
              </a:extLst>
            </p:cNvPr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2C09C7F-13B1-FF6D-634B-53AB99D7F12D}"/>
                </a:ext>
              </a:extLst>
            </p:cNvPr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5C8C2660-FCC9-0435-5818-CE571409D203}"/>
              </a:ext>
            </a:extLst>
          </p:cNvPr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B88B62F-110A-F991-D983-C5A80E9C5B23}"/>
                </a:ext>
              </a:extLst>
            </p:cNvPr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FE2236C-6664-CE48-765B-DD2FE795D406}"/>
                </a:ext>
              </a:extLst>
            </p:cNvPr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129FF68-FA5D-D9F0-323C-436C839D6223}"/>
              </a:ext>
            </a:extLst>
          </p:cNvPr>
          <p:cNvGrpSpPr/>
          <p:nvPr/>
        </p:nvGrpSpPr>
        <p:grpSpPr>
          <a:xfrm rot="-2768637">
            <a:off x="7186155" y="1888821"/>
            <a:ext cx="11500734" cy="7808097"/>
            <a:chOff x="0" y="0"/>
            <a:chExt cx="1523748" cy="6985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67719E6-A0AE-4CEC-BD47-C5750EE67B6C}"/>
                </a:ext>
              </a:extLst>
            </p:cNvPr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54F2AD57-AB17-49D5-B250-72A877257E40}"/>
                </a:ext>
              </a:extLst>
            </p:cNvPr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>
            <a:extLst>
              <a:ext uri="{FF2B5EF4-FFF2-40B4-BE49-F238E27FC236}">
                <a16:creationId xmlns:a16="http://schemas.microsoft.com/office/drawing/2014/main" id="{3F9F36B8-B28D-5361-39A8-7AA8DF6091D2}"/>
              </a:ext>
            </a:extLst>
          </p:cNvPr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3EC17495-1A22-2308-658A-C0C40758269E}"/>
              </a:ext>
            </a:extLst>
          </p:cNvPr>
          <p:cNvGrpSpPr>
            <a:grpSpLocks noChangeAspect="1"/>
          </p:cNvGrpSpPr>
          <p:nvPr/>
        </p:nvGrpSpPr>
        <p:grpSpPr>
          <a:xfrm>
            <a:off x="8770732" y="4244569"/>
            <a:ext cx="3954220" cy="3954220"/>
            <a:chOff x="0" y="0"/>
            <a:chExt cx="6350889" cy="6350889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B05FAB2-EE01-7F5C-4FC0-20B9A96C05F4}"/>
                </a:ext>
              </a:extLst>
            </p:cNvPr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F218017-FAEA-A0AD-3F8C-5E04CC48BE47}"/>
                </a:ext>
              </a:extLst>
            </p:cNvPr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B6F5E1D9-672C-67F4-BB8B-922AB1C7BC74}"/>
              </a:ext>
            </a:extLst>
          </p:cNvPr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EBDAE844-1E4E-8A2A-9A90-FFA9959C1CF1}"/>
                </a:ext>
              </a:extLst>
            </p:cNvPr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5D61A38A-282F-96E6-F824-98B1BA81C40C}"/>
                </a:ext>
              </a:extLst>
            </p:cNvPr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6126FDE9-C589-C152-261D-D3683C4D6D9B}"/>
              </a:ext>
            </a:extLst>
          </p:cNvPr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5F680031-9912-9F6B-E9FA-9953F66E470D}"/>
                </a:ext>
              </a:extLst>
            </p:cNvPr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>
              <a:extLst>
                <a:ext uri="{FF2B5EF4-FFF2-40B4-BE49-F238E27FC236}">
                  <a16:creationId xmlns:a16="http://schemas.microsoft.com/office/drawing/2014/main" id="{05E085B7-396B-71D5-23B5-A9E4F8287635}"/>
                </a:ext>
              </a:extLst>
            </p:cNvPr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>
            <a:extLst>
              <a:ext uri="{FF2B5EF4-FFF2-40B4-BE49-F238E27FC236}">
                <a16:creationId xmlns:a16="http://schemas.microsoft.com/office/drawing/2014/main" id="{566D10D8-DA26-D6FE-1EC2-A78385C9E3D2}"/>
              </a:ext>
            </a:extLst>
          </p:cNvPr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8642ED8A-0A63-304F-5A0F-AF74A80ABBC2}"/>
                </a:ext>
              </a:extLst>
            </p:cNvPr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90DE857E-9AFC-CFFD-151C-C3DA1E7F1748}"/>
                </a:ext>
              </a:extLst>
            </p:cNvPr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184AD2B5-C700-D5E7-3782-48D2D42BE34D}"/>
              </a:ext>
            </a:extLst>
          </p:cNvPr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72A99F64-F1B8-58DC-91B7-B588344C7CC5}"/>
                </a:ext>
              </a:extLst>
            </p:cNvPr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>
              <a:extLst>
                <a:ext uri="{FF2B5EF4-FFF2-40B4-BE49-F238E27FC236}">
                  <a16:creationId xmlns:a16="http://schemas.microsoft.com/office/drawing/2014/main" id="{9D95CF2F-D834-871B-2E9B-0E0B137841C0}"/>
                </a:ext>
              </a:extLst>
            </p:cNvPr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>
            <a:extLst>
              <a:ext uri="{FF2B5EF4-FFF2-40B4-BE49-F238E27FC236}">
                <a16:creationId xmlns:a16="http://schemas.microsoft.com/office/drawing/2014/main" id="{0C618F90-0856-13D9-FFB6-5617D38A3E3F}"/>
              </a:ext>
            </a:extLst>
          </p:cNvPr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70D185D9-5345-C8CE-A30A-248825A73F75}"/>
              </a:ext>
            </a:extLst>
          </p:cNvPr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46ED8DB0-56EE-E798-9BBB-D261579B8F0D}"/>
              </a:ext>
            </a:extLst>
          </p:cNvPr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1D414B75-8CBF-99A3-0A34-7304EA839CBD}"/>
              </a:ext>
            </a:extLst>
          </p:cNvPr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>
            <a:extLst>
              <a:ext uri="{FF2B5EF4-FFF2-40B4-BE49-F238E27FC236}">
                <a16:creationId xmlns:a16="http://schemas.microsoft.com/office/drawing/2014/main" id="{97EFB743-B7E3-918C-006E-96A2362817BB}"/>
              </a:ext>
            </a:extLst>
          </p:cNvPr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FD2805CA-5B44-C9F2-6D10-7253493570F1}"/>
              </a:ext>
            </a:extLst>
          </p:cNvPr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7" name="Group 47">
            <a:extLst>
              <a:ext uri="{FF2B5EF4-FFF2-40B4-BE49-F238E27FC236}">
                <a16:creationId xmlns:a16="http://schemas.microsoft.com/office/drawing/2014/main" id="{6998828A-51D6-0F7C-294C-1747CAE8D29A}"/>
              </a:ext>
            </a:extLst>
          </p:cNvPr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8CE24601-1CB5-4F48-FAF9-B71F50FE35F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id="{193EB59E-1FF0-3427-13C8-FF621172A0E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9CCC9965-7DD3-F7A8-B4EA-C32175B0C1A2}"/>
              </a:ext>
            </a:extLst>
          </p:cNvPr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19896E0E-A8A1-2296-46AE-E5D5831398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>
              <a:extLst>
                <a:ext uri="{FF2B5EF4-FFF2-40B4-BE49-F238E27FC236}">
                  <a16:creationId xmlns:a16="http://schemas.microsoft.com/office/drawing/2014/main" id="{D3C7D8F5-66AD-5CBA-9AD6-C797BC9F38C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>
            <a:extLst>
              <a:ext uri="{FF2B5EF4-FFF2-40B4-BE49-F238E27FC236}">
                <a16:creationId xmlns:a16="http://schemas.microsoft.com/office/drawing/2014/main" id="{AF97124B-001A-FC1D-79AB-DEB9D2446E77}"/>
              </a:ext>
            </a:extLst>
          </p:cNvPr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CB4E99D9-E482-875A-8EED-B5E5CD10A55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>
              <a:extLst>
                <a:ext uri="{FF2B5EF4-FFF2-40B4-BE49-F238E27FC236}">
                  <a16:creationId xmlns:a16="http://schemas.microsoft.com/office/drawing/2014/main" id="{DD722DC9-B088-67A0-D6F3-42EAC0D1C256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>
            <a:extLst>
              <a:ext uri="{FF2B5EF4-FFF2-40B4-BE49-F238E27FC236}">
                <a16:creationId xmlns:a16="http://schemas.microsoft.com/office/drawing/2014/main" id="{57D92B5B-4CDA-9D12-3D6F-0B3F991EE6BC}"/>
              </a:ext>
            </a:extLst>
          </p:cNvPr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CC7F6343-F25C-200F-1565-C799E5955A5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>
              <a:extLst>
                <a:ext uri="{FF2B5EF4-FFF2-40B4-BE49-F238E27FC236}">
                  <a16:creationId xmlns:a16="http://schemas.microsoft.com/office/drawing/2014/main" id="{943DB57C-C6C4-70A4-AE87-F4CB466ED97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>
            <a:extLst>
              <a:ext uri="{FF2B5EF4-FFF2-40B4-BE49-F238E27FC236}">
                <a16:creationId xmlns:a16="http://schemas.microsoft.com/office/drawing/2014/main" id="{58962F42-D170-4CE8-D6EF-1598889FD60F}"/>
              </a:ext>
            </a:extLst>
          </p:cNvPr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85CB79FE-419B-4DA5-7348-0FDBAF63215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>
              <a:extLst>
                <a:ext uri="{FF2B5EF4-FFF2-40B4-BE49-F238E27FC236}">
                  <a16:creationId xmlns:a16="http://schemas.microsoft.com/office/drawing/2014/main" id="{084F10FD-5E35-253A-6F38-A01935B283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>
            <a:extLst>
              <a:ext uri="{FF2B5EF4-FFF2-40B4-BE49-F238E27FC236}">
                <a16:creationId xmlns:a16="http://schemas.microsoft.com/office/drawing/2014/main" id="{60C22AB9-FF96-E82B-2ECC-09DE35B54458}"/>
              </a:ext>
            </a:extLst>
          </p:cNvPr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C18B10D6-AE7C-88B1-2BF8-012E52E42DF5}"/>
              </a:ext>
            </a:extLst>
          </p:cNvPr>
          <p:cNvSpPr txBox="1"/>
          <p:nvPr/>
        </p:nvSpPr>
        <p:spPr>
          <a:xfrm>
            <a:off x="20666" y="4309006"/>
            <a:ext cx="7438151" cy="18034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49"/>
              </a:lnSpc>
            </a:pPr>
            <a:endParaRPr lang="en-US" sz="9600" b="1" spc="-173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6549"/>
              </a:lnSpc>
            </a:pPr>
            <a:r>
              <a:rPr lang="en-US" sz="9600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58EA8A85-6A43-13BA-4C7A-50607FF22882}"/>
              </a:ext>
            </a:extLst>
          </p:cNvPr>
          <p:cNvSpPr txBox="1"/>
          <p:nvPr/>
        </p:nvSpPr>
        <p:spPr>
          <a:xfrm>
            <a:off x="287465" y="3624706"/>
            <a:ext cx="7668757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000" i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“Making exam prep smarter, inclusive, and stress-free with AI.”</a:t>
            </a:r>
          </a:p>
        </p:txBody>
      </p:sp>
    </p:spTree>
    <p:extLst>
      <p:ext uri="{BB962C8B-B14F-4D97-AF65-F5344CB8AC3E}">
        <p14:creationId xmlns:p14="http://schemas.microsoft.com/office/powerpoint/2010/main" val="137749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7996289" y="1761550"/>
            <a:ext cx="9074241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Graduate Aptitude Test in Engineering is a National-level exam for admission to postgraduate programs (</a:t>
            </a:r>
            <a:r>
              <a:rPr lang="en-US" sz="30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M.Tech</a:t>
            </a: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PhD) and for recruitment in PSUs (Public Sector Units).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brings personalized, bilingual, and 24×7 guidance to GATE aspirants, making exam preparation more efficient, inclusive, and adaptive to individual needs.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185059" y="571500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33" name="Freeform 27">
            <a:extLst>
              <a:ext uri="{FF2B5EF4-FFF2-40B4-BE49-F238E27FC236}">
                <a16:creationId xmlns:a16="http://schemas.microsoft.com/office/drawing/2014/main" id="{B79747CF-8F49-83A0-71D2-DBB8117957E1}"/>
              </a:ext>
            </a:extLst>
          </p:cNvPr>
          <p:cNvSpPr/>
          <p:nvPr/>
        </p:nvSpPr>
        <p:spPr>
          <a:xfrm>
            <a:off x="6613738" y="350583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A7506A1-FCD8-164B-F5B5-315AB81042D7}"/>
              </a:ext>
            </a:extLst>
          </p:cNvPr>
          <p:cNvGrpSpPr/>
          <p:nvPr/>
        </p:nvGrpSpPr>
        <p:grpSpPr>
          <a:xfrm rot="-5400000">
            <a:off x="12021355" y="245174"/>
            <a:ext cx="700320" cy="12485669"/>
            <a:chOff x="0" y="-38100"/>
            <a:chExt cx="184446" cy="3288407"/>
          </a:xfrm>
        </p:grpSpPr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01BD71F-F0C2-8DBF-136A-E88013BFEB1E}"/>
                </a:ext>
              </a:extLst>
            </p:cNvPr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TextBox 26">
              <a:extLst>
                <a:ext uri="{FF2B5EF4-FFF2-40B4-BE49-F238E27FC236}">
                  <a16:creationId xmlns:a16="http://schemas.microsoft.com/office/drawing/2014/main" id="{0D794ED8-445B-6260-D1A0-B6EF09C927A9}"/>
                </a:ext>
              </a:extLst>
            </p:cNvPr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0">
            <a:extLst>
              <a:ext uri="{FF2B5EF4-FFF2-40B4-BE49-F238E27FC236}">
                <a16:creationId xmlns:a16="http://schemas.microsoft.com/office/drawing/2014/main" id="{380A8503-6950-1DF4-1062-683163EC61E6}"/>
              </a:ext>
            </a:extLst>
          </p:cNvPr>
          <p:cNvSpPr txBox="1"/>
          <p:nvPr/>
        </p:nvSpPr>
        <p:spPr>
          <a:xfrm>
            <a:off x="11805610" y="6229841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8" name="TextBox 28">
            <a:extLst>
              <a:ext uri="{FF2B5EF4-FFF2-40B4-BE49-F238E27FC236}">
                <a16:creationId xmlns:a16="http://schemas.microsoft.com/office/drawing/2014/main" id="{81A44486-1155-C410-B6E3-EDCBD45FFCD6}"/>
              </a:ext>
            </a:extLst>
          </p:cNvPr>
          <p:cNvSpPr txBox="1"/>
          <p:nvPr/>
        </p:nvSpPr>
        <p:spPr>
          <a:xfrm>
            <a:off x="7963375" y="7127388"/>
            <a:ext cx="9753600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Many students prepare for GATE but face syllabus overload, lack of guidance, and language barriers — that’s why we chose this area to build an AI-powered study buddy that makes preparation smarter and inclusive.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5570" y="2806426"/>
            <a:ext cx="17122080" cy="63185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</a:t>
            </a: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Vast syllabus with complex technical concepts.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Limited access to personalized guidance in Tier-2/3 cities.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bilingual, concept-focused resources.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in self-assessment, time management, and motivation.</a:t>
            </a:r>
          </a:p>
          <a:p>
            <a:pPr marL="345441" lvl="1">
              <a:lnSpc>
                <a:spcPts val="4480"/>
              </a:lnSpc>
            </a:pP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Opportunities</a:t>
            </a: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adaptive tests and personalized learning paths.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Bilingual voice/text tutoring for wider accessibility.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Automated summaries, quizzes, and doubt resolution from multimedia inputs.</a:t>
            </a:r>
          </a:p>
          <a:p>
            <a:pPr marL="979488" lvl="1" indent="-358775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analytics and collaborative AI study rooms to boost engagement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79741" y="68664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108762" y="525788"/>
            <a:ext cx="2026931" cy="1802622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18210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8446" y="3186781"/>
            <a:ext cx="16230600" cy="5474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 propose an AI-powered bilingual study buddy platform for GATE aspirants.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 can interact via text or voice in Hindi/English.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processes multimedia inputs to generate summaries, flashcards, &amp; questions.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 adaptive learning engine tracks progress and recommends weak topics.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group study rooms, AI auto-summarizes discussions into concise notes.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 can seamlessly continue test across devices without losing progress.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 short: An inclusive, always-available, and intelligent platform that reduces prep stress and improves efficiency for GATE aspirants.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71600" y="3140277"/>
            <a:ext cx="16230600" cy="616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Bilingual Text + Voice Support for inclusive learning.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Adaptive Testing – auto-adjusts question difficulty. 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Emotion-Aware Voice Tutor – supportive tone if student sounds stressed.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Cross-Device Sync – continue test seamlessly across devices.</a:t>
            </a:r>
            <a:endParaRPr lang="en-US" sz="3000" dirty="0">
              <a:solidFill>
                <a:schemeClr val="bg2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Adaptive Mock Tests tailored to each student’s performance level.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Multimedia Input Support with AI summaries &amp; quizzes.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Collaborative Study Rooms with AI-generated group notes.</a:t>
            </a:r>
          </a:p>
          <a:p>
            <a:pPr marL="802641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Real-time Progress Dashboard showing strengths, weaknesses, and improvement.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8763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8897" y="2865606"/>
            <a:ext cx="16230600" cy="6895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Target Users</a:t>
            </a:r>
          </a:p>
          <a:p>
            <a:pPr marL="1077913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GATE Aspirants: Students from engineering backgrounds preparing for the exam.</a:t>
            </a:r>
          </a:p>
          <a:p>
            <a:pPr marL="1077913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Peer Groups: Friends or classmates who want collaborative study sessions.</a:t>
            </a:r>
          </a:p>
          <a:p>
            <a:pPr marL="1077913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Mentors/Teachers: Faculty or seniors who can guide and monitor progress</a:t>
            </a:r>
          </a:p>
          <a:p>
            <a:pPr marL="345441" lvl="1" algn="just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Expected Use Cases</a:t>
            </a:r>
          </a:p>
          <a:p>
            <a:pPr marL="1158875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student uploads handwritten notes/PDF → AI generates summaries, quizzes, and flashcards</a:t>
            </a:r>
          </a:p>
          <a:p>
            <a:pPr marL="1158875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Aspirant asks a doubt in Hindi voice → AI explains in English with Hindi summary.</a:t>
            </a:r>
          </a:p>
          <a:p>
            <a:pPr marL="1158875" lvl="1" indent="-358775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Group study session → AI creates structured notes and highlights common weak topics.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8001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8" y="3048574"/>
            <a:ext cx="16230600" cy="631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 algn="just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Requirements</a:t>
            </a:r>
          </a:p>
          <a:p>
            <a:pPr marL="1355725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Input Data: Student queries, notes, PDFs, videos, mock test responses.</a:t>
            </a:r>
          </a:p>
          <a:p>
            <a:pPr marL="1355725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System Data: Performance analytics, usage patterns, progress history.</a:t>
            </a:r>
          </a:p>
          <a:p>
            <a:pPr marL="1355725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Knowledge Base: Past GATE papers, standard textbooks, question banks.</a:t>
            </a:r>
          </a:p>
          <a:p>
            <a:pPr marL="898525" lvl="1" algn="just">
              <a:lnSpc>
                <a:spcPts val="4480"/>
              </a:lnSpc>
            </a:pP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261938" lvl="1" indent="179388" algn="just">
              <a:lnSpc>
                <a:spcPts val="4480"/>
              </a:lnSpc>
            </a:pPr>
            <a:r>
              <a:rPr lang="en-US" sz="3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Privacy Considerations</a:t>
            </a:r>
          </a:p>
          <a:p>
            <a:pPr marL="1257300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End-to-end encryption for chats, voice inputs, and uploaded files.</a:t>
            </a:r>
          </a:p>
          <a:p>
            <a:pPr marL="1257300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Role-based access to ensure only authorized users can view group data.</a:t>
            </a:r>
          </a:p>
          <a:p>
            <a:pPr marL="1257300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Consent-based storage of personal performance data processed.</a:t>
            </a:r>
          </a:p>
          <a:p>
            <a:pPr marL="1257300" lvl="1" indent="-457200" algn="just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Highlight any data privacy or security measures to protect user information in the selected sector.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38400" y="3301110"/>
            <a:ext cx="15253861" cy="5734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Natural Language Processing (NLP) – NLTK / Spacy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Machine Learning (ML) – scikit-learn, TensorFlow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Computer Vision (CV) - OpenCV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bg2"/>
                </a:solidFill>
                <a:latin typeface="Poppins" panose="00000500000000000000" pitchFamily="2" charset="0"/>
                <a:ea typeface="Poppins"/>
                <a:cs typeface="Poppins" panose="00000500000000000000" pitchFamily="2" charset="0"/>
                <a:sym typeface="Poppins"/>
              </a:rPr>
              <a:t>Large Language Models (LLMs) - </a:t>
            </a: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OpenAI GPT / Gemini for tutoring, Whisper for speech.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Frontend: React.js (web), React Native (mobile), Tailwind CSS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Backend: Node.js + Express.js.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Database: MongoDB (user data), Pinecone/Weaviate (vector search).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Cloud: AWS/Azure for hosting.</a:t>
            </a:r>
          </a:p>
          <a:p>
            <a:pPr marL="802641" lvl="1" indent="-457200" algn="just">
              <a:lnSpc>
                <a:spcPts val="448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Multi-Channel Platform Integration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8001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62316" y="3239274"/>
            <a:ext cx="15311284" cy="54745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Identify student pain points (syllabus overload, doubt resolution, progress tracking).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Map each pain point → AI-powered feature.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 prototype using: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LLM (OpenAI/Gemini) for Q&amp;A + explanations.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Whisper (speech-to-text) + TTS for bilingual voice tutor.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Vector DB for multimedia content search.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Realtime dashboards for analytics.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929</Words>
  <Application>Microsoft Office PowerPoint</Application>
  <PresentationFormat>Custom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Poppins Bold</vt:lpstr>
      <vt:lpstr>Arial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Bhuvan Patil</cp:lastModifiedBy>
  <cp:revision>32</cp:revision>
  <dcterms:created xsi:type="dcterms:W3CDTF">2006-08-16T00:00:00Z</dcterms:created>
  <dcterms:modified xsi:type="dcterms:W3CDTF">2025-09-05T15:55:47Z</dcterms:modified>
  <dc:identifier>DAGVPOy7A7Q</dc:identifier>
</cp:coreProperties>
</file>